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312" r:id="rId7"/>
    <p:sldId id="284" r:id="rId8"/>
    <p:sldId id="314" r:id="rId9"/>
    <p:sldId id="319" r:id="rId10"/>
    <p:sldId id="316" r:id="rId11"/>
    <p:sldId id="315" r:id="rId12"/>
    <p:sldId id="305" r:id="rId13"/>
    <p:sldId id="309" r:id="rId14"/>
    <p:sldId id="311" r:id="rId15"/>
    <p:sldId id="310" r:id="rId16"/>
    <p:sldId id="317" r:id="rId17"/>
    <p:sldId id="320" r:id="rId18"/>
    <p:sldId id="318" r:id="rId19"/>
  </p:sldIdLst>
  <p:sldSz cx="12192000" cy="6858000"/>
  <p:notesSz cx="6797675" cy="9928225"/>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48"/>
    <a:srgbClr val="1C6B24"/>
    <a:srgbClr val="D2F2FF"/>
    <a:srgbClr val="FFFFFF"/>
    <a:srgbClr val="FA7D00"/>
    <a:srgbClr val="939393"/>
    <a:srgbClr val="1B9991"/>
    <a:srgbClr val="27183D"/>
    <a:srgbClr val="9FB9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57787-0988-42FB-9B93-7E20436CEE7B}" v="2" dt="2024-03-19T14:21:22.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96" autoAdjust="0"/>
    <p:restoredTop sz="96327" autoAdjust="0"/>
  </p:normalViewPr>
  <p:slideViewPr>
    <p:cSldViewPr snapToGrid="0" snapToObjects="1">
      <p:cViewPr varScale="1">
        <p:scale>
          <a:sx n="133" d="100"/>
          <a:sy n="133" d="100"/>
        </p:scale>
        <p:origin x="341" y="11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BBD37-BD10-445E-AC69-1C794F4EE2E8}"/>
              </a:ext>
            </a:extLst>
          </p:cNvPr>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0AC46FC-38C3-4483-AE7E-002DBDB8BFA3}"/>
              </a:ext>
            </a:extLst>
          </p:cNvPr>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9BCA4B3D-4A95-43A8-9368-97B56A09926A}" type="datetimeFigureOut">
              <a:rPr lang="en-GB" smtClean="0"/>
              <a:t>04/07/2024</a:t>
            </a:fld>
            <a:endParaRPr lang="en-GB"/>
          </a:p>
        </p:txBody>
      </p:sp>
      <p:sp>
        <p:nvSpPr>
          <p:cNvPr id="4" name="Footer Placeholder 3">
            <a:extLst>
              <a:ext uri="{FF2B5EF4-FFF2-40B4-BE49-F238E27FC236}">
                <a16:creationId xmlns:a16="http://schemas.microsoft.com/office/drawing/2014/main" id="{9B66D161-122E-46FD-95DE-0B04B28C3AEF}"/>
              </a:ext>
            </a:extLst>
          </p:cNvPr>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4F2340F-7912-4D67-AE27-0281A7AECF96}"/>
              </a:ext>
            </a:extLst>
          </p:cNvPr>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95E4221B-BAEE-4441-9C17-24EFD5465A9B}" type="slidenum">
              <a:rPr lang="en-GB" smtClean="0"/>
              <a:t>‹#›</a:t>
            </a:fld>
            <a:endParaRPr lang="en-GB"/>
          </a:p>
        </p:txBody>
      </p:sp>
    </p:spTree>
    <p:extLst>
      <p:ext uri="{BB962C8B-B14F-4D97-AF65-F5344CB8AC3E}">
        <p14:creationId xmlns:p14="http://schemas.microsoft.com/office/powerpoint/2010/main" val="233138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80E45EA7-D405-46F0-BF7E-343E9BBE5B34}" type="datetimeFigureOut">
              <a:rPr lang="en-GB" smtClean="0"/>
              <a:t>04/07/2024</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AF8A028A-5C8C-4D1D-A3EA-A5BCB35E0B2F}" type="slidenum">
              <a:rPr lang="en-GB" smtClean="0"/>
              <a:t>‹#›</a:t>
            </a:fld>
            <a:endParaRPr lang="en-GB"/>
          </a:p>
        </p:txBody>
      </p:sp>
    </p:spTree>
    <p:extLst>
      <p:ext uri="{BB962C8B-B14F-4D97-AF65-F5344CB8AC3E}">
        <p14:creationId xmlns:p14="http://schemas.microsoft.com/office/powerpoint/2010/main" val="34815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1</a:t>
            </a:fld>
            <a:endParaRPr lang="en-GB"/>
          </a:p>
        </p:txBody>
      </p:sp>
    </p:spTree>
    <p:extLst>
      <p:ext uri="{BB962C8B-B14F-4D97-AF65-F5344CB8AC3E}">
        <p14:creationId xmlns:p14="http://schemas.microsoft.com/office/powerpoint/2010/main" val="1321854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19FFD-8538-A5EA-96E1-0DF030353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4945B0-7400-2001-ED88-0EB93F1F54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1BD8A1-1E00-9345-3FCF-82464047406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4D250C8-A4A1-4BE7-F3C0-D4D97BE8DB1B}"/>
              </a:ext>
            </a:extLst>
          </p:cNvPr>
          <p:cNvSpPr>
            <a:spLocks noGrp="1"/>
          </p:cNvSpPr>
          <p:nvPr>
            <p:ph type="sldNum" sz="quarter" idx="10"/>
          </p:nvPr>
        </p:nvSpPr>
        <p:spPr/>
        <p:txBody>
          <a:bodyPr/>
          <a:lstStyle/>
          <a:p>
            <a:fld id="{AF8A028A-5C8C-4D1D-A3EA-A5BCB35E0B2F}" type="slidenum">
              <a:rPr lang="en-GB" smtClean="0"/>
              <a:t>14</a:t>
            </a:fld>
            <a:endParaRPr lang="en-GB"/>
          </a:p>
        </p:txBody>
      </p:sp>
    </p:spTree>
    <p:extLst>
      <p:ext uri="{BB962C8B-B14F-4D97-AF65-F5344CB8AC3E}">
        <p14:creationId xmlns:p14="http://schemas.microsoft.com/office/powerpoint/2010/main" val="2530382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95D49-6A80-FCDC-9A85-BA83E4824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F002A-5172-65A3-DE1C-9CD7677B2A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2E7A68-3252-E411-EF4B-9CDA152F967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66A55FC-F121-0761-6564-84D261969F6C}"/>
              </a:ext>
            </a:extLst>
          </p:cNvPr>
          <p:cNvSpPr>
            <a:spLocks noGrp="1"/>
          </p:cNvSpPr>
          <p:nvPr>
            <p:ph type="sldNum" sz="quarter" idx="10"/>
          </p:nvPr>
        </p:nvSpPr>
        <p:spPr/>
        <p:txBody>
          <a:bodyPr/>
          <a:lstStyle/>
          <a:p>
            <a:fld id="{AF8A028A-5C8C-4D1D-A3EA-A5BCB35E0B2F}" type="slidenum">
              <a:rPr lang="en-GB" smtClean="0"/>
              <a:t>3</a:t>
            </a:fld>
            <a:endParaRPr lang="en-GB"/>
          </a:p>
        </p:txBody>
      </p:sp>
    </p:spTree>
    <p:extLst>
      <p:ext uri="{BB962C8B-B14F-4D97-AF65-F5344CB8AC3E}">
        <p14:creationId xmlns:p14="http://schemas.microsoft.com/office/powerpoint/2010/main" val="2783976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4</a:t>
            </a:fld>
            <a:endParaRPr lang="en-GB"/>
          </a:p>
        </p:txBody>
      </p:sp>
    </p:spTree>
    <p:extLst>
      <p:ext uri="{BB962C8B-B14F-4D97-AF65-F5344CB8AC3E}">
        <p14:creationId xmlns:p14="http://schemas.microsoft.com/office/powerpoint/2010/main" val="463715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9BF57-7EEE-5726-13EB-D9235C611E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71BE96-BA56-101E-E681-4C1F878B24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E26FDA-5580-5C01-F351-F97B33122F8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BB228CE-4B53-AD45-4A89-2F42F68C70B3}"/>
              </a:ext>
            </a:extLst>
          </p:cNvPr>
          <p:cNvSpPr>
            <a:spLocks noGrp="1"/>
          </p:cNvSpPr>
          <p:nvPr>
            <p:ph type="sldNum" sz="quarter" idx="10"/>
          </p:nvPr>
        </p:nvSpPr>
        <p:spPr/>
        <p:txBody>
          <a:bodyPr/>
          <a:lstStyle/>
          <a:p>
            <a:fld id="{AF8A028A-5C8C-4D1D-A3EA-A5BCB35E0B2F}" type="slidenum">
              <a:rPr lang="en-GB" smtClean="0"/>
              <a:t>5</a:t>
            </a:fld>
            <a:endParaRPr lang="en-GB"/>
          </a:p>
        </p:txBody>
      </p:sp>
    </p:spTree>
    <p:extLst>
      <p:ext uri="{BB962C8B-B14F-4D97-AF65-F5344CB8AC3E}">
        <p14:creationId xmlns:p14="http://schemas.microsoft.com/office/powerpoint/2010/main" val="2466993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E0F3D-AD42-753C-F5B6-FC815A41F5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C680D3-0DAC-5D09-C634-A790ACC26E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D506DA-D85C-29C7-53FB-8EC53B64BE9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951CDFD-829D-F489-A95A-36E659BBCE47}"/>
              </a:ext>
            </a:extLst>
          </p:cNvPr>
          <p:cNvSpPr>
            <a:spLocks noGrp="1"/>
          </p:cNvSpPr>
          <p:nvPr>
            <p:ph type="sldNum" sz="quarter" idx="10"/>
          </p:nvPr>
        </p:nvSpPr>
        <p:spPr/>
        <p:txBody>
          <a:bodyPr/>
          <a:lstStyle/>
          <a:p>
            <a:fld id="{AF8A028A-5C8C-4D1D-A3EA-A5BCB35E0B2F}" type="slidenum">
              <a:rPr lang="en-GB" smtClean="0"/>
              <a:t>7</a:t>
            </a:fld>
            <a:endParaRPr lang="en-GB"/>
          </a:p>
        </p:txBody>
      </p:sp>
    </p:spTree>
    <p:extLst>
      <p:ext uri="{BB962C8B-B14F-4D97-AF65-F5344CB8AC3E}">
        <p14:creationId xmlns:p14="http://schemas.microsoft.com/office/powerpoint/2010/main" val="1448528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7A023-A19E-34D7-957B-3E81C9D091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541047-0486-199A-FAEC-53E0B03670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0ED11D-1685-72E8-1E07-E4B1DBFB927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EC10E6F-2685-4A0D-9F82-47C921E7E8C0}"/>
              </a:ext>
            </a:extLst>
          </p:cNvPr>
          <p:cNvSpPr>
            <a:spLocks noGrp="1"/>
          </p:cNvSpPr>
          <p:nvPr>
            <p:ph type="sldNum" sz="quarter" idx="10"/>
          </p:nvPr>
        </p:nvSpPr>
        <p:spPr/>
        <p:txBody>
          <a:bodyPr/>
          <a:lstStyle/>
          <a:p>
            <a:fld id="{AF8A028A-5C8C-4D1D-A3EA-A5BCB35E0B2F}" type="slidenum">
              <a:rPr lang="en-GB" smtClean="0"/>
              <a:t>8</a:t>
            </a:fld>
            <a:endParaRPr lang="en-GB"/>
          </a:p>
        </p:txBody>
      </p:sp>
    </p:spTree>
    <p:extLst>
      <p:ext uri="{BB962C8B-B14F-4D97-AF65-F5344CB8AC3E}">
        <p14:creationId xmlns:p14="http://schemas.microsoft.com/office/powerpoint/2010/main" val="273706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9</a:t>
            </a:fld>
            <a:endParaRPr lang="en-GB"/>
          </a:p>
        </p:txBody>
      </p:sp>
    </p:spTree>
    <p:extLst>
      <p:ext uri="{BB962C8B-B14F-4D97-AF65-F5344CB8AC3E}">
        <p14:creationId xmlns:p14="http://schemas.microsoft.com/office/powerpoint/2010/main" val="204416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10</a:t>
            </a:fld>
            <a:endParaRPr lang="en-GB"/>
          </a:p>
        </p:txBody>
      </p:sp>
    </p:spTree>
    <p:extLst>
      <p:ext uri="{BB962C8B-B14F-4D97-AF65-F5344CB8AC3E}">
        <p14:creationId xmlns:p14="http://schemas.microsoft.com/office/powerpoint/2010/main" val="798771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19FFD-8538-A5EA-96E1-0DF030353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4945B0-7400-2001-ED88-0EB93F1F54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1BD8A1-1E00-9345-3FCF-82464047406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4D250C8-A4A1-4BE7-F3C0-D4D97BE8DB1B}"/>
              </a:ext>
            </a:extLst>
          </p:cNvPr>
          <p:cNvSpPr>
            <a:spLocks noGrp="1"/>
          </p:cNvSpPr>
          <p:nvPr>
            <p:ph type="sldNum" sz="quarter" idx="10"/>
          </p:nvPr>
        </p:nvSpPr>
        <p:spPr/>
        <p:txBody>
          <a:bodyPr/>
          <a:lstStyle/>
          <a:p>
            <a:fld id="{AF8A028A-5C8C-4D1D-A3EA-A5BCB35E0B2F}" type="slidenum">
              <a:rPr lang="en-GB" smtClean="0"/>
              <a:t>13</a:t>
            </a:fld>
            <a:endParaRPr lang="en-GB"/>
          </a:p>
        </p:txBody>
      </p:sp>
    </p:spTree>
    <p:extLst>
      <p:ext uri="{BB962C8B-B14F-4D97-AF65-F5344CB8AC3E}">
        <p14:creationId xmlns:p14="http://schemas.microsoft.com/office/powerpoint/2010/main" val="2210974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6E5FA501-0575-46FB-98BC-966E3219CE46}"/>
              </a:ext>
            </a:extLst>
          </p:cNvPr>
          <p:cNvSpPr>
            <a:spLocks noGrp="1"/>
          </p:cNvSpPr>
          <p:nvPr>
            <p:ph type="title" hasCustomPrompt="1"/>
          </p:nvPr>
        </p:nvSpPr>
        <p:spPr>
          <a:xfrm>
            <a:off x="742950" y="1543647"/>
            <a:ext cx="10515600" cy="1027615"/>
          </a:xfrm>
          <a:prstGeom prst="rect">
            <a:avLst/>
          </a:prstGeom>
        </p:spPr>
        <p:txBody>
          <a:bodyPr anchor="ctr"/>
          <a:lstStyle>
            <a:lvl1pPr algn="ctr">
              <a:defRPr sz="3600" b="1">
                <a:latin typeface="Consolas" panose="020B0609020204030204" pitchFamily="49" charset="0"/>
                <a:cs typeface="Consolas" panose="020B0609020204030204" pitchFamily="49" charset="0"/>
              </a:defRPr>
            </a:lvl1pPr>
          </a:lstStyle>
          <a:p>
            <a:r>
              <a:rPr lang="en-GB" noProof="0" dirty="0"/>
              <a:t>Click to add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0490" y="3906503"/>
            <a:ext cx="5665279" cy="1712759"/>
          </a:xfrm>
          <a:prstGeom prst="rect">
            <a:avLst/>
          </a:prstGeom>
        </p:spPr>
      </p:pic>
    </p:spTree>
    <p:extLst>
      <p:ext uri="{BB962C8B-B14F-4D97-AF65-F5344CB8AC3E}">
        <p14:creationId xmlns:p14="http://schemas.microsoft.com/office/powerpoint/2010/main" val="350634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7" name="Slide Number Placeholder 31">
            <a:extLst>
              <a:ext uri="{FF2B5EF4-FFF2-40B4-BE49-F238E27FC236}">
                <a16:creationId xmlns:a16="http://schemas.microsoft.com/office/drawing/2014/main" id="{D17F187C-C903-4886-85FF-0ECAE8E542E6}"/>
              </a:ext>
            </a:extLst>
          </p:cNvPr>
          <p:cNvSpPr txBox="1">
            <a:spLocks/>
          </p:cNvSpPr>
          <p:nvPr userDrawn="1"/>
        </p:nvSpPr>
        <p:spPr>
          <a:xfrm>
            <a:off x="11474451" y="6430597"/>
            <a:ext cx="400683"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11" name="Title 10">
            <a:extLst>
              <a:ext uri="{FF2B5EF4-FFF2-40B4-BE49-F238E27FC236}">
                <a16:creationId xmlns:a16="http://schemas.microsoft.com/office/drawing/2014/main" id="{67303E22-12D4-47DF-AD17-2B6AE18CFF2C}"/>
              </a:ext>
            </a:extLst>
          </p:cNvPr>
          <p:cNvSpPr>
            <a:spLocks noGrp="1"/>
          </p:cNvSpPr>
          <p:nvPr>
            <p:ph type="title" hasCustomPrompt="1"/>
          </p:nvPr>
        </p:nvSpPr>
        <p:spPr>
          <a:xfrm>
            <a:off x="842437" y="493659"/>
            <a:ext cx="10632018" cy="707217"/>
          </a:xfrm>
          <a:prstGeom prst="rect">
            <a:avLst/>
          </a:prstGeom>
        </p:spPr>
        <p:txBody>
          <a:bodyPr anchor="ctr"/>
          <a:lstStyle>
            <a:lvl1pPr algn="l">
              <a:defRPr sz="3200">
                <a:solidFill>
                  <a:schemeClr val="tx2"/>
                </a:solidFill>
                <a:latin typeface="Consolas" panose="020B0609020204030204" pitchFamily="49" charset="0"/>
                <a:cs typeface="Consolas" panose="020B0609020204030204" pitchFamily="49" charset="0"/>
              </a:defRPr>
            </a:lvl1pPr>
          </a:lstStyle>
          <a:p>
            <a:r>
              <a:rPr lang="en-US" dirty="0"/>
              <a:t>Click to add title</a:t>
            </a:r>
            <a:endParaRPr lang="en-GB" dirty="0"/>
          </a:p>
        </p:txBody>
      </p:sp>
      <p:sp>
        <p:nvSpPr>
          <p:cNvPr id="13" name="Text Placeholder 12">
            <a:extLst>
              <a:ext uri="{FF2B5EF4-FFF2-40B4-BE49-F238E27FC236}">
                <a16:creationId xmlns:a16="http://schemas.microsoft.com/office/drawing/2014/main" id="{2A3E58AE-BEB6-48E9-B22A-55DF01545C47}"/>
              </a:ext>
            </a:extLst>
          </p:cNvPr>
          <p:cNvSpPr>
            <a:spLocks noGrp="1"/>
          </p:cNvSpPr>
          <p:nvPr>
            <p:ph type="body" sz="quarter" idx="10" hasCustomPrompt="1"/>
          </p:nvPr>
        </p:nvSpPr>
        <p:spPr>
          <a:xfrm>
            <a:off x="842437" y="1301918"/>
            <a:ext cx="10632017" cy="4600409"/>
          </a:xfrm>
          <a:prstGeom prst="rect">
            <a:avLst/>
          </a:prstGeom>
        </p:spPr>
        <p:txBody>
          <a:bodyPr/>
          <a:lstStyle>
            <a:lvl1pPr marL="0" indent="0">
              <a:buNone/>
              <a:defRPr sz="2800">
                <a:solidFill>
                  <a:schemeClr val="tx2"/>
                </a:solidFill>
                <a:latin typeface="Consolas" panose="020B0609020204030204" pitchFamily="49" charset="0"/>
                <a:cs typeface="Consolas" panose="020B0609020204030204" pitchFamily="49" charset="0"/>
              </a:defRPr>
            </a:lvl1pPr>
          </a:lstStyle>
          <a:p>
            <a:pPr lvl="0"/>
            <a:r>
              <a:rPr lang="en-GB" dirty="0"/>
              <a:t>Click to add content</a:t>
            </a:r>
          </a:p>
        </p:txBody>
      </p:sp>
      <p:sp>
        <p:nvSpPr>
          <p:cNvPr id="9" name="Slide Number Placeholder 31">
            <a:extLst>
              <a:ext uri="{FF2B5EF4-FFF2-40B4-BE49-F238E27FC236}">
                <a16:creationId xmlns:a16="http://schemas.microsoft.com/office/drawing/2014/main" id="{91051427-BC24-4ECC-90C1-1CDF08ACE32A}"/>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101394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9" name="Title 6">
            <a:extLst>
              <a:ext uri="{FF2B5EF4-FFF2-40B4-BE49-F238E27FC236}">
                <a16:creationId xmlns:a16="http://schemas.microsoft.com/office/drawing/2014/main" id="{6E5FA501-0575-46FB-98BC-966E3219CE46}"/>
              </a:ext>
            </a:extLst>
          </p:cNvPr>
          <p:cNvSpPr>
            <a:spLocks noGrp="1"/>
          </p:cNvSpPr>
          <p:nvPr>
            <p:ph type="title" hasCustomPrompt="1"/>
          </p:nvPr>
        </p:nvSpPr>
        <p:spPr>
          <a:xfrm>
            <a:off x="742950" y="1543647"/>
            <a:ext cx="10515600" cy="1921279"/>
          </a:xfrm>
          <a:prstGeom prst="rect">
            <a:avLst/>
          </a:prstGeom>
        </p:spPr>
        <p:txBody>
          <a:bodyPr anchor="ctr"/>
          <a:lstStyle>
            <a:lvl1pPr algn="ctr">
              <a:defRPr sz="3600" b="1">
                <a:latin typeface="Consolas" panose="020B0609020204030204" pitchFamily="49" charset="0"/>
                <a:cs typeface="Consolas" panose="020B0609020204030204" pitchFamily="49" charset="0"/>
              </a:defRPr>
            </a:lvl1pPr>
          </a:lstStyle>
          <a:p>
            <a:r>
              <a:rPr lang="en-GB" noProof="0" dirty="0"/>
              <a:t>Click to add title</a:t>
            </a:r>
          </a:p>
        </p:txBody>
      </p:sp>
      <p:sp>
        <p:nvSpPr>
          <p:cNvPr id="10" name="Slide Number Placeholder 31">
            <a:extLst>
              <a:ext uri="{FF2B5EF4-FFF2-40B4-BE49-F238E27FC236}">
                <a16:creationId xmlns:a16="http://schemas.microsoft.com/office/drawing/2014/main" id="{D5FB0552-CEEE-40DF-8B2A-EB19DFEE6E6F}"/>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0490" y="3906503"/>
            <a:ext cx="5665279" cy="1712759"/>
          </a:xfrm>
          <a:prstGeom prst="rect">
            <a:avLst/>
          </a:prstGeom>
        </p:spPr>
      </p:pic>
    </p:spTree>
    <p:extLst>
      <p:ext uri="{BB962C8B-B14F-4D97-AF65-F5344CB8AC3E}">
        <p14:creationId xmlns:p14="http://schemas.microsoft.com/office/powerpoint/2010/main" val="350764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11" name="Content Placeholder 3">
            <a:extLst>
              <a:ext uri="{FF2B5EF4-FFF2-40B4-BE49-F238E27FC236}">
                <a16:creationId xmlns:a16="http://schemas.microsoft.com/office/drawing/2014/main" id="{17603F64-1D47-4F9D-A79C-B23266F4C092}"/>
              </a:ext>
            </a:extLst>
          </p:cNvPr>
          <p:cNvSpPr>
            <a:spLocks noGrp="1"/>
          </p:cNvSpPr>
          <p:nvPr>
            <p:ph sz="half" idx="2" hasCustomPrompt="1"/>
          </p:nvPr>
        </p:nvSpPr>
        <p:spPr>
          <a:xfrm>
            <a:off x="6124575" y="1241234"/>
            <a:ext cx="5737688" cy="4788091"/>
          </a:xfrm>
          <a:prstGeom prst="rect">
            <a:avLst/>
          </a:prstGeom>
        </p:spPr>
        <p:txBody>
          <a:bodyPr/>
          <a:lstStyle>
            <a:lvl1pPr>
              <a:defRPr lang="en-GB" sz="2800" noProof="0" dirty="0">
                <a:solidFill>
                  <a:schemeClr val="tx2"/>
                </a:solidFill>
                <a:latin typeface="Consolas" panose="020B0609020204030204" pitchFamily="49" charset="0"/>
                <a:cs typeface="Consolas" panose="020B0609020204030204" pitchFamily="49" charset="0"/>
              </a:defRPr>
            </a:lvl1pPr>
            <a:lvl2pPr marL="803275" indent="-346075">
              <a:buFont typeface="Wingdings" panose="05000000000000000000" pitchFamily="2" charset="2"/>
              <a:buChar char="§"/>
              <a:defRPr lang="en-GB" noProof="0" dirty="0"/>
            </a:lvl2pPr>
            <a:lvl3pPr>
              <a:defRPr lang="en-GB" noProof="0" dirty="0"/>
            </a:lvl3pPr>
            <a:lvl4pPr>
              <a:defRPr lang="en-GB" noProof="0" dirty="0"/>
            </a:lvl4pPr>
            <a:lvl5pPr>
              <a:defRPr lang="en-GB" noProof="0" dirty="0"/>
            </a:lvl5pPr>
          </a:lstStyle>
          <a:p>
            <a:pPr marL="0" lvl="0" indent="0">
              <a:buNone/>
            </a:pPr>
            <a:r>
              <a:rPr lang="en-GB" noProof="0" dirty="0"/>
              <a:t>Click to add content</a:t>
            </a:r>
          </a:p>
        </p:txBody>
      </p:sp>
      <p:sp>
        <p:nvSpPr>
          <p:cNvPr id="12" name="Content Placeholder 2">
            <a:extLst>
              <a:ext uri="{FF2B5EF4-FFF2-40B4-BE49-F238E27FC236}">
                <a16:creationId xmlns:a16="http://schemas.microsoft.com/office/drawing/2014/main" id="{973CC238-7717-444C-A645-6F84263BC6B8}"/>
              </a:ext>
            </a:extLst>
          </p:cNvPr>
          <p:cNvSpPr>
            <a:spLocks noGrp="1"/>
          </p:cNvSpPr>
          <p:nvPr>
            <p:ph sz="half" idx="1" hasCustomPrompt="1"/>
          </p:nvPr>
        </p:nvSpPr>
        <p:spPr>
          <a:xfrm>
            <a:off x="340822" y="1241234"/>
            <a:ext cx="5752003" cy="4788091"/>
          </a:xfrm>
          <a:prstGeom prst="rect">
            <a:avLst/>
          </a:prstGeom>
        </p:spPr>
        <p:txBody>
          <a:bodyPr/>
          <a:lstStyle>
            <a:lvl1pPr>
              <a:defRPr lang="en-GB" sz="2800" noProof="0" dirty="0">
                <a:solidFill>
                  <a:schemeClr val="tx2"/>
                </a:solidFill>
                <a:latin typeface="Consolas" panose="020B0609020204030204" pitchFamily="49" charset="0"/>
                <a:cs typeface="Consolas" panose="020B0609020204030204" pitchFamily="49" charset="0"/>
              </a:defRPr>
            </a:lvl1pPr>
            <a:lvl2pPr marL="742950" indent="-285750">
              <a:buFont typeface="Wingdings" panose="05000000000000000000" pitchFamily="2" charset="2"/>
              <a:buChar char="§"/>
              <a:defRPr lang="en-GB" noProof="0" dirty="0"/>
            </a:lvl2pPr>
            <a:lvl3pPr>
              <a:defRPr lang="en-GB" noProof="0" dirty="0"/>
            </a:lvl3pPr>
            <a:lvl4pPr>
              <a:defRPr lang="en-GB" noProof="0" dirty="0"/>
            </a:lvl4pPr>
            <a:lvl5pPr>
              <a:defRPr lang="en-GB" noProof="0" dirty="0"/>
            </a:lvl5pPr>
          </a:lstStyle>
          <a:p>
            <a:pPr marL="0" lvl="0" indent="0">
              <a:buNone/>
            </a:pPr>
            <a:r>
              <a:rPr lang="en-GB" noProof="0" dirty="0"/>
              <a:t>Click to add content</a:t>
            </a:r>
          </a:p>
        </p:txBody>
      </p:sp>
      <p:sp>
        <p:nvSpPr>
          <p:cNvPr id="13" name="Title 6">
            <a:extLst>
              <a:ext uri="{FF2B5EF4-FFF2-40B4-BE49-F238E27FC236}">
                <a16:creationId xmlns:a16="http://schemas.microsoft.com/office/drawing/2014/main" id="{B89D6E3B-747E-48B9-8745-CB689CC81E4E}"/>
              </a:ext>
            </a:extLst>
          </p:cNvPr>
          <p:cNvSpPr>
            <a:spLocks noGrp="1"/>
          </p:cNvSpPr>
          <p:nvPr>
            <p:ph type="title"/>
          </p:nvPr>
        </p:nvSpPr>
        <p:spPr>
          <a:xfrm>
            <a:off x="340823" y="487268"/>
            <a:ext cx="11521440" cy="652924"/>
          </a:xfrm>
          <a:prstGeom prst="rect">
            <a:avLst/>
          </a:prstGeom>
        </p:spPr>
        <p:txBody>
          <a:bodyPr/>
          <a:lstStyle>
            <a:lvl1pPr algn="l">
              <a:defRPr sz="3200" b="1">
                <a:latin typeface="Consolas" panose="020B0609020204030204" pitchFamily="49" charset="0"/>
                <a:cs typeface="Consolas" panose="020B0609020204030204" pitchFamily="49" charset="0"/>
              </a:defRPr>
            </a:lvl1pPr>
          </a:lstStyle>
          <a:p>
            <a:endParaRPr lang="en-GB" noProof="0" dirty="0"/>
          </a:p>
        </p:txBody>
      </p:sp>
      <p:sp>
        <p:nvSpPr>
          <p:cNvPr id="9" name="Slide Number Placeholder 31">
            <a:extLst>
              <a:ext uri="{FF2B5EF4-FFF2-40B4-BE49-F238E27FC236}">
                <a16:creationId xmlns:a16="http://schemas.microsoft.com/office/drawing/2014/main" id="{7E091D19-FCFA-40F7-8A7B-B9E86FD41776}"/>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7553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Summary">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latin typeface="Consolas" panose="020B0609020204030204" pitchFamily="49" charset="0"/>
              <a:cs typeface="Consolas" panose="020B0609020204030204" pitchFamily="49" charset="0"/>
            </a:endParaRPr>
          </a:p>
        </p:txBody>
      </p:sp>
      <p:sp>
        <p:nvSpPr>
          <p:cNvPr id="9" name="Content Placeholder 2">
            <a:extLst>
              <a:ext uri="{FF2B5EF4-FFF2-40B4-BE49-F238E27FC236}">
                <a16:creationId xmlns:a16="http://schemas.microsoft.com/office/drawing/2014/main" id="{27550E16-0F52-4B95-9719-55D2876FBDE9}"/>
              </a:ext>
            </a:extLst>
          </p:cNvPr>
          <p:cNvSpPr>
            <a:spLocks noGrp="1"/>
          </p:cNvSpPr>
          <p:nvPr>
            <p:ph idx="1" hasCustomPrompt="1"/>
          </p:nvPr>
        </p:nvSpPr>
        <p:spPr>
          <a:xfrm>
            <a:off x="4414058" y="796588"/>
            <a:ext cx="7423266" cy="5232737"/>
          </a:xfrm>
          <a:prstGeom prst="rect">
            <a:avLst/>
          </a:prstGeom>
        </p:spPr>
        <p:txBody>
          <a:bodyPr/>
          <a:lstStyle>
            <a:lvl1pPr>
              <a:defRPr lang="en-GB" sz="2800" noProof="0">
                <a:solidFill>
                  <a:schemeClr val="tx2"/>
                </a:solidFill>
                <a:latin typeface="Consolas" panose="020B0609020204030204" pitchFamily="49" charset="0"/>
                <a:cs typeface="Consolas" panose="020B0609020204030204" pitchFamily="49" charset="0"/>
              </a:defRPr>
            </a:lvl1pPr>
            <a:lvl2pPr marL="742950" indent="-285750">
              <a:buFont typeface="Wingdings" panose="05000000000000000000" pitchFamily="2" charset="2"/>
              <a:buChar char="§"/>
              <a:defRPr lang="en-GB" noProof="0"/>
            </a:lvl2pPr>
            <a:lvl3pPr>
              <a:defRPr lang="en-GB" noProof="0"/>
            </a:lvl3pPr>
            <a:lvl4pPr>
              <a:defRPr lang="en-GB" noProof="0"/>
            </a:lvl4pPr>
            <a:lvl5pPr>
              <a:defRPr lang="en-GB" noProof="0"/>
            </a:lvl5pPr>
          </a:lstStyle>
          <a:p>
            <a:pPr marL="0" lvl="0" indent="0">
              <a:buNone/>
            </a:pPr>
            <a:r>
              <a:rPr lang="en-GB" noProof="0" dirty="0"/>
              <a:t>Click to add content</a:t>
            </a:r>
          </a:p>
        </p:txBody>
      </p:sp>
      <p:sp>
        <p:nvSpPr>
          <p:cNvPr id="10" name="Title 1">
            <a:extLst>
              <a:ext uri="{FF2B5EF4-FFF2-40B4-BE49-F238E27FC236}">
                <a16:creationId xmlns:a16="http://schemas.microsoft.com/office/drawing/2014/main" id="{61AFDD20-8E83-496D-82D9-CED0998D70DF}"/>
              </a:ext>
            </a:extLst>
          </p:cNvPr>
          <p:cNvSpPr>
            <a:spLocks noGrp="1"/>
          </p:cNvSpPr>
          <p:nvPr>
            <p:ph type="title" hasCustomPrompt="1"/>
          </p:nvPr>
        </p:nvSpPr>
        <p:spPr>
          <a:xfrm>
            <a:off x="332509" y="796588"/>
            <a:ext cx="3849877" cy="1069975"/>
          </a:xfrm>
          <a:prstGeom prst="rect">
            <a:avLst/>
          </a:prstGeom>
        </p:spPr>
        <p:txBody>
          <a:bodyPr anchor="b"/>
          <a:lstStyle>
            <a:lvl1pPr algn="l">
              <a:defRPr sz="3200">
                <a:latin typeface="Consolas" panose="020B0609020204030204" pitchFamily="49" charset="0"/>
                <a:cs typeface="Consolas" panose="020B0609020204030204" pitchFamily="49" charset="0"/>
              </a:defRPr>
            </a:lvl1pPr>
          </a:lstStyle>
          <a:p>
            <a:r>
              <a:rPr lang="en-GB" noProof="0" dirty="0"/>
              <a:t>Click to add title</a:t>
            </a:r>
          </a:p>
        </p:txBody>
      </p:sp>
      <p:sp>
        <p:nvSpPr>
          <p:cNvPr id="14" name="Text Placeholder 3">
            <a:extLst>
              <a:ext uri="{FF2B5EF4-FFF2-40B4-BE49-F238E27FC236}">
                <a16:creationId xmlns:a16="http://schemas.microsoft.com/office/drawing/2014/main" id="{773707B7-2D0C-4BFC-AF32-74BF1CA70BB7}"/>
              </a:ext>
            </a:extLst>
          </p:cNvPr>
          <p:cNvSpPr>
            <a:spLocks noGrp="1"/>
          </p:cNvSpPr>
          <p:nvPr>
            <p:ph type="body" sz="half" idx="2" hasCustomPrompt="1"/>
          </p:nvPr>
        </p:nvSpPr>
        <p:spPr>
          <a:xfrm>
            <a:off x="332509" y="1866563"/>
            <a:ext cx="3849877" cy="4162761"/>
          </a:xfrm>
          <a:prstGeom prst="rect">
            <a:avLst/>
          </a:prstGeom>
        </p:spPr>
        <p:txBody>
          <a:bodyPr/>
          <a:lstStyle>
            <a:lvl1pPr marL="0" indent="0">
              <a:buNone/>
              <a:defRPr sz="1600">
                <a:solidFill>
                  <a:schemeClr val="tx2"/>
                </a:solidFill>
                <a:latin typeface="Consolas" panose="020B0609020204030204" pitchFamily="49" charset="0"/>
                <a:cs typeface="Consolas" panose="020B06090202040302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noProof="0" dirty="0"/>
              <a:t>Click to add content</a:t>
            </a:r>
          </a:p>
        </p:txBody>
      </p:sp>
      <p:sp>
        <p:nvSpPr>
          <p:cNvPr id="11" name="Slide Number Placeholder 31">
            <a:extLst>
              <a:ext uri="{FF2B5EF4-FFF2-40B4-BE49-F238E27FC236}">
                <a16:creationId xmlns:a16="http://schemas.microsoft.com/office/drawing/2014/main" id="{886D0834-66B4-416E-BD5F-5AE9F0A18A64}"/>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2595332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31"/>
          <p:cNvSpPr>
            <a:spLocks noGrp="1"/>
          </p:cNvSpPr>
          <p:nvPr>
            <p:ph type="sldNum" sz="quarter" idx="4"/>
          </p:nvPr>
        </p:nvSpPr>
        <p:spPr>
          <a:xfrm>
            <a:off x="11489267" y="6408743"/>
            <a:ext cx="571500" cy="365125"/>
          </a:xfrm>
          <a:prstGeom prst="rect">
            <a:avLst/>
          </a:prstGeom>
        </p:spPr>
        <p:txBody>
          <a:bodyPr vert="horz" lIns="91440" tIns="45720" rIns="91440" bIns="45720" rtlCol="0" anchor="ctr"/>
          <a:lstStyle>
            <a:lvl1pPr algn="r" fontAlgn="auto">
              <a:spcBef>
                <a:spcPts val="0"/>
              </a:spcBef>
              <a:spcAft>
                <a:spcPts val="0"/>
              </a:spcAft>
              <a:defRPr sz="800" b="1" smtClean="0">
                <a:solidFill>
                  <a:srgbClr val="004D71"/>
                </a:solidFill>
                <a:latin typeface="+mn-lt"/>
                <a:ea typeface="+mn-ea"/>
                <a:cs typeface="+mn-cs"/>
              </a:defRPr>
            </a:lvl1pPr>
          </a:lstStyle>
          <a:p>
            <a:pPr>
              <a:defRPr/>
            </a:pPr>
            <a:fld id="{457A228E-832B-FB41-BA09-824FAF44EB71}" type="slidenum">
              <a:rPr lang="en-US"/>
              <a:pPr>
                <a:defRPr/>
              </a:pPr>
              <a:t>‹#›</a:t>
            </a:fld>
            <a:endParaRPr lang="en-US" dirty="0"/>
          </a:p>
        </p:txBody>
      </p:sp>
      <p:sp>
        <p:nvSpPr>
          <p:cNvPr id="3" name="TextBox 2">
            <a:extLst>
              <a:ext uri="{FF2B5EF4-FFF2-40B4-BE49-F238E27FC236}">
                <a16:creationId xmlns:a16="http://schemas.microsoft.com/office/drawing/2014/main" id="{25A93A5B-CB4A-41D2-8DA3-86954CE16A6E}"/>
              </a:ext>
            </a:extLst>
          </p:cNvPr>
          <p:cNvSpPr txBox="1"/>
          <p:nvPr userDrawn="1"/>
        </p:nvSpPr>
        <p:spPr>
          <a:xfrm>
            <a:off x="3712809" y="141321"/>
            <a:ext cx="4766387" cy="246221"/>
          </a:xfrm>
          <a:prstGeom prst="rect">
            <a:avLst/>
          </a:prstGeom>
        </p:spPr>
        <p:txBody>
          <a:bodyPr wrap="square" rtlCol="0">
            <a:spAutoFit/>
          </a:bodyPr>
          <a:lstStyle/>
          <a:p>
            <a:pPr algn="ctr"/>
            <a:r>
              <a:rPr lang="en-GB" sz="1000" b="1" dirty="0">
                <a:solidFill>
                  <a:schemeClr val="tx2"/>
                </a:solidFill>
              </a:rPr>
              <a:t>OFFICIAL</a:t>
            </a: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61" r:id="rId3"/>
    <p:sldLayoutId id="2147483662" r:id="rId4"/>
    <p:sldLayoutId id="2147483663" r:id="rId5"/>
  </p:sldLayoutIdLst>
  <p:txStyles>
    <p:titleStyle>
      <a:lvl1pPr algn="ctr" defTabSz="457200" rtl="0" fontAlgn="base">
        <a:spcBef>
          <a:spcPct val="0"/>
        </a:spcBef>
        <a:spcAft>
          <a:spcPct val="0"/>
        </a:spcAft>
        <a:defRPr sz="800" b="1" kern="1200">
          <a:solidFill>
            <a:srgbClr val="004D71"/>
          </a:solidFill>
          <a:latin typeface="Arial"/>
          <a:ea typeface="ＭＳ Ｐゴシック" charset="0"/>
          <a:cs typeface="Arial"/>
        </a:defRPr>
      </a:lvl1pPr>
      <a:lvl2pPr algn="ctr" defTabSz="457200" rtl="0" fontAlgn="base">
        <a:spcBef>
          <a:spcPct val="0"/>
        </a:spcBef>
        <a:spcAft>
          <a:spcPct val="0"/>
        </a:spcAft>
        <a:defRPr sz="800" b="1">
          <a:solidFill>
            <a:srgbClr val="004D71"/>
          </a:solidFill>
          <a:latin typeface="Arial" charset="0"/>
          <a:ea typeface="ＭＳ Ｐゴシック" charset="0"/>
        </a:defRPr>
      </a:lvl2pPr>
      <a:lvl3pPr algn="ctr" defTabSz="457200" rtl="0" fontAlgn="base">
        <a:spcBef>
          <a:spcPct val="0"/>
        </a:spcBef>
        <a:spcAft>
          <a:spcPct val="0"/>
        </a:spcAft>
        <a:defRPr sz="800" b="1">
          <a:solidFill>
            <a:srgbClr val="004D71"/>
          </a:solidFill>
          <a:latin typeface="Arial" charset="0"/>
          <a:ea typeface="ＭＳ Ｐゴシック" charset="0"/>
        </a:defRPr>
      </a:lvl3pPr>
      <a:lvl4pPr algn="ctr" defTabSz="457200" rtl="0" fontAlgn="base">
        <a:spcBef>
          <a:spcPct val="0"/>
        </a:spcBef>
        <a:spcAft>
          <a:spcPct val="0"/>
        </a:spcAft>
        <a:defRPr sz="800" b="1">
          <a:solidFill>
            <a:srgbClr val="004D71"/>
          </a:solidFill>
          <a:latin typeface="Arial" charset="0"/>
          <a:ea typeface="ＭＳ Ｐゴシック" charset="0"/>
        </a:defRPr>
      </a:lvl4pPr>
      <a:lvl5pPr algn="ctr" defTabSz="457200" rtl="0" fontAlgn="base">
        <a:spcBef>
          <a:spcPct val="0"/>
        </a:spcBef>
        <a:spcAft>
          <a:spcPct val="0"/>
        </a:spcAft>
        <a:defRPr sz="800" b="1">
          <a:solidFill>
            <a:srgbClr val="004D71"/>
          </a:solidFill>
          <a:latin typeface="Arial" charset="0"/>
          <a:ea typeface="ＭＳ Ｐゴシック" charset="0"/>
        </a:defRPr>
      </a:lvl5pPr>
      <a:lvl6pPr marL="457200" algn="ctr" defTabSz="457200" rtl="0" fontAlgn="base">
        <a:spcBef>
          <a:spcPct val="0"/>
        </a:spcBef>
        <a:spcAft>
          <a:spcPct val="0"/>
        </a:spcAft>
        <a:defRPr sz="800" b="1">
          <a:solidFill>
            <a:srgbClr val="004D71"/>
          </a:solidFill>
          <a:latin typeface="Arial" charset="0"/>
          <a:ea typeface="ＭＳ Ｐゴシック" charset="0"/>
        </a:defRPr>
      </a:lvl6pPr>
      <a:lvl7pPr marL="914400" algn="ctr" defTabSz="457200" rtl="0" fontAlgn="base">
        <a:spcBef>
          <a:spcPct val="0"/>
        </a:spcBef>
        <a:spcAft>
          <a:spcPct val="0"/>
        </a:spcAft>
        <a:defRPr sz="800" b="1">
          <a:solidFill>
            <a:srgbClr val="004D71"/>
          </a:solidFill>
          <a:latin typeface="Arial" charset="0"/>
          <a:ea typeface="ＭＳ Ｐゴシック" charset="0"/>
        </a:defRPr>
      </a:lvl7pPr>
      <a:lvl8pPr marL="1371600" algn="ctr" defTabSz="457200" rtl="0" fontAlgn="base">
        <a:spcBef>
          <a:spcPct val="0"/>
        </a:spcBef>
        <a:spcAft>
          <a:spcPct val="0"/>
        </a:spcAft>
        <a:defRPr sz="800" b="1">
          <a:solidFill>
            <a:srgbClr val="004D71"/>
          </a:solidFill>
          <a:latin typeface="Arial" charset="0"/>
          <a:ea typeface="ＭＳ Ｐゴシック" charset="0"/>
        </a:defRPr>
      </a:lvl8pPr>
      <a:lvl9pPr marL="1828800" algn="ctr" defTabSz="457200" rtl="0" fontAlgn="base">
        <a:spcBef>
          <a:spcPct val="0"/>
        </a:spcBef>
        <a:spcAft>
          <a:spcPct val="0"/>
        </a:spcAft>
        <a:defRPr sz="800" b="1">
          <a:solidFill>
            <a:srgbClr val="004D71"/>
          </a:solidFill>
          <a:latin typeface="Arial" charset="0"/>
          <a:ea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6600" dirty="0"/>
              <a:t>Extending IES4</a:t>
            </a:r>
          </a:p>
        </p:txBody>
      </p:sp>
      <p:sp>
        <p:nvSpPr>
          <p:cNvPr id="3" name="TextBox 2"/>
          <p:cNvSpPr txBox="1"/>
          <p:nvPr/>
        </p:nvSpPr>
        <p:spPr>
          <a:xfrm>
            <a:off x="2605301" y="6253566"/>
            <a:ext cx="6981398" cy="461665"/>
          </a:xfrm>
          <a:prstGeom prst="rect">
            <a:avLst/>
          </a:prstGeom>
          <a:noFill/>
        </p:spPr>
        <p:txBody>
          <a:bodyPr wrap="none" rtlCol="0">
            <a:spAutoFit/>
          </a:bodyPr>
          <a:lstStyle/>
          <a:p>
            <a:pPr algn="l"/>
            <a:r>
              <a:rPr lang="en-GB" sz="2400" dirty="0">
                <a:solidFill>
                  <a:schemeClr val="tx2"/>
                </a:solidFill>
                <a:latin typeface="Consolas" panose="020B0609020204030204" pitchFamily="49" charset="0"/>
                <a:cs typeface="Consolas" panose="020B0609020204030204" pitchFamily="49" charset="0"/>
              </a:rPr>
              <a:t>Applicable to all minor versions of IES4</a:t>
            </a:r>
          </a:p>
        </p:txBody>
      </p:sp>
    </p:spTree>
    <p:extLst>
      <p:ext uri="{BB962C8B-B14F-4D97-AF65-F5344CB8AC3E}">
        <p14:creationId xmlns:p14="http://schemas.microsoft.com/office/powerpoint/2010/main" val="3645860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944" y="493659"/>
            <a:ext cx="10779511" cy="707217"/>
          </a:xfrm>
        </p:spPr>
        <p:txBody>
          <a:bodyPr/>
          <a:lstStyle/>
          <a:p>
            <a:r>
              <a:rPr lang="en-GB" dirty="0"/>
              <a:t>Complex extensions: The right way</a:t>
            </a:r>
          </a:p>
        </p:txBody>
      </p:sp>
      <p:sp>
        <p:nvSpPr>
          <p:cNvPr id="3" name="Text Placeholder 2"/>
          <p:cNvSpPr>
            <a:spLocks noGrp="1"/>
          </p:cNvSpPr>
          <p:nvPr>
            <p:ph type="body" sz="quarter" idx="10"/>
          </p:nvPr>
        </p:nvSpPr>
        <p:spPr>
          <a:xfrm>
            <a:off x="629169" y="1204346"/>
            <a:ext cx="5125501" cy="1660737"/>
          </a:xfrm>
        </p:spPr>
        <p:txBody>
          <a:bodyPr/>
          <a:lstStyle/>
          <a:p>
            <a:r>
              <a:rPr lang="en-US" sz="1400" dirty="0"/>
              <a:t>A faceted approach can be developed in IES using powersets. We create classes in an atomic way and then group them using a class one level up aka. the powerset. Here our powersets are found in a hierarchy that extends from </a:t>
            </a:r>
            <a:r>
              <a:rPr lang="en-US" sz="1400" dirty="0" err="1"/>
              <a:t>ies:ClassOfDevice</a:t>
            </a:r>
            <a:r>
              <a:rPr lang="en-US" sz="1400" dirty="0"/>
              <a:t>.</a:t>
            </a:r>
          </a:p>
          <a:p>
            <a:endParaRPr lang="en-US" sz="1400" dirty="0"/>
          </a:p>
          <a:p>
            <a:r>
              <a:rPr lang="en-US" sz="1400" dirty="0"/>
              <a:t>This approach helps create a flatter, easier to maintain structure that is easier to query. Moreover, this removes the need for compounding types.</a:t>
            </a:r>
          </a:p>
        </p:txBody>
      </p:sp>
      <p:pic>
        <p:nvPicPr>
          <p:cNvPr id="5" name="Picture 4">
            <a:extLst>
              <a:ext uri="{FF2B5EF4-FFF2-40B4-BE49-F238E27FC236}">
                <a16:creationId xmlns:a16="http://schemas.microsoft.com/office/drawing/2014/main" id="{0E65660A-73C0-53B6-4B0A-F25B92C396D4}"/>
              </a:ext>
            </a:extLst>
          </p:cNvPr>
          <p:cNvPicPr>
            <a:picLocks noChangeAspect="1"/>
          </p:cNvPicPr>
          <p:nvPr/>
        </p:nvPicPr>
        <p:blipFill rotWithShape="1">
          <a:blip r:embed="rId3"/>
          <a:srcRect l="2648" t="4446" r="1257" b="1647"/>
          <a:stretch/>
        </p:blipFill>
        <p:spPr>
          <a:xfrm>
            <a:off x="5861304" y="1301918"/>
            <a:ext cx="6113198" cy="5370909"/>
          </a:xfrm>
          <a:prstGeom prst="rect">
            <a:avLst/>
          </a:prstGeom>
        </p:spPr>
      </p:pic>
      <p:sp>
        <p:nvSpPr>
          <p:cNvPr id="25" name="TextBox 24">
            <a:extLst>
              <a:ext uri="{FF2B5EF4-FFF2-40B4-BE49-F238E27FC236}">
                <a16:creationId xmlns:a16="http://schemas.microsoft.com/office/drawing/2014/main" id="{A47D943F-7F98-A9E0-9CDC-AD82D7CD14E0}"/>
              </a:ext>
            </a:extLst>
          </p:cNvPr>
          <p:cNvSpPr txBox="1"/>
          <p:nvPr/>
        </p:nvSpPr>
        <p:spPr>
          <a:xfrm>
            <a:off x="629169" y="3740098"/>
            <a:ext cx="5232135" cy="2431435"/>
          </a:xfrm>
          <a:prstGeom prst="rect">
            <a:avLst/>
          </a:prstGeom>
          <a:solidFill>
            <a:schemeClr val="bg1">
              <a:lumMod val="85000"/>
            </a:schemeClr>
          </a:solidFill>
          <a:ln>
            <a:solidFill>
              <a:schemeClr val="tx1"/>
            </a:solidFill>
          </a:ln>
        </p:spPr>
        <p:txBody>
          <a:bodyPr wrap="square">
            <a:spAutoFit/>
          </a:bodyPr>
          <a:lstStyle>
            <a:defPPr>
              <a:defRPr lang="en-US"/>
            </a:defPPr>
            <a:lvl1pPr>
              <a:defRPr sz="1100">
                <a:latin typeface="Consolas" panose="020B0609020204030204" pitchFamily="49" charset="0"/>
                <a:cs typeface="Consolas" panose="020B0609020204030204" pitchFamily="49" charset="0"/>
              </a:defRPr>
            </a:lvl1pPr>
          </a:lstStyle>
          <a:p>
            <a:r>
              <a:rPr lang="en-GB" sz="800" dirty="0" err="1"/>
              <a:t>ont:ClassOfVehicle</a:t>
            </a:r>
            <a:r>
              <a:rPr lang="en-GB" sz="800" dirty="0"/>
              <a:t>      		</a:t>
            </a:r>
            <a:r>
              <a:rPr lang="en-GB" sz="800" dirty="0" err="1"/>
              <a:t>rdfs:subClassOf</a:t>
            </a:r>
            <a:r>
              <a:rPr lang="en-GB" sz="800" dirty="0"/>
              <a:t> 		</a:t>
            </a:r>
            <a:r>
              <a:rPr lang="en-GB" sz="800" dirty="0" err="1"/>
              <a:t>ies:ClassOfDevice</a:t>
            </a:r>
            <a:r>
              <a:rPr lang="en-GB" sz="800" dirty="0"/>
              <a:t> .</a:t>
            </a:r>
          </a:p>
          <a:p>
            <a:r>
              <a:rPr lang="en-GB" sz="800" dirty="0" err="1"/>
              <a:t>ont:ClassOfShip</a:t>
            </a:r>
            <a:r>
              <a:rPr lang="en-GB" sz="800" dirty="0"/>
              <a:t>         		</a:t>
            </a:r>
            <a:r>
              <a:rPr lang="en-GB" sz="800" dirty="0" err="1"/>
              <a:t>rdfs:subClassOf</a:t>
            </a:r>
            <a:r>
              <a:rPr lang="en-GB" sz="800" dirty="0"/>
              <a:t> 		</a:t>
            </a:r>
            <a:r>
              <a:rPr lang="en-GB" sz="800" dirty="0" err="1"/>
              <a:t>ont:ClassOfVehicle</a:t>
            </a:r>
            <a:r>
              <a:rPr lang="en-GB" sz="800" dirty="0"/>
              <a:t> .</a:t>
            </a:r>
          </a:p>
          <a:p>
            <a:r>
              <a:rPr lang="en-GB" sz="800" dirty="0" err="1"/>
              <a:t>ont:ClassOfFunctionalUseOfShip</a:t>
            </a:r>
            <a:r>
              <a:rPr lang="en-GB" sz="800" dirty="0"/>
              <a:t>   </a:t>
            </a:r>
            <a:r>
              <a:rPr lang="en-GB" sz="800" dirty="0" err="1"/>
              <a:t>rdfs:subClassOf</a:t>
            </a:r>
            <a:r>
              <a:rPr lang="en-GB" sz="800" dirty="0"/>
              <a:t> 		</a:t>
            </a:r>
            <a:r>
              <a:rPr lang="en-GB" sz="800" dirty="0" err="1"/>
              <a:t>ont:ClassOfShip</a:t>
            </a:r>
            <a:endParaRPr lang="en-GB" sz="800" dirty="0"/>
          </a:p>
          <a:p>
            <a:r>
              <a:rPr lang="en-GB" sz="800" dirty="0" err="1"/>
              <a:t>ont:ClassOfPoweredShip</a:t>
            </a:r>
            <a:r>
              <a:rPr lang="en-GB" sz="800" dirty="0"/>
              <a:t> 		</a:t>
            </a:r>
            <a:r>
              <a:rPr lang="en-GB" sz="800" dirty="0" err="1"/>
              <a:t>rdfs:subClassOf</a:t>
            </a:r>
            <a:r>
              <a:rPr lang="en-GB" sz="800" dirty="0"/>
              <a:t> 		</a:t>
            </a:r>
            <a:r>
              <a:rPr lang="en-GB" sz="800" dirty="0" err="1"/>
              <a:t>ont:ClassOfShip</a:t>
            </a:r>
            <a:r>
              <a:rPr lang="en-GB" sz="800" dirty="0"/>
              <a:t> .</a:t>
            </a:r>
          </a:p>
          <a:p>
            <a:endParaRPr lang="en-GB" sz="800" dirty="0"/>
          </a:p>
          <a:p>
            <a:r>
              <a:rPr lang="en-GB" sz="800" dirty="0" err="1"/>
              <a:t>ont:PassengerShip</a:t>
            </a:r>
            <a:r>
              <a:rPr lang="en-GB" sz="800" dirty="0"/>
              <a:t> 		</a:t>
            </a:r>
            <a:r>
              <a:rPr lang="en-GB" sz="800" dirty="0" err="1"/>
              <a:t>rdfs:subClassOf</a:t>
            </a:r>
            <a:r>
              <a:rPr lang="en-GB" sz="800" dirty="0"/>
              <a:t> 		</a:t>
            </a:r>
            <a:r>
              <a:rPr lang="en-GB" sz="800" dirty="0" err="1"/>
              <a:t>ies:Ship</a:t>
            </a:r>
            <a:r>
              <a:rPr lang="en-GB" sz="800" dirty="0"/>
              <a:t> .</a:t>
            </a:r>
          </a:p>
          <a:p>
            <a:r>
              <a:rPr lang="en-GB" sz="800" dirty="0" err="1"/>
              <a:t>ont:PassengerShip</a:t>
            </a:r>
            <a:r>
              <a:rPr lang="en-GB" sz="800" dirty="0"/>
              <a:t> 		a	   		</a:t>
            </a:r>
            <a:r>
              <a:rPr lang="en-GB" sz="800" dirty="0" err="1"/>
              <a:t>ont:ClassOfFunctionalUseOfShip</a:t>
            </a:r>
            <a:r>
              <a:rPr lang="en-GB" sz="800" dirty="0"/>
              <a:t> .</a:t>
            </a:r>
          </a:p>
          <a:p>
            <a:endParaRPr lang="en-GB" sz="800" dirty="0"/>
          </a:p>
          <a:p>
            <a:r>
              <a:rPr lang="en-GB" sz="800" dirty="0" err="1"/>
              <a:t>ont:CargoShip</a:t>
            </a:r>
            <a:r>
              <a:rPr lang="en-GB" sz="800" dirty="0"/>
              <a:t> 			</a:t>
            </a:r>
            <a:r>
              <a:rPr lang="en-GB" sz="800" dirty="0" err="1"/>
              <a:t>rdfs:subClassOf</a:t>
            </a:r>
            <a:r>
              <a:rPr lang="en-GB" sz="800" dirty="0"/>
              <a:t> 		</a:t>
            </a:r>
            <a:r>
              <a:rPr lang="en-GB" sz="800" dirty="0" err="1"/>
              <a:t>ies:Ship</a:t>
            </a:r>
            <a:r>
              <a:rPr lang="en-GB" sz="800" dirty="0"/>
              <a:t> .</a:t>
            </a:r>
          </a:p>
          <a:p>
            <a:r>
              <a:rPr lang="en-GB" sz="800" dirty="0" err="1"/>
              <a:t>ont:CargoShip</a:t>
            </a:r>
            <a:r>
              <a:rPr lang="en-GB" sz="800" dirty="0"/>
              <a:t> 			a			</a:t>
            </a:r>
            <a:r>
              <a:rPr lang="en-GB" sz="800" dirty="0" err="1"/>
              <a:t>ont:ClassOfFunctionalUseOfShip</a:t>
            </a:r>
            <a:r>
              <a:rPr lang="en-GB" sz="800" dirty="0"/>
              <a:t> .</a:t>
            </a:r>
          </a:p>
          <a:p>
            <a:endParaRPr lang="en-GB" sz="800" dirty="0"/>
          </a:p>
          <a:p>
            <a:r>
              <a:rPr lang="en-GB" sz="800" dirty="0" err="1"/>
              <a:t>ont:WindPoweredShip</a:t>
            </a:r>
            <a:r>
              <a:rPr lang="en-GB" sz="800" dirty="0"/>
              <a:t> 		</a:t>
            </a:r>
            <a:r>
              <a:rPr lang="en-GB" sz="800" dirty="0" err="1"/>
              <a:t>rdfs:subClassOf</a:t>
            </a:r>
            <a:r>
              <a:rPr lang="en-GB" sz="800" dirty="0"/>
              <a:t> 		</a:t>
            </a:r>
            <a:r>
              <a:rPr lang="en-GB" sz="800" dirty="0" err="1"/>
              <a:t>ies:Ship</a:t>
            </a:r>
            <a:r>
              <a:rPr lang="en-GB" sz="800" dirty="0"/>
              <a:t> .</a:t>
            </a:r>
          </a:p>
          <a:p>
            <a:r>
              <a:rPr lang="en-GB" sz="800" dirty="0" err="1"/>
              <a:t>ont:WindPoweredShip</a:t>
            </a:r>
            <a:r>
              <a:rPr lang="en-GB" sz="800" dirty="0"/>
              <a:t> 		a			</a:t>
            </a:r>
            <a:r>
              <a:rPr lang="en-GB" sz="800" dirty="0" err="1"/>
              <a:t>ont:ClassOfPoweredShip</a:t>
            </a:r>
            <a:r>
              <a:rPr lang="en-GB" sz="800" dirty="0"/>
              <a:t> .</a:t>
            </a:r>
          </a:p>
          <a:p>
            <a:endParaRPr lang="en-GB" sz="800" dirty="0"/>
          </a:p>
          <a:p>
            <a:r>
              <a:rPr lang="en-GB" sz="800" dirty="0" err="1"/>
              <a:t>ont:FossilFuelPoweredShip</a:t>
            </a:r>
            <a:r>
              <a:rPr lang="en-GB" sz="800" dirty="0"/>
              <a:t> 	</a:t>
            </a:r>
            <a:r>
              <a:rPr lang="en-GB" sz="800" dirty="0" err="1"/>
              <a:t>rdfs:subClassOf</a:t>
            </a:r>
            <a:r>
              <a:rPr lang="en-GB" sz="800" dirty="0"/>
              <a:t> 		</a:t>
            </a:r>
            <a:r>
              <a:rPr lang="en-GB" sz="800" dirty="0" err="1"/>
              <a:t>ies:Ship</a:t>
            </a:r>
            <a:r>
              <a:rPr lang="en-GB" sz="800" dirty="0"/>
              <a:t> .</a:t>
            </a:r>
          </a:p>
          <a:p>
            <a:r>
              <a:rPr lang="en-GB" sz="800" dirty="0" err="1"/>
              <a:t>ont:FossilFuelPoweredShip</a:t>
            </a:r>
            <a:r>
              <a:rPr lang="en-GB" sz="800" dirty="0"/>
              <a:t> 	a			</a:t>
            </a:r>
            <a:r>
              <a:rPr lang="en-GB" sz="800" dirty="0" err="1"/>
              <a:t>ont:ClassOfPoweredShip</a:t>
            </a:r>
            <a:r>
              <a:rPr lang="en-GB" sz="800" dirty="0"/>
              <a:t> .</a:t>
            </a:r>
          </a:p>
          <a:p>
            <a:endParaRPr lang="en-GB" sz="800" dirty="0"/>
          </a:p>
          <a:p>
            <a:r>
              <a:rPr lang="en-GB" sz="800" dirty="0" err="1"/>
              <a:t>ont:NuclearPoweredShip</a:t>
            </a:r>
            <a:r>
              <a:rPr lang="en-GB" sz="800" dirty="0"/>
              <a:t> 		</a:t>
            </a:r>
            <a:r>
              <a:rPr lang="en-GB" sz="800" dirty="0" err="1"/>
              <a:t>rdfs:subClassOf</a:t>
            </a:r>
            <a:r>
              <a:rPr lang="en-GB" sz="800" dirty="0"/>
              <a:t> 		</a:t>
            </a:r>
            <a:r>
              <a:rPr lang="en-GB" sz="800" dirty="0" err="1"/>
              <a:t>ies:Ship</a:t>
            </a:r>
            <a:r>
              <a:rPr lang="en-GB" sz="800" dirty="0"/>
              <a:t> .</a:t>
            </a:r>
          </a:p>
          <a:p>
            <a:r>
              <a:rPr lang="en-GB" sz="800" dirty="0" err="1"/>
              <a:t>ont:NuclearPoweredShip</a:t>
            </a:r>
            <a:r>
              <a:rPr lang="en-GB" sz="800" dirty="0"/>
              <a:t> 		a			</a:t>
            </a:r>
            <a:r>
              <a:rPr lang="en-GB" sz="800" dirty="0" err="1"/>
              <a:t>ont:ClassOfPoweredShip</a:t>
            </a:r>
            <a:r>
              <a:rPr lang="en-GB" sz="800" dirty="0"/>
              <a:t> .</a:t>
            </a:r>
          </a:p>
        </p:txBody>
      </p:sp>
      <p:cxnSp>
        <p:nvCxnSpPr>
          <p:cNvPr id="26" name="Straight Arrow Connector 25">
            <a:extLst>
              <a:ext uri="{FF2B5EF4-FFF2-40B4-BE49-F238E27FC236}">
                <a16:creationId xmlns:a16="http://schemas.microsoft.com/office/drawing/2014/main" id="{7EA62B5B-54E2-4CDE-D1AF-DD97248237F6}"/>
              </a:ext>
            </a:extLst>
          </p:cNvPr>
          <p:cNvCxnSpPr>
            <a:cxnSpLocks/>
          </p:cNvCxnSpPr>
          <p:nvPr/>
        </p:nvCxnSpPr>
        <p:spPr>
          <a:xfrm>
            <a:off x="5861304" y="4445174"/>
            <a:ext cx="996696" cy="0"/>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6082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reminder: </a:t>
            </a:r>
            <a:r>
              <a:rPr lang="en-GB" dirty="0" err="1"/>
              <a:t>powertypes</a:t>
            </a:r>
            <a:endParaRPr lang="en-GB" dirty="0"/>
          </a:p>
        </p:txBody>
      </p:sp>
      <p:sp>
        <p:nvSpPr>
          <p:cNvPr id="3" name="Text Placeholder 2"/>
          <p:cNvSpPr>
            <a:spLocks noGrp="1"/>
          </p:cNvSpPr>
          <p:nvPr>
            <p:ph type="body" sz="quarter" idx="10"/>
          </p:nvPr>
        </p:nvSpPr>
        <p:spPr>
          <a:xfrm>
            <a:off x="842437" y="1301918"/>
            <a:ext cx="10632017" cy="1689255"/>
          </a:xfrm>
        </p:spPr>
        <p:txBody>
          <a:bodyPr/>
          <a:lstStyle/>
          <a:p>
            <a:pPr algn="just"/>
            <a:r>
              <a:rPr lang="en-GB" sz="2000" dirty="0"/>
              <a:t>To be able to talk about classes that are themselves members of other classes, we need to be able to “push” up to the next type level. BORO ontologies such as IES have </a:t>
            </a:r>
            <a:r>
              <a:rPr lang="en-US" sz="2000" dirty="0"/>
              <a:t>no limit to the number of layers you can go up. Each layer is connected to the previous by a </a:t>
            </a:r>
            <a:r>
              <a:rPr lang="en-US" sz="2000" dirty="0" err="1"/>
              <a:t>rdf:type</a:t>
            </a:r>
            <a:r>
              <a:rPr lang="en-US" sz="2000" dirty="0"/>
              <a:t> or a </a:t>
            </a:r>
            <a:r>
              <a:rPr lang="en-US" sz="2000" dirty="0" err="1"/>
              <a:t>ies:powertype</a:t>
            </a:r>
            <a:r>
              <a:rPr lang="en-US" sz="2000" dirty="0"/>
              <a:t> relationship. </a:t>
            </a:r>
            <a:r>
              <a:rPr lang="en-GB" sz="2000" dirty="0"/>
              <a:t>Consider the following examples:</a:t>
            </a:r>
          </a:p>
        </p:txBody>
      </p:sp>
      <p:sp>
        <p:nvSpPr>
          <p:cNvPr id="4" name="Oval 3"/>
          <p:cNvSpPr/>
          <p:nvPr/>
        </p:nvSpPr>
        <p:spPr>
          <a:xfrm>
            <a:off x="1924253" y="4942513"/>
            <a:ext cx="162733" cy="1627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800">
              <a:latin typeface="Consolas" panose="020B0609020204030204" pitchFamily="49" charset="0"/>
              <a:cs typeface="Consolas" panose="020B0609020204030204" pitchFamily="49" charset="0"/>
            </a:endParaRPr>
          </a:p>
        </p:txBody>
      </p:sp>
      <p:sp>
        <p:nvSpPr>
          <p:cNvPr id="5" name="Oval 4"/>
          <p:cNvSpPr/>
          <p:nvPr/>
        </p:nvSpPr>
        <p:spPr>
          <a:xfrm>
            <a:off x="1634852" y="4127408"/>
            <a:ext cx="741533" cy="37727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Oval 5"/>
          <p:cNvSpPr/>
          <p:nvPr/>
        </p:nvSpPr>
        <p:spPr>
          <a:xfrm>
            <a:off x="1634851" y="3342577"/>
            <a:ext cx="741533" cy="377279"/>
          </a:xfrm>
          <a:prstGeom prst="ellipse">
            <a:avLst/>
          </a:prstGeom>
          <a:ln>
            <a:solidFill>
              <a:schemeClr val="tx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8" name="Straight Arrow Connector 7"/>
          <p:cNvCxnSpPr>
            <a:stCxn id="5" idx="0"/>
            <a:endCxn id="6" idx="4"/>
          </p:cNvCxnSpPr>
          <p:nvPr/>
        </p:nvCxnSpPr>
        <p:spPr>
          <a:xfrm flipH="1" flipV="1">
            <a:off x="2005618" y="3719856"/>
            <a:ext cx="1" cy="407552"/>
          </a:xfrm>
          <a:prstGeom prst="straightConnector1">
            <a:avLst/>
          </a:prstGeom>
          <a:ln w="12700">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9" name="Straight Arrow Connector 8"/>
          <p:cNvCxnSpPr>
            <a:stCxn id="4" idx="0"/>
            <a:endCxn id="5" idx="4"/>
          </p:cNvCxnSpPr>
          <p:nvPr/>
        </p:nvCxnSpPr>
        <p:spPr>
          <a:xfrm flipH="1" flipV="1">
            <a:off x="2005619" y="4504687"/>
            <a:ext cx="1" cy="437826"/>
          </a:xfrm>
          <a:prstGeom prst="straightConnector1">
            <a:avLst/>
          </a:prstGeom>
          <a:ln w="12700">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12" name="TextBox 11"/>
          <p:cNvSpPr txBox="1"/>
          <p:nvPr/>
        </p:nvSpPr>
        <p:spPr>
          <a:xfrm>
            <a:off x="1950245" y="3835547"/>
            <a:ext cx="748923" cy="246221"/>
          </a:xfrm>
          <a:prstGeom prst="rect">
            <a:avLst/>
          </a:prstGeom>
          <a:noFill/>
        </p:spPr>
        <p:txBody>
          <a:bodyPr wrap="none" rtlCol="0">
            <a:spAutoFit/>
          </a:bodyPr>
          <a:lstStyle/>
          <a:p>
            <a:pPr algn="l"/>
            <a:r>
              <a:rPr lang="en-GB" sz="1000" dirty="0" err="1">
                <a:solidFill>
                  <a:srgbClr val="FF0000"/>
                </a:solidFill>
                <a:latin typeface="Consolas" panose="020B0609020204030204" pitchFamily="49" charset="0"/>
                <a:cs typeface="Consolas" panose="020B0609020204030204" pitchFamily="49" charset="0"/>
              </a:rPr>
              <a:t>rdf:type</a:t>
            </a:r>
            <a:endParaRPr lang="en-GB" sz="1000" dirty="0">
              <a:solidFill>
                <a:srgbClr val="FF0000"/>
              </a:solidFill>
              <a:latin typeface="Consolas" panose="020B0609020204030204" pitchFamily="49" charset="0"/>
              <a:cs typeface="Consolas" panose="020B0609020204030204" pitchFamily="49" charset="0"/>
            </a:endParaRPr>
          </a:p>
        </p:txBody>
      </p:sp>
      <p:sp>
        <p:nvSpPr>
          <p:cNvPr id="13" name="TextBox 12"/>
          <p:cNvSpPr txBox="1"/>
          <p:nvPr/>
        </p:nvSpPr>
        <p:spPr>
          <a:xfrm>
            <a:off x="1950244" y="4630763"/>
            <a:ext cx="748923" cy="246221"/>
          </a:xfrm>
          <a:prstGeom prst="rect">
            <a:avLst/>
          </a:prstGeom>
          <a:noFill/>
        </p:spPr>
        <p:txBody>
          <a:bodyPr wrap="none" rtlCol="0">
            <a:spAutoFit/>
          </a:bodyPr>
          <a:lstStyle/>
          <a:p>
            <a:pPr algn="l"/>
            <a:r>
              <a:rPr lang="en-GB" sz="1000" dirty="0" err="1">
                <a:solidFill>
                  <a:srgbClr val="FF0000"/>
                </a:solidFill>
                <a:latin typeface="Consolas" panose="020B0609020204030204" pitchFamily="49" charset="0"/>
                <a:cs typeface="Consolas" panose="020B0609020204030204" pitchFamily="49" charset="0"/>
              </a:rPr>
              <a:t>rdf:type</a:t>
            </a:r>
            <a:endParaRPr lang="en-GB" sz="1000" dirty="0">
              <a:solidFill>
                <a:srgbClr val="FF0000"/>
              </a:solidFill>
              <a:latin typeface="Consolas" panose="020B0609020204030204" pitchFamily="49" charset="0"/>
              <a:cs typeface="Consolas" panose="020B0609020204030204" pitchFamily="49" charset="0"/>
            </a:endParaRPr>
          </a:p>
        </p:txBody>
      </p:sp>
      <p:sp>
        <p:nvSpPr>
          <p:cNvPr id="14" name="TextBox 13"/>
          <p:cNvSpPr txBox="1"/>
          <p:nvPr/>
        </p:nvSpPr>
        <p:spPr>
          <a:xfrm>
            <a:off x="449912" y="4893074"/>
            <a:ext cx="1184940"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Colonel Blimp</a:t>
            </a:r>
          </a:p>
        </p:txBody>
      </p:sp>
      <p:sp>
        <p:nvSpPr>
          <p:cNvPr id="15" name="TextBox 14"/>
          <p:cNvSpPr txBox="1"/>
          <p:nvPr/>
        </p:nvSpPr>
        <p:spPr>
          <a:xfrm>
            <a:off x="911577" y="4175310"/>
            <a:ext cx="723275"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Colonel</a:t>
            </a:r>
          </a:p>
        </p:txBody>
      </p:sp>
      <p:sp>
        <p:nvSpPr>
          <p:cNvPr id="16" name="TextBox 15"/>
          <p:cNvSpPr txBox="1"/>
          <p:nvPr/>
        </p:nvSpPr>
        <p:spPr>
          <a:xfrm>
            <a:off x="1150048" y="3409644"/>
            <a:ext cx="492443"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Rank</a:t>
            </a:r>
          </a:p>
        </p:txBody>
      </p:sp>
      <p:sp>
        <p:nvSpPr>
          <p:cNvPr id="17" name="Text Placeholder 2"/>
          <p:cNvSpPr txBox="1">
            <a:spLocks/>
          </p:cNvSpPr>
          <p:nvPr/>
        </p:nvSpPr>
        <p:spPr>
          <a:xfrm>
            <a:off x="3069933" y="3114029"/>
            <a:ext cx="8404522" cy="1689255"/>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GB" sz="2000" dirty="0"/>
              <a:t>In this example, Colonel Blimp is an instance of (</a:t>
            </a:r>
            <a:r>
              <a:rPr lang="en-GB" sz="2000" dirty="0" err="1"/>
              <a:t>rdf:type</a:t>
            </a:r>
            <a:r>
              <a:rPr lang="en-GB" sz="2000" dirty="0"/>
              <a:t>) the class Colonel. Colonel is an instance of the class Rank. Colonel Blimp is </a:t>
            </a:r>
            <a:r>
              <a:rPr lang="en-GB" sz="2000" i="1" dirty="0"/>
              <a:t>not </a:t>
            </a:r>
            <a:r>
              <a:rPr lang="en-GB" sz="2000" dirty="0"/>
              <a:t>an instance of Rank though. </a:t>
            </a:r>
            <a:r>
              <a:rPr lang="en-GB" sz="2000" dirty="0" err="1"/>
              <a:t>rdf:type</a:t>
            </a:r>
            <a:r>
              <a:rPr lang="en-GB" sz="2000" dirty="0"/>
              <a:t> is therefore not transitive.</a:t>
            </a:r>
          </a:p>
          <a:p>
            <a:pPr algn="just"/>
            <a:endParaRPr lang="en-GB" sz="2000" dirty="0"/>
          </a:p>
          <a:p>
            <a:pPr algn="just"/>
            <a:r>
              <a:rPr lang="en-GB" sz="2000" dirty="0"/>
              <a:t>We do the same thing for documents:</a:t>
            </a:r>
          </a:p>
        </p:txBody>
      </p:sp>
      <p:sp>
        <p:nvSpPr>
          <p:cNvPr id="18" name="Oval 17"/>
          <p:cNvSpPr/>
          <p:nvPr/>
        </p:nvSpPr>
        <p:spPr>
          <a:xfrm>
            <a:off x="9368670" y="6246536"/>
            <a:ext cx="162733" cy="1627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800">
              <a:latin typeface="Consolas" panose="020B0609020204030204" pitchFamily="49" charset="0"/>
              <a:cs typeface="Consolas" panose="020B0609020204030204" pitchFamily="49" charset="0"/>
            </a:endParaRPr>
          </a:p>
        </p:txBody>
      </p:sp>
      <p:sp>
        <p:nvSpPr>
          <p:cNvPr id="19" name="Oval 18"/>
          <p:cNvSpPr/>
          <p:nvPr/>
        </p:nvSpPr>
        <p:spPr>
          <a:xfrm>
            <a:off x="9079269" y="5431431"/>
            <a:ext cx="741533" cy="37727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0" name="Oval 19"/>
          <p:cNvSpPr/>
          <p:nvPr/>
        </p:nvSpPr>
        <p:spPr>
          <a:xfrm>
            <a:off x="9079268" y="4646600"/>
            <a:ext cx="741533" cy="377279"/>
          </a:xfrm>
          <a:prstGeom prst="ellipse">
            <a:avLst/>
          </a:prstGeom>
          <a:ln>
            <a:solidFill>
              <a:schemeClr val="tx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21" name="Straight Arrow Connector 20"/>
          <p:cNvCxnSpPr>
            <a:stCxn id="19" idx="0"/>
            <a:endCxn id="20" idx="4"/>
          </p:cNvCxnSpPr>
          <p:nvPr/>
        </p:nvCxnSpPr>
        <p:spPr>
          <a:xfrm flipH="1" flipV="1">
            <a:off x="9450035" y="5023879"/>
            <a:ext cx="1" cy="407552"/>
          </a:xfrm>
          <a:prstGeom prst="straightConnector1">
            <a:avLst/>
          </a:prstGeom>
          <a:ln w="12700">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22" name="Straight Arrow Connector 21"/>
          <p:cNvCxnSpPr>
            <a:stCxn id="18" idx="0"/>
            <a:endCxn id="19" idx="4"/>
          </p:cNvCxnSpPr>
          <p:nvPr/>
        </p:nvCxnSpPr>
        <p:spPr>
          <a:xfrm flipH="1" flipV="1">
            <a:off x="9450036" y="5808710"/>
            <a:ext cx="1" cy="437826"/>
          </a:xfrm>
          <a:prstGeom prst="straightConnector1">
            <a:avLst/>
          </a:prstGeom>
          <a:ln w="12700">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23" name="TextBox 22"/>
          <p:cNvSpPr txBox="1"/>
          <p:nvPr/>
        </p:nvSpPr>
        <p:spPr>
          <a:xfrm>
            <a:off x="8735528" y="5139570"/>
            <a:ext cx="748923" cy="246221"/>
          </a:xfrm>
          <a:prstGeom prst="rect">
            <a:avLst/>
          </a:prstGeom>
          <a:noFill/>
        </p:spPr>
        <p:txBody>
          <a:bodyPr wrap="none" rtlCol="0">
            <a:spAutoFit/>
          </a:bodyPr>
          <a:lstStyle/>
          <a:p>
            <a:pPr algn="l"/>
            <a:r>
              <a:rPr lang="en-GB" sz="1000" dirty="0" err="1">
                <a:solidFill>
                  <a:srgbClr val="FF0000"/>
                </a:solidFill>
                <a:latin typeface="Consolas" panose="020B0609020204030204" pitchFamily="49" charset="0"/>
                <a:cs typeface="Consolas" panose="020B0609020204030204" pitchFamily="49" charset="0"/>
              </a:rPr>
              <a:t>rdf:type</a:t>
            </a:r>
            <a:endParaRPr lang="en-GB" sz="1000" dirty="0">
              <a:solidFill>
                <a:srgbClr val="FF0000"/>
              </a:solidFill>
              <a:latin typeface="Consolas" panose="020B0609020204030204" pitchFamily="49" charset="0"/>
              <a:cs typeface="Consolas" panose="020B0609020204030204" pitchFamily="49" charset="0"/>
            </a:endParaRPr>
          </a:p>
        </p:txBody>
      </p:sp>
      <p:sp>
        <p:nvSpPr>
          <p:cNvPr id="24" name="TextBox 23"/>
          <p:cNvSpPr txBox="1"/>
          <p:nvPr/>
        </p:nvSpPr>
        <p:spPr>
          <a:xfrm>
            <a:off x="8758648" y="5904159"/>
            <a:ext cx="748923" cy="246221"/>
          </a:xfrm>
          <a:prstGeom prst="rect">
            <a:avLst/>
          </a:prstGeom>
          <a:noFill/>
        </p:spPr>
        <p:txBody>
          <a:bodyPr wrap="none" rtlCol="0">
            <a:spAutoFit/>
          </a:bodyPr>
          <a:lstStyle/>
          <a:p>
            <a:pPr algn="l"/>
            <a:r>
              <a:rPr lang="en-GB" sz="1000" dirty="0" err="1">
                <a:solidFill>
                  <a:srgbClr val="FF0000"/>
                </a:solidFill>
                <a:latin typeface="Consolas" panose="020B0609020204030204" pitchFamily="49" charset="0"/>
                <a:cs typeface="Consolas" panose="020B0609020204030204" pitchFamily="49" charset="0"/>
              </a:rPr>
              <a:t>rdf:type</a:t>
            </a:r>
            <a:endParaRPr lang="en-GB" sz="1000" dirty="0">
              <a:solidFill>
                <a:srgbClr val="FF0000"/>
              </a:solidFill>
              <a:latin typeface="Consolas" panose="020B0609020204030204" pitchFamily="49" charset="0"/>
              <a:cs typeface="Consolas" panose="020B0609020204030204" pitchFamily="49" charset="0"/>
            </a:endParaRPr>
          </a:p>
        </p:txBody>
      </p:sp>
      <p:sp>
        <p:nvSpPr>
          <p:cNvPr id="25" name="TextBox 24"/>
          <p:cNvSpPr txBox="1"/>
          <p:nvPr/>
        </p:nvSpPr>
        <p:spPr>
          <a:xfrm>
            <a:off x="7894329" y="6197097"/>
            <a:ext cx="1261884"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My copy of W&amp;P</a:t>
            </a:r>
          </a:p>
        </p:txBody>
      </p:sp>
      <p:sp>
        <p:nvSpPr>
          <p:cNvPr id="26" name="TextBox 25"/>
          <p:cNvSpPr txBox="1"/>
          <p:nvPr/>
        </p:nvSpPr>
        <p:spPr>
          <a:xfrm>
            <a:off x="8078939" y="5479333"/>
            <a:ext cx="1031051"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War &amp; Peace</a:t>
            </a:r>
          </a:p>
        </p:txBody>
      </p:sp>
      <p:sp>
        <p:nvSpPr>
          <p:cNvPr id="27" name="TextBox 26"/>
          <p:cNvSpPr txBox="1"/>
          <p:nvPr/>
        </p:nvSpPr>
        <p:spPr>
          <a:xfrm>
            <a:off x="8586826" y="4728144"/>
            <a:ext cx="492443"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Book</a:t>
            </a:r>
          </a:p>
        </p:txBody>
      </p:sp>
      <p:sp>
        <p:nvSpPr>
          <p:cNvPr id="28" name="Oval 27"/>
          <p:cNvSpPr/>
          <p:nvPr/>
        </p:nvSpPr>
        <p:spPr>
          <a:xfrm>
            <a:off x="10079599" y="5431431"/>
            <a:ext cx="741533" cy="37727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29" name="Straight Arrow Connector 28"/>
          <p:cNvCxnSpPr>
            <a:stCxn id="18" idx="7"/>
            <a:endCxn id="28" idx="3"/>
          </p:cNvCxnSpPr>
          <p:nvPr/>
        </p:nvCxnSpPr>
        <p:spPr>
          <a:xfrm flipV="1">
            <a:off x="9507571" y="5753459"/>
            <a:ext cx="680623" cy="516909"/>
          </a:xfrm>
          <a:prstGeom prst="straightConnector1">
            <a:avLst/>
          </a:prstGeom>
          <a:ln w="12700">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32" name="TextBox 31"/>
          <p:cNvSpPr txBox="1"/>
          <p:nvPr/>
        </p:nvSpPr>
        <p:spPr>
          <a:xfrm>
            <a:off x="10805040" y="5479333"/>
            <a:ext cx="1338828"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Individual Book</a:t>
            </a:r>
          </a:p>
        </p:txBody>
      </p:sp>
      <p:sp>
        <p:nvSpPr>
          <p:cNvPr id="34" name="TextBox 33"/>
          <p:cNvSpPr txBox="1"/>
          <p:nvPr/>
        </p:nvSpPr>
        <p:spPr>
          <a:xfrm>
            <a:off x="9847882" y="5904158"/>
            <a:ext cx="748923" cy="246221"/>
          </a:xfrm>
          <a:prstGeom prst="rect">
            <a:avLst/>
          </a:prstGeom>
          <a:noFill/>
        </p:spPr>
        <p:txBody>
          <a:bodyPr wrap="none" rtlCol="0">
            <a:spAutoFit/>
          </a:bodyPr>
          <a:lstStyle/>
          <a:p>
            <a:pPr algn="l"/>
            <a:r>
              <a:rPr lang="en-GB" sz="1000" dirty="0" err="1">
                <a:solidFill>
                  <a:srgbClr val="FF0000"/>
                </a:solidFill>
                <a:latin typeface="Consolas" panose="020B0609020204030204" pitchFamily="49" charset="0"/>
                <a:cs typeface="Consolas" panose="020B0609020204030204" pitchFamily="49" charset="0"/>
              </a:rPr>
              <a:t>rdf:type</a:t>
            </a:r>
            <a:endParaRPr lang="en-GB" sz="1000" dirty="0">
              <a:solidFill>
                <a:srgbClr val="FF0000"/>
              </a:solidFill>
              <a:latin typeface="Consolas" panose="020B0609020204030204" pitchFamily="49" charset="0"/>
              <a:cs typeface="Consolas" panose="020B0609020204030204" pitchFamily="49" charset="0"/>
            </a:endParaRPr>
          </a:p>
        </p:txBody>
      </p:sp>
      <p:cxnSp>
        <p:nvCxnSpPr>
          <p:cNvPr id="38" name="Straight Arrow Connector 37"/>
          <p:cNvCxnSpPr>
            <a:stCxn id="28" idx="1"/>
            <a:endCxn id="20" idx="5"/>
          </p:cNvCxnSpPr>
          <p:nvPr/>
        </p:nvCxnSpPr>
        <p:spPr>
          <a:xfrm flipH="1" flipV="1">
            <a:off x="9712206" y="4968628"/>
            <a:ext cx="475988" cy="518054"/>
          </a:xfrm>
          <a:prstGeom prst="straightConnector1">
            <a:avLst/>
          </a:prstGeom>
          <a:ln w="12700">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41" name="TextBox 40"/>
          <p:cNvSpPr txBox="1"/>
          <p:nvPr/>
        </p:nvSpPr>
        <p:spPr>
          <a:xfrm>
            <a:off x="9898704" y="5018198"/>
            <a:ext cx="819455" cy="246221"/>
          </a:xfrm>
          <a:prstGeom prst="rect">
            <a:avLst/>
          </a:prstGeom>
          <a:noFill/>
        </p:spPr>
        <p:txBody>
          <a:bodyPr wrap="none" rtlCol="0">
            <a:spAutoFit/>
          </a:bodyPr>
          <a:lstStyle/>
          <a:p>
            <a:pPr algn="l"/>
            <a:r>
              <a:rPr lang="en-GB" sz="1000" dirty="0" err="1">
                <a:solidFill>
                  <a:srgbClr val="FF0000"/>
                </a:solidFill>
                <a:latin typeface="Consolas" panose="020B0609020204030204" pitchFamily="49" charset="0"/>
                <a:cs typeface="Consolas" panose="020B0609020204030204" pitchFamily="49" charset="0"/>
              </a:rPr>
              <a:t>powertype</a:t>
            </a:r>
            <a:endParaRPr lang="en-GB" sz="1000" dirty="0">
              <a:solidFill>
                <a:srgbClr val="FF0000"/>
              </a:solidFill>
              <a:latin typeface="Consolas" panose="020B0609020204030204" pitchFamily="49" charset="0"/>
              <a:cs typeface="Consolas" panose="020B0609020204030204" pitchFamily="49" charset="0"/>
            </a:endParaRPr>
          </a:p>
        </p:txBody>
      </p:sp>
      <p:sp>
        <p:nvSpPr>
          <p:cNvPr id="42" name="Text Placeholder 2"/>
          <p:cNvSpPr txBox="1">
            <a:spLocks/>
          </p:cNvSpPr>
          <p:nvPr/>
        </p:nvSpPr>
        <p:spPr>
          <a:xfrm>
            <a:off x="2170058" y="5808710"/>
            <a:ext cx="5383960" cy="1006329"/>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GB" sz="1000" dirty="0"/>
              <a:t>The mechanism used for stepping up the type levels in IES is the </a:t>
            </a:r>
            <a:r>
              <a:rPr lang="en-GB" sz="1000" dirty="0" err="1"/>
              <a:t>ies:powertype</a:t>
            </a:r>
            <a:r>
              <a:rPr lang="en-GB" sz="1000" dirty="0"/>
              <a:t> relationship. It relates a Class to another class whose members are all possible subtypes of that Class. This is a bit of logical plumbing in IES and may not be of interest to all users. If you are geek enough to be interested in this stuff, start by looking up “</a:t>
            </a:r>
            <a:r>
              <a:rPr lang="en-GB" sz="1000" dirty="0" err="1"/>
              <a:t>powerset</a:t>
            </a:r>
            <a:r>
              <a:rPr lang="en-GB" sz="1000" dirty="0"/>
              <a:t>” on Wikipedia and then look at Cantor’s theorem</a:t>
            </a:r>
          </a:p>
        </p:txBody>
      </p:sp>
    </p:spTree>
    <p:extLst>
      <p:ext uri="{BB962C8B-B14F-4D97-AF65-F5344CB8AC3E}">
        <p14:creationId xmlns:p14="http://schemas.microsoft.com/office/powerpoint/2010/main" val="233953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5C4-33D4-1964-BEFF-65948D35A5E0}"/>
              </a:ext>
            </a:extLst>
          </p:cNvPr>
          <p:cNvSpPr>
            <a:spLocks noGrp="1"/>
          </p:cNvSpPr>
          <p:nvPr>
            <p:ph type="title"/>
          </p:nvPr>
        </p:nvSpPr>
        <p:spPr/>
        <p:txBody>
          <a:bodyPr/>
          <a:lstStyle/>
          <a:p>
            <a:r>
              <a:rPr lang="en-GB" dirty="0"/>
              <a:t>Complex extension: Additional “plumbing”</a:t>
            </a:r>
          </a:p>
        </p:txBody>
      </p:sp>
      <p:sp>
        <p:nvSpPr>
          <p:cNvPr id="3" name="Text Placeholder 2">
            <a:extLst>
              <a:ext uri="{FF2B5EF4-FFF2-40B4-BE49-F238E27FC236}">
                <a16:creationId xmlns:a16="http://schemas.microsoft.com/office/drawing/2014/main" id="{0BEE8A87-0F9F-599E-08AB-6F80CBA13226}"/>
              </a:ext>
            </a:extLst>
          </p:cNvPr>
          <p:cNvSpPr>
            <a:spLocks noGrp="1"/>
          </p:cNvSpPr>
          <p:nvPr>
            <p:ph type="body" sz="quarter" idx="10"/>
          </p:nvPr>
        </p:nvSpPr>
        <p:spPr>
          <a:xfrm>
            <a:off x="842437" y="1301918"/>
            <a:ext cx="4450542" cy="4600409"/>
          </a:xfrm>
        </p:spPr>
        <p:txBody>
          <a:bodyPr/>
          <a:lstStyle/>
          <a:p>
            <a:r>
              <a:rPr lang="en-GB" sz="1400" dirty="0"/>
              <a:t>Introducing new powersets as we did with the hierarchy extending from </a:t>
            </a:r>
            <a:r>
              <a:rPr lang="en-GB" sz="1400" dirty="0" err="1"/>
              <a:t>ies:ClassOfDevice</a:t>
            </a:r>
            <a:r>
              <a:rPr lang="en-GB" sz="1400" dirty="0"/>
              <a:t>, sometimes requires us do some additional ontology pluming. We need to explicitly declare that our new </a:t>
            </a:r>
            <a:r>
              <a:rPr lang="en-GB" sz="1400" dirty="0" err="1"/>
              <a:t>ont:ClassOfVehicle</a:t>
            </a:r>
            <a:r>
              <a:rPr lang="en-GB" sz="1400" dirty="0"/>
              <a:t> and </a:t>
            </a:r>
            <a:r>
              <a:rPr lang="en-GB" sz="1400" dirty="0" err="1"/>
              <a:t>ont:ClassOfShip</a:t>
            </a:r>
            <a:r>
              <a:rPr lang="en-GB" sz="1400" dirty="0"/>
              <a:t> are </a:t>
            </a:r>
            <a:r>
              <a:rPr lang="en-GB" sz="1400" dirty="0" err="1"/>
              <a:t>powertypes</a:t>
            </a:r>
            <a:r>
              <a:rPr lang="en-GB" sz="1400" dirty="0"/>
              <a:t> of the equivalent elements currently in IES. Aka: </a:t>
            </a:r>
          </a:p>
          <a:p>
            <a:pPr marL="285750" indent="-285750">
              <a:buFont typeface="Arial" panose="020B0604020202020204" pitchFamily="34" charset="0"/>
              <a:buChar char="•"/>
            </a:pPr>
            <a:r>
              <a:rPr lang="en-GB" sz="1400" dirty="0"/>
              <a:t>ALL subtypes of </a:t>
            </a:r>
            <a:r>
              <a:rPr lang="en-GB" sz="1400" dirty="0" err="1"/>
              <a:t>ies:Vehicle</a:t>
            </a:r>
            <a:r>
              <a:rPr lang="en-GB" sz="1400" dirty="0"/>
              <a:t> are members of </a:t>
            </a:r>
            <a:r>
              <a:rPr lang="en-GB" sz="1400" dirty="0" err="1"/>
              <a:t>ont:ClassOfVehicle</a:t>
            </a:r>
            <a:r>
              <a:rPr lang="en-GB" sz="1400" dirty="0"/>
              <a:t> and;</a:t>
            </a:r>
          </a:p>
          <a:p>
            <a:pPr marL="285750" indent="-285750">
              <a:buFont typeface="Arial" panose="020B0604020202020204" pitchFamily="34" charset="0"/>
              <a:buChar char="•"/>
            </a:pPr>
            <a:r>
              <a:rPr lang="en-GB" sz="1400" dirty="0"/>
              <a:t>ALL subtypes of </a:t>
            </a:r>
            <a:r>
              <a:rPr lang="en-GB" sz="1400" dirty="0" err="1"/>
              <a:t>ies:Ship</a:t>
            </a:r>
            <a:r>
              <a:rPr lang="en-GB" sz="1400" dirty="0"/>
              <a:t> are members of </a:t>
            </a:r>
            <a:r>
              <a:rPr lang="en-GB" sz="1400" dirty="0" err="1"/>
              <a:t>ont:ClassOfShip</a:t>
            </a:r>
            <a:r>
              <a:rPr lang="en-GB" sz="1400" dirty="0"/>
              <a:t>.</a:t>
            </a:r>
          </a:p>
          <a:p>
            <a:pPr marL="285750" indent="-285750">
              <a:buFont typeface="Arial" panose="020B0604020202020204" pitchFamily="34" charset="0"/>
              <a:buChar char="•"/>
            </a:pPr>
            <a:endParaRPr lang="en-GB" sz="1400" dirty="0"/>
          </a:p>
          <a:p>
            <a:r>
              <a:rPr lang="en-GB" sz="1400" dirty="0"/>
              <a:t>Note, we don’t need this for the other powersets we introduced -</a:t>
            </a:r>
            <a:r>
              <a:rPr lang="en-GB" sz="1400" dirty="0" err="1"/>
              <a:t>ont:ClassOfFunctionalUseOfShip</a:t>
            </a:r>
            <a:r>
              <a:rPr lang="en-GB" sz="1400" dirty="0"/>
              <a:t> and </a:t>
            </a:r>
            <a:r>
              <a:rPr lang="en-GB" sz="1400" dirty="0" err="1"/>
              <a:t>ont:ClassOfPoweredShip</a:t>
            </a:r>
            <a:r>
              <a:rPr lang="en-GB" sz="1400" dirty="0"/>
              <a:t>. This is because we have not introduced any extensions that have subtypes which are all members of these powersets.</a:t>
            </a:r>
          </a:p>
          <a:p>
            <a:endParaRPr lang="en-GB" sz="1400" dirty="0"/>
          </a:p>
          <a:p>
            <a:endParaRPr lang="en-GB" sz="1400" dirty="0"/>
          </a:p>
        </p:txBody>
      </p:sp>
      <p:sp>
        <p:nvSpPr>
          <p:cNvPr id="4" name="TextBox 3">
            <a:extLst>
              <a:ext uri="{FF2B5EF4-FFF2-40B4-BE49-F238E27FC236}">
                <a16:creationId xmlns:a16="http://schemas.microsoft.com/office/drawing/2014/main" id="{76788737-E49B-DF98-2100-7FDFCCC7C4C8}"/>
              </a:ext>
            </a:extLst>
          </p:cNvPr>
          <p:cNvSpPr txBox="1"/>
          <p:nvPr/>
        </p:nvSpPr>
        <p:spPr>
          <a:xfrm>
            <a:off x="5393565" y="5441680"/>
            <a:ext cx="6356475" cy="430887"/>
          </a:xfrm>
          <a:prstGeom prst="rect">
            <a:avLst/>
          </a:prstGeom>
          <a:solidFill>
            <a:schemeClr val="bg1">
              <a:lumMod val="85000"/>
            </a:schemeClr>
          </a:solidFill>
          <a:ln>
            <a:solidFill>
              <a:schemeClr val="tx1"/>
            </a:solidFill>
          </a:ln>
        </p:spPr>
        <p:txBody>
          <a:bodyPr wrap="square">
            <a:spAutoFit/>
          </a:bodyPr>
          <a:lstStyle>
            <a:defPPr>
              <a:defRPr lang="en-US"/>
            </a:defPPr>
            <a:lvl1pPr>
              <a:defRPr sz="1100">
                <a:latin typeface="Consolas" panose="020B0609020204030204" pitchFamily="49" charset="0"/>
              </a:defRPr>
            </a:lvl1pPr>
          </a:lstStyle>
          <a:p>
            <a:r>
              <a:rPr lang="en-GB" dirty="0" err="1"/>
              <a:t>ies:Vehicle</a:t>
            </a:r>
            <a:r>
              <a:rPr lang="en-GB" dirty="0"/>
              <a:t>			</a:t>
            </a:r>
            <a:r>
              <a:rPr lang="en-GB" dirty="0" err="1"/>
              <a:t>ies:powertype</a:t>
            </a:r>
            <a:r>
              <a:rPr lang="en-GB" dirty="0"/>
              <a:t>		</a:t>
            </a:r>
            <a:r>
              <a:rPr lang="en-GB" dirty="0" err="1"/>
              <a:t>ont:ClassOfVehicle</a:t>
            </a:r>
            <a:r>
              <a:rPr lang="en-GB" dirty="0"/>
              <a:t> .</a:t>
            </a:r>
          </a:p>
          <a:p>
            <a:r>
              <a:rPr lang="en-GB" dirty="0" err="1"/>
              <a:t>ies:Ship</a:t>
            </a:r>
            <a:r>
              <a:rPr lang="en-GB" dirty="0"/>
              <a:t>			</a:t>
            </a:r>
            <a:r>
              <a:rPr lang="en-GB" dirty="0" err="1"/>
              <a:t>ies:powertype</a:t>
            </a:r>
            <a:r>
              <a:rPr lang="en-GB" dirty="0"/>
              <a:t>		</a:t>
            </a:r>
            <a:r>
              <a:rPr lang="en-GB" dirty="0" err="1"/>
              <a:t>ont:ClassOfShip</a:t>
            </a:r>
            <a:r>
              <a:rPr lang="en-GB" dirty="0"/>
              <a:t> .</a:t>
            </a:r>
          </a:p>
        </p:txBody>
      </p:sp>
      <p:pic>
        <p:nvPicPr>
          <p:cNvPr id="8" name="Picture 7">
            <a:extLst>
              <a:ext uri="{FF2B5EF4-FFF2-40B4-BE49-F238E27FC236}">
                <a16:creationId xmlns:a16="http://schemas.microsoft.com/office/drawing/2014/main" id="{0CEE6A7E-64C3-361F-736A-EFB2CF0F9768}"/>
              </a:ext>
            </a:extLst>
          </p:cNvPr>
          <p:cNvPicPr>
            <a:picLocks noChangeAspect="1"/>
          </p:cNvPicPr>
          <p:nvPr/>
        </p:nvPicPr>
        <p:blipFill rotWithShape="1">
          <a:blip r:embed="rId2"/>
          <a:srcRect l="3314" t="8248" r="1085" b="1994"/>
          <a:stretch/>
        </p:blipFill>
        <p:spPr>
          <a:xfrm>
            <a:off x="5393565" y="1200876"/>
            <a:ext cx="6457059" cy="3928908"/>
          </a:xfrm>
          <a:prstGeom prst="rect">
            <a:avLst/>
          </a:prstGeom>
        </p:spPr>
      </p:pic>
      <p:cxnSp>
        <p:nvCxnSpPr>
          <p:cNvPr id="9" name="Straight Arrow Connector 8">
            <a:extLst>
              <a:ext uri="{FF2B5EF4-FFF2-40B4-BE49-F238E27FC236}">
                <a16:creationId xmlns:a16="http://schemas.microsoft.com/office/drawing/2014/main" id="{13577F8E-4A2A-0218-BABF-0AB262511189}"/>
              </a:ext>
            </a:extLst>
          </p:cNvPr>
          <p:cNvCxnSpPr>
            <a:cxnSpLocks/>
            <a:stCxn id="4" idx="0"/>
          </p:cNvCxnSpPr>
          <p:nvPr/>
        </p:nvCxnSpPr>
        <p:spPr>
          <a:xfrm flipV="1">
            <a:off x="8571803" y="4943427"/>
            <a:ext cx="0" cy="498253"/>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6354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74CCC-0D63-1EE9-78EE-50917285DE33}"/>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3CE69019-4A78-39BE-E031-AE51A187DB47}"/>
              </a:ext>
            </a:extLst>
          </p:cNvPr>
          <p:cNvPicPr>
            <a:picLocks noChangeAspect="1"/>
          </p:cNvPicPr>
          <p:nvPr/>
        </p:nvPicPr>
        <p:blipFill rotWithShape="1">
          <a:blip r:embed="rId3"/>
          <a:srcRect l="3521" t="6893" r="1418" b="1792"/>
          <a:stretch/>
        </p:blipFill>
        <p:spPr>
          <a:xfrm>
            <a:off x="5513336" y="1200876"/>
            <a:ext cx="6206497" cy="5282225"/>
          </a:xfrm>
          <a:prstGeom prst="rect">
            <a:avLst/>
          </a:prstGeom>
        </p:spPr>
      </p:pic>
      <p:sp>
        <p:nvSpPr>
          <p:cNvPr id="2" name="Title 1">
            <a:extLst>
              <a:ext uri="{FF2B5EF4-FFF2-40B4-BE49-F238E27FC236}">
                <a16:creationId xmlns:a16="http://schemas.microsoft.com/office/drawing/2014/main" id="{0206E69B-2E33-ED01-F4C6-2384C264F0E3}"/>
              </a:ext>
            </a:extLst>
          </p:cNvPr>
          <p:cNvSpPr>
            <a:spLocks noGrp="1"/>
          </p:cNvSpPr>
          <p:nvPr>
            <p:ph type="title"/>
          </p:nvPr>
        </p:nvSpPr>
        <p:spPr/>
        <p:txBody>
          <a:bodyPr/>
          <a:lstStyle/>
          <a:p>
            <a:r>
              <a:rPr lang="en-GB" dirty="0"/>
              <a:t>Complex extensions: Using new local classes</a:t>
            </a:r>
          </a:p>
        </p:txBody>
      </p:sp>
      <p:sp>
        <p:nvSpPr>
          <p:cNvPr id="7" name="Rectangle 6">
            <a:extLst>
              <a:ext uri="{FF2B5EF4-FFF2-40B4-BE49-F238E27FC236}">
                <a16:creationId xmlns:a16="http://schemas.microsoft.com/office/drawing/2014/main" id="{E0886440-391D-E572-040A-863F583C2809}"/>
              </a:ext>
            </a:extLst>
          </p:cNvPr>
          <p:cNvSpPr/>
          <p:nvPr/>
        </p:nvSpPr>
        <p:spPr>
          <a:xfrm>
            <a:off x="717545" y="4451947"/>
            <a:ext cx="4813884" cy="1615827"/>
          </a:xfrm>
          <a:prstGeom prst="rect">
            <a:avLst/>
          </a:prstGeom>
          <a:solidFill>
            <a:srgbClr val="D2F2FF"/>
          </a:solidFill>
          <a:ln>
            <a:solidFill>
              <a:schemeClr val="tx1"/>
            </a:solidFill>
          </a:ln>
        </p:spPr>
        <p:txBody>
          <a:bodyPr wrap="square">
            <a:spAutoFit/>
          </a:bodyPr>
          <a:lstStyle/>
          <a:p>
            <a:r>
              <a:rPr lang="da-DK" sz="1100" dirty="0">
                <a:latin typeface="Consolas" panose="020B0609020204030204" pitchFamily="49" charset="0"/>
                <a:cs typeface="Consolas" panose="020B0609020204030204" pitchFamily="49" charset="0"/>
              </a:rPr>
              <a:t>@prefix rdf: &lt;http://www.w3.org/1999/02/22-rdf-syntax-ns#&gt; .</a:t>
            </a:r>
            <a:endParaRPr lang="pt-BR" sz="1100" dirty="0">
              <a:latin typeface="Consolas" panose="020B0609020204030204" pitchFamily="49" charset="0"/>
              <a:cs typeface="Consolas" panose="020B0609020204030204" pitchFamily="49" charset="0"/>
            </a:endParaRPr>
          </a:p>
          <a:p>
            <a:r>
              <a:rPr lang="pt-BR" sz="1100" dirty="0">
                <a:latin typeface="Consolas" panose="020B0609020204030204" pitchFamily="49" charset="0"/>
                <a:cs typeface="Consolas" panose="020B0609020204030204" pitchFamily="49" charset="0"/>
              </a:rPr>
              <a:t>@prefix ies:  </a:t>
            </a:r>
            <a:r>
              <a:rPr lang="en-GB" sz="1100" b="0" dirty="0">
                <a:effectLst/>
                <a:latin typeface="Consolas" panose="020B0609020204030204" pitchFamily="49" charset="0"/>
              </a:rPr>
              <a:t>&lt;http://ies.data.gov.uk/ontology/ies4#&gt;</a:t>
            </a:r>
            <a:r>
              <a:rPr lang="pt-BR" sz="1100" dirty="0">
                <a:latin typeface="Consolas" panose="020B0609020204030204" pitchFamily="49" charset="0"/>
                <a:cs typeface="Consolas" panose="020B0609020204030204" pitchFamily="49" charset="0"/>
              </a:rPr>
              <a:t>.</a:t>
            </a:r>
          </a:p>
          <a:p>
            <a:r>
              <a:rPr lang="pt-BR" sz="1100" dirty="0">
                <a:latin typeface="Consolas" panose="020B0609020204030204" pitchFamily="49" charset="0"/>
                <a:cs typeface="Consolas" panose="020B0609020204030204" pitchFamily="49" charset="0"/>
              </a:rPr>
              <a:t>@prefix ont:  &lt;</a:t>
            </a:r>
            <a:r>
              <a:rPr lang="en-GB" sz="1100" dirty="0">
                <a:latin typeface="Consolas" panose="020B0609020204030204" pitchFamily="49" charset="0"/>
                <a:cs typeface="Consolas" panose="020B0609020204030204" pitchFamily="49" charset="0"/>
              </a:rPr>
              <a:t>http://example.com/local-ontology#</a:t>
            </a:r>
            <a:r>
              <a:rPr lang="pt-BR" sz="1100" dirty="0">
                <a:latin typeface="Consolas" panose="020B0609020204030204" pitchFamily="49" charset="0"/>
                <a:cs typeface="Consolas" panose="020B0609020204030204" pitchFamily="49" charset="0"/>
              </a:rPr>
              <a:t>&gt; .</a:t>
            </a:r>
          </a:p>
          <a:p>
            <a:r>
              <a:rPr lang="pt-BR" sz="1100" dirty="0">
                <a:latin typeface="Consolas" panose="020B0609020204030204" pitchFamily="49" charset="0"/>
                <a:cs typeface="Consolas" panose="020B0609020204030204" pitchFamily="49" charset="0"/>
              </a:rPr>
              <a:t>@prefix data: &lt;</a:t>
            </a:r>
            <a:r>
              <a:rPr lang="en-GB" sz="1100" dirty="0">
                <a:latin typeface="Consolas" panose="020B0609020204030204" pitchFamily="49" charset="0"/>
                <a:cs typeface="Consolas" panose="020B0609020204030204" pitchFamily="49" charset="0"/>
              </a:rPr>
              <a:t>http://example.com/local-data#</a:t>
            </a:r>
            <a:r>
              <a:rPr lang="pt-BR" sz="1100" dirty="0">
                <a:latin typeface="Consolas" panose="020B0609020204030204" pitchFamily="49" charset="0"/>
                <a:cs typeface="Consolas" panose="020B0609020204030204" pitchFamily="49" charset="0"/>
              </a:rPr>
              <a:t>&gt; .</a:t>
            </a:r>
          </a:p>
          <a:p>
            <a:endParaRPr lang="pt-BR" sz="1100" dirty="0">
              <a:latin typeface="Consolas" panose="020B0609020204030204" pitchFamily="49" charset="0"/>
              <a:cs typeface="Consolas" panose="020B0609020204030204" pitchFamily="49" charset="0"/>
            </a:endParaRPr>
          </a:p>
          <a:p>
            <a:endParaRPr lang="en-GB" sz="1100" dirty="0">
              <a:latin typeface="Consolas" panose="020B0609020204030204" pitchFamily="49" charset="0"/>
              <a:cs typeface="Consolas" panose="020B0609020204030204" pitchFamily="49" charset="0"/>
            </a:endParaRPr>
          </a:p>
          <a:p>
            <a:r>
              <a:rPr lang="en-GB" sz="1100" dirty="0" err="1">
                <a:latin typeface="Consolas" panose="020B0609020204030204" pitchFamily="49" charset="0"/>
              </a:rPr>
              <a:t>data:Titanic</a:t>
            </a:r>
            <a:r>
              <a:rPr lang="en-GB" sz="1100" dirty="0">
                <a:latin typeface="Consolas" panose="020B0609020204030204" pitchFamily="49" charset="0"/>
              </a:rPr>
              <a:t>  a  </a:t>
            </a:r>
            <a:r>
              <a:rPr lang="en-GB" sz="1100" dirty="0" err="1">
                <a:latin typeface="Consolas" panose="020B0609020204030204" pitchFamily="49" charset="0"/>
              </a:rPr>
              <a:t>ont:PassengerShip</a:t>
            </a:r>
            <a:r>
              <a:rPr lang="en-GB" sz="1100" dirty="0">
                <a:latin typeface="Consolas" panose="020B0609020204030204" pitchFamily="49" charset="0"/>
              </a:rPr>
              <a:t> .</a:t>
            </a:r>
          </a:p>
          <a:p>
            <a:r>
              <a:rPr lang="en-GB" sz="1100" dirty="0" err="1">
                <a:latin typeface="Consolas" panose="020B0609020204030204" pitchFamily="49" charset="0"/>
              </a:rPr>
              <a:t>data:Titanic</a:t>
            </a:r>
            <a:r>
              <a:rPr lang="en-GB" sz="1100" dirty="0">
                <a:latin typeface="Consolas" panose="020B0609020204030204" pitchFamily="49" charset="0"/>
              </a:rPr>
              <a:t>  a  </a:t>
            </a:r>
            <a:r>
              <a:rPr lang="en-GB" sz="1100" dirty="0" err="1">
                <a:latin typeface="Consolas" panose="020B0609020204030204" pitchFamily="49" charset="0"/>
              </a:rPr>
              <a:t>ont:FossilFuelPoweredShip</a:t>
            </a:r>
            <a:r>
              <a:rPr lang="en-GB" sz="1100" dirty="0">
                <a:latin typeface="Consolas" panose="020B0609020204030204" pitchFamily="49" charset="0"/>
              </a:rPr>
              <a:t> . </a:t>
            </a:r>
          </a:p>
          <a:p>
            <a:r>
              <a:rPr lang="en-GB" sz="1100" dirty="0" err="1">
                <a:latin typeface="Consolas" panose="020B0609020204030204" pitchFamily="49" charset="0"/>
              </a:rPr>
              <a:t>data:Titanic</a:t>
            </a:r>
            <a:r>
              <a:rPr lang="en-GB" sz="1100" dirty="0">
                <a:latin typeface="Consolas" panose="020B0609020204030204" pitchFamily="49" charset="0"/>
              </a:rPr>
              <a:t>  a  </a:t>
            </a:r>
            <a:r>
              <a:rPr lang="en-GB" sz="1100" dirty="0" err="1">
                <a:latin typeface="Consolas" panose="020B0609020204030204" pitchFamily="49" charset="0"/>
              </a:rPr>
              <a:t>ies:Ship</a:t>
            </a:r>
            <a:r>
              <a:rPr lang="en-GB" sz="1100" dirty="0">
                <a:latin typeface="Consolas" panose="020B0609020204030204" pitchFamily="49" charset="0"/>
              </a:rPr>
              <a:t> .</a:t>
            </a:r>
          </a:p>
        </p:txBody>
      </p:sp>
      <p:cxnSp>
        <p:nvCxnSpPr>
          <p:cNvPr id="8" name="Straight Arrow Connector 7">
            <a:extLst>
              <a:ext uri="{FF2B5EF4-FFF2-40B4-BE49-F238E27FC236}">
                <a16:creationId xmlns:a16="http://schemas.microsoft.com/office/drawing/2014/main" id="{EFD2252F-2011-3549-DB8C-A28755B60CE5}"/>
              </a:ext>
            </a:extLst>
          </p:cNvPr>
          <p:cNvCxnSpPr>
            <a:cxnSpLocks/>
          </p:cNvCxnSpPr>
          <p:nvPr/>
        </p:nvCxnSpPr>
        <p:spPr>
          <a:xfrm>
            <a:off x="5531429" y="5440398"/>
            <a:ext cx="490756" cy="0"/>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14" name="Text Placeholder 2">
            <a:extLst>
              <a:ext uri="{FF2B5EF4-FFF2-40B4-BE49-F238E27FC236}">
                <a16:creationId xmlns:a16="http://schemas.microsoft.com/office/drawing/2014/main" id="{FD478391-EF98-72F3-1BFE-F1EC1A5AF467}"/>
              </a:ext>
            </a:extLst>
          </p:cNvPr>
          <p:cNvSpPr>
            <a:spLocks noGrp="1"/>
          </p:cNvSpPr>
          <p:nvPr>
            <p:ph type="body" sz="quarter" idx="10"/>
          </p:nvPr>
        </p:nvSpPr>
        <p:spPr>
          <a:xfrm>
            <a:off x="842437" y="1301918"/>
            <a:ext cx="4450542" cy="4600409"/>
          </a:xfrm>
        </p:spPr>
        <p:txBody>
          <a:bodyPr/>
          <a:lstStyle/>
          <a:p>
            <a:r>
              <a:rPr lang="en-GB" sz="1800" dirty="0"/>
              <a:t>Because of the faceted approach we have taken, our ship instances will now have two types as shown here with the Titanic. And as is required to cater for those without access to our ontology extensions, a third type is needed to state the nearest IES equivalent.</a:t>
            </a:r>
          </a:p>
          <a:p>
            <a:endParaRPr lang="en-GB" sz="1800" dirty="0"/>
          </a:p>
        </p:txBody>
      </p:sp>
    </p:spTree>
    <p:extLst>
      <p:ext uri="{BB962C8B-B14F-4D97-AF65-F5344CB8AC3E}">
        <p14:creationId xmlns:p14="http://schemas.microsoft.com/office/powerpoint/2010/main" val="99685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74CCC-0D63-1EE9-78EE-50917285DE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6E69B-2E33-ED01-F4C6-2384C264F0E3}"/>
              </a:ext>
            </a:extLst>
          </p:cNvPr>
          <p:cNvSpPr>
            <a:spLocks noGrp="1"/>
          </p:cNvSpPr>
          <p:nvPr>
            <p:ph type="title"/>
          </p:nvPr>
        </p:nvSpPr>
        <p:spPr/>
        <p:txBody>
          <a:bodyPr/>
          <a:lstStyle/>
          <a:p>
            <a:r>
              <a:rPr lang="en-GB" dirty="0"/>
              <a:t>Specific guidance for extending Entities</a:t>
            </a:r>
          </a:p>
        </p:txBody>
      </p:sp>
      <p:sp>
        <p:nvSpPr>
          <p:cNvPr id="7" name="Rectangle 6">
            <a:extLst>
              <a:ext uri="{FF2B5EF4-FFF2-40B4-BE49-F238E27FC236}">
                <a16:creationId xmlns:a16="http://schemas.microsoft.com/office/drawing/2014/main" id="{E0886440-391D-E572-040A-863F583C2809}"/>
              </a:ext>
            </a:extLst>
          </p:cNvPr>
          <p:cNvSpPr/>
          <p:nvPr/>
        </p:nvSpPr>
        <p:spPr>
          <a:xfrm>
            <a:off x="2566069" y="5643955"/>
            <a:ext cx="4695206" cy="553998"/>
          </a:xfrm>
          <a:prstGeom prst="rect">
            <a:avLst/>
          </a:prstGeom>
          <a:solidFill>
            <a:srgbClr val="D2F2FF"/>
          </a:solidFill>
          <a:ln>
            <a:solidFill>
              <a:schemeClr val="tx1"/>
            </a:solidFill>
          </a:ln>
        </p:spPr>
        <p:txBody>
          <a:bodyPr wrap="square">
            <a:spAutoFit/>
          </a:bodyPr>
          <a:lstStyle/>
          <a:p>
            <a:r>
              <a:rPr lang="en-GB" sz="1000" dirty="0">
                <a:latin typeface="Consolas" panose="020B0609020204030204" pitchFamily="49" charset="0"/>
              </a:rPr>
              <a:t>data:robot_1			a			</a:t>
            </a:r>
            <a:r>
              <a:rPr lang="en-GB" sz="1000" dirty="0" err="1">
                <a:latin typeface="Consolas" panose="020B0609020204030204" pitchFamily="49" charset="0"/>
              </a:rPr>
              <a:t>ont:Robot</a:t>
            </a:r>
            <a:r>
              <a:rPr lang="en-GB" sz="1000" dirty="0">
                <a:latin typeface="Consolas" panose="020B0609020204030204" pitchFamily="49" charset="0"/>
              </a:rPr>
              <a:t> .</a:t>
            </a:r>
          </a:p>
          <a:p>
            <a:r>
              <a:rPr lang="en-GB" sz="1000" dirty="0">
                <a:latin typeface="Consolas" panose="020B0609020204030204" pitchFamily="49" charset="0"/>
              </a:rPr>
              <a:t>data:robot_1_state_1	a			</a:t>
            </a:r>
            <a:r>
              <a:rPr lang="en-GB" sz="1000" dirty="0" err="1">
                <a:latin typeface="Consolas" panose="020B0609020204030204" pitchFamily="49" charset="0"/>
              </a:rPr>
              <a:t>ies:DeviceState</a:t>
            </a:r>
            <a:r>
              <a:rPr lang="en-GB" sz="1000" dirty="0">
                <a:latin typeface="Consolas" panose="020B0609020204030204" pitchFamily="49" charset="0"/>
              </a:rPr>
              <a:t> .</a:t>
            </a:r>
          </a:p>
          <a:p>
            <a:r>
              <a:rPr lang="en-GB" sz="1000" dirty="0">
                <a:latin typeface="Consolas" panose="020B0609020204030204" pitchFamily="49" charset="0"/>
              </a:rPr>
              <a:t>data:robot_1_state_1	</a:t>
            </a:r>
            <a:r>
              <a:rPr lang="en-GB" sz="1000" dirty="0" err="1">
                <a:latin typeface="Consolas" panose="020B0609020204030204" pitchFamily="49" charset="0"/>
              </a:rPr>
              <a:t>ies:isStateOf</a:t>
            </a:r>
            <a:r>
              <a:rPr lang="en-GB" sz="1000" dirty="0">
                <a:latin typeface="Consolas" panose="020B0609020204030204" pitchFamily="49" charset="0"/>
              </a:rPr>
              <a:t>		data:robot_1.</a:t>
            </a:r>
          </a:p>
        </p:txBody>
      </p:sp>
      <p:sp>
        <p:nvSpPr>
          <p:cNvPr id="4" name="TextBox 3">
            <a:extLst>
              <a:ext uri="{FF2B5EF4-FFF2-40B4-BE49-F238E27FC236}">
                <a16:creationId xmlns:a16="http://schemas.microsoft.com/office/drawing/2014/main" id="{68C27D88-029D-9E19-1CC7-9C88BC128E08}"/>
              </a:ext>
            </a:extLst>
          </p:cNvPr>
          <p:cNvSpPr txBox="1"/>
          <p:nvPr/>
        </p:nvSpPr>
        <p:spPr>
          <a:xfrm>
            <a:off x="842437" y="1333149"/>
            <a:ext cx="10632018" cy="1712355"/>
          </a:xfrm>
          <a:prstGeom prst="rect">
            <a:avLst/>
          </a:prstGeom>
        </p:spPr>
        <p:txBody>
          <a:bodyPr lIns="91440" tIns="45720" rIns="91440" bIns="45720" anchor="t"/>
          <a:lstStyle>
            <a:lvl1pPr marL="0" indent="0">
              <a:spcBef>
                <a:spcPct val="20000"/>
              </a:spcBef>
              <a:buFont typeface="Arial" charset="0"/>
              <a:buNone/>
              <a:defRPr sz="1800">
                <a:solidFill>
                  <a:schemeClr val="tx2"/>
                </a:solidFill>
                <a:latin typeface="Consolas" panose="020B0609020204030204" pitchFamily="49" charset="0"/>
                <a:cs typeface="Consolas" panose="020B0609020204030204" pitchFamily="49" charset="0"/>
              </a:defRPr>
            </a:lvl1pPr>
            <a:lvl2pPr marL="742950" indent="-285750">
              <a:spcBef>
                <a:spcPct val="20000"/>
              </a:spcBef>
              <a:buFont typeface="Arial" charset="0"/>
              <a:buChar char="–"/>
              <a:defRPr sz="2800">
                <a:latin typeface="+mn-lt"/>
                <a:cs typeface="+mn-cs"/>
              </a:defRPr>
            </a:lvl2pPr>
            <a:lvl3pPr marL="1143000" indent="-228600">
              <a:spcBef>
                <a:spcPct val="20000"/>
              </a:spcBef>
              <a:buFont typeface="Arial" charset="0"/>
              <a:buChar char="•"/>
              <a:defRPr sz="2400">
                <a:latin typeface="+mn-lt"/>
                <a:cs typeface="+mn-cs"/>
              </a:defRPr>
            </a:lvl3pPr>
            <a:lvl4pPr marL="1600200" indent="-228600">
              <a:spcBef>
                <a:spcPct val="20000"/>
              </a:spcBef>
              <a:buFont typeface="Arial" charset="0"/>
              <a:buChar char="–"/>
              <a:defRPr sz="2000">
                <a:latin typeface="+mn-lt"/>
                <a:cs typeface="+mn-cs"/>
              </a:defRPr>
            </a:lvl4pPr>
            <a:lvl5pPr marL="2057400" indent="-228600">
              <a:spcBef>
                <a:spcPct val="20000"/>
              </a:spcBef>
              <a:buFont typeface="Arial" charset="0"/>
              <a:buChar char="»"/>
              <a:defRPr sz="2000">
                <a:latin typeface="+mn-lt"/>
                <a:cs typeface="+mn-cs"/>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r>
              <a:rPr lang="en-US" sz="1200" dirty="0">
                <a:latin typeface="Consolas"/>
                <a:ea typeface="ＭＳ Ｐゴシック"/>
              </a:rPr>
              <a:t>There is a bit of a “chicken-and-egg” situation that arises when considering extensions to an Entity. Concrete types of Entity (such as Person, </a:t>
            </a:r>
            <a:r>
              <a:rPr lang="en-US" sz="1200" dirty="0" err="1">
                <a:latin typeface="Consolas"/>
                <a:ea typeface="ＭＳ Ｐゴシック"/>
              </a:rPr>
              <a:t>Organisation</a:t>
            </a:r>
            <a:r>
              <a:rPr lang="en-US" sz="1200" dirty="0">
                <a:latin typeface="Consolas"/>
                <a:ea typeface="ＭＳ Ｐゴシック"/>
              </a:rPr>
              <a:t>, Vehicle) are effectively special types of their respective states (</a:t>
            </a:r>
            <a:r>
              <a:rPr lang="en-US" sz="1200" dirty="0" err="1">
                <a:latin typeface="Consolas"/>
                <a:ea typeface="ＭＳ Ｐゴシック"/>
              </a:rPr>
              <a:t>PersonState</a:t>
            </a:r>
            <a:r>
              <a:rPr lang="en-US" sz="1200" dirty="0">
                <a:latin typeface="Consolas"/>
                <a:ea typeface="ＭＳ Ｐゴシック"/>
              </a:rPr>
              <a:t>, </a:t>
            </a:r>
            <a:r>
              <a:rPr lang="en-US" sz="1200" dirty="0" err="1">
                <a:latin typeface="Consolas"/>
                <a:ea typeface="ＭＳ Ｐゴシック"/>
              </a:rPr>
              <a:t>OrganisationState</a:t>
            </a:r>
            <a:r>
              <a:rPr lang="en-US" sz="1200" dirty="0">
                <a:latin typeface="Consolas"/>
                <a:ea typeface="ＭＳ Ｐゴシック"/>
              </a:rPr>
              <a:t>, </a:t>
            </a:r>
            <a:r>
              <a:rPr lang="en-US" sz="1200" dirty="0" err="1">
                <a:latin typeface="Consolas"/>
                <a:ea typeface="ＭＳ Ｐゴシック"/>
              </a:rPr>
              <a:t>VehicleState</a:t>
            </a:r>
            <a:r>
              <a:rPr lang="en-US" sz="1200" dirty="0">
                <a:latin typeface="Consolas"/>
                <a:ea typeface="ＭＳ Ｐゴシック"/>
              </a:rPr>
              <a:t>). An Entity can be viewed as a maximal state, covering the entire duration of the existence of an Entity. </a:t>
            </a:r>
            <a:endParaRPr lang="en-US" sz="1200" dirty="0"/>
          </a:p>
          <a:p>
            <a:endParaRPr lang="en-US" sz="1200" dirty="0"/>
          </a:p>
          <a:p>
            <a:r>
              <a:rPr lang="en-US" sz="1200" dirty="0">
                <a:latin typeface="Consolas"/>
                <a:ea typeface="ＭＳ Ｐゴシック"/>
              </a:rPr>
              <a:t>The chicken-and-egg situation arises from questions about which should you extend first, an appropriate State or Entity. For example, if you wanted to add a new subclass of </a:t>
            </a:r>
            <a:r>
              <a:rPr lang="en-US" sz="1200" dirty="0" err="1">
                <a:latin typeface="Consolas"/>
                <a:ea typeface="ＭＳ Ｐゴシック"/>
              </a:rPr>
              <a:t>ies:Device</a:t>
            </a:r>
            <a:r>
              <a:rPr lang="en-US" sz="1200" dirty="0">
                <a:latin typeface="Consolas"/>
                <a:ea typeface="ＭＳ Ｐゴシック"/>
              </a:rPr>
              <a:t> (say </a:t>
            </a:r>
            <a:r>
              <a:rPr lang="en-US" sz="1200" dirty="0" err="1">
                <a:latin typeface="Consolas"/>
                <a:ea typeface="ＭＳ Ｐゴシック"/>
              </a:rPr>
              <a:t>ont:Robot</a:t>
            </a:r>
            <a:r>
              <a:rPr lang="en-US" sz="1200" dirty="0">
                <a:latin typeface="Consolas"/>
                <a:ea typeface="ＭＳ Ｐゴシック"/>
              </a:rPr>
              <a:t>), do you create an extension of </a:t>
            </a:r>
            <a:r>
              <a:rPr lang="en-US" sz="1200" dirty="0" err="1">
                <a:latin typeface="Consolas"/>
                <a:ea typeface="ＭＳ Ｐゴシック"/>
              </a:rPr>
              <a:t>ies:DeviceState</a:t>
            </a:r>
            <a:r>
              <a:rPr lang="en-US" sz="1200" dirty="0">
                <a:latin typeface="Consolas"/>
                <a:ea typeface="ＭＳ Ｐゴシック"/>
              </a:rPr>
              <a:t> first (say </a:t>
            </a:r>
            <a:r>
              <a:rPr lang="en-US" sz="1200" dirty="0" err="1">
                <a:latin typeface="Consolas"/>
                <a:ea typeface="ＭＳ Ｐゴシック"/>
              </a:rPr>
              <a:t>ont:RobotState</a:t>
            </a:r>
            <a:r>
              <a:rPr lang="en-US" sz="1200" dirty="0">
                <a:latin typeface="Consolas"/>
                <a:ea typeface="ＭＳ Ｐゴシック"/>
              </a:rPr>
              <a:t>) and then make the new entity a subclass of the new state? i.e., </a:t>
            </a:r>
            <a:r>
              <a:rPr lang="en-US" sz="1200" i="1" dirty="0">
                <a:latin typeface="Consolas"/>
                <a:ea typeface="ＭＳ Ｐゴシック"/>
              </a:rPr>
              <a:t>Robot </a:t>
            </a:r>
            <a:r>
              <a:rPr lang="en-US" sz="1200" i="1" dirty="0" err="1">
                <a:latin typeface="Consolas"/>
                <a:ea typeface="ＭＳ Ｐゴシック"/>
              </a:rPr>
              <a:t>subClassOf</a:t>
            </a:r>
            <a:r>
              <a:rPr lang="en-US" sz="1200" i="1" dirty="0">
                <a:latin typeface="Consolas"/>
                <a:ea typeface="ＭＳ Ｐゴシック"/>
              </a:rPr>
              <a:t> </a:t>
            </a:r>
            <a:r>
              <a:rPr lang="en-US" sz="1200" i="1" dirty="0" err="1">
                <a:latin typeface="Consolas"/>
                <a:ea typeface="ＭＳ Ｐゴシック"/>
              </a:rPr>
              <a:t>RobotState</a:t>
            </a:r>
            <a:r>
              <a:rPr lang="en-US" sz="1200" dirty="0">
                <a:latin typeface="Consolas"/>
                <a:ea typeface="ＭＳ Ｐゴシック"/>
              </a:rPr>
              <a:t>.</a:t>
            </a:r>
          </a:p>
          <a:p>
            <a:endParaRPr lang="en-US" sz="1200" dirty="0"/>
          </a:p>
        </p:txBody>
      </p:sp>
      <p:pic>
        <p:nvPicPr>
          <p:cNvPr id="9" name="Picture 8">
            <a:extLst>
              <a:ext uri="{FF2B5EF4-FFF2-40B4-BE49-F238E27FC236}">
                <a16:creationId xmlns:a16="http://schemas.microsoft.com/office/drawing/2014/main" id="{D1278BFA-D666-C7DF-0153-BB34D53E1D62}"/>
              </a:ext>
            </a:extLst>
          </p:cNvPr>
          <p:cNvPicPr>
            <a:picLocks noChangeAspect="1"/>
          </p:cNvPicPr>
          <p:nvPr/>
        </p:nvPicPr>
        <p:blipFill rotWithShape="1">
          <a:blip r:embed="rId3"/>
          <a:srcRect l="4189" t="8416" r="1702" b="2025"/>
          <a:stretch/>
        </p:blipFill>
        <p:spPr>
          <a:xfrm>
            <a:off x="7307886" y="2947687"/>
            <a:ext cx="4256483" cy="3485056"/>
          </a:xfrm>
          <a:prstGeom prst="rect">
            <a:avLst/>
          </a:prstGeom>
        </p:spPr>
      </p:pic>
      <p:sp>
        <p:nvSpPr>
          <p:cNvPr id="11" name="TextBox 10">
            <a:extLst>
              <a:ext uri="{FF2B5EF4-FFF2-40B4-BE49-F238E27FC236}">
                <a16:creationId xmlns:a16="http://schemas.microsoft.com/office/drawing/2014/main" id="{4A52649C-9D80-3FCD-BBB0-DA4FE4FB85DD}"/>
              </a:ext>
            </a:extLst>
          </p:cNvPr>
          <p:cNvSpPr txBox="1"/>
          <p:nvPr/>
        </p:nvSpPr>
        <p:spPr>
          <a:xfrm>
            <a:off x="842438" y="3270721"/>
            <a:ext cx="6465448" cy="1446550"/>
          </a:xfrm>
          <a:prstGeom prst="rect">
            <a:avLst/>
          </a:prstGeom>
        </p:spPr>
        <p:txBody>
          <a:bodyPr lIns="91440" tIns="45720" rIns="91440" bIns="45720" anchor="t"/>
          <a:lstStyle>
            <a:defPPr>
              <a:defRPr lang="en-US"/>
            </a:defPPr>
            <a:lvl1pPr marL="0" indent="0">
              <a:spcBef>
                <a:spcPct val="20000"/>
              </a:spcBef>
              <a:buFont typeface="Arial" charset="0"/>
              <a:buNone/>
              <a:defRPr sz="1200">
                <a:solidFill>
                  <a:schemeClr val="tx2"/>
                </a:solidFill>
                <a:latin typeface="Consolas" panose="020B0609020204030204" pitchFamily="49" charset="0"/>
                <a:cs typeface="Consolas" panose="020B0609020204030204" pitchFamily="49" charset="0"/>
              </a:defRPr>
            </a:lvl1pPr>
            <a:lvl2pPr marL="742950" indent="-285750">
              <a:spcBef>
                <a:spcPct val="20000"/>
              </a:spcBef>
              <a:buFont typeface="Arial" charset="0"/>
              <a:buChar char="–"/>
              <a:defRPr sz="2800">
                <a:latin typeface="+mn-lt"/>
                <a:cs typeface="+mn-cs"/>
              </a:defRPr>
            </a:lvl2pPr>
            <a:lvl3pPr marL="1143000" indent="-228600">
              <a:spcBef>
                <a:spcPct val="20000"/>
              </a:spcBef>
              <a:buFont typeface="Arial" charset="0"/>
              <a:buChar char="•"/>
              <a:defRPr sz="2400">
                <a:latin typeface="+mn-lt"/>
                <a:cs typeface="+mn-cs"/>
              </a:defRPr>
            </a:lvl3pPr>
            <a:lvl4pPr marL="1600200" indent="-228600">
              <a:spcBef>
                <a:spcPct val="20000"/>
              </a:spcBef>
              <a:buFont typeface="Arial" charset="0"/>
              <a:buChar char="–"/>
              <a:defRPr sz="2000">
                <a:latin typeface="+mn-lt"/>
                <a:cs typeface="+mn-cs"/>
              </a:defRPr>
            </a:lvl4pPr>
            <a:lvl5pPr marL="2057400" indent="-228600">
              <a:spcBef>
                <a:spcPct val="20000"/>
              </a:spcBef>
              <a:buFont typeface="Arial" charset="0"/>
              <a:buChar char="»"/>
              <a:defRPr sz="2000">
                <a:latin typeface="+mn-lt"/>
                <a:cs typeface="+mn-cs"/>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r>
              <a:rPr lang="en-US" dirty="0">
                <a:latin typeface="Consolas"/>
                <a:ea typeface="ＭＳ Ｐゴシック"/>
              </a:rPr>
              <a:t>The rule is, if you are adding a new Entity where its states would have no additional special relationships and/or attributes compared to its superclass’s states, then there is no need to create a specific state for this entity at all. Just extend directly from the appropriate Entity as per the illustrated example and </a:t>
            </a:r>
            <a:r>
              <a:rPr lang="en-US" dirty="0" err="1">
                <a:latin typeface="Consolas"/>
                <a:ea typeface="ＭＳ Ｐゴシック"/>
              </a:rPr>
              <a:t>utilise</a:t>
            </a:r>
            <a:r>
              <a:rPr lang="en-US" dirty="0">
                <a:latin typeface="Consolas"/>
                <a:ea typeface="ＭＳ Ｐゴシック"/>
              </a:rPr>
              <a:t> the superclass’s associated state. If there are special relationships / attributes, then extend the state first. As mentioned earlier in the document, adding new relationships and attributes is a last-resort move, therefore the latter form of extension, is a rare case.</a:t>
            </a:r>
          </a:p>
        </p:txBody>
      </p:sp>
      <p:sp>
        <p:nvSpPr>
          <p:cNvPr id="12" name="TextBox 11">
            <a:extLst>
              <a:ext uri="{FF2B5EF4-FFF2-40B4-BE49-F238E27FC236}">
                <a16:creationId xmlns:a16="http://schemas.microsoft.com/office/drawing/2014/main" id="{E2C24898-F3F3-F602-4D54-61AAE36FFE5A}"/>
              </a:ext>
            </a:extLst>
          </p:cNvPr>
          <p:cNvSpPr txBox="1"/>
          <p:nvPr/>
        </p:nvSpPr>
        <p:spPr>
          <a:xfrm>
            <a:off x="2566070" y="5076242"/>
            <a:ext cx="4704674" cy="246221"/>
          </a:xfrm>
          <a:prstGeom prst="rect">
            <a:avLst/>
          </a:prstGeom>
          <a:solidFill>
            <a:schemeClr val="bg1">
              <a:lumMod val="85000"/>
            </a:schemeClr>
          </a:solidFill>
          <a:ln>
            <a:solidFill>
              <a:schemeClr val="tx1"/>
            </a:solidFill>
          </a:ln>
        </p:spPr>
        <p:txBody>
          <a:bodyPr wrap="square">
            <a:spAutoFit/>
          </a:bodyPr>
          <a:lstStyle>
            <a:defPPr>
              <a:defRPr lang="en-US"/>
            </a:defPPr>
            <a:lvl1pPr>
              <a:defRPr sz="1100">
                <a:latin typeface="Consolas" panose="020B0609020204030204" pitchFamily="49" charset="0"/>
                <a:cs typeface="Consolas" panose="020B0609020204030204" pitchFamily="49" charset="0"/>
              </a:defRPr>
            </a:lvl1pPr>
          </a:lstStyle>
          <a:p>
            <a:r>
              <a:rPr lang="en-GB" sz="1000" dirty="0" err="1"/>
              <a:t>ont:Robot</a:t>
            </a:r>
            <a:r>
              <a:rPr lang="en-GB" sz="1000" dirty="0"/>
              <a:t>			</a:t>
            </a:r>
            <a:r>
              <a:rPr lang="en-GB" sz="1000" dirty="0" err="1"/>
              <a:t>rdfs:subClassOf</a:t>
            </a:r>
            <a:r>
              <a:rPr lang="en-GB" sz="1000" dirty="0"/>
              <a:t>	</a:t>
            </a:r>
            <a:r>
              <a:rPr lang="en-GB" sz="1000" dirty="0" err="1"/>
              <a:t>ies:Device</a:t>
            </a:r>
            <a:r>
              <a:rPr lang="en-GB" sz="1000" dirty="0"/>
              <a:t> .</a:t>
            </a:r>
          </a:p>
        </p:txBody>
      </p:sp>
      <p:cxnSp>
        <p:nvCxnSpPr>
          <p:cNvPr id="15" name="Straight Arrow Connector 14">
            <a:extLst>
              <a:ext uri="{FF2B5EF4-FFF2-40B4-BE49-F238E27FC236}">
                <a16:creationId xmlns:a16="http://schemas.microsoft.com/office/drawing/2014/main" id="{334DC40E-2733-F9AF-F2DA-11FB2AF91ED0}"/>
              </a:ext>
            </a:extLst>
          </p:cNvPr>
          <p:cNvCxnSpPr>
            <a:cxnSpLocks/>
            <a:stCxn id="12" idx="3"/>
          </p:cNvCxnSpPr>
          <p:nvPr/>
        </p:nvCxnSpPr>
        <p:spPr>
          <a:xfrm>
            <a:off x="7270744" y="5199353"/>
            <a:ext cx="235909" cy="1"/>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3812C374-D914-6127-EB85-6B8C4D840FF6}"/>
              </a:ext>
            </a:extLst>
          </p:cNvPr>
          <p:cNvCxnSpPr>
            <a:cxnSpLocks/>
          </p:cNvCxnSpPr>
          <p:nvPr/>
        </p:nvCxnSpPr>
        <p:spPr>
          <a:xfrm>
            <a:off x="7270744" y="5923589"/>
            <a:ext cx="198767" cy="1"/>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28494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B1517-C7DC-590C-970E-BFBD5EE2F3EE}"/>
            </a:ext>
          </a:extLst>
        </p:cNvPr>
        <p:cNvGrpSpPr/>
        <p:nvPr/>
      </p:nvGrpSpPr>
      <p:grpSpPr>
        <a:xfrm>
          <a:off x="0" y="0"/>
          <a:ext cx="0" cy="0"/>
          <a:chOff x="0" y="0"/>
          <a:chExt cx="0" cy="0"/>
        </a:xfrm>
      </p:grpSpPr>
      <p:sp>
        <p:nvSpPr>
          <p:cNvPr id="14" name="Text Placeholder 2">
            <a:extLst>
              <a:ext uri="{FF2B5EF4-FFF2-40B4-BE49-F238E27FC236}">
                <a16:creationId xmlns:a16="http://schemas.microsoft.com/office/drawing/2014/main" id="{5C1C9396-D03B-ABBD-7067-3A6E6C8DFB2A}"/>
              </a:ext>
            </a:extLst>
          </p:cNvPr>
          <p:cNvSpPr>
            <a:spLocks noGrp="1"/>
          </p:cNvSpPr>
          <p:nvPr>
            <p:ph type="body" sz="quarter" idx="10"/>
          </p:nvPr>
        </p:nvSpPr>
        <p:spPr>
          <a:xfrm>
            <a:off x="880872" y="1200876"/>
            <a:ext cx="10468691" cy="4600409"/>
          </a:xfrm>
        </p:spPr>
        <p:txBody>
          <a:bodyPr/>
          <a:lstStyle/>
          <a:p>
            <a:r>
              <a:rPr lang="en-GB" sz="1200" dirty="0"/>
              <a:t>Below is a set of mandatory (MUST and MUST NOT) rules and recommended (SHOULD and SHOULD NOT) rules for naming your extensions. These are based on recommendations made by Matthew West in his book “Developing High Quality Data Models”.</a:t>
            </a:r>
          </a:p>
        </p:txBody>
      </p:sp>
      <p:sp>
        <p:nvSpPr>
          <p:cNvPr id="2" name="Title 1">
            <a:extLst>
              <a:ext uri="{FF2B5EF4-FFF2-40B4-BE49-F238E27FC236}">
                <a16:creationId xmlns:a16="http://schemas.microsoft.com/office/drawing/2014/main" id="{5529AA8F-F31F-03E0-B48E-D2FB2FD900E8}"/>
              </a:ext>
            </a:extLst>
          </p:cNvPr>
          <p:cNvSpPr>
            <a:spLocks noGrp="1"/>
          </p:cNvSpPr>
          <p:nvPr>
            <p:ph type="title"/>
          </p:nvPr>
        </p:nvSpPr>
        <p:spPr/>
        <p:txBody>
          <a:bodyPr/>
          <a:lstStyle/>
          <a:p>
            <a:r>
              <a:rPr lang="en-GB" dirty="0"/>
              <a:t>Extension naming convention</a:t>
            </a:r>
          </a:p>
        </p:txBody>
      </p:sp>
      <p:sp>
        <p:nvSpPr>
          <p:cNvPr id="6" name="Rectangle 5">
            <a:extLst>
              <a:ext uri="{FF2B5EF4-FFF2-40B4-BE49-F238E27FC236}">
                <a16:creationId xmlns:a16="http://schemas.microsoft.com/office/drawing/2014/main" id="{25143C56-0E65-D5BF-A99B-F945294E0DFD}"/>
              </a:ext>
            </a:extLst>
          </p:cNvPr>
          <p:cNvSpPr/>
          <p:nvPr/>
        </p:nvSpPr>
        <p:spPr>
          <a:xfrm>
            <a:off x="985543" y="1790697"/>
            <a:ext cx="1364470" cy="1508110"/>
          </a:xfrm>
          <a:prstGeom prst="rect">
            <a:avLst/>
          </a:prstGeom>
          <a:solidFill>
            <a:srgbClr val="1C6B24"/>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bg1"/>
                </a:solidFill>
                <a:latin typeface="Consolas" panose="020B0609020204030204" pitchFamily="49" charset="0"/>
                <a:cs typeface="Consolas" panose="020B0609020204030204" pitchFamily="49" charset="0"/>
              </a:rPr>
              <a:t>All Extensions</a:t>
            </a:r>
          </a:p>
        </p:txBody>
      </p:sp>
      <p:sp>
        <p:nvSpPr>
          <p:cNvPr id="7" name="Rectangle 6">
            <a:extLst>
              <a:ext uri="{FF2B5EF4-FFF2-40B4-BE49-F238E27FC236}">
                <a16:creationId xmlns:a16="http://schemas.microsoft.com/office/drawing/2014/main" id="{3299337D-6702-740C-F477-B1D71776416E}"/>
              </a:ext>
            </a:extLst>
          </p:cNvPr>
          <p:cNvSpPr/>
          <p:nvPr/>
        </p:nvSpPr>
        <p:spPr>
          <a:xfrm>
            <a:off x="985545" y="3468202"/>
            <a:ext cx="1364470" cy="506525"/>
          </a:xfrm>
          <a:prstGeom prst="rect">
            <a:avLst/>
          </a:prstGeom>
          <a:solidFill>
            <a:srgbClr val="0070C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bg1"/>
                </a:solidFill>
                <a:latin typeface="Consolas" panose="020B0609020204030204" pitchFamily="49" charset="0"/>
                <a:cs typeface="Consolas" panose="020B0609020204030204" pitchFamily="49" charset="0"/>
              </a:rPr>
              <a:t>Extensions to Elements</a:t>
            </a:r>
          </a:p>
        </p:txBody>
      </p:sp>
      <p:sp>
        <p:nvSpPr>
          <p:cNvPr id="8" name="Rectangle 7">
            <a:extLst>
              <a:ext uri="{FF2B5EF4-FFF2-40B4-BE49-F238E27FC236}">
                <a16:creationId xmlns:a16="http://schemas.microsoft.com/office/drawing/2014/main" id="{E3EDD7BF-0DEB-C200-F1CA-F9E791DEC73E}"/>
              </a:ext>
            </a:extLst>
          </p:cNvPr>
          <p:cNvSpPr/>
          <p:nvPr/>
        </p:nvSpPr>
        <p:spPr>
          <a:xfrm>
            <a:off x="985540" y="4208841"/>
            <a:ext cx="1364473" cy="644326"/>
          </a:xfrm>
          <a:prstGeom prst="rect">
            <a:avLst/>
          </a:prstGeom>
          <a:solidFill>
            <a:schemeClr val="accent3"/>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bg1"/>
                </a:solidFill>
                <a:latin typeface="Consolas" panose="020B0609020204030204" pitchFamily="49" charset="0"/>
                <a:cs typeface="Consolas" panose="020B0609020204030204" pitchFamily="49" charset="0"/>
              </a:rPr>
              <a:t>Extensions to </a:t>
            </a:r>
            <a:r>
              <a:rPr lang="en-GB" sz="1100" b="1" dirty="0" err="1">
                <a:solidFill>
                  <a:schemeClr val="bg1"/>
                </a:solidFill>
                <a:latin typeface="Consolas" panose="020B0609020204030204" pitchFamily="49" charset="0"/>
                <a:cs typeface="Consolas" panose="020B0609020204030204" pitchFamily="49" charset="0"/>
              </a:rPr>
              <a:t>ClassOfElements</a:t>
            </a:r>
            <a:endParaRPr lang="en-GB" sz="1100" b="1" dirty="0">
              <a:solidFill>
                <a:schemeClr val="bg1"/>
              </a:solidFill>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E186CA63-D9C6-2723-3EE1-E27473BD8CD7}"/>
              </a:ext>
            </a:extLst>
          </p:cNvPr>
          <p:cNvSpPr/>
          <p:nvPr/>
        </p:nvSpPr>
        <p:spPr>
          <a:xfrm>
            <a:off x="2423167" y="1794851"/>
            <a:ext cx="8549911" cy="1503955"/>
          </a:xfrm>
          <a:prstGeom prst="rect">
            <a:avLst/>
          </a:prstGeom>
          <a:solidFill>
            <a:schemeClr val="bg1"/>
          </a:solidFill>
          <a:ln>
            <a:solidFill>
              <a:srgbClr val="1C6B24"/>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MUST be based on the real-world thing it is representing.</a:t>
            </a:r>
          </a:p>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MUST NOT be based on the data record which is itself based on the real-world thing.</a:t>
            </a:r>
          </a:p>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MUST NOT use special characters or whitespace.</a:t>
            </a:r>
          </a:p>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SHOULD use names(s) that suggest the definition.</a:t>
            </a:r>
          </a:p>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SHOULD avoid using the same word(s) as used elsewhere in IES or your local ontology. If that is hard to avoid, reduce confusion by adding a qualifying term to make it unambiguous.</a:t>
            </a:r>
          </a:p>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SHOULD avoid abbreviations: e.g., </a:t>
            </a:r>
            <a:r>
              <a:rPr lang="en-US" sz="1100" dirty="0" err="1">
                <a:solidFill>
                  <a:schemeClr val="tx1"/>
                </a:solidFill>
                <a:latin typeface="Consolas" panose="020B0609020204030204" pitchFamily="49" charset="0"/>
                <a:cs typeface="Consolas" panose="020B0609020204030204" pitchFamily="49" charset="0"/>
              </a:rPr>
              <a:t>GPAppointment</a:t>
            </a:r>
            <a:r>
              <a:rPr lang="en-US" sz="1100" dirty="0">
                <a:solidFill>
                  <a:schemeClr val="tx1"/>
                </a:solidFill>
                <a:latin typeface="Consolas" panose="020B0609020204030204" pitchFamily="49" charset="0"/>
                <a:cs typeface="Consolas" panose="020B0609020204030204" pitchFamily="49" charset="0"/>
              </a:rPr>
              <a:t> should be </a:t>
            </a:r>
            <a:r>
              <a:rPr lang="en-US" sz="1100" dirty="0" err="1">
                <a:solidFill>
                  <a:schemeClr val="tx1"/>
                </a:solidFill>
                <a:latin typeface="Consolas" panose="020B0609020204030204" pitchFamily="49" charset="0"/>
                <a:cs typeface="Consolas" panose="020B0609020204030204" pitchFamily="49" charset="0"/>
              </a:rPr>
              <a:t>GeneralPractitonerAppointment</a:t>
            </a:r>
            <a:r>
              <a:rPr lang="en-US" sz="1100" dirty="0">
                <a:solidFill>
                  <a:schemeClr val="tx1"/>
                </a:solidFill>
                <a:latin typeface="Consolas" panose="020B0609020204030204" pitchFamily="49" charset="0"/>
                <a:cs typeface="Consolas" panose="020B0609020204030204" pitchFamily="49" charset="0"/>
              </a:rPr>
              <a:t>.</a:t>
            </a:r>
          </a:p>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SHOULD use a similar naming pattern and/or structure as the superclass or </a:t>
            </a:r>
            <a:r>
              <a:rPr lang="en-US" sz="1100" dirty="0" err="1">
                <a:solidFill>
                  <a:schemeClr val="tx1"/>
                </a:solidFill>
                <a:latin typeface="Consolas" panose="020B0609020204030204" pitchFamily="49" charset="0"/>
                <a:cs typeface="Consolas" panose="020B0609020204030204" pitchFamily="49" charset="0"/>
              </a:rPr>
              <a:t>superProperty</a:t>
            </a:r>
            <a:r>
              <a:rPr lang="en-US" sz="1100" dirty="0">
                <a:solidFill>
                  <a:schemeClr val="tx1"/>
                </a:solidFill>
                <a:latin typeface="Consolas" panose="020B0609020204030204" pitchFamily="49" charset="0"/>
                <a:cs typeface="Consolas" panose="020B0609020204030204" pitchFamily="49" charset="0"/>
              </a:rPr>
              <a:t>.</a:t>
            </a:r>
          </a:p>
          <a:p>
            <a:pPr marL="171450" indent="-171450">
              <a:buFont typeface="Arial" panose="020B0604020202020204" pitchFamily="34" charset="0"/>
              <a:buChar char="•"/>
            </a:pPr>
            <a:endParaRPr lang="en-US" sz="1100" dirty="0">
              <a:solidFill>
                <a:schemeClr val="tx1"/>
              </a:solidFill>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100" dirty="0">
              <a:solidFill>
                <a:schemeClr val="tx1"/>
              </a:solidFill>
              <a:latin typeface="Consolas" panose="020B0609020204030204" pitchFamily="49" charset="0"/>
              <a:cs typeface="Consolas" panose="020B0609020204030204" pitchFamily="49" charset="0"/>
            </a:endParaRPr>
          </a:p>
        </p:txBody>
      </p:sp>
      <p:sp>
        <p:nvSpPr>
          <p:cNvPr id="10" name="Rectangle 9">
            <a:extLst>
              <a:ext uri="{FF2B5EF4-FFF2-40B4-BE49-F238E27FC236}">
                <a16:creationId xmlns:a16="http://schemas.microsoft.com/office/drawing/2014/main" id="{6D47E91E-26FF-CD87-647C-76E3C26B8C60}"/>
              </a:ext>
            </a:extLst>
          </p:cNvPr>
          <p:cNvSpPr/>
          <p:nvPr/>
        </p:nvSpPr>
        <p:spPr>
          <a:xfrm>
            <a:off x="2423167" y="3468410"/>
            <a:ext cx="8549911" cy="506317"/>
          </a:xfrm>
          <a:prstGeom prst="rect">
            <a:avLst/>
          </a:prstGeom>
          <a:solidFill>
            <a:schemeClr val="bg1"/>
          </a:solidFill>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MUST use </a:t>
            </a:r>
            <a:r>
              <a:rPr lang="en-US" sz="1100" dirty="0" err="1">
                <a:solidFill>
                  <a:schemeClr val="tx1"/>
                </a:solidFill>
                <a:latin typeface="Consolas" panose="020B0609020204030204" pitchFamily="49" charset="0"/>
                <a:cs typeface="Consolas" panose="020B0609020204030204" pitchFamily="49" charset="0"/>
              </a:rPr>
              <a:t>PascalCase</a:t>
            </a:r>
            <a:r>
              <a:rPr lang="en-US" sz="1100" dirty="0">
                <a:solidFill>
                  <a:schemeClr val="tx1"/>
                </a:solidFill>
                <a:latin typeface="Consolas" panose="020B0609020204030204" pitchFamily="49" charset="0"/>
                <a:cs typeface="Consolas" panose="020B0609020204030204" pitchFamily="49" charset="0"/>
              </a:rPr>
              <a:t>.</a:t>
            </a:r>
          </a:p>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SHOULD be a noun.</a:t>
            </a:r>
          </a:p>
        </p:txBody>
      </p:sp>
      <p:sp>
        <p:nvSpPr>
          <p:cNvPr id="11" name="Rectangle 10">
            <a:extLst>
              <a:ext uri="{FF2B5EF4-FFF2-40B4-BE49-F238E27FC236}">
                <a16:creationId xmlns:a16="http://schemas.microsoft.com/office/drawing/2014/main" id="{A40A7C0B-D430-BC76-9901-9B0C10FFB821}"/>
              </a:ext>
            </a:extLst>
          </p:cNvPr>
          <p:cNvSpPr/>
          <p:nvPr/>
        </p:nvSpPr>
        <p:spPr>
          <a:xfrm>
            <a:off x="2423167" y="4199905"/>
            <a:ext cx="8549911" cy="644326"/>
          </a:xfrm>
          <a:prstGeom prst="rect">
            <a:avLst/>
          </a:prstGeom>
          <a:solidFill>
            <a:schemeClr val="bg1"/>
          </a:solidFill>
          <a:ln>
            <a:solidFill>
              <a:schemeClr val="accent3"/>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MUST use </a:t>
            </a:r>
            <a:r>
              <a:rPr lang="en-US" sz="1100" dirty="0" err="1">
                <a:solidFill>
                  <a:schemeClr val="tx1"/>
                </a:solidFill>
                <a:latin typeface="Consolas" panose="020B0609020204030204" pitchFamily="49" charset="0"/>
                <a:cs typeface="Consolas" panose="020B0609020204030204" pitchFamily="49" charset="0"/>
              </a:rPr>
              <a:t>PascalCase</a:t>
            </a:r>
            <a:r>
              <a:rPr lang="en-US" sz="1100" dirty="0">
                <a:solidFill>
                  <a:schemeClr val="tx1"/>
                </a:solidFill>
                <a:latin typeface="Consolas" panose="020B0609020204030204" pitchFamily="49" charset="0"/>
                <a:cs typeface="Consolas" panose="020B0609020204030204" pitchFamily="49" charset="0"/>
              </a:rPr>
              <a:t>.</a:t>
            </a:r>
          </a:p>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SHOULD be a noun.</a:t>
            </a:r>
          </a:p>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SHOULD keep to the convention of being prefixed with “</a:t>
            </a:r>
            <a:r>
              <a:rPr lang="en-US" sz="1100" dirty="0" err="1">
                <a:solidFill>
                  <a:schemeClr val="tx1"/>
                </a:solidFill>
                <a:latin typeface="Consolas" panose="020B0609020204030204" pitchFamily="49" charset="0"/>
                <a:cs typeface="Consolas" panose="020B0609020204030204" pitchFamily="49" charset="0"/>
              </a:rPr>
              <a:t>ClassOf</a:t>
            </a:r>
            <a:r>
              <a:rPr lang="en-US" sz="1100" dirty="0">
                <a:solidFill>
                  <a:schemeClr val="tx1"/>
                </a:solidFill>
                <a:latin typeface="Consolas" panose="020B0609020204030204" pitchFamily="49" charset="0"/>
                <a:cs typeface="Consolas" panose="020B0609020204030204" pitchFamily="49" charset="0"/>
              </a:rPr>
              <a:t>”.</a:t>
            </a:r>
          </a:p>
          <a:p>
            <a:pPr marL="171450" indent="-171450">
              <a:buFont typeface="Arial" panose="020B0604020202020204" pitchFamily="34" charset="0"/>
              <a:buChar char="•"/>
            </a:pPr>
            <a:endParaRPr lang="en-US" sz="1100" dirty="0">
              <a:solidFill>
                <a:schemeClr val="tx1"/>
              </a:solidFill>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F075D782-C37D-25A7-56C1-853DA0E05F69}"/>
              </a:ext>
            </a:extLst>
          </p:cNvPr>
          <p:cNvSpPr/>
          <p:nvPr/>
        </p:nvSpPr>
        <p:spPr>
          <a:xfrm>
            <a:off x="985545" y="4956519"/>
            <a:ext cx="1364470" cy="1145132"/>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bg1"/>
                </a:solidFill>
                <a:latin typeface="Consolas" panose="020B0609020204030204" pitchFamily="49" charset="0"/>
                <a:cs typeface="Consolas" panose="020B0609020204030204" pitchFamily="49" charset="0"/>
              </a:rPr>
              <a:t>Extensions to relationships or attributes</a:t>
            </a:r>
          </a:p>
        </p:txBody>
      </p:sp>
      <p:sp>
        <p:nvSpPr>
          <p:cNvPr id="13" name="Rectangle 12">
            <a:extLst>
              <a:ext uri="{FF2B5EF4-FFF2-40B4-BE49-F238E27FC236}">
                <a16:creationId xmlns:a16="http://schemas.microsoft.com/office/drawing/2014/main" id="{D387335C-1232-59C7-FEBF-59C7E596DD99}"/>
              </a:ext>
            </a:extLst>
          </p:cNvPr>
          <p:cNvSpPr/>
          <p:nvPr/>
        </p:nvSpPr>
        <p:spPr>
          <a:xfrm>
            <a:off x="2423167" y="4965537"/>
            <a:ext cx="8549911" cy="1136114"/>
          </a:xfrm>
          <a:prstGeom prst="rect">
            <a:avLst/>
          </a:prstGeom>
          <a:solidFill>
            <a:schemeClr val="bg1"/>
          </a:solidFill>
          <a:ln>
            <a:solidFill>
              <a:srgbClr val="7030A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MUST use camelCase.</a:t>
            </a:r>
          </a:p>
          <a:p>
            <a:pPr marL="171450"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SHOULD either:</a:t>
            </a:r>
          </a:p>
          <a:p>
            <a:pPr marL="628650" lvl="1"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provide some connective text that reads as a sentence between the domain and range for a relationship or the domain and the literal for an attribute, or;</a:t>
            </a:r>
          </a:p>
          <a:p>
            <a:pPr marL="628650" lvl="1" indent="-171450">
              <a:buFont typeface="Arial" panose="020B0604020202020204" pitchFamily="34" charset="0"/>
              <a:buChar char="•"/>
            </a:pPr>
            <a:r>
              <a:rPr lang="en-US" sz="1100" dirty="0">
                <a:solidFill>
                  <a:schemeClr val="tx1"/>
                </a:solidFill>
                <a:latin typeface="Consolas" panose="020B0609020204030204" pitchFamily="49" charset="0"/>
                <a:cs typeface="Consolas" panose="020B0609020204030204" pitchFamily="49" charset="0"/>
              </a:rPr>
              <a:t>named in terms of the role it plays in respect to the domain;</a:t>
            </a:r>
          </a:p>
          <a:p>
            <a:pPr lvl="1"/>
            <a:r>
              <a:rPr lang="en-US" sz="1100" dirty="0">
                <a:solidFill>
                  <a:schemeClr val="tx1"/>
                </a:solidFill>
                <a:latin typeface="Consolas" panose="020B0609020204030204" pitchFamily="49" charset="0"/>
                <a:cs typeface="Consolas" panose="020B0609020204030204" pitchFamily="49" charset="0"/>
              </a:rPr>
              <a:t>Either of these might appear more natural in a particular circumstance.</a:t>
            </a:r>
          </a:p>
        </p:txBody>
      </p:sp>
    </p:spTree>
    <p:extLst>
      <p:ext uri="{BB962C8B-B14F-4D97-AF65-F5344CB8AC3E}">
        <p14:creationId xmlns:p14="http://schemas.microsoft.com/office/powerpoint/2010/main" val="70826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Text Placeholder 2"/>
          <p:cNvSpPr>
            <a:spLocks noGrp="1"/>
          </p:cNvSpPr>
          <p:nvPr>
            <p:ph type="body" sz="quarter" idx="10"/>
          </p:nvPr>
        </p:nvSpPr>
        <p:spPr>
          <a:xfrm>
            <a:off x="842437" y="1255028"/>
            <a:ext cx="10632017" cy="4600409"/>
          </a:xfrm>
        </p:spPr>
        <p:txBody>
          <a:bodyPr/>
          <a:lstStyle/>
          <a:p>
            <a:r>
              <a:rPr lang="en-US" sz="1500" dirty="0"/>
              <a:t>This document provides guidance on how to extend IES4 for specific local needs. </a:t>
            </a:r>
          </a:p>
          <a:p>
            <a:endParaRPr lang="en-US" sz="1500" dirty="0"/>
          </a:p>
          <a:p>
            <a:r>
              <a:rPr lang="en-US" sz="1500" dirty="0"/>
              <a:t>You cannot just add an orphaned concept into such a formal ontology, the concept must extend an existing concept in IES. We do this by finding the closest, similar concept. This normally is a more </a:t>
            </a:r>
            <a:r>
              <a:rPr lang="en-US" sz="1500" dirty="0" err="1"/>
              <a:t>generalised</a:t>
            </a:r>
            <a:r>
              <a:rPr lang="en-US" sz="1500" dirty="0"/>
              <a:t> concept of the one you seek to add. It is from this concept we make our extension from. For example, if you wanted to add </a:t>
            </a:r>
            <a:r>
              <a:rPr lang="en-US" sz="1500" dirty="0" err="1"/>
              <a:t>PassengerShip</a:t>
            </a:r>
            <a:r>
              <a:rPr lang="en-US" sz="1500" dirty="0"/>
              <a:t>, the closest concept in IES is the class </a:t>
            </a:r>
            <a:r>
              <a:rPr lang="en-US" sz="1500" dirty="0" err="1"/>
              <a:t>ies:Ship</a:t>
            </a:r>
            <a:r>
              <a:rPr lang="en-US" sz="1500" dirty="0"/>
              <a:t>. Similarly, if you wanted to add a specific relation of </a:t>
            </a:r>
            <a:r>
              <a:rPr lang="en-US" sz="1500" dirty="0" err="1"/>
              <a:t>motherOf</a:t>
            </a:r>
            <a:r>
              <a:rPr lang="en-US" sz="1500" dirty="0"/>
              <a:t>, you would extend from the relationship, </a:t>
            </a:r>
            <a:r>
              <a:rPr lang="en-US" sz="1500" dirty="0" err="1"/>
              <a:t>ies:isParentOf</a:t>
            </a:r>
            <a:r>
              <a:rPr lang="en-US" sz="1500" dirty="0"/>
              <a:t>.</a:t>
            </a:r>
          </a:p>
          <a:p>
            <a:endParaRPr lang="en-US" sz="1500" dirty="0"/>
          </a:p>
          <a:p>
            <a:r>
              <a:rPr lang="en-US" sz="1500" dirty="0"/>
              <a:t>IES </a:t>
            </a:r>
            <a:r>
              <a:rPr lang="en-US" sz="1500" dirty="0" err="1"/>
              <a:t>utilises</a:t>
            </a:r>
            <a:r>
              <a:rPr lang="en-US" sz="1500" dirty="0"/>
              <a:t> the following RDF-Schema relationships for extensions:</a:t>
            </a:r>
          </a:p>
          <a:p>
            <a:pPr marL="285750" indent="-285750">
              <a:buFont typeface="Arial" panose="020B0604020202020204" pitchFamily="34" charset="0"/>
              <a:buChar char="•"/>
            </a:pPr>
            <a:r>
              <a:rPr lang="en-US" sz="1500" dirty="0" err="1"/>
              <a:t>rdfs:subClassOf</a:t>
            </a:r>
            <a:r>
              <a:rPr lang="en-US" sz="1500" dirty="0"/>
              <a:t> for extending classes</a:t>
            </a:r>
          </a:p>
          <a:p>
            <a:pPr marL="285750" indent="-285750">
              <a:buFont typeface="Arial" panose="020B0604020202020204" pitchFamily="34" charset="0"/>
              <a:buChar char="•"/>
            </a:pPr>
            <a:r>
              <a:rPr lang="en-US" sz="1500" dirty="0" err="1"/>
              <a:t>rdfs:subPropertyOf</a:t>
            </a:r>
            <a:r>
              <a:rPr lang="en-US" sz="1500" dirty="0"/>
              <a:t> for extending attributes or relationships</a:t>
            </a:r>
          </a:p>
          <a:p>
            <a:endParaRPr lang="en-US" sz="1500" dirty="0"/>
          </a:p>
          <a:p>
            <a:r>
              <a:rPr lang="en-US" sz="1500" dirty="0"/>
              <a:t>Through-out this document, we will illustrate how to create extensions using a mix of UML diagrams and RDF triples. The triples presented will </a:t>
            </a:r>
            <a:r>
              <a:rPr lang="en-US" sz="1500" dirty="0" err="1"/>
              <a:t>utilise</a:t>
            </a:r>
            <a:r>
              <a:rPr lang="en-US" sz="1500" dirty="0"/>
              <a:t> the following prefixes:</a:t>
            </a:r>
          </a:p>
          <a:p>
            <a:r>
              <a:rPr lang="en-US" sz="1500" dirty="0" err="1"/>
              <a:t>ies</a:t>
            </a:r>
            <a:r>
              <a:rPr lang="en-US" sz="1500" dirty="0"/>
              <a:t>: – referring to things in the IES ontology</a:t>
            </a:r>
          </a:p>
          <a:p>
            <a:r>
              <a:rPr lang="en-US" sz="1500" dirty="0" err="1"/>
              <a:t>ont</a:t>
            </a:r>
            <a:r>
              <a:rPr lang="en-US" sz="1500" dirty="0"/>
              <a:t>: – referring to things in an example, local ontology</a:t>
            </a:r>
          </a:p>
          <a:p>
            <a:r>
              <a:rPr lang="en-US" sz="1500" dirty="0"/>
              <a:t>data: – referring to things in an example, instance dataset</a:t>
            </a:r>
          </a:p>
        </p:txBody>
      </p:sp>
    </p:spTree>
    <p:extLst>
      <p:ext uri="{BB962C8B-B14F-4D97-AF65-F5344CB8AC3E}">
        <p14:creationId xmlns:p14="http://schemas.microsoft.com/office/powerpoint/2010/main" val="47649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6D9B0-7C4D-F6A2-3A85-7C9B2585682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98ED071-05C1-E8EA-24F8-C0C03DDBEA4F}"/>
              </a:ext>
            </a:extLst>
          </p:cNvPr>
          <p:cNvPicPr>
            <a:picLocks noChangeAspect="1"/>
          </p:cNvPicPr>
          <p:nvPr/>
        </p:nvPicPr>
        <p:blipFill rotWithShape="1">
          <a:blip r:embed="rId3"/>
          <a:srcRect l="5466" t="7930" r="1365" b="1823"/>
          <a:stretch/>
        </p:blipFill>
        <p:spPr>
          <a:xfrm>
            <a:off x="7358367" y="1180125"/>
            <a:ext cx="4565512" cy="3845475"/>
          </a:xfrm>
          <a:prstGeom prst="rect">
            <a:avLst/>
          </a:prstGeom>
        </p:spPr>
      </p:pic>
      <p:sp>
        <p:nvSpPr>
          <p:cNvPr id="5" name="Rectangle 4">
            <a:extLst>
              <a:ext uri="{FF2B5EF4-FFF2-40B4-BE49-F238E27FC236}">
                <a16:creationId xmlns:a16="http://schemas.microsoft.com/office/drawing/2014/main" id="{E83164ED-C188-A442-B16F-8D8E0CFA4080}"/>
              </a:ext>
            </a:extLst>
          </p:cNvPr>
          <p:cNvSpPr/>
          <p:nvPr/>
        </p:nvSpPr>
        <p:spPr>
          <a:xfrm>
            <a:off x="7382312" y="5189738"/>
            <a:ext cx="4429387" cy="1277273"/>
          </a:xfrm>
          <a:prstGeom prst="rect">
            <a:avLst/>
          </a:prstGeom>
          <a:solidFill>
            <a:schemeClr val="bg1">
              <a:lumMod val="85000"/>
            </a:schemeClr>
          </a:solidFill>
          <a:ln>
            <a:solidFill>
              <a:schemeClr val="tx1"/>
            </a:solidFill>
          </a:ln>
        </p:spPr>
        <p:txBody>
          <a:bodyPr wrap="square">
            <a:spAutoFit/>
          </a:bodyPr>
          <a:lstStyle/>
          <a:p>
            <a:r>
              <a:rPr lang="pt-BR" sz="1100" dirty="0">
                <a:latin typeface="Consolas" panose="020B0609020204030204" pitchFamily="49" charset="0"/>
                <a:cs typeface="Consolas" panose="020B0609020204030204" pitchFamily="49" charset="0"/>
              </a:rPr>
              <a:t>@prefix rdfs: &lt;http://www.w3.org/2000/01/rdf-schema#&gt; .</a:t>
            </a:r>
          </a:p>
          <a:p>
            <a:r>
              <a:rPr lang="pt-BR" sz="1100" dirty="0">
                <a:latin typeface="Consolas" panose="020B0609020204030204" pitchFamily="49" charset="0"/>
                <a:cs typeface="Consolas" panose="020B0609020204030204" pitchFamily="49" charset="0"/>
              </a:rPr>
              <a:t>@prefix ies:  </a:t>
            </a:r>
            <a:r>
              <a:rPr lang="en-GB" sz="1100" b="0" dirty="0">
                <a:effectLst/>
                <a:latin typeface="Consolas" panose="020B0609020204030204" pitchFamily="49" charset="0"/>
              </a:rPr>
              <a:t>&lt;http://ies.data.gov.uk/ontology/ies4#&gt;</a:t>
            </a:r>
            <a:r>
              <a:rPr lang="pt-BR" sz="1100" dirty="0">
                <a:latin typeface="Consolas" panose="020B0609020204030204" pitchFamily="49" charset="0"/>
                <a:cs typeface="Consolas" panose="020B0609020204030204" pitchFamily="49" charset="0"/>
              </a:rPr>
              <a:t>.</a:t>
            </a:r>
          </a:p>
          <a:p>
            <a:r>
              <a:rPr lang="pt-BR" sz="1100" dirty="0">
                <a:latin typeface="Consolas" panose="020B0609020204030204" pitchFamily="49" charset="0"/>
                <a:cs typeface="Consolas" panose="020B0609020204030204" pitchFamily="49" charset="0"/>
              </a:rPr>
              <a:t>@prefix ont:  &lt;</a:t>
            </a:r>
            <a:r>
              <a:rPr lang="en-GB" sz="1100" dirty="0">
                <a:latin typeface="Consolas" panose="020B0609020204030204" pitchFamily="49" charset="0"/>
                <a:cs typeface="Consolas" panose="020B0609020204030204" pitchFamily="49" charset="0"/>
              </a:rPr>
              <a:t>http://example.com/local-ontology#</a:t>
            </a:r>
            <a:r>
              <a:rPr lang="pt-BR" sz="1100" dirty="0">
                <a:latin typeface="Consolas" panose="020B0609020204030204" pitchFamily="49" charset="0"/>
                <a:cs typeface="Consolas" panose="020B0609020204030204" pitchFamily="49" charset="0"/>
              </a:rPr>
              <a:t>&gt; .</a:t>
            </a:r>
          </a:p>
          <a:p>
            <a:endParaRPr lang="pt-BR" sz="1100" dirty="0">
              <a:latin typeface="Consolas" panose="020B0609020204030204" pitchFamily="49" charset="0"/>
              <a:cs typeface="Consolas" panose="020B0609020204030204" pitchFamily="49" charset="0"/>
            </a:endParaRPr>
          </a:p>
          <a:p>
            <a:endParaRPr lang="en-GB" sz="1100" dirty="0">
              <a:latin typeface="Consolas" panose="020B0609020204030204" pitchFamily="49" charset="0"/>
              <a:cs typeface="Consolas" panose="020B0609020204030204" pitchFamily="49" charset="0"/>
            </a:endParaRPr>
          </a:p>
          <a:p>
            <a:r>
              <a:rPr lang="en-GB" sz="1100" dirty="0" err="1">
                <a:latin typeface="Consolas" panose="020B0609020204030204" pitchFamily="49" charset="0"/>
              </a:rPr>
              <a:t>ont:PassengerShip</a:t>
            </a:r>
            <a:r>
              <a:rPr lang="en-GB" sz="1100" dirty="0">
                <a:latin typeface="Consolas" panose="020B0609020204030204" pitchFamily="49" charset="0"/>
              </a:rPr>
              <a:t> </a:t>
            </a:r>
            <a:r>
              <a:rPr lang="en-GB" sz="1100" dirty="0" err="1">
                <a:latin typeface="Consolas" panose="020B0609020204030204" pitchFamily="49" charset="0"/>
              </a:rPr>
              <a:t>rdfs:subClassOf</a:t>
            </a:r>
            <a:r>
              <a:rPr lang="en-GB" sz="1100" dirty="0">
                <a:latin typeface="Consolas" panose="020B0609020204030204" pitchFamily="49" charset="0"/>
              </a:rPr>
              <a:t> </a:t>
            </a:r>
            <a:r>
              <a:rPr lang="en-GB" sz="1100" dirty="0" err="1">
                <a:latin typeface="Consolas" panose="020B0609020204030204" pitchFamily="49" charset="0"/>
              </a:rPr>
              <a:t>ies:Ship</a:t>
            </a:r>
            <a:r>
              <a:rPr lang="en-GB" sz="1100" dirty="0">
                <a:latin typeface="Consolas" panose="020B0609020204030204" pitchFamily="49" charset="0"/>
              </a:rPr>
              <a:t> .</a:t>
            </a:r>
          </a:p>
          <a:p>
            <a:r>
              <a:rPr lang="en-GB" sz="1100" dirty="0" err="1">
                <a:latin typeface="Consolas" panose="020B0609020204030204" pitchFamily="49" charset="0"/>
              </a:rPr>
              <a:t>ont:CargoShip</a:t>
            </a:r>
            <a:r>
              <a:rPr lang="en-GB" sz="1100" dirty="0">
                <a:latin typeface="Consolas" panose="020B0609020204030204" pitchFamily="49" charset="0"/>
              </a:rPr>
              <a:t> 	</a:t>
            </a:r>
            <a:r>
              <a:rPr lang="en-GB" sz="1100" dirty="0" err="1">
                <a:latin typeface="Consolas" panose="020B0609020204030204" pitchFamily="49" charset="0"/>
              </a:rPr>
              <a:t>rdfs:subClassOf</a:t>
            </a:r>
            <a:r>
              <a:rPr lang="en-GB" sz="1100" dirty="0">
                <a:latin typeface="Consolas" panose="020B0609020204030204" pitchFamily="49" charset="0"/>
              </a:rPr>
              <a:t> </a:t>
            </a:r>
            <a:r>
              <a:rPr lang="en-GB" sz="1100" dirty="0" err="1">
                <a:latin typeface="Consolas" panose="020B0609020204030204" pitchFamily="49" charset="0"/>
              </a:rPr>
              <a:t>ies:Ship</a:t>
            </a:r>
            <a:r>
              <a:rPr lang="en-GB" sz="1100" dirty="0">
                <a:latin typeface="Consolas" panose="020B0609020204030204" pitchFamily="49" charset="0"/>
              </a:rPr>
              <a:t> .</a:t>
            </a:r>
          </a:p>
        </p:txBody>
      </p:sp>
      <p:sp>
        <p:nvSpPr>
          <p:cNvPr id="2" name="Title 1">
            <a:extLst>
              <a:ext uri="{FF2B5EF4-FFF2-40B4-BE49-F238E27FC236}">
                <a16:creationId xmlns:a16="http://schemas.microsoft.com/office/drawing/2014/main" id="{E7915F7C-04F2-693F-2657-DF4466A3B026}"/>
              </a:ext>
            </a:extLst>
          </p:cNvPr>
          <p:cNvSpPr>
            <a:spLocks noGrp="1"/>
          </p:cNvSpPr>
          <p:nvPr>
            <p:ph type="title"/>
          </p:nvPr>
        </p:nvSpPr>
        <p:spPr/>
        <p:txBody>
          <a:bodyPr/>
          <a:lstStyle/>
          <a:p>
            <a:r>
              <a:rPr lang="en-GB" dirty="0"/>
              <a:t>Simple extensions: Defining new local classes</a:t>
            </a:r>
          </a:p>
        </p:txBody>
      </p:sp>
      <p:sp>
        <p:nvSpPr>
          <p:cNvPr id="3" name="Text Placeholder 2">
            <a:extLst>
              <a:ext uri="{FF2B5EF4-FFF2-40B4-BE49-F238E27FC236}">
                <a16:creationId xmlns:a16="http://schemas.microsoft.com/office/drawing/2014/main" id="{23CD0D7E-EFF2-6E96-A332-B252953890D9}"/>
              </a:ext>
            </a:extLst>
          </p:cNvPr>
          <p:cNvSpPr>
            <a:spLocks noGrp="1"/>
          </p:cNvSpPr>
          <p:nvPr>
            <p:ph type="body" sz="quarter" idx="10"/>
          </p:nvPr>
        </p:nvSpPr>
        <p:spPr>
          <a:xfrm>
            <a:off x="842438" y="1301918"/>
            <a:ext cx="6307870" cy="2836129"/>
          </a:xfrm>
        </p:spPr>
        <p:txBody>
          <a:bodyPr/>
          <a:lstStyle/>
          <a:p>
            <a:r>
              <a:rPr lang="en-US" sz="1800" dirty="0"/>
              <a:t>Let’s say there is a need to extend IES to introduce two new types of Ship: a </a:t>
            </a:r>
            <a:r>
              <a:rPr lang="en-US" sz="1800" b="1" dirty="0" err="1"/>
              <a:t>PassengerShip</a:t>
            </a:r>
            <a:r>
              <a:rPr lang="en-US" sz="1800" dirty="0"/>
              <a:t> and a </a:t>
            </a:r>
            <a:r>
              <a:rPr lang="en-US" sz="1800" b="1" dirty="0" err="1"/>
              <a:t>CargoShip</a:t>
            </a:r>
            <a:r>
              <a:rPr lang="en-US" sz="1800" dirty="0"/>
              <a:t>. As discussed in the introduction, first, we want to search the IES ontology to identify the closest class that matches our requirement. Here, </a:t>
            </a:r>
            <a:r>
              <a:rPr lang="en-US" sz="1800" dirty="0" err="1"/>
              <a:t>ies:Ship</a:t>
            </a:r>
            <a:r>
              <a:rPr lang="en-US" sz="1800" dirty="0"/>
              <a:t> is the obvious choice.</a:t>
            </a:r>
          </a:p>
          <a:p>
            <a:endParaRPr lang="en-US" sz="1800" dirty="0"/>
          </a:p>
          <a:p>
            <a:r>
              <a:rPr lang="en-US" sz="1800" dirty="0"/>
              <a:t>Then in our local ontology namespace we add these new classes using the </a:t>
            </a:r>
            <a:r>
              <a:rPr lang="en-US" sz="1800" dirty="0" err="1"/>
              <a:t>rdfs:subClassOf</a:t>
            </a:r>
            <a:r>
              <a:rPr lang="en-US" sz="1800" dirty="0"/>
              <a:t> relation as illustrated here. These new classes will therefore inherit all attributes and relationships and are already associated to </a:t>
            </a:r>
            <a:r>
              <a:rPr lang="en-US" sz="1800" dirty="0" err="1"/>
              <a:t>ies:Ship</a:t>
            </a:r>
            <a:r>
              <a:rPr lang="en-US" sz="1800" dirty="0"/>
              <a:t>.</a:t>
            </a:r>
          </a:p>
        </p:txBody>
      </p:sp>
      <p:cxnSp>
        <p:nvCxnSpPr>
          <p:cNvPr id="6" name="Straight Arrow Connector 5">
            <a:extLst>
              <a:ext uri="{FF2B5EF4-FFF2-40B4-BE49-F238E27FC236}">
                <a16:creationId xmlns:a16="http://schemas.microsoft.com/office/drawing/2014/main" id="{1FCC7742-C829-00E3-0A24-D797DCEF789D}"/>
              </a:ext>
            </a:extLst>
          </p:cNvPr>
          <p:cNvCxnSpPr>
            <a:cxnSpLocks/>
          </p:cNvCxnSpPr>
          <p:nvPr/>
        </p:nvCxnSpPr>
        <p:spPr>
          <a:xfrm flipV="1">
            <a:off x="9522659" y="4797666"/>
            <a:ext cx="0" cy="392072"/>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91477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01117A-205F-C71C-E133-8429EDE5BCA8}"/>
              </a:ext>
            </a:extLst>
          </p:cNvPr>
          <p:cNvSpPr/>
          <p:nvPr/>
        </p:nvSpPr>
        <p:spPr>
          <a:xfrm>
            <a:off x="3383822" y="5279488"/>
            <a:ext cx="3658737" cy="415498"/>
          </a:xfrm>
          <a:prstGeom prst="rect">
            <a:avLst/>
          </a:prstGeom>
          <a:solidFill>
            <a:schemeClr val="bg1">
              <a:lumMod val="85000"/>
            </a:schemeClr>
          </a:solidFill>
          <a:ln>
            <a:solidFill>
              <a:schemeClr val="tx1"/>
            </a:solidFill>
          </a:ln>
        </p:spPr>
        <p:txBody>
          <a:bodyPr wrap="square">
            <a:spAutoFit/>
          </a:bodyPr>
          <a:lstStyle/>
          <a:p>
            <a:r>
              <a:rPr lang="en-GB" sz="1050" dirty="0" err="1">
                <a:latin typeface="Consolas" panose="020B0609020204030204" pitchFamily="49" charset="0"/>
              </a:rPr>
              <a:t>ont:PassengerShip</a:t>
            </a:r>
            <a:r>
              <a:rPr lang="en-GB" sz="1050" dirty="0">
                <a:latin typeface="Consolas" panose="020B0609020204030204" pitchFamily="49" charset="0"/>
              </a:rPr>
              <a:t>	</a:t>
            </a:r>
            <a:r>
              <a:rPr lang="en-GB" sz="1050" dirty="0" err="1">
                <a:latin typeface="Consolas" panose="020B0609020204030204" pitchFamily="49" charset="0"/>
              </a:rPr>
              <a:t>rdfs:subClassOf</a:t>
            </a:r>
            <a:r>
              <a:rPr lang="en-GB" sz="1050" dirty="0">
                <a:latin typeface="Consolas" panose="020B0609020204030204" pitchFamily="49" charset="0"/>
              </a:rPr>
              <a:t>  </a:t>
            </a:r>
            <a:r>
              <a:rPr lang="en-GB" sz="1050" dirty="0" err="1">
                <a:latin typeface="Consolas" panose="020B0609020204030204" pitchFamily="49" charset="0"/>
              </a:rPr>
              <a:t>ies:Ship</a:t>
            </a:r>
            <a:r>
              <a:rPr lang="en-GB" sz="1050" dirty="0">
                <a:latin typeface="Consolas" panose="020B0609020204030204" pitchFamily="49" charset="0"/>
              </a:rPr>
              <a:t> .</a:t>
            </a:r>
          </a:p>
          <a:p>
            <a:r>
              <a:rPr lang="en-GB" sz="1050" dirty="0" err="1">
                <a:latin typeface="Consolas" panose="020B0609020204030204" pitchFamily="49" charset="0"/>
              </a:rPr>
              <a:t>ont:CargoShip</a:t>
            </a:r>
            <a:r>
              <a:rPr lang="en-GB" sz="1050" dirty="0">
                <a:latin typeface="Consolas" panose="020B0609020204030204" pitchFamily="49" charset="0"/>
              </a:rPr>
              <a:t> 	</a:t>
            </a:r>
            <a:r>
              <a:rPr lang="en-GB" sz="1050" dirty="0" err="1">
                <a:latin typeface="Consolas" panose="020B0609020204030204" pitchFamily="49" charset="0"/>
              </a:rPr>
              <a:t>rdfs:subClassOf</a:t>
            </a:r>
            <a:r>
              <a:rPr lang="en-GB" sz="1050" dirty="0">
                <a:latin typeface="Consolas" panose="020B0609020204030204" pitchFamily="49" charset="0"/>
              </a:rPr>
              <a:t>  </a:t>
            </a:r>
            <a:r>
              <a:rPr lang="en-GB" sz="1050" dirty="0" err="1">
                <a:latin typeface="Consolas" panose="020B0609020204030204" pitchFamily="49" charset="0"/>
              </a:rPr>
              <a:t>ies:Ship</a:t>
            </a:r>
            <a:r>
              <a:rPr lang="en-GB" sz="1050" dirty="0">
                <a:latin typeface="Consolas" panose="020B0609020204030204" pitchFamily="49" charset="0"/>
              </a:rPr>
              <a:t> .</a:t>
            </a:r>
          </a:p>
        </p:txBody>
      </p:sp>
      <p:sp>
        <p:nvSpPr>
          <p:cNvPr id="2" name="Title 1"/>
          <p:cNvSpPr>
            <a:spLocks noGrp="1"/>
          </p:cNvSpPr>
          <p:nvPr>
            <p:ph type="title"/>
          </p:nvPr>
        </p:nvSpPr>
        <p:spPr/>
        <p:txBody>
          <a:bodyPr/>
          <a:lstStyle/>
          <a:p>
            <a:r>
              <a:rPr lang="en-GB" dirty="0"/>
              <a:t>Simple extensions: Using new local classes</a:t>
            </a:r>
          </a:p>
        </p:txBody>
      </p:sp>
      <p:sp>
        <p:nvSpPr>
          <p:cNvPr id="3" name="Text Placeholder 2"/>
          <p:cNvSpPr>
            <a:spLocks noGrp="1"/>
          </p:cNvSpPr>
          <p:nvPr>
            <p:ph type="body" sz="quarter" idx="10"/>
          </p:nvPr>
        </p:nvSpPr>
        <p:spPr>
          <a:xfrm>
            <a:off x="842438" y="1206794"/>
            <a:ext cx="6201525" cy="2836129"/>
          </a:xfrm>
        </p:spPr>
        <p:txBody>
          <a:bodyPr/>
          <a:lstStyle/>
          <a:p>
            <a:r>
              <a:rPr lang="en-US" sz="1400" dirty="0"/>
              <a:t>Now that we have our new extensions, we can use them in our data. We follow the normal approach to instantiation using </a:t>
            </a:r>
            <a:r>
              <a:rPr lang="en-US" sz="1400" dirty="0" err="1"/>
              <a:t>rdf:type</a:t>
            </a:r>
            <a:r>
              <a:rPr lang="en-US" sz="1400" dirty="0"/>
              <a:t> (or the shorthand “a”) i.e., we make the instance a type of one of our local classes. However, in addition, we also make this instance a type of the nearest class in IES. This caters for consumers which may not have access to our local ontology, so at very least, they can understand what sort of IES thing our instance is meant to be. For example, as consumer, you may have a query for getting all instances of </a:t>
            </a:r>
            <a:r>
              <a:rPr lang="en-US" sz="1400" dirty="0" err="1"/>
              <a:t>ies:Ship</a:t>
            </a:r>
            <a:r>
              <a:rPr lang="en-US" sz="1400" dirty="0"/>
              <a:t>. If you were then given data that only typed things as either </a:t>
            </a:r>
            <a:r>
              <a:rPr lang="en-US" sz="1400" dirty="0" err="1"/>
              <a:t>ont:PassengerShip</a:t>
            </a:r>
            <a:r>
              <a:rPr lang="en-US" sz="1400" dirty="0"/>
              <a:t> or </a:t>
            </a:r>
            <a:r>
              <a:rPr lang="en-US" sz="1400" dirty="0" err="1"/>
              <a:t>ont:CargoShip</a:t>
            </a:r>
            <a:r>
              <a:rPr lang="en-US" sz="1400" dirty="0"/>
              <a:t>, your query would miss those ship instances. By also providing the type of the nearest IES class, we allow for such queries to continue to work i.e., we don’t miss any ships and only miss the extra subtype detail. This provides a form of backward compatibility, giving consumers flexibility to update their </a:t>
            </a:r>
            <a:r>
              <a:rPr lang="en-US" sz="1400"/>
              <a:t>queries in </a:t>
            </a:r>
            <a:r>
              <a:rPr lang="en-US" sz="1400" dirty="0"/>
              <a:t>their own time without the fear of them missing out on the information they care about.</a:t>
            </a:r>
          </a:p>
        </p:txBody>
      </p:sp>
      <p:pic>
        <p:nvPicPr>
          <p:cNvPr id="6" name="Picture 5">
            <a:extLst>
              <a:ext uri="{FF2B5EF4-FFF2-40B4-BE49-F238E27FC236}">
                <a16:creationId xmlns:a16="http://schemas.microsoft.com/office/drawing/2014/main" id="{EBD4808C-9FC6-4DC0-331E-7216C8F89066}"/>
              </a:ext>
            </a:extLst>
          </p:cNvPr>
          <p:cNvPicPr>
            <a:picLocks noChangeAspect="1"/>
          </p:cNvPicPr>
          <p:nvPr/>
        </p:nvPicPr>
        <p:blipFill rotWithShape="1">
          <a:blip r:embed="rId3"/>
          <a:srcRect l="4809" t="6909" r="2075" b="1453"/>
          <a:stretch/>
        </p:blipFill>
        <p:spPr>
          <a:xfrm>
            <a:off x="7256476" y="1090569"/>
            <a:ext cx="4429387" cy="5553512"/>
          </a:xfrm>
          <a:prstGeom prst="rect">
            <a:avLst/>
          </a:prstGeom>
        </p:spPr>
      </p:pic>
      <p:sp>
        <p:nvSpPr>
          <p:cNvPr id="7" name="Rectangle 6">
            <a:extLst>
              <a:ext uri="{FF2B5EF4-FFF2-40B4-BE49-F238E27FC236}">
                <a16:creationId xmlns:a16="http://schemas.microsoft.com/office/drawing/2014/main" id="{ADAC18F8-0BC5-45D4-0798-D53032EE58C8}"/>
              </a:ext>
            </a:extLst>
          </p:cNvPr>
          <p:cNvSpPr/>
          <p:nvPr/>
        </p:nvSpPr>
        <p:spPr>
          <a:xfrm>
            <a:off x="3385225" y="6040563"/>
            <a:ext cx="3658738" cy="415498"/>
          </a:xfrm>
          <a:prstGeom prst="rect">
            <a:avLst/>
          </a:prstGeom>
          <a:solidFill>
            <a:srgbClr val="D2F2FF"/>
          </a:solidFill>
          <a:ln>
            <a:solidFill>
              <a:schemeClr val="tx1"/>
            </a:solidFill>
          </a:ln>
        </p:spPr>
        <p:txBody>
          <a:bodyPr wrap="square">
            <a:spAutoFit/>
          </a:bodyPr>
          <a:lstStyle/>
          <a:p>
            <a:r>
              <a:rPr lang="en-GB" sz="1050" dirty="0" err="1">
                <a:latin typeface="Consolas" panose="020B0609020204030204" pitchFamily="49" charset="0"/>
              </a:rPr>
              <a:t>data:Titanic</a:t>
            </a:r>
            <a:r>
              <a:rPr lang="en-GB" sz="1050" dirty="0">
                <a:latin typeface="Consolas" panose="020B0609020204030204" pitchFamily="49" charset="0"/>
              </a:rPr>
              <a:t>  a  </a:t>
            </a:r>
            <a:r>
              <a:rPr lang="en-GB" sz="1050" dirty="0" err="1">
                <a:latin typeface="Consolas" panose="020B0609020204030204" pitchFamily="49" charset="0"/>
              </a:rPr>
              <a:t>ont:PassengerShip</a:t>
            </a:r>
            <a:r>
              <a:rPr lang="en-GB" sz="1050" dirty="0">
                <a:latin typeface="Consolas" panose="020B0609020204030204" pitchFamily="49" charset="0"/>
              </a:rPr>
              <a:t> .</a:t>
            </a:r>
          </a:p>
          <a:p>
            <a:r>
              <a:rPr lang="en-GB" sz="1050" dirty="0" err="1">
                <a:latin typeface="Consolas" panose="020B0609020204030204" pitchFamily="49" charset="0"/>
              </a:rPr>
              <a:t>data:Titanic</a:t>
            </a:r>
            <a:r>
              <a:rPr lang="en-GB" sz="1050" dirty="0">
                <a:latin typeface="Consolas" panose="020B0609020204030204" pitchFamily="49" charset="0"/>
              </a:rPr>
              <a:t>  a  </a:t>
            </a:r>
            <a:r>
              <a:rPr lang="en-GB" sz="1050" dirty="0" err="1">
                <a:latin typeface="Consolas" panose="020B0609020204030204" pitchFamily="49" charset="0"/>
              </a:rPr>
              <a:t>ies:Ship</a:t>
            </a:r>
            <a:r>
              <a:rPr lang="en-GB" sz="1050" dirty="0">
                <a:latin typeface="Consolas" panose="020B0609020204030204" pitchFamily="49" charset="0"/>
              </a:rPr>
              <a:t> .</a:t>
            </a:r>
          </a:p>
        </p:txBody>
      </p:sp>
      <p:cxnSp>
        <p:nvCxnSpPr>
          <p:cNvPr id="8" name="Straight Arrow Connector 7">
            <a:extLst>
              <a:ext uri="{FF2B5EF4-FFF2-40B4-BE49-F238E27FC236}">
                <a16:creationId xmlns:a16="http://schemas.microsoft.com/office/drawing/2014/main" id="{206BFA4E-190F-2525-ACC1-027C62CD2B6F}"/>
              </a:ext>
            </a:extLst>
          </p:cNvPr>
          <p:cNvCxnSpPr>
            <a:cxnSpLocks/>
          </p:cNvCxnSpPr>
          <p:nvPr/>
        </p:nvCxnSpPr>
        <p:spPr>
          <a:xfrm>
            <a:off x="7043963" y="6258883"/>
            <a:ext cx="490756" cy="0"/>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0" name="Straight Arrow Connector 9">
            <a:extLst>
              <a:ext uri="{FF2B5EF4-FFF2-40B4-BE49-F238E27FC236}">
                <a16:creationId xmlns:a16="http://schemas.microsoft.com/office/drawing/2014/main" id="{668F52EE-1B60-C76C-18DF-EFF30A8B3CC2}"/>
              </a:ext>
            </a:extLst>
          </p:cNvPr>
          <p:cNvCxnSpPr>
            <a:cxnSpLocks/>
          </p:cNvCxnSpPr>
          <p:nvPr/>
        </p:nvCxnSpPr>
        <p:spPr>
          <a:xfrm>
            <a:off x="7013376" y="4415902"/>
            <a:ext cx="521343" cy="0"/>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9D47FE8C-D436-AEEF-4DC4-A4E653D7E5E2}"/>
              </a:ext>
            </a:extLst>
          </p:cNvPr>
          <p:cNvCxnSpPr>
            <a:cxnSpLocks/>
          </p:cNvCxnSpPr>
          <p:nvPr/>
        </p:nvCxnSpPr>
        <p:spPr>
          <a:xfrm flipV="1">
            <a:off x="7013376" y="4415902"/>
            <a:ext cx="0" cy="863586"/>
          </a:xfrm>
          <a:prstGeom prst="straightConnector1">
            <a:avLst/>
          </a:prstGeom>
          <a:ln>
            <a:solidFill>
              <a:schemeClr val="tx1"/>
            </a:solidFill>
            <a:prstDash val="dash"/>
            <a:headEnd type="none" w="med" len="med"/>
            <a:tailEnd type="none"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80743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CE294-207B-16A6-7ED9-646CB45F243E}"/>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CE0020EC-3507-330D-811E-696B75D27D5A}"/>
              </a:ext>
            </a:extLst>
          </p:cNvPr>
          <p:cNvSpPr/>
          <p:nvPr/>
        </p:nvSpPr>
        <p:spPr>
          <a:xfrm>
            <a:off x="79200" y="5531801"/>
            <a:ext cx="2188800" cy="124212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7E3562A1-75F1-D4EC-9D3D-8886EA5FF7C0}"/>
              </a:ext>
            </a:extLst>
          </p:cNvPr>
          <p:cNvPicPr>
            <a:picLocks noChangeAspect="1"/>
          </p:cNvPicPr>
          <p:nvPr/>
        </p:nvPicPr>
        <p:blipFill rotWithShape="1">
          <a:blip r:embed="rId3"/>
          <a:srcRect l="4496" t="7564" r="1246" b="1869"/>
          <a:stretch/>
        </p:blipFill>
        <p:spPr>
          <a:xfrm>
            <a:off x="358948" y="2071593"/>
            <a:ext cx="4577078" cy="3562775"/>
          </a:xfrm>
          <a:prstGeom prst="rect">
            <a:avLst/>
          </a:prstGeom>
        </p:spPr>
      </p:pic>
      <p:sp>
        <p:nvSpPr>
          <p:cNvPr id="5" name="Rectangle 4">
            <a:extLst>
              <a:ext uri="{FF2B5EF4-FFF2-40B4-BE49-F238E27FC236}">
                <a16:creationId xmlns:a16="http://schemas.microsoft.com/office/drawing/2014/main" id="{E071E92D-9673-FC66-7CF7-F88BF611D42A}"/>
              </a:ext>
            </a:extLst>
          </p:cNvPr>
          <p:cNvSpPr/>
          <p:nvPr/>
        </p:nvSpPr>
        <p:spPr>
          <a:xfrm>
            <a:off x="358948" y="5735104"/>
            <a:ext cx="4457139" cy="430887"/>
          </a:xfrm>
          <a:prstGeom prst="rect">
            <a:avLst/>
          </a:prstGeom>
          <a:solidFill>
            <a:schemeClr val="bg1">
              <a:lumMod val="85000"/>
            </a:schemeClr>
          </a:solidFill>
          <a:ln>
            <a:solidFill>
              <a:schemeClr val="tx1"/>
            </a:solidFill>
          </a:ln>
        </p:spPr>
        <p:txBody>
          <a:bodyPr wrap="square">
            <a:spAutoFit/>
          </a:bodyPr>
          <a:lstStyle/>
          <a:p>
            <a:r>
              <a:rPr lang="en-GB" sz="1100" dirty="0" err="1">
                <a:latin typeface="Consolas" panose="020B0609020204030204" pitchFamily="49" charset="0"/>
              </a:rPr>
              <a:t>ont:motherOf</a:t>
            </a:r>
            <a:r>
              <a:rPr lang="en-GB" sz="1100" dirty="0">
                <a:latin typeface="Consolas" panose="020B0609020204030204" pitchFamily="49" charset="0"/>
              </a:rPr>
              <a:t>  </a:t>
            </a:r>
            <a:r>
              <a:rPr lang="en-GB" sz="1100" dirty="0" err="1">
                <a:latin typeface="Consolas" panose="020B0609020204030204" pitchFamily="49" charset="0"/>
              </a:rPr>
              <a:t>rdfs:subPropertyOf</a:t>
            </a:r>
            <a:r>
              <a:rPr lang="en-GB" sz="1100" dirty="0">
                <a:latin typeface="Consolas" panose="020B0609020204030204" pitchFamily="49" charset="0"/>
              </a:rPr>
              <a:t>  </a:t>
            </a:r>
            <a:r>
              <a:rPr lang="en-GB" sz="1100" dirty="0" err="1">
                <a:latin typeface="Consolas" panose="020B0609020204030204" pitchFamily="49" charset="0"/>
              </a:rPr>
              <a:t>ies:parentOf</a:t>
            </a:r>
            <a:r>
              <a:rPr lang="en-GB" sz="1100" dirty="0">
                <a:latin typeface="Consolas" panose="020B0609020204030204" pitchFamily="49" charset="0"/>
              </a:rPr>
              <a:t> .</a:t>
            </a:r>
          </a:p>
          <a:p>
            <a:r>
              <a:rPr lang="en-GB" sz="1100" dirty="0" err="1">
                <a:latin typeface="Consolas" panose="020B0609020204030204" pitchFamily="49" charset="0"/>
              </a:rPr>
              <a:t>ont:fatherOf</a:t>
            </a:r>
            <a:r>
              <a:rPr lang="en-GB" sz="1100" dirty="0">
                <a:latin typeface="Consolas" panose="020B0609020204030204" pitchFamily="49" charset="0"/>
              </a:rPr>
              <a:t>  </a:t>
            </a:r>
            <a:r>
              <a:rPr lang="en-GB" sz="1100" dirty="0" err="1">
                <a:latin typeface="Consolas" panose="020B0609020204030204" pitchFamily="49" charset="0"/>
              </a:rPr>
              <a:t>rdfs:subPropertyOf</a:t>
            </a:r>
            <a:r>
              <a:rPr lang="en-GB" sz="1100" dirty="0">
                <a:latin typeface="Consolas" panose="020B0609020204030204" pitchFamily="49" charset="0"/>
              </a:rPr>
              <a:t>  </a:t>
            </a:r>
            <a:r>
              <a:rPr lang="en-GB" sz="1100" dirty="0" err="1">
                <a:latin typeface="Consolas" panose="020B0609020204030204" pitchFamily="49" charset="0"/>
              </a:rPr>
              <a:t>ies:parentOf</a:t>
            </a:r>
            <a:r>
              <a:rPr lang="en-GB" sz="1100" dirty="0">
                <a:latin typeface="Consolas" panose="020B0609020204030204" pitchFamily="49" charset="0"/>
              </a:rPr>
              <a:t> .</a:t>
            </a:r>
          </a:p>
        </p:txBody>
      </p:sp>
      <p:sp>
        <p:nvSpPr>
          <p:cNvPr id="2" name="Title 1">
            <a:extLst>
              <a:ext uri="{FF2B5EF4-FFF2-40B4-BE49-F238E27FC236}">
                <a16:creationId xmlns:a16="http://schemas.microsoft.com/office/drawing/2014/main" id="{3681968E-4D74-99D3-2B58-85EF091B1B97}"/>
              </a:ext>
            </a:extLst>
          </p:cNvPr>
          <p:cNvSpPr>
            <a:spLocks noGrp="1"/>
          </p:cNvSpPr>
          <p:nvPr>
            <p:ph type="title"/>
          </p:nvPr>
        </p:nvSpPr>
        <p:spPr>
          <a:xfrm>
            <a:off x="358948" y="481546"/>
            <a:ext cx="10998967" cy="420741"/>
          </a:xfrm>
        </p:spPr>
        <p:txBody>
          <a:bodyPr/>
          <a:lstStyle/>
          <a:p>
            <a:r>
              <a:rPr lang="en-GB" sz="2000" dirty="0"/>
              <a:t>Simple extensions: Defining new attributes and relationships</a:t>
            </a:r>
          </a:p>
        </p:txBody>
      </p:sp>
      <p:sp>
        <p:nvSpPr>
          <p:cNvPr id="3" name="Text Placeholder 2">
            <a:extLst>
              <a:ext uri="{FF2B5EF4-FFF2-40B4-BE49-F238E27FC236}">
                <a16:creationId xmlns:a16="http://schemas.microsoft.com/office/drawing/2014/main" id="{CC38CE10-55EB-8F89-92F5-8832D57154E4}"/>
              </a:ext>
            </a:extLst>
          </p:cNvPr>
          <p:cNvSpPr>
            <a:spLocks noGrp="1"/>
          </p:cNvSpPr>
          <p:nvPr>
            <p:ph type="body" sz="quarter" idx="10"/>
          </p:nvPr>
        </p:nvSpPr>
        <p:spPr>
          <a:xfrm>
            <a:off x="358948" y="920157"/>
            <a:ext cx="11314243" cy="1051774"/>
          </a:xfrm>
        </p:spPr>
        <p:txBody>
          <a:bodyPr/>
          <a:lstStyle/>
          <a:p>
            <a:r>
              <a:rPr lang="en-US" sz="1400" dirty="0"/>
              <a:t>The same approach as already specified applies here at first; find the closest attribute or relationship in IES. But then the extension is created using </a:t>
            </a:r>
            <a:r>
              <a:rPr lang="en-US" sz="1400" dirty="0" err="1"/>
              <a:t>rdfs:subPropertyOf</a:t>
            </a:r>
            <a:r>
              <a:rPr lang="en-US" sz="1400" dirty="0"/>
              <a:t> rather than </a:t>
            </a:r>
            <a:r>
              <a:rPr lang="en-US" sz="1400" dirty="0" err="1"/>
              <a:t>rdfs:subClassOf</a:t>
            </a:r>
            <a:r>
              <a:rPr lang="en-US" sz="1400" dirty="0"/>
              <a:t>. Sometimes you might need to articulate the </a:t>
            </a:r>
            <a:r>
              <a:rPr lang="en-US" sz="1400" dirty="0" err="1"/>
              <a:t>rdfs:domain</a:t>
            </a:r>
            <a:r>
              <a:rPr lang="en-US" sz="1400" dirty="0"/>
              <a:t> (for attributes and relationships) and </a:t>
            </a:r>
            <a:r>
              <a:rPr lang="en-US" sz="1400" dirty="0" err="1"/>
              <a:t>rdfs:range</a:t>
            </a:r>
            <a:r>
              <a:rPr lang="en-US" sz="1400" dirty="0"/>
              <a:t> (only for relationships) of the extension if you want to narrow down it’s association to specific classes. As with extending classes and for the same reasons, you MUST also articulate the nearest equivalent in IES. See the examples below.</a:t>
            </a:r>
          </a:p>
        </p:txBody>
      </p:sp>
      <p:sp>
        <p:nvSpPr>
          <p:cNvPr id="7" name="Rectangle 6">
            <a:extLst>
              <a:ext uri="{FF2B5EF4-FFF2-40B4-BE49-F238E27FC236}">
                <a16:creationId xmlns:a16="http://schemas.microsoft.com/office/drawing/2014/main" id="{3A8A4716-1874-67E7-CBF5-A6563CD21884}"/>
              </a:ext>
            </a:extLst>
          </p:cNvPr>
          <p:cNvSpPr/>
          <p:nvPr/>
        </p:nvSpPr>
        <p:spPr>
          <a:xfrm>
            <a:off x="358948" y="6225438"/>
            <a:ext cx="4445548" cy="430887"/>
          </a:xfrm>
          <a:prstGeom prst="rect">
            <a:avLst/>
          </a:prstGeom>
          <a:solidFill>
            <a:srgbClr val="D2F2FF"/>
          </a:solidFill>
          <a:ln>
            <a:solidFill>
              <a:schemeClr val="tx1"/>
            </a:solidFill>
          </a:ln>
        </p:spPr>
        <p:txBody>
          <a:bodyPr wrap="square">
            <a:spAutoFit/>
          </a:bodyPr>
          <a:lstStyle/>
          <a:p>
            <a:r>
              <a:rPr lang="en-GB" sz="1100" dirty="0">
                <a:latin typeface="Consolas" panose="020B0609020204030204" pitchFamily="49" charset="0"/>
              </a:rPr>
              <a:t>data:person_1 </a:t>
            </a:r>
            <a:r>
              <a:rPr lang="en-GB" sz="1100" dirty="0" err="1">
                <a:latin typeface="Consolas" panose="020B0609020204030204" pitchFamily="49" charset="0"/>
              </a:rPr>
              <a:t>ont:motherOf</a:t>
            </a:r>
            <a:r>
              <a:rPr lang="en-GB" sz="1100" dirty="0">
                <a:latin typeface="Consolas" panose="020B0609020204030204" pitchFamily="49" charset="0"/>
              </a:rPr>
              <a:t> data:person_2 .</a:t>
            </a:r>
          </a:p>
          <a:p>
            <a:r>
              <a:rPr lang="en-GB" sz="1100" dirty="0">
                <a:latin typeface="Consolas" panose="020B0609020204030204" pitchFamily="49" charset="0"/>
              </a:rPr>
              <a:t>data:person_1 </a:t>
            </a:r>
            <a:r>
              <a:rPr lang="en-GB" sz="1100" dirty="0" err="1">
                <a:latin typeface="Consolas" panose="020B0609020204030204" pitchFamily="49" charset="0"/>
              </a:rPr>
              <a:t>ies:parentOf</a:t>
            </a:r>
            <a:r>
              <a:rPr lang="en-GB" sz="1100" dirty="0">
                <a:latin typeface="Consolas" panose="020B0609020204030204" pitchFamily="49" charset="0"/>
              </a:rPr>
              <a:t> data:person_2 .</a:t>
            </a:r>
          </a:p>
        </p:txBody>
      </p:sp>
      <p:pic>
        <p:nvPicPr>
          <p:cNvPr id="6" name="Picture 5">
            <a:extLst>
              <a:ext uri="{FF2B5EF4-FFF2-40B4-BE49-F238E27FC236}">
                <a16:creationId xmlns:a16="http://schemas.microsoft.com/office/drawing/2014/main" id="{818A4D06-8E1C-B1DD-754E-050E8FE23897}"/>
              </a:ext>
            </a:extLst>
          </p:cNvPr>
          <p:cNvPicPr>
            <a:picLocks noChangeAspect="1"/>
          </p:cNvPicPr>
          <p:nvPr/>
        </p:nvPicPr>
        <p:blipFill rotWithShape="1">
          <a:blip r:embed="rId4"/>
          <a:srcRect l="3653" t="9041" r="1436" b="3339"/>
          <a:stretch/>
        </p:blipFill>
        <p:spPr>
          <a:xfrm>
            <a:off x="4936026" y="2134658"/>
            <a:ext cx="5694391" cy="3474194"/>
          </a:xfrm>
          <a:prstGeom prst="rect">
            <a:avLst/>
          </a:prstGeom>
        </p:spPr>
      </p:pic>
      <p:sp>
        <p:nvSpPr>
          <p:cNvPr id="8" name="Rectangle 7">
            <a:extLst>
              <a:ext uri="{FF2B5EF4-FFF2-40B4-BE49-F238E27FC236}">
                <a16:creationId xmlns:a16="http://schemas.microsoft.com/office/drawing/2014/main" id="{69B441BE-27B2-815C-07A8-8592347E31EE}"/>
              </a:ext>
            </a:extLst>
          </p:cNvPr>
          <p:cNvSpPr/>
          <p:nvPr/>
        </p:nvSpPr>
        <p:spPr>
          <a:xfrm>
            <a:off x="5002777" y="5735196"/>
            <a:ext cx="5560249" cy="430887"/>
          </a:xfrm>
          <a:prstGeom prst="rect">
            <a:avLst/>
          </a:prstGeom>
          <a:solidFill>
            <a:schemeClr val="bg1">
              <a:lumMod val="85000"/>
            </a:schemeClr>
          </a:solidFill>
          <a:ln>
            <a:solidFill>
              <a:schemeClr val="tx1"/>
            </a:solidFill>
          </a:ln>
        </p:spPr>
        <p:txBody>
          <a:bodyPr wrap="square">
            <a:spAutoFit/>
          </a:bodyPr>
          <a:lstStyle/>
          <a:p>
            <a:r>
              <a:rPr lang="en-GB" sz="1100" dirty="0" err="1">
                <a:latin typeface="Consolas" panose="020B0609020204030204" pitchFamily="49" charset="0"/>
              </a:rPr>
              <a:t>ont:ragConfidence</a:t>
            </a:r>
            <a:r>
              <a:rPr lang="en-GB" sz="1100" dirty="0">
                <a:latin typeface="Consolas" panose="020B0609020204030204" pitchFamily="49" charset="0"/>
              </a:rPr>
              <a:t>  </a:t>
            </a:r>
            <a:r>
              <a:rPr lang="en-GB" sz="1100" dirty="0" err="1">
                <a:latin typeface="Consolas" panose="020B0609020204030204" pitchFamily="49" charset="0"/>
              </a:rPr>
              <a:t>rdfs:subPropertyOf</a:t>
            </a:r>
            <a:r>
              <a:rPr lang="en-GB" sz="1100" dirty="0">
                <a:latin typeface="Consolas" panose="020B0609020204030204" pitchFamily="49" charset="0"/>
              </a:rPr>
              <a:t>  	</a:t>
            </a:r>
            <a:r>
              <a:rPr lang="en-GB" sz="1100" dirty="0" err="1">
                <a:latin typeface="Consolas" panose="020B0609020204030204" pitchFamily="49" charset="0"/>
              </a:rPr>
              <a:t>ies:confidence</a:t>
            </a:r>
            <a:r>
              <a:rPr lang="en-GB" sz="1100" dirty="0">
                <a:latin typeface="Consolas" panose="020B0609020204030204" pitchFamily="49" charset="0"/>
              </a:rPr>
              <a:t> .</a:t>
            </a:r>
          </a:p>
          <a:p>
            <a:r>
              <a:rPr lang="en-GB" sz="1100" dirty="0" err="1">
                <a:solidFill>
                  <a:srgbClr val="0070C0"/>
                </a:solidFill>
                <a:latin typeface="Consolas" panose="020B0609020204030204" pitchFamily="49" charset="0"/>
              </a:rPr>
              <a:t>ont:ragConfidence</a:t>
            </a:r>
            <a:r>
              <a:rPr lang="en-GB" sz="1100" dirty="0">
                <a:solidFill>
                  <a:srgbClr val="0070C0"/>
                </a:solidFill>
                <a:latin typeface="Consolas" panose="020B0609020204030204" pitchFamily="49" charset="0"/>
              </a:rPr>
              <a:t>  </a:t>
            </a:r>
            <a:r>
              <a:rPr lang="en-GB" sz="1100" dirty="0" err="1">
                <a:solidFill>
                  <a:srgbClr val="0070C0"/>
                </a:solidFill>
                <a:latin typeface="Consolas" panose="020B0609020204030204" pitchFamily="49" charset="0"/>
              </a:rPr>
              <a:t>rdfs:domain</a:t>
            </a:r>
            <a:r>
              <a:rPr lang="en-GB" sz="1100" dirty="0">
                <a:solidFill>
                  <a:srgbClr val="0070C0"/>
                </a:solidFill>
                <a:latin typeface="Consolas" panose="020B0609020204030204" pitchFamily="49" charset="0"/>
              </a:rPr>
              <a:t> 		</a:t>
            </a:r>
            <a:r>
              <a:rPr lang="en-GB" sz="1100" dirty="0" err="1">
                <a:solidFill>
                  <a:srgbClr val="0070C0"/>
                </a:solidFill>
                <a:latin typeface="Consolas" panose="020B0609020204030204" pitchFamily="49" charset="0"/>
              </a:rPr>
              <a:t>ies:AssessToBeTrue</a:t>
            </a:r>
            <a:r>
              <a:rPr lang="en-GB" sz="1100" dirty="0">
                <a:solidFill>
                  <a:srgbClr val="0070C0"/>
                </a:solidFill>
                <a:latin typeface="Consolas" panose="020B0609020204030204" pitchFamily="49" charset="0"/>
              </a:rPr>
              <a:t> .</a:t>
            </a:r>
          </a:p>
        </p:txBody>
      </p:sp>
      <p:sp>
        <p:nvSpPr>
          <p:cNvPr id="9" name="Rectangle 8">
            <a:extLst>
              <a:ext uri="{FF2B5EF4-FFF2-40B4-BE49-F238E27FC236}">
                <a16:creationId xmlns:a16="http://schemas.microsoft.com/office/drawing/2014/main" id="{A6420F7D-4D2F-B6C7-F7B7-47C59323455A}"/>
              </a:ext>
            </a:extLst>
          </p:cNvPr>
          <p:cNvSpPr/>
          <p:nvPr/>
        </p:nvSpPr>
        <p:spPr>
          <a:xfrm>
            <a:off x="5002776" y="6225437"/>
            <a:ext cx="5560249" cy="430887"/>
          </a:xfrm>
          <a:prstGeom prst="rect">
            <a:avLst/>
          </a:prstGeom>
          <a:solidFill>
            <a:srgbClr val="D2F2FF"/>
          </a:solidFill>
          <a:ln>
            <a:solidFill>
              <a:schemeClr val="tx1"/>
            </a:solidFill>
          </a:ln>
        </p:spPr>
        <p:txBody>
          <a:bodyPr wrap="square">
            <a:spAutoFit/>
          </a:bodyPr>
          <a:lstStyle/>
          <a:p>
            <a:r>
              <a:rPr lang="en-GB" sz="1100" dirty="0">
                <a:latin typeface="Consolas" panose="020B0609020204030204" pitchFamily="49" charset="0"/>
              </a:rPr>
              <a:t>data:assessment_1  </a:t>
            </a:r>
            <a:r>
              <a:rPr lang="en-GB" sz="1100" dirty="0" err="1">
                <a:latin typeface="Consolas" panose="020B0609020204030204" pitchFamily="49" charset="0"/>
              </a:rPr>
              <a:t>ont:ragConfidence</a:t>
            </a:r>
            <a:r>
              <a:rPr lang="en-GB" sz="1100" dirty="0">
                <a:latin typeface="Consolas" panose="020B0609020204030204" pitchFamily="49" charset="0"/>
              </a:rPr>
              <a:t> 	“GREEN”^^</a:t>
            </a:r>
            <a:r>
              <a:rPr lang="en-GB" sz="1100" dirty="0" err="1">
                <a:latin typeface="Consolas" panose="020B0609020204030204" pitchFamily="49" charset="0"/>
              </a:rPr>
              <a:t>xsd:string</a:t>
            </a:r>
            <a:r>
              <a:rPr lang="en-GB" sz="1100" dirty="0">
                <a:latin typeface="Consolas" panose="020B0609020204030204" pitchFamily="49" charset="0"/>
              </a:rPr>
              <a:t> .</a:t>
            </a:r>
          </a:p>
          <a:p>
            <a:r>
              <a:rPr lang="en-GB" sz="1100" dirty="0">
                <a:latin typeface="Consolas" panose="020B0609020204030204" pitchFamily="49" charset="0"/>
              </a:rPr>
              <a:t>data:assessment_1  </a:t>
            </a:r>
            <a:r>
              <a:rPr lang="en-GB" sz="1100" dirty="0" err="1">
                <a:latin typeface="Consolas" panose="020B0609020204030204" pitchFamily="49" charset="0"/>
              </a:rPr>
              <a:t>ies:confidence</a:t>
            </a:r>
            <a:r>
              <a:rPr lang="en-GB" sz="1100" dirty="0">
                <a:latin typeface="Consolas" panose="020B0609020204030204" pitchFamily="49" charset="0"/>
              </a:rPr>
              <a:t> 		“GREEN”^^</a:t>
            </a:r>
            <a:r>
              <a:rPr lang="en-GB" sz="1100" dirty="0" err="1">
                <a:latin typeface="Consolas" panose="020B0609020204030204" pitchFamily="49" charset="0"/>
              </a:rPr>
              <a:t>xsd:string</a:t>
            </a:r>
            <a:r>
              <a:rPr lang="en-GB" sz="1100" dirty="0">
                <a:latin typeface="Consolas" panose="020B0609020204030204" pitchFamily="49" charset="0"/>
              </a:rPr>
              <a:t> .</a:t>
            </a:r>
          </a:p>
        </p:txBody>
      </p:sp>
      <p:cxnSp>
        <p:nvCxnSpPr>
          <p:cNvPr id="12" name="Straight Arrow Connector 11">
            <a:extLst>
              <a:ext uri="{FF2B5EF4-FFF2-40B4-BE49-F238E27FC236}">
                <a16:creationId xmlns:a16="http://schemas.microsoft.com/office/drawing/2014/main" id="{007C6E6D-FBF4-282B-D9A8-F7905496E521}"/>
              </a:ext>
            </a:extLst>
          </p:cNvPr>
          <p:cNvCxnSpPr>
            <a:cxnSpLocks/>
          </p:cNvCxnSpPr>
          <p:nvPr/>
        </p:nvCxnSpPr>
        <p:spPr>
          <a:xfrm flipH="1">
            <a:off x="9847481" y="6080691"/>
            <a:ext cx="465737" cy="0"/>
          </a:xfrm>
          <a:prstGeom prst="straightConnector1">
            <a:avLst/>
          </a:prstGeom>
          <a:ln w="12700">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4" name="Folded Corner 4">
            <a:extLst>
              <a:ext uri="{FF2B5EF4-FFF2-40B4-BE49-F238E27FC236}">
                <a16:creationId xmlns:a16="http://schemas.microsoft.com/office/drawing/2014/main" id="{EE1A41EC-AF11-89C4-9962-40190A8601C0}"/>
              </a:ext>
            </a:extLst>
          </p:cNvPr>
          <p:cNvSpPr/>
          <p:nvPr/>
        </p:nvSpPr>
        <p:spPr>
          <a:xfrm>
            <a:off x="10270185" y="5329389"/>
            <a:ext cx="1716932" cy="1051774"/>
          </a:xfrm>
          <a:prstGeom prst="foldedCorner">
            <a:avLst/>
          </a:prstGeom>
          <a:solidFill>
            <a:srgbClr val="FFFF00"/>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000" dirty="0">
                <a:solidFill>
                  <a:schemeClr val="tx1"/>
                </a:solidFill>
                <a:latin typeface="Consolas" panose="020B0609020204030204" pitchFamily="49" charset="0"/>
                <a:cs typeface="Consolas" panose="020B0609020204030204" pitchFamily="49" charset="0"/>
              </a:rPr>
              <a:t>Not strictly required for this example due to inheritance. However, it is done in the IES standard to avoid ambiguity.</a:t>
            </a:r>
          </a:p>
        </p:txBody>
      </p:sp>
    </p:spTree>
    <p:extLst>
      <p:ext uri="{BB962C8B-B14F-4D97-AF65-F5344CB8AC3E}">
        <p14:creationId xmlns:p14="http://schemas.microsoft.com/office/powerpoint/2010/main" val="206954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AD97-5391-42EC-4434-8189F92AB6BE}"/>
              </a:ext>
            </a:extLst>
          </p:cNvPr>
          <p:cNvSpPr>
            <a:spLocks noGrp="1"/>
          </p:cNvSpPr>
          <p:nvPr>
            <p:ph type="title"/>
          </p:nvPr>
        </p:nvSpPr>
        <p:spPr/>
        <p:txBody>
          <a:bodyPr/>
          <a:lstStyle/>
          <a:p>
            <a:r>
              <a:rPr lang="en-GB" dirty="0"/>
              <a:t>Permissible extension boundary</a:t>
            </a:r>
          </a:p>
        </p:txBody>
      </p:sp>
      <p:sp>
        <p:nvSpPr>
          <p:cNvPr id="3" name="Text Placeholder 2">
            <a:extLst>
              <a:ext uri="{FF2B5EF4-FFF2-40B4-BE49-F238E27FC236}">
                <a16:creationId xmlns:a16="http://schemas.microsoft.com/office/drawing/2014/main" id="{6874B59E-E343-8F8E-161A-83740AA40692}"/>
              </a:ext>
            </a:extLst>
          </p:cNvPr>
          <p:cNvSpPr>
            <a:spLocks noGrp="1"/>
          </p:cNvSpPr>
          <p:nvPr>
            <p:ph type="body" sz="quarter" idx="10"/>
          </p:nvPr>
        </p:nvSpPr>
        <p:spPr>
          <a:xfrm>
            <a:off x="842438" y="1301918"/>
            <a:ext cx="4374331" cy="4600409"/>
          </a:xfrm>
        </p:spPr>
        <p:txBody>
          <a:bodyPr/>
          <a:lstStyle/>
          <a:p>
            <a:r>
              <a:rPr lang="en-GB" sz="1800" dirty="0"/>
              <a:t>IES has a small number of concepts at the top of its hierarchy. It not permissible to extend the broader concepts found above this level e.g. </a:t>
            </a:r>
            <a:r>
              <a:rPr lang="en-GB" sz="1800" dirty="0" err="1"/>
              <a:t>ExchangeItem</a:t>
            </a:r>
            <a:r>
              <a:rPr lang="en-GB" sz="1800" dirty="0"/>
              <a:t> and Element. This ensures, at the very least, consumers of data that use extensions can at least understand what key concepts are being exchanged. The figure here shows those concepts (within the </a:t>
            </a:r>
            <a:r>
              <a:rPr lang="en-GB" sz="1800"/>
              <a:t>grey boundary) </a:t>
            </a:r>
            <a:r>
              <a:rPr lang="en-GB" sz="1800" dirty="0"/>
              <a:t>which cannot be extended.</a:t>
            </a:r>
          </a:p>
        </p:txBody>
      </p:sp>
      <p:pic>
        <p:nvPicPr>
          <p:cNvPr id="5" name="Picture 4">
            <a:extLst>
              <a:ext uri="{FF2B5EF4-FFF2-40B4-BE49-F238E27FC236}">
                <a16:creationId xmlns:a16="http://schemas.microsoft.com/office/drawing/2014/main" id="{FD3C6EEB-C962-B7D8-83F4-7BE6B7A1128C}"/>
              </a:ext>
            </a:extLst>
          </p:cNvPr>
          <p:cNvPicPr>
            <a:picLocks noChangeAspect="1"/>
          </p:cNvPicPr>
          <p:nvPr/>
        </p:nvPicPr>
        <p:blipFill rotWithShape="1">
          <a:blip r:embed="rId2"/>
          <a:srcRect l="2944" t="4849" r="1991" b="1151"/>
          <a:stretch/>
        </p:blipFill>
        <p:spPr>
          <a:xfrm>
            <a:off x="5290647" y="1389186"/>
            <a:ext cx="6666893" cy="5076748"/>
          </a:xfrm>
          <a:prstGeom prst="rect">
            <a:avLst/>
          </a:prstGeom>
        </p:spPr>
      </p:pic>
    </p:spTree>
    <p:extLst>
      <p:ext uri="{BB962C8B-B14F-4D97-AF65-F5344CB8AC3E}">
        <p14:creationId xmlns:p14="http://schemas.microsoft.com/office/powerpoint/2010/main" val="1546059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D6A59-BD7B-C95A-62AC-B11B99FDC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558CB-D72D-A4EB-B1AF-AD9E0D2D51EF}"/>
              </a:ext>
            </a:extLst>
          </p:cNvPr>
          <p:cNvSpPr>
            <a:spLocks noGrp="1"/>
          </p:cNvSpPr>
          <p:nvPr>
            <p:ph type="title"/>
          </p:nvPr>
        </p:nvSpPr>
        <p:spPr/>
        <p:txBody>
          <a:bodyPr/>
          <a:lstStyle/>
          <a:p>
            <a:r>
              <a:rPr lang="en-GB" dirty="0"/>
              <a:t>Finding the right level to extend from</a:t>
            </a:r>
          </a:p>
        </p:txBody>
      </p:sp>
      <p:sp>
        <p:nvSpPr>
          <p:cNvPr id="7" name="Rectangle 6">
            <a:extLst>
              <a:ext uri="{FF2B5EF4-FFF2-40B4-BE49-F238E27FC236}">
                <a16:creationId xmlns:a16="http://schemas.microsoft.com/office/drawing/2014/main" id="{1B4D05BF-37DD-83A9-D4C4-CE1E3914947C}"/>
              </a:ext>
            </a:extLst>
          </p:cNvPr>
          <p:cNvSpPr/>
          <p:nvPr/>
        </p:nvSpPr>
        <p:spPr>
          <a:xfrm>
            <a:off x="912383" y="1744805"/>
            <a:ext cx="2067734" cy="1100439"/>
          </a:xfrm>
          <a:prstGeom prst="rect">
            <a:avLst/>
          </a:prstGeom>
          <a:solidFill>
            <a:srgbClr val="1C6B24"/>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bg1"/>
                </a:solidFill>
                <a:latin typeface="Consolas" panose="020B0609020204030204" pitchFamily="49" charset="0"/>
                <a:cs typeface="Consolas" panose="020B0609020204030204" pitchFamily="49" charset="0"/>
              </a:rPr>
              <a:t>What kind of IES thing is it?</a:t>
            </a:r>
          </a:p>
        </p:txBody>
      </p:sp>
      <p:sp>
        <p:nvSpPr>
          <p:cNvPr id="8" name="Rectangle 7">
            <a:extLst>
              <a:ext uri="{FF2B5EF4-FFF2-40B4-BE49-F238E27FC236}">
                <a16:creationId xmlns:a16="http://schemas.microsoft.com/office/drawing/2014/main" id="{98694E92-CAF1-7C18-3DE6-930944EA1B9A}"/>
              </a:ext>
            </a:extLst>
          </p:cNvPr>
          <p:cNvSpPr/>
          <p:nvPr/>
        </p:nvSpPr>
        <p:spPr>
          <a:xfrm>
            <a:off x="912381" y="3024670"/>
            <a:ext cx="2067734" cy="484643"/>
          </a:xfrm>
          <a:prstGeom prst="rect">
            <a:avLst/>
          </a:prstGeom>
          <a:solidFill>
            <a:srgbClr val="0070C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bg1"/>
                </a:solidFill>
                <a:latin typeface="Consolas" panose="020B0609020204030204" pitchFamily="49" charset="0"/>
                <a:cs typeface="Consolas" panose="020B0609020204030204" pitchFamily="49" charset="0"/>
              </a:rPr>
              <a:t>Which IES pattern is it most like?</a:t>
            </a:r>
          </a:p>
        </p:txBody>
      </p:sp>
      <p:sp>
        <p:nvSpPr>
          <p:cNvPr id="9" name="Rectangle 8">
            <a:extLst>
              <a:ext uri="{FF2B5EF4-FFF2-40B4-BE49-F238E27FC236}">
                <a16:creationId xmlns:a16="http://schemas.microsoft.com/office/drawing/2014/main" id="{CFE86E72-3A09-E003-26D8-167984AA06F6}"/>
              </a:ext>
            </a:extLst>
          </p:cNvPr>
          <p:cNvSpPr/>
          <p:nvPr/>
        </p:nvSpPr>
        <p:spPr>
          <a:xfrm>
            <a:off x="912378" y="3667380"/>
            <a:ext cx="2067734" cy="1294807"/>
          </a:xfrm>
          <a:prstGeom prst="rect">
            <a:avLst/>
          </a:prstGeom>
          <a:solidFill>
            <a:schemeClr val="accent3"/>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bg1"/>
                </a:solidFill>
                <a:latin typeface="Consolas" panose="020B0609020204030204" pitchFamily="49" charset="0"/>
                <a:cs typeface="Consolas" panose="020B0609020204030204" pitchFamily="49" charset="0"/>
              </a:rPr>
              <a:t>Which names and definitions encapsulate my concept?</a:t>
            </a:r>
          </a:p>
        </p:txBody>
      </p:sp>
      <p:sp>
        <p:nvSpPr>
          <p:cNvPr id="10" name="Rectangle 9">
            <a:extLst>
              <a:ext uri="{FF2B5EF4-FFF2-40B4-BE49-F238E27FC236}">
                <a16:creationId xmlns:a16="http://schemas.microsoft.com/office/drawing/2014/main" id="{7992F5D5-B4A6-4549-9320-F3569053BC14}"/>
              </a:ext>
            </a:extLst>
          </p:cNvPr>
          <p:cNvSpPr/>
          <p:nvPr/>
        </p:nvSpPr>
        <p:spPr>
          <a:xfrm>
            <a:off x="3132516" y="1748958"/>
            <a:ext cx="7767403" cy="1100439"/>
          </a:xfrm>
          <a:prstGeom prst="rect">
            <a:avLst/>
          </a:prstGeom>
          <a:solidFill>
            <a:schemeClr val="bg1"/>
          </a:solidFill>
          <a:ln>
            <a:solidFill>
              <a:srgbClr val="1C6B24"/>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dirty="0">
                <a:solidFill>
                  <a:schemeClr val="tx1"/>
                </a:solidFill>
                <a:latin typeface="Consolas" panose="020B0609020204030204" pitchFamily="49" charset="0"/>
                <a:cs typeface="Consolas" panose="020B0609020204030204" pitchFamily="49" charset="0"/>
              </a:rPr>
              <a:t>Does it have spatiotemporal extent? i.e. an Element. Or is it a set/class. Is it more a representation, identifier or measure? If it’s an element, which of the high-level types of element is it? Is it a single entity or does it involve multiple entities i.e. an event? If your concept doesn’t apply to any of the above, then a relationship or attribute could be considered.* However, these are last resort options and should only really be considered if there is an existing relationship or attribute that is very close to the extension you seek.</a:t>
            </a:r>
          </a:p>
        </p:txBody>
      </p:sp>
      <p:sp>
        <p:nvSpPr>
          <p:cNvPr id="12" name="TextBox 11">
            <a:extLst>
              <a:ext uri="{FF2B5EF4-FFF2-40B4-BE49-F238E27FC236}">
                <a16:creationId xmlns:a16="http://schemas.microsoft.com/office/drawing/2014/main" id="{0AC02E14-CEF9-7D78-BDE8-38CE34ABF467}"/>
              </a:ext>
            </a:extLst>
          </p:cNvPr>
          <p:cNvSpPr txBox="1"/>
          <p:nvPr/>
        </p:nvSpPr>
        <p:spPr>
          <a:xfrm>
            <a:off x="2077267" y="6275405"/>
            <a:ext cx="9487644" cy="507831"/>
          </a:xfrm>
          <a:prstGeom prst="rect">
            <a:avLst/>
          </a:prstGeom>
          <a:noFill/>
        </p:spPr>
        <p:txBody>
          <a:bodyPr wrap="square" rtlCol="0">
            <a:spAutoFit/>
          </a:bodyPr>
          <a:lstStyle/>
          <a:p>
            <a:pPr algn="l"/>
            <a:r>
              <a:rPr lang="en-US" sz="900" i="1" dirty="0">
                <a:solidFill>
                  <a:schemeClr val="tx2"/>
                </a:solidFill>
                <a:latin typeface="Consolas" panose="020B0609020204030204" pitchFamily="49" charset="0"/>
                <a:cs typeface="Consolas" panose="020B0609020204030204" pitchFamily="49" charset="0"/>
              </a:rPr>
              <a:t>* Relationships (apart from type, subtype, </a:t>
            </a:r>
            <a:r>
              <a:rPr lang="en-US" sz="900" i="1" dirty="0" err="1">
                <a:solidFill>
                  <a:schemeClr val="tx2"/>
                </a:solidFill>
                <a:latin typeface="Consolas" panose="020B0609020204030204" pitchFamily="49" charset="0"/>
                <a:cs typeface="Consolas" panose="020B0609020204030204" pitchFamily="49" charset="0"/>
              </a:rPr>
              <a:t>isPartOf</a:t>
            </a:r>
            <a:r>
              <a:rPr lang="en-US" sz="900" i="1" dirty="0">
                <a:solidFill>
                  <a:schemeClr val="tx2"/>
                </a:solidFill>
                <a:latin typeface="Consolas" panose="020B0609020204030204" pitchFamily="49" charset="0"/>
                <a:cs typeface="Consolas" panose="020B0609020204030204" pitchFamily="49" charset="0"/>
              </a:rPr>
              <a:t>) and attributes in IES are normally shortcuts for more elaborate 4D structures. Where you see these in the model, a pragmatic choice has been made to provide a shortcut for such elaborate structures. As a result, they are </a:t>
            </a:r>
            <a:r>
              <a:rPr lang="en-US" sz="900" b="1" i="1" dirty="0">
                <a:solidFill>
                  <a:schemeClr val="tx2"/>
                </a:solidFill>
                <a:latin typeface="Consolas" panose="020B0609020204030204" pitchFamily="49" charset="0"/>
                <a:cs typeface="Consolas" panose="020B0609020204030204" pitchFamily="49" charset="0"/>
              </a:rPr>
              <a:t>last resort </a:t>
            </a:r>
            <a:r>
              <a:rPr lang="en-US" sz="900" i="1" dirty="0">
                <a:solidFill>
                  <a:schemeClr val="tx2"/>
                </a:solidFill>
                <a:latin typeface="Consolas" panose="020B0609020204030204" pitchFamily="49" charset="0"/>
                <a:cs typeface="Consolas" panose="020B0609020204030204" pitchFamily="49" charset="0"/>
              </a:rPr>
              <a:t>options when considering a level to extend from.</a:t>
            </a:r>
          </a:p>
        </p:txBody>
      </p:sp>
      <p:sp>
        <p:nvSpPr>
          <p:cNvPr id="13" name="Rectangle 12">
            <a:extLst>
              <a:ext uri="{FF2B5EF4-FFF2-40B4-BE49-F238E27FC236}">
                <a16:creationId xmlns:a16="http://schemas.microsoft.com/office/drawing/2014/main" id="{C3E41CCF-E6A8-4D0B-D5B9-8B69095C8585}"/>
              </a:ext>
            </a:extLst>
          </p:cNvPr>
          <p:cNvSpPr/>
          <p:nvPr/>
        </p:nvSpPr>
        <p:spPr>
          <a:xfrm>
            <a:off x="3132512" y="3024671"/>
            <a:ext cx="7767403" cy="484642"/>
          </a:xfrm>
          <a:prstGeom prst="rect">
            <a:avLst/>
          </a:prstGeom>
          <a:solidFill>
            <a:schemeClr val="bg1"/>
          </a:solidFill>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tx1"/>
                </a:solidFill>
                <a:latin typeface="Consolas" panose="020B0609020204030204" pitchFamily="49" charset="0"/>
                <a:cs typeface="Consolas" panose="020B0609020204030204" pitchFamily="49" charset="0"/>
              </a:rPr>
              <a:t>The IES standard presents the model through a series of diagrams which represent major, reusable patterns. Seek the titles of patterns that have some relevance to the concept you want to add.</a:t>
            </a:r>
          </a:p>
        </p:txBody>
      </p:sp>
      <p:sp>
        <p:nvSpPr>
          <p:cNvPr id="15" name="Rectangle 14">
            <a:extLst>
              <a:ext uri="{FF2B5EF4-FFF2-40B4-BE49-F238E27FC236}">
                <a16:creationId xmlns:a16="http://schemas.microsoft.com/office/drawing/2014/main" id="{A31F03C2-B004-3E7F-2911-52D97E3E752C}"/>
              </a:ext>
            </a:extLst>
          </p:cNvPr>
          <p:cNvSpPr/>
          <p:nvPr/>
        </p:nvSpPr>
        <p:spPr>
          <a:xfrm>
            <a:off x="3132511" y="3685978"/>
            <a:ext cx="7767403" cy="1276210"/>
          </a:xfrm>
          <a:prstGeom prst="rect">
            <a:avLst/>
          </a:prstGeom>
          <a:solidFill>
            <a:schemeClr val="bg1"/>
          </a:solidFill>
          <a:ln>
            <a:solidFill>
              <a:schemeClr val="accent3"/>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tx1"/>
                </a:solidFill>
                <a:latin typeface="Consolas" panose="020B0609020204030204" pitchFamily="49" charset="0"/>
                <a:cs typeface="Consolas" panose="020B0609020204030204" pitchFamily="49" charset="0"/>
              </a:rPr>
              <a:t>Use the definitions of IES classes, relationships and attributes to guide you. The definition should really cover as close to 100% of what your concept talks about, even if it’s covered in a vague sense. If there is something in the definition that clearly doesn’t apply to your new concept, then it is most likely not suitable. Discounting what it’s not is a useful approach. Sometimes you might also want to consider things from a set theory point-of-view. Consider your concept as a set and ask; will all the members of my new set also be found within the proposed super set?</a:t>
            </a:r>
            <a:endParaRPr lang="en-US" sz="1100" dirty="0">
              <a:solidFill>
                <a:srgbClr val="FF0000"/>
              </a:solidFill>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97B73404-260D-3659-9BA6-A577BE76321E}"/>
              </a:ext>
            </a:extLst>
          </p:cNvPr>
          <p:cNvSpPr/>
          <p:nvPr/>
        </p:nvSpPr>
        <p:spPr>
          <a:xfrm>
            <a:off x="912383" y="5063291"/>
            <a:ext cx="2067734" cy="580064"/>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bg1"/>
                </a:solidFill>
                <a:latin typeface="Consolas" panose="020B0609020204030204" pitchFamily="49" charset="0"/>
                <a:cs typeface="Consolas" panose="020B0609020204030204" pitchFamily="49" charset="0"/>
              </a:rPr>
              <a:t>Do the relationships and attributes also apply to my concept?</a:t>
            </a:r>
          </a:p>
        </p:txBody>
      </p:sp>
      <p:sp>
        <p:nvSpPr>
          <p:cNvPr id="17" name="Rectangle 16">
            <a:extLst>
              <a:ext uri="{FF2B5EF4-FFF2-40B4-BE49-F238E27FC236}">
                <a16:creationId xmlns:a16="http://schemas.microsoft.com/office/drawing/2014/main" id="{59B8B7FF-4B30-F560-A32C-1F038C56FED6}"/>
              </a:ext>
            </a:extLst>
          </p:cNvPr>
          <p:cNvSpPr/>
          <p:nvPr/>
        </p:nvSpPr>
        <p:spPr>
          <a:xfrm>
            <a:off x="3132514" y="5063291"/>
            <a:ext cx="7767403" cy="580063"/>
          </a:xfrm>
          <a:prstGeom prst="rect">
            <a:avLst/>
          </a:prstGeom>
          <a:solidFill>
            <a:schemeClr val="bg1"/>
          </a:solidFill>
          <a:ln>
            <a:solidFill>
              <a:srgbClr val="7030A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tx1"/>
                </a:solidFill>
                <a:latin typeface="Consolas" panose="020B0609020204030204" pitchFamily="49" charset="0"/>
                <a:cs typeface="Consolas" panose="020B0609020204030204" pitchFamily="49" charset="0"/>
              </a:rPr>
              <a:t>For class extensions, check if the relationships and attributes that hang off the proposed super class also apply to your new class.</a:t>
            </a:r>
          </a:p>
        </p:txBody>
      </p:sp>
      <p:sp>
        <p:nvSpPr>
          <p:cNvPr id="19" name="TextBox 18">
            <a:extLst>
              <a:ext uri="{FF2B5EF4-FFF2-40B4-BE49-F238E27FC236}">
                <a16:creationId xmlns:a16="http://schemas.microsoft.com/office/drawing/2014/main" id="{FABB10D0-6A10-5230-8254-D5129DD0D9DA}"/>
              </a:ext>
            </a:extLst>
          </p:cNvPr>
          <p:cNvSpPr txBox="1"/>
          <p:nvPr/>
        </p:nvSpPr>
        <p:spPr>
          <a:xfrm>
            <a:off x="842442" y="5687244"/>
            <a:ext cx="10196174" cy="461665"/>
          </a:xfrm>
          <a:prstGeom prst="rect">
            <a:avLst/>
          </a:prstGeom>
        </p:spPr>
        <p:txBody>
          <a:bodyPr/>
          <a:lstStyle>
            <a:defPPr>
              <a:defRPr lang="en-US"/>
            </a:defPPr>
            <a:lvl1pPr marL="0" indent="0">
              <a:spcBef>
                <a:spcPct val="20000"/>
              </a:spcBef>
              <a:buFont typeface="Arial" charset="0"/>
              <a:buNone/>
              <a:defRPr sz="1200">
                <a:solidFill>
                  <a:schemeClr val="tx2"/>
                </a:solidFill>
                <a:latin typeface="Consolas" panose="020B0609020204030204" pitchFamily="49" charset="0"/>
                <a:cs typeface="Consolas" panose="020B0609020204030204" pitchFamily="49" charset="0"/>
              </a:defRPr>
            </a:lvl1pPr>
            <a:lvl2pPr marL="742950" indent="-285750">
              <a:spcBef>
                <a:spcPct val="20000"/>
              </a:spcBef>
              <a:buFont typeface="Arial" charset="0"/>
              <a:buChar char="–"/>
              <a:defRPr sz="2800">
                <a:latin typeface="+mn-lt"/>
                <a:cs typeface="+mn-cs"/>
              </a:defRPr>
            </a:lvl2pPr>
            <a:lvl3pPr marL="1143000" indent="-228600">
              <a:spcBef>
                <a:spcPct val="20000"/>
              </a:spcBef>
              <a:buFont typeface="Arial" charset="0"/>
              <a:buChar char="•"/>
              <a:defRPr sz="2400">
                <a:latin typeface="+mn-lt"/>
                <a:cs typeface="+mn-cs"/>
              </a:defRPr>
            </a:lvl3pPr>
            <a:lvl4pPr marL="1600200" indent="-228600">
              <a:spcBef>
                <a:spcPct val="20000"/>
              </a:spcBef>
              <a:buFont typeface="Arial" charset="0"/>
              <a:buChar char="–"/>
              <a:defRPr sz="2000">
                <a:latin typeface="+mn-lt"/>
                <a:cs typeface="+mn-cs"/>
              </a:defRPr>
            </a:lvl4pPr>
            <a:lvl5pPr marL="2057400" indent="-228600">
              <a:spcBef>
                <a:spcPct val="20000"/>
              </a:spcBef>
              <a:buFont typeface="Arial" charset="0"/>
              <a:buChar char="»"/>
              <a:defRPr sz="2000">
                <a:latin typeface="+mn-lt"/>
                <a:cs typeface="+mn-cs"/>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r>
              <a:rPr lang="en-US" dirty="0"/>
              <a:t>You might find that you ask these questions of your concept in different orders, and you might have to repeatedly ask such questions as you work your way across the model and up (or down) potential hierarchies.</a:t>
            </a:r>
            <a:endParaRPr lang="en-GB" dirty="0"/>
          </a:p>
        </p:txBody>
      </p:sp>
      <p:sp>
        <p:nvSpPr>
          <p:cNvPr id="23" name="TextBox 22">
            <a:extLst>
              <a:ext uri="{FF2B5EF4-FFF2-40B4-BE49-F238E27FC236}">
                <a16:creationId xmlns:a16="http://schemas.microsoft.com/office/drawing/2014/main" id="{41EBBB6D-2059-BED1-B722-DAC192932DCA}"/>
              </a:ext>
            </a:extLst>
          </p:cNvPr>
          <p:cNvSpPr txBox="1"/>
          <p:nvPr/>
        </p:nvSpPr>
        <p:spPr>
          <a:xfrm>
            <a:off x="842436" y="1214645"/>
            <a:ext cx="10437184" cy="484642"/>
          </a:xfrm>
          <a:prstGeom prst="rect">
            <a:avLst/>
          </a:prstGeom>
        </p:spPr>
        <p:txBody>
          <a:bodyPr/>
          <a:lstStyle>
            <a:lvl1pPr marL="0" indent="0">
              <a:spcBef>
                <a:spcPct val="20000"/>
              </a:spcBef>
              <a:buFont typeface="Arial" charset="0"/>
              <a:buNone/>
              <a:defRPr sz="1200">
                <a:solidFill>
                  <a:schemeClr val="tx2"/>
                </a:solidFill>
                <a:latin typeface="Consolas" panose="020B0609020204030204" pitchFamily="49" charset="0"/>
                <a:cs typeface="Consolas" panose="020B0609020204030204" pitchFamily="49" charset="0"/>
              </a:defRPr>
            </a:lvl1pPr>
            <a:lvl2pPr marL="742950" indent="-285750">
              <a:spcBef>
                <a:spcPct val="20000"/>
              </a:spcBef>
              <a:buFont typeface="Arial" charset="0"/>
              <a:buChar char="–"/>
              <a:defRPr sz="2800">
                <a:latin typeface="+mn-lt"/>
                <a:cs typeface="+mn-cs"/>
              </a:defRPr>
            </a:lvl2pPr>
            <a:lvl3pPr marL="1143000" indent="-228600">
              <a:spcBef>
                <a:spcPct val="20000"/>
              </a:spcBef>
              <a:buFont typeface="Arial" charset="0"/>
              <a:buChar char="•"/>
              <a:defRPr sz="2400">
                <a:latin typeface="+mn-lt"/>
                <a:cs typeface="+mn-cs"/>
              </a:defRPr>
            </a:lvl3pPr>
            <a:lvl4pPr marL="1600200" indent="-228600">
              <a:spcBef>
                <a:spcPct val="20000"/>
              </a:spcBef>
              <a:buFont typeface="Arial" charset="0"/>
              <a:buChar char="–"/>
              <a:defRPr sz="2000">
                <a:latin typeface="+mn-lt"/>
                <a:cs typeface="+mn-cs"/>
              </a:defRPr>
            </a:lvl4pPr>
            <a:lvl5pPr marL="2057400" indent="-228600">
              <a:spcBef>
                <a:spcPct val="20000"/>
              </a:spcBef>
              <a:buFont typeface="Arial" charset="0"/>
              <a:buChar char="»"/>
              <a:defRPr sz="2000">
                <a:latin typeface="+mn-lt"/>
                <a:cs typeface="+mn-cs"/>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r>
              <a:rPr lang="en-US" dirty="0"/>
              <a:t>In the examples presented thus far, it has been evident where to make an extension from. However, there are times where this is less obvious. </a:t>
            </a:r>
            <a:r>
              <a:rPr lang="en-US" sz="1200" dirty="0"/>
              <a:t>Here are some questions you can ask about your new concept to help find that right level.</a:t>
            </a:r>
            <a:endParaRPr lang="en-US" dirty="0"/>
          </a:p>
        </p:txBody>
      </p:sp>
    </p:spTree>
    <p:extLst>
      <p:ext uri="{BB962C8B-B14F-4D97-AF65-F5344CB8AC3E}">
        <p14:creationId xmlns:p14="http://schemas.microsoft.com/office/powerpoint/2010/main" val="83083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7A5F2-D1A7-B644-7636-32524DA5322C}"/>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4D212E14-C717-8A0B-04FE-B6E0F568AD6D}"/>
              </a:ext>
            </a:extLst>
          </p:cNvPr>
          <p:cNvSpPr/>
          <p:nvPr/>
        </p:nvSpPr>
        <p:spPr>
          <a:xfrm>
            <a:off x="79200" y="5531801"/>
            <a:ext cx="2188800" cy="124212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758B06A-DE81-1AD5-12BE-B37DEC2210DE}"/>
              </a:ext>
            </a:extLst>
          </p:cNvPr>
          <p:cNvSpPr>
            <a:spLocks noGrp="1"/>
          </p:cNvSpPr>
          <p:nvPr>
            <p:ph type="title"/>
          </p:nvPr>
        </p:nvSpPr>
        <p:spPr/>
        <p:txBody>
          <a:bodyPr/>
          <a:lstStyle/>
          <a:p>
            <a:r>
              <a:rPr lang="en-GB" dirty="0"/>
              <a:t>Finding the right level: an example</a:t>
            </a:r>
          </a:p>
        </p:txBody>
      </p:sp>
      <p:sp>
        <p:nvSpPr>
          <p:cNvPr id="4" name="Rectangle 3">
            <a:extLst>
              <a:ext uri="{FF2B5EF4-FFF2-40B4-BE49-F238E27FC236}">
                <a16:creationId xmlns:a16="http://schemas.microsoft.com/office/drawing/2014/main" id="{EA8928D5-3F2B-28AD-B345-A169D6F506C6}"/>
              </a:ext>
            </a:extLst>
          </p:cNvPr>
          <p:cNvSpPr/>
          <p:nvPr/>
        </p:nvSpPr>
        <p:spPr>
          <a:xfrm>
            <a:off x="912383" y="1600722"/>
            <a:ext cx="2067734" cy="419825"/>
          </a:xfrm>
          <a:prstGeom prst="rect">
            <a:avLst/>
          </a:prstGeom>
          <a:solidFill>
            <a:schemeClr val="accent6">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tx1"/>
                </a:solidFill>
                <a:latin typeface="Consolas" panose="020B0609020204030204" pitchFamily="49" charset="0"/>
                <a:cs typeface="Consolas" panose="020B0609020204030204" pitchFamily="49" charset="0"/>
              </a:rPr>
              <a:t>What kind of IES thing is it?</a:t>
            </a:r>
          </a:p>
        </p:txBody>
      </p:sp>
      <p:sp>
        <p:nvSpPr>
          <p:cNvPr id="5" name="Rectangle 4">
            <a:extLst>
              <a:ext uri="{FF2B5EF4-FFF2-40B4-BE49-F238E27FC236}">
                <a16:creationId xmlns:a16="http://schemas.microsoft.com/office/drawing/2014/main" id="{1E69002F-F8AA-0C6B-CF73-85F968E9C8F3}"/>
              </a:ext>
            </a:extLst>
          </p:cNvPr>
          <p:cNvSpPr/>
          <p:nvPr/>
        </p:nvSpPr>
        <p:spPr>
          <a:xfrm>
            <a:off x="912383" y="2097445"/>
            <a:ext cx="2067734" cy="419825"/>
          </a:xfrm>
          <a:prstGeom prst="rect">
            <a:avLst/>
          </a:prstGeom>
          <a:solidFill>
            <a:schemeClr val="accent4">
              <a:lumMod val="10000"/>
              <a:lumOff val="9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tx1"/>
                </a:solidFill>
                <a:latin typeface="Consolas" panose="020B0609020204030204" pitchFamily="49" charset="0"/>
                <a:cs typeface="Consolas" panose="020B0609020204030204" pitchFamily="49" charset="0"/>
              </a:rPr>
              <a:t>Which IES pattern is it most like?</a:t>
            </a:r>
          </a:p>
        </p:txBody>
      </p:sp>
      <p:sp>
        <p:nvSpPr>
          <p:cNvPr id="6" name="Rectangle 5">
            <a:extLst>
              <a:ext uri="{FF2B5EF4-FFF2-40B4-BE49-F238E27FC236}">
                <a16:creationId xmlns:a16="http://schemas.microsoft.com/office/drawing/2014/main" id="{BEC0AB4A-8401-E0F1-4E34-30FE8F3B90F0}"/>
              </a:ext>
            </a:extLst>
          </p:cNvPr>
          <p:cNvSpPr/>
          <p:nvPr/>
        </p:nvSpPr>
        <p:spPr>
          <a:xfrm>
            <a:off x="912383" y="2596743"/>
            <a:ext cx="2067734" cy="1009419"/>
          </a:xfrm>
          <a:prstGeom prst="rect">
            <a:avLst/>
          </a:prstGeom>
          <a:solidFill>
            <a:schemeClr val="accent3">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tx1"/>
                </a:solidFill>
                <a:latin typeface="Consolas" panose="020B0609020204030204" pitchFamily="49" charset="0"/>
                <a:cs typeface="Consolas" panose="020B0609020204030204" pitchFamily="49" charset="0"/>
              </a:rPr>
              <a:t>Which names and definitions encapsulate my concept?</a:t>
            </a:r>
          </a:p>
        </p:txBody>
      </p:sp>
      <p:sp>
        <p:nvSpPr>
          <p:cNvPr id="7" name="Rectangle 6">
            <a:extLst>
              <a:ext uri="{FF2B5EF4-FFF2-40B4-BE49-F238E27FC236}">
                <a16:creationId xmlns:a16="http://schemas.microsoft.com/office/drawing/2014/main" id="{9735ACEC-4B37-CBC2-4DDA-2C95BFD2451E}"/>
              </a:ext>
            </a:extLst>
          </p:cNvPr>
          <p:cNvSpPr/>
          <p:nvPr/>
        </p:nvSpPr>
        <p:spPr>
          <a:xfrm>
            <a:off x="912374" y="5144584"/>
            <a:ext cx="2067734" cy="1030810"/>
          </a:xfrm>
          <a:prstGeom prst="rect">
            <a:avLst/>
          </a:prstGeom>
          <a:solidFill>
            <a:schemeClr val="accent5">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tx1"/>
                </a:solidFill>
                <a:latin typeface="Consolas" panose="020B0609020204030204" pitchFamily="49" charset="0"/>
                <a:cs typeface="Consolas" panose="020B0609020204030204" pitchFamily="49" charset="0"/>
              </a:rPr>
              <a:t>Do the relationships and attributes also apply to my concept?</a:t>
            </a:r>
          </a:p>
        </p:txBody>
      </p:sp>
      <p:sp>
        <p:nvSpPr>
          <p:cNvPr id="8" name="Text Placeholder 2">
            <a:extLst>
              <a:ext uri="{FF2B5EF4-FFF2-40B4-BE49-F238E27FC236}">
                <a16:creationId xmlns:a16="http://schemas.microsoft.com/office/drawing/2014/main" id="{43324BE9-064E-3AE6-CA03-98FD5440CF0D}"/>
              </a:ext>
            </a:extLst>
          </p:cNvPr>
          <p:cNvSpPr txBox="1">
            <a:spLocks/>
          </p:cNvSpPr>
          <p:nvPr/>
        </p:nvSpPr>
        <p:spPr>
          <a:xfrm>
            <a:off x="842437" y="1086899"/>
            <a:ext cx="10437183" cy="479573"/>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t>Let’s take an example of adding a less obvious concept like a </a:t>
            </a:r>
            <a:r>
              <a:rPr lang="en-US" sz="1200" i="1" dirty="0"/>
              <a:t>Peaceful Protest</a:t>
            </a:r>
            <a:r>
              <a:rPr lang="en-US" sz="1200" dirty="0"/>
              <a:t>. Let’s use the questions from the previous slide to help us:</a:t>
            </a:r>
          </a:p>
        </p:txBody>
      </p:sp>
      <p:sp>
        <p:nvSpPr>
          <p:cNvPr id="9" name="Rectangle 8">
            <a:extLst>
              <a:ext uri="{FF2B5EF4-FFF2-40B4-BE49-F238E27FC236}">
                <a16:creationId xmlns:a16="http://schemas.microsoft.com/office/drawing/2014/main" id="{63389E8B-B015-58C6-3121-92A0626C339F}"/>
              </a:ext>
            </a:extLst>
          </p:cNvPr>
          <p:cNvSpPr/>
          <p:nvPr/>
        </p:nvSpPr>
        <p:spPr>
          <a:xfrm>
            <a:off x="3132516" y="1604875"/>
            <a:ext cx="7997038" cy="412419"/>
          </a:xfrm>
          <a:prstGeom prst="rect">
            <a:avLst/>
          </a:prstGeom>
          <a:solidFill>
            <a:schemeClr val="bg1"/>
          </a:solidFill>
          <a:ln>
            <a:solidFill>
              <a:schemeClr val="accent6">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i="1" dirty="0">
                <a:solidFill>
                  <a:schemeClr val="tx1"/>
                </a:solidFill>
                <a:latin typeface="Consolas" panose="020B0609020204030204" pitchFamily="49" charset="0"/>
                <a:cs typeface="Consolas" panose="020B0609020204030204" pitchFamily="49" charset="0"/>
              </a:rPr>
              <a:t>Peaceful Protest have spatiotemporal extent and involves more than one entity; so, it’s a type of event.</a:t>
            </a:r>
            <a:endParaRPr lang="en-GB" sz="1000" i="1" dirty="0">
              <a:solidFill>
                <a:schemeClr val="tx1"/>
              </a:solidFill>
              <a:latin typeface="Consolas" panose="020B0609020204030204" pitchFamily="49" charset="0"/>
              <a:cs typeface="Consolas" panose="020B0609020204030204" pitchFamily="49" charset="0"/>
            </a:endParaRPr>
          </a:p>
        </p:txBody>
      </p:sp>
      <p:sp>
        <p:nvSpPr>
          <p:cNvPr id="10" name="Rectangle 9">
            <a:extLst>
              <a:ext uri="{FF2B5EF4-FFF2-40B4-BE49-F238E27FC236}">
                <a16:creationId xmlns:a16="http://schemas.microsoft.com/office/drawing/2014/main" id="{C12CB908-1EF6-0692-069E-15456C9410B4}"/>
              </a:ext>
            </a:extLst>
          </p:cNvPr>
          <p:cNvSpPr/>
          <p:nvPr/>
        </p:nvSpPr>
        <p:spPr>
          <a:xfrm>
            <a:off x="3132519" y="2104851"/>
            <a:ext cx="7997038" cy="412419"/>
          </a:xfrm>
          <a:prstGeom prst="rect">
            <a:avLst/>
          </a:prstGeom>
          <a:solidFill>
            <a:schemeClr val="bg1"/>
          </a:solidFill>
          <a:ln>
            <a:solidFill>
              <a:schemeClr val="accent4">
                <a:lumMod val="10000"/>
                <a:lumOff val="9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i="1" dirty="0">
                <a:solidFill>
                  <a:schemeClr val="tx1"/>
                </a:solidFill>
                <a:latin typeface="Consolas" panose="020B0609020204030204" pitchFamily="49" charset="0"/>
                <a:cs typeface="Consolas" panose="020B0609020204030204" pitchFamily="49" charset="0"/>
              </a:rPr>
              <a:t>The “Disagreement and War” pattern sounds somewhat applicable, so let’s have look at that pattern.</a:t>
            </a:r>
          </a:p>
        </p:txBody>
      </p:sp>
      <p:sp>
        <p:nvSpPr>
          <p:cNvPr id="11" name="Rectangle 10">
            <a:extLst>
              <a:ext uri="{FF2B5EF4-FFF2-40B4-BE49-F238E27FC236}">
                <a16:creationId xmlns:a16="http://schemas.microsoft.com/office/drawing/2014/main" id="{50189097-A276-EAA0-2669-BC11081A0D31}"/>
              </a:ext>
            </a:extLst>
          </p:cNvPr>
          <p:cNvSpPr/>
          <p:nvPr/>
        </p:nvSpPr>
        <p:spPr>
          <a:xfrm>
            <a:off x="3132516" y="2605989"/>
            <a:ext cx="7997038" cy="991348"/>
          </a:xfrm>
          <a:prstGeom prst="rect">
            <a:avLst/>
          </a:prstGeom>
          <a:solidFill>
            <a:schemeClr val="bg1"/>
          </a:solidFill>
          <a:ln>
            <a:solidFill>
              <a:schemeClr val="accent3">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i="1" dirty="0">
                <a:solidFill>
                  <a:schemeClr val="tx1"/>
                </a:solidFill>
                <a:latin typeface="Consolas" panose="020B0609020204030204" pitchFamily="49" charset="0"/>
                <a:cs typeface="Consolas" panose="020B0609020204030204" pitchFamily="49" charset="0"/>
              </a:rPr>
              <a:t>This pattern includes the events </a:t>
            </a:r>
            <a:r>
              <a:rPr lang="en-US" sz="1000" i="1" dirty="0" err="1">
                <a:solidFill>
                  <a:schemeClr val="tx1"/>
                </a:solidFill>
                <a:latin typeface="Consolas" panose="020B0609020204030204" pitchFamily="49" charset="0"/>
                <a:cs typeface="Consolas" panose="020B0609020204030204" pitchFamily="49" charset="0"/>
              </a:rPr>
              <a:t>ies:War</a:t>
            </a:r>
            <a:r>
              <a:rPr lang="en-US" sz="1000" i="1" dirty="0">
                <a:solidFill>
                  <a:schemeClr val="tx1"/>
                </a:solidFill>
                <a:latin typeface="Consolas" panose="020B0609020204030204" pitchFamily="49" charset="0"/>
                <a:cs typeface="Consolas" panose="020B0609020204030204" pitchFamily="49" charset="0"/>
              </a:rPr>
              <a:t> and </a:t>
            </a:r>
            <a:r>
              <a:rPr lang="en-US" sz="1000" i="1" dirty="0" err="1">
                <a:solidFill>
                  <a:schemeClr val="tx1"/>
                </a:solidFill>
                <a:latin typeface="Consolas" panose="020B0609020204030204" pitchFamily="49" charset="0"/>
                <a:cs typeface="Consolas" panose="020B0609020204030204" pitchFamily="49" charset="0"/>
              </a:rPr>
              <a:t>ies:OperationalEvent</a:t>
            </a:r>
            <a:r>
              <a:rPr lang="en-US" sz="1000" i="1" dirty="0">
                <a:solidFill>
                  <a:schemeClr val="tx1"/>
                </a:solidFill>
                <a:latin typeface="Consolas" panose="020B0609020204030204" pitchFamily="49" charset="0"/>
                <a:cs typeface="Consolas" panose="020B0609020204030204" pitchFamily="49" charset="0"/>
              </a:rPr>
              <a:t>. The former, from its name alone seems like a bit of a stretch for something peaceful and the definition of the latter implies military or national security actors. </a:t>
            </a:r>
            <a:r>
              <a:rPr lang="en-US" sz="1000" i="1" dirty="0" err="1">
                <a:solidFill>
                  <a:schemeClr val="tx1"/>
                </a:solidFill>
                <a:latin typeface="Consolas" panose="020B0609020204030204" pitchFamily="49" charset="0"/>
                <a:cs typeface="Consolas" panose="020B0609020204030204" pitchFamily="49" charset="0"/>
              </a:rPr>
              <a:t>ies:Disagreement</a:t>
            </a:r>
            <a:r>
              <a:rPr lang="en-US" sz="1000" i="1" dirty="0">
                <a:solidFill>
                  <a:schemeClr val="tx1"/>
                </a:solidFill>
                <a:latin typeface="Consolas" panose="020B0609020204030204" pitchFamily="49" charset="0"/>
                <a:cs typeface="Consolas" panose="020B0609020204030204" pitchFamily="49" charset="0"/>
              </a:rPr>
              <a:t> on the other hand seems more like it. However, when </a:t>
            </a:r>
            <a:r>
              <a:rPr lang="en-US" sz="1000" i="1" dirty="0" err="1">
                <a:solidFill>
                  <a:schemeClr val="tx1"/>
                </a:solidFill>
                <a:latin typeface="Consolas" panose="020B0609020204030204" pitchFamily="49" charset="0"/>
                <a:cs typeface="Consolas" panose="020B0609020204030204" pitchFamily="49" charset="0"/>
              </a:rPr>
              <a:t>analysing</a:t>
            </a:r>
            <a:r>
              <a:rPr lang="en-US" sz="1000" i="1" dirty="0">
                <a:solidFill>
                  <a:schemeClr val="tx1"/>
                </a:solidFill>
                <a:latin typeface="Consolas" panose="020B0609020204030204" pitchFamily="49" charset="0"/>
                <a:cs typeface="Consolas" panose="020B0609020204030204" pitchFamily="49" charset="0"/>
              </a:rPr>
              <a:t> our data, it suggests that a subset of our protests either aim to raise awareness about a cause, advocate for positive changes or show solidarity with a particular group. Therefore, not all members of our Peaceful Protest set fit nicely within the </a:t>
            </a:r>
            <a:r>
              <a:rPr lang="en-US" sz="1000" i="1" dirty="0" err="1">
                <a:solidFill>
                  <a:schemeClr val="tx1"/>
                </a:solidFill>
                <a:latin typeface="Consolas" panose="020B0609020204030204" pitchFamily="49" charset="0"/>
                <a:cs typeface="Consolas" panose="020B0609020204030204" pitchFamily="49" charset="0"/>
              </a:rPr>
              <a:t>ies:Disagreement</a:t>
            </a:r>
            <a:r>
              <a:rPr lang="en-US" sz="1000" i="1" dirty="0">
                <a:solidFill>
                  <a:schemeClr val="tx1"/>
                </a:solidFill>
                <a:latin typeface="Consolas" panose="020B0609020204030204" pitchFamily="49" charset="0"/>
                <a:cs typeface="Consolas" panose="020B0609020204030204" pitchFamily="49" charset="0"/>
              </a:rPr>
              <a:t> set. </a:t>
            </a:r>
          </a:p>
        </p:txBody>
      </p:sp>
      <p:sp>
        <p:nvSpPr>
          <p:cNvPr id="14" name="Rectangle 13">
            <a:extLst>
              <a:ext uri="{FF2B5EF4-FFF2-40B4-BE49-F238E27FC236}">
                <a16:creationId xmlns:a16="http://schemas.microsoft.com/office/drawing/2014/main" id="{EEB45CEF-C107-16D2-7BC9-9C995D4C3F4C}"/>
              </a:ext>
            </a:extLst>
          </p:cNvPr>
          <p:cNvSpPr/>
          <p:nvPr/>
        </p:nvSpPr>
        <p:spPr>
          <a:xfrm>
            <a:off x="912380" y="3694384"/>
            <a:ext cx="2067734" cy="419826"/>
          </a:xfrm>
          <a:prstGeom prst="rect">
            <a:avLst/>
          </a:prstGeom>
          <a:solidFill>
            <a:schemeClr val="accent4">
              <a:lumMod val="10000"/>
              <a:lumOff val="9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tx1"/>
                </a:solidFill>
                <a:latin typeface="Consolas" panose="020B0609020204030204" pitchFamily="49" charset="0"/>
                <a:cs typeface="Consolas" panose="020B0609020204030204" pitchFamily="49" charset="0"/>
              </a:rPr>
              <a:t>Which IES pattern is it most like?</a:t>
            </a:r>
          </a:p>
        </p:txBody>
      </p:sp>
      <p:sp>
        <p:nvSpPr>
          <p:cNvPr id="15" name="Rectangle 14">
            <a:extLst>
              <a:ext uri="{FF2B5EF4-FFF2-40B4-BE49-F238E27FC236}">
                <a16:creationId xmlns:a16="http://schemas.microsoft.com/office/drawing/2014/main" id="{4152F703-7153-5377-4489-57BF4339BD99}"/>
              </a:ext>
            </a:extLst>
          </p:cNvPr>
          <p:cNvSpPr/>
          <p:nvPr/>
        </p:nvSpPr>
        <p:spPr>
          <a:xfrm>
            <a:off x="3132513" y="3686883"/>
            <a:ext cx="7997038" cy="419826"/>
          </a:xfrm>
          <a:prstGeom prst="rect">
            <a:avLst/>
          </a:prstGeom>
          <a:solidFill>
            <a:schemeClr val="bg1"/>
          </a:solidFill>
          <a:ln>
            <a:solidFill>
              <a:schemeClr val="accent4">
                <a:lumMod val="10000"/>
                <a:lumOff val="9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i="1" dirty="0">
                <a:solidFill>
                  <a:schemeClr val="tx1"/>
                </a:solidFill>
                <a:latin typeface="Consolas" panose="020B0609020204030204" pitchFamily="49" charset="0"/>
                <a:cs typeface="Consolas" panose="020B0609020204030204" pitchFamily="49" charset="0"/>
              </a:rPr>
              <a:t>Nothing else in the “Disagreement and War” pattern seems to work for our Peaceful Protest. Let’s seek another, how about “Attendance”? A protest seems vaguely like some sort of attendance of people.</a:t>
            </a:r>
          </a:p>
        </p:txBody>
      </p:sp>
      <p:sp>
        <p:nvSpPr>
          <p:cNvPr id="16" name="Rectangle 15">
            <a:extLst>
              <a:ext uri="{FF2B5EF4-FFF2-40B4-BE49-F238E27FC236}">
                <a16:creationId xmlns:a16="http://schemas.microsoft.com/office/drawing/2014/main" id="{F3D994BF-4A2F-FDC2-486A-60D53DB74BCB}"/>
              </a:ext>
            </a:extLst>
          </p:cNvPr>
          <p:cNvSpPr/>
          <p:nvPr/>
        </p:nvSpPr>
        <p:spPr>
          <a:xfrm>
            <a:off x="912377" y="4209850"/>
            <a:ext cx="2067734" cy="833300"/>
          </a:xfrm>
          <a:prstGeom prst="rect">
            <a:avLst/>
          </a:prstGeom>
          <a:solidFill>
            <a:schemeClr val="accent3">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tx1"/>
                </a:solidFill>
                <a:latin typeface="Consolas" panose="020B0609020204030204" pitchFamily="49" charset="0"/>
                <a:cs typeface="Consolas" panose="020B0609020204030204" pitchFamily="49" charset="0"/>
              </a:rPr>
              <a:t>Which names and definitions encapsulate my concept?</a:t>
            </a:r>
          </a:p>
        </p:txBody>
      </p:sp>
      <p:sp>
        <p:nvSpPr>
          <p:cNvPr id="17" name="Rectangle 16">
            <a:extLst>
              <a:ext uri="{FF2B5EF4-FFF2-40B4-BE49-F238E27FC236}">
                <a16:creationId xmlns:a16="http://schemas.microsoft.com/office/drawing/2014/main" id="{C74E5D1F-53CC-729B-1F68-1B3872AC782C}"/>
              </a:ext>
            </a:extLst>
          </p:cNvPr>
          <p:cNvSpPr/>
          <p:nvPr/>
        </p:nvSpPr>
        <p:spPr>
          <a:xfrm>
            <a:off x="3132510" y="4209849"/>
            <a:ext cx="7997038" cy="833300"/>
          </a:xfrm>
          <a:prstGeom prst="rect">
            <a:avLst/>
          </a:prstGeom>
          <a:solidFill>
            <a:schemeClr val="bg1"/>
          </a:solidFill>
          <a:ln>
            <a:solidFill>
              <a:schemeClr val="accent3">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i="1" dirty="0">
                <a:solidFill>
                  <a:schemeClr val="tx1"/>
                </a:solidFill>
                <a:latin typeface="Consolas" panose="020B0609020204030204" pitchFamily="49" charset="0"/>
                <a:cs typeface="Consolas" panose="020B0609020204030204" pitchFamily="49" charset="0"/>
              </a:rPr>
              <a:t>The pattern includes an event called </a:t>
            </a:r>
            <a:r>
              <a:rPr lang="en-US" sz="1000" i="1" dirty="0" err="1">
                <a:solidFill>
                  <a:schemeClr val="tx1"/>
                </a:solidFill>
                <a:latin typeface="Consolas" panose="020B0609020204030204" pitchFamily="49" charset="0"/>
                <a:cs typeface="Consolas" panose="020B0609020204030204" pitchFamily="49" charset="0"/>
              </a:rPr>
              <a:t>ies:Meeting</a:t>
            </a:r>
            <a:r>
              <a:rPr lang="en-US" sz="1000" i="1" dirty="0">
                <a:solidFill>
                  <a:schemeClr val="tx1"/>
                </a:solidFill>
                <a:latin typeface="Consolas" panose="020B0609020204030204" pitchFamily="49" charset="0"/>
                <a:cs typeface="Consolas" panose="020B0609020204030204" pitchFamily="49" charset="0"/>
              </a:rPr>
              <a:t>, at first glance, this seems appropriate. But the definition suggests that participants in this event communicate with one and other. That is probably true for most protests but what if there is a silent protest? This line of thinking might cause me to go up a level to the superclass of Meeting which is </a:t>
            </a:r>
            <a:r>
              <a:rPr lang="en-US" sz="1000" i="1" dirty="0" err="1">
                <a:solidFill>
                  <a:schemeClr val="tx1"/>
                </a:solidFill>
                <a:latin typeface="Consolas" panose="020B0609020204030204" pitchFamily="49" charset="0"/>
                <a:cs typeface="Consolas" panose="020B0609020204030204" pitchFamily="49" charset="0"/>
              </a:rPr>
              <a:t>ies:CoLocation</a:t>
            </a:r>
            <a:r>
              <a:rPr lang="en-US" sz="1000" i="1" dirty="0">
                <a:solidFill>
                  <a:schemeClr val="tx1"/>
                </a:solidFill>
                <a:latin typeface="Consolas" panose="020B0609020204030204" pitchFamily="49" charset="0"/>
                <a:cs typeface="Consolas" panose="020B0609020204030204" pitchFamily="49" charset="0"/>
              </a:rPr>
              <a:t>. Now, in my mind, Peaceful Protest fits completely within the set of </a:t>
            </a:r>
            <a:r>
              <a:rPr lang="en-US" sz="1000" i="1" dirty="0" err="1">
                <a:solidFill>
                  <a:schemeClr val="tx1"/>
                </a:solidFill>
                <a:latin typeface="Consolas" panose="020B0609020204030204" pitchFamily="49" charset="0"/>
                <a:cs typeface="Consolas" panose="020B0609020204030204" pitchFamily="49" charset="0"/>
              </a:rPr>
              <a:t>CoLocations</a:t>
            </a:r>
            <a:r>
              <a:rPr lang="en-US" sz="1000" i="1" dirty="0">
                <a:solidFill>
                  <a:schemeClr val="tx1"/>
                </a:solidFill>
                <a:latin typeface="Consolas" panose="020B0609020204030204" pitchFamily="49" charset="0"/>
                <a:cs typeface="Consolas" panose="020B0609020204030204" pitchFamily="49" charset="0"/>
              </a:rPr>
              <a:t>.</a:t>
            </a:r>
          </a:p>
        </p:txBody>
      </p:sp>
      <p:sp>
        <p:nvSpPr>
          <p:cNvPr id="20" name="Rectangle 19">
            <a:extLst>
              <a:ext uri="{FF2B5EF4-FFF2-40B4-BE49-F238E27FC236}">
                <a16:creationId xmlns:a16="http://schemas.microsoft.com/office/drawing/2014/main" id="{DB7FB579-EEE8-8804-985E-C5B1C508DA73}"/>
              </a:ext>
            </a:extLst>
          </p:cNvPr>
          <p:cNvSpPr/>
          <p:nvPr/>
        </p:nvSpPr>
        <p:spPr>
          <a:xfrm>
            <a:off x="3132510" y="5144584"/>
            <a:ext cx="7997038" cy="1028017"/>
          </a:xfrm>
          <a:prstGeom prst="rect">
            <a:avLst/>
          </a:prstGeom>
          <a:solidFill>
            <a:schemeClr val="bg1"/>
          </a:solidFill>
          <a:ln>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i="1" dirty="0">
                <a:solidFill>
                  <a:schemeClr val="tx1"/>
                </a:solidFill>
                <a:latin typeface="Consolas" panose="020B0609020204030204" pitchFamily="49" charset="0"/>
                <a:cs typeface="Consolas" panose="020B0609020204030204" pitchFamily="49" charset="0"/>
              </a:rPr>
              <a:t>Let’s double check the relationships and attributes associated to </a:t>
            </a:r>
            <a:r>
              <a:rPr lang="en-US" sz="1000" i="1" dirty="0" err="1">
                <a:solidFill>
                  <a:schemeClr val="tx1"/>
                </a:solidFill>
                <a:latin typeface="Consolas" panose="020B0609020204030204" pitchFamily="49" charset="0"/>
                <a:cs typeface="Consolas" panose="020B0609020204030204" pitchFamily="49" charset="0"/>
              </a:rPr>
              <a:t>CoLocation</a:t>
            </a:r>
            <a:r>
              <a:rPr lang="en-US" sz="1000" i="1" dirty="0">
                <a:solidFill>
                  <a:schemeClr val="tx1"/>
                </a:solidFill>
                <a:latin typeface="Consolas" panose="020B0609020204030204" pitchFamily="49" charset="0"/>
                <a:cs typeface="Consolas" panose="020B0609020204030204" pitchFamily="49" charset="0"/>
              </a:rPr>
              <a:t> also apply to Peaceful Protest. </a:t>
            </a:r>
            <a:r>
              <a:rPr lang="en-US" sz="1000" i="1" dirty="0" err="1">
                <a:solidFill>
                  <a:schemeClr val="tx1"/>
                </a:solidFill>
                <a:latin typeface="Consolas" panose="020B0609020204030204" pitchFamily="49" charset="0"/>
                <a:cs typeface="Consolas" panose="020B0609020204030204" pitchFamily="49" charset="0"/>
              </a:rPr>
              <a:t>CoLocation</a:t>
            </a:r>
            <a:r>
              <a:rPr lang="en-US" sz="1000" i="1" dirty="0">
                <a:solidFill>
                  <a:schemeClr val="tx1"/>
                </a:solidFill>
                <a:latin typeface="Consolas" panose="020B0609020204030204" pitchFamily="49" charset="0"/>
                <a:cs typeface="Consolas" panose="020B0609020204030204" pitchFamily="49" charset="0"/>
              </a:rPr>
              <a:t> has an associated event participant called </a:t>
            </a:r>
            <a:r>
              <a:rPr lang="en-US" sz="1000" i="1" dirty="0" err="1">
                <a:solidFill>
                  <a:schemeClr val="tx1"/>
                </a:solidFill>
                <a:latin typeface="Consolas" panose="020B0609020204030204" pitchFamily="49" charset="0"/>
                <a:cs typeface="Consolas" panose="020B0609020204030204" pitchFamily="49" charset="0"/>
              </a:rPr>
              <a:t>ies:Presence</a:t>
            </a:r>
            <a:r>
              <a:rPr lang="en-US" sz="1000" i="1" dirty="0">
                <a:solidFill>
                  <a:schemeClr val="tx1"/>
                </a:solidFill>
                <a:latin typeface="Consolas" panose="020B0609020204030204" pitchFamily="49" charset="0"/>
                <a:cs typeface="Consolas" panose="020B0609020204030204" pitchFamily="49" charset="0"/>
              </a:rPr>
              <a:t> which works as the participant states of persons involved in the protest. However, when looking at the attributes I notice the </a:t>
            </a:r>
            <a:r>
              <a:rPr lang="en-US" sz="1000" i="1" dirty="0" err="1">
                <a:solidFill>
                  <a:schemeClr val="tx1"/>
                </a:solidFill>
                <a:latin typeface="Consolas" panose="020B0609020204030204" pitchFamily="49" charset="0"/>
                <a:cs typeface="Consolas" panose="020B0609020204030204" pitchFamily="49" charset="0"/>
              </a:rPr>
              <a:t>ies:Meeting</a:t>
            </a:r>
            <a:r>
              <a:rPr lang="en-US" sz="1000" i="1" dirty="0">
                <a:solidFill>
                  <a:schemeClr val="tx1"/>
                </a:solidFill>
                <a:latin typeface="Consolas" panose="020B0609020204030204" pitchFamily="49" charset="0"/>
                <a:cs typeface="Consolas" panose="020B0609020204030204" pitchFamily="49" charset="0"/>
              </a:rPr>
              <a:t> which I had discounted, has an attribute called </a:t>
            </a:r>
            <a:r>
              <a:rPr lang="en-US" sz="1000" i="1" dirty="0" err="1">
                <a:solidFill>
                  <a:schemeClr val="tx1"/>
                </a:solidFill>
                <a:latin typeface="Consolas" panose="020B0609020204030204" pitchFamily="49" charset="0"/>
                <a:cs typeface="Consolas" panose="020B0609020204030204" pitchFamily="49" charset="0"/>
              </a:rPr>
              <a:t>ies:hasTheme</a:t>
            </a:r>
            <a:r>
              <a:rPr lang="en-US" sz="1000" i="1" dirty="0">
                <a:solidFill>
                  <a:schemeClr val="tx1"/>
                </a:solidFill>
                <a:latin typeface="Consolas" panose="020B0609020204030204" pitchFamily="49" charset="0"/>
                <a:cs typeface="Consolas" panose="020B0609020204030204" pitchFamily="49" charset="0"/>
              </a:rPr>
              <a:t>. This might in fact be quite useful as I have a requirement to call out the reason behind the protest. As a result, I might tone down my pedantry re. silent protests in favor of the benefits </a:t>
            </a:r>
            <a:r>
              <a:rPr lang="en-US" sz="1000" i="1" dirty="0" err="1">
                <a:solidFill>
                  <a:schemeClr val="tx1"/>
                </a:solidFill>
                <a:latin typeface="Consolas" panose="020B0609020204030204" pitchFamily="49" charset="0"/>
                <a:cs typeface="Consolas" panose="020B0609020204030204" pitchFamily="49" charset="0"/>
              </a:rPr>
              <a:t>ies:Meeting</a:t>
            </a:r>
            <a:r>
              <a:rPr lang="en-US" sz="1000" i="1" dirty="0">
                <a:solidFill>
                  <a:schemeClr val="tx1"/>
                </a:solidFill>
                <a:latin typeface="Consolas" panose="020B0609020204030204" pitchFamily="49" charset="0"/>
                <a:cs typeface="Consolas" panose="020B0609020204030204" pitchFamily="49" charset="0"/>
              </a:rPr>
              <a:t> provides. </a:t>
            </a:r>
          </a:p>
        </p:txBody>
      </p:sp>
      <p:sp>
        <p:nvSpPr>
          <p:cNvPr id="22" name="Text Placeholder 2">
            <a:extLst>
              <a:ext uri="{FF2B5EF4-FFF2-40B4-BE49-F238E27FC236}">
                <a16:creationId xmlns:a16="http://schemas.microsoft.com/office/drawing/2014/main" id="{17A4BF10-7121-1AE6-9953-72233D932479}"/>
              </a:ext>
            </a:extLst>
          </p:cNvPr>
          <p:cNvSpPr txBox="1">
            <a:spLocks/>
          </p:cNvSpPr>
          <p:nvPr/>
        </p:nvSpPr>
        <p:spPr>
          <a:xfrm>
            <a:off x="912374" y="6233476"/>
            <a:ext cx="10217183" cy="479573"/>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t>As you can see, it's quite common to oscillate between various perspectives in search of the right level. Sometimes a balance needs to be struck between being opinionated and being pragmatic.</a:t>
            </a:r>
          </a:p>
        </p:txBody>
      </p:sp>
    </p:spTree>
    <p:extLst>
      <p:ext uri="{BB962C8B-B14F-4D97-AF65-F5344CB8AC3E}">
        <p14:creationId xmlns:p14="http://schemas.microsoft.com/office/powerpoint/2010/main" val="139192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Complex extensions: The wrong way</a:t>
            </a:r>
          </a:p>
        </p:txBody>
      </p:sp>
      <p:sp>
        <p:nvSpPr>
          <p:cNvPr id="3" name="Text Placeholder 2"/>
          <p:cNvSpPr>
            <a:spLocks noGrp="1"/>
          </p:cNvSpPr>
          <p:nvPr>
            <p:ph type="body" sz="quarter" idx="10"/>
          </p:nvPr>
        </p:nvSpPr>
        <p:spPr>
          <a:xfrm>
            <a:off x="842438" y="1301918"/>
            <a:ext cx="5986202" cy="3306658"/>
          </a:xfrm>
        </p:spPr>
        <p:txBody>
          <a:bodyPr/>
          <a:lstStyle/>
          <a:p>
            <a:r>
              <a:rPr lang="en-US" sz="1600" dirty="0"/>
              <a:t>Earlier on in this pack, we went through a simple extension example where we added two subtypes of </a:t>
            </a:r>
            <a:r>
              <a:rPr lang="en-US" sz="1600" dirty="0" err="1"/>
              <a:t>ies:Ship</a:t>
            </a:r>
            <a:r>
              <a:rPr lang="en-US" sz="1600" dirty="0"/>
              <a:t> to our local ontology: </a:t>
            </a:r>
            <a:r>
              <a:rPr lang="en-US" sz="1600" dirty="0" err="1"/>
              <a:t>PassengerShip</a:t>
            </a:r>
            <a:r>
              <a:rPr lang="en-US" sz="1600" dirty="0"/>
              <a:t> and </a:t>
            </a:r>
            <a:r>
              <a:rPr lang="en-US" sz="1600" dirty="0" err="1"/>
              <a:t>CargoShip</a:t>
            </a:r>
            <a:r>
              <a:rPr lang="en-US" sz="1600" dirty="0"/>
              <a:t>. Imagine now, we have an additional requirement to include type information about how they are powered which apply to both subtypes.</a:t>
            </a:r>
          </a:p>
          <a:p>
            <a:endParaRPr lang="en-US" sz="1600" dirty="0"/>
          </a:p>
          <a:p>
            <a:r>
              <a:rPr lang="en-US" sz="1600" dirty="0"/>
              <a:t>One solution is to develop a class hierarchy that is “nested” (shown to the right). However, this introduces a lot of duplication. The compounding of the types in the subclasses will cause headaches when you want to query for specific facets* of a ship e.g., we only want fossil fueled powered ships returned by our query.</a:t>
            </a:r>
          </a:p>
        </p:txBody>
      </p:sp>
      <p:pic>
        <p:nvPicPr>
          <p:cNvPr id="6" name="Picture 5">
            <a:extLst>
              <a:ext uri="{FF2B5EF4-FFF2-40B4-BE49-F238E27FC236}">
                <a16:creationId xmlns:a16="http://schemas.microsoft.com/office/drawing/2014/main" id="{5AF79129-5B31-BF12-1506-5E91BC3B0AF3}"/>
              </a:ext>
            </a:extLst>
          </p:cNvPr>
          <p:cNvPicPr>
            <a:picLocks noChangeAspect="1"/>
          </p:cNvPicPr>
          <p:nvPr/>
        </p:nvPicPr>
        <p:blipFill rotWithShape="1">
          <a:blip r:embed="rId3"/>
          <a:srcRect l="2474" t="5894" r="1288" b="1445"/>
          <a:stretch/>
        </p:blipFill>
        <p:spPr>
          <a:xfrm>
            <a:off x="6737200" y="1200876"/>
            <a:ext cx="5286223" cy="4264148"/>
          </a:xfrm>
          <a:prstGeom prst="rect">
            <a:avLst/>
          </a:prstGeom>
        </p:spPr>
      </p:pic>
      <p:sp>
        <p:nvSpPr>
          <p:cNvPr id="7" name="Text Placeholder 2">
            <a:extLst>
              <a:ext uri="{FF2B5EF4-FFF2-40B4-BE49-F238E27FC236}">
                <a16:creationId xmlns:a16="http://schemas.microsoft.com/office/drawing/2014/main" id="{807D4941-CE4F-D9A1-9D5E-25BB42F01784}"/>
              </a:ext>
            </a:extLst>
          </p:cNvPr>
          <p:cNvSpPr txBox="1">
            <a:spLocks/>
          </p:cNvSpPr>
          <p:nvPr/>
        </p:nvSpPr>
        <p:spPr>
          <a:xfrm>
            <a:off x="2170057" y="6172241"/>
            <a:ext cx="9304397" cy="466303"/>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1200" i="1" dirty="0"/>
              <a:t>*A faceted classification system uses a set of semantically cohesive categories that are combined as needed to create an expression of a concept.</a:t>
            </a:r>
          </a:p>
        </p:txBody>
      </p:sp>
    </p:spTree>
    <p:extLst>
      <p:ext uri="{BB962C8B-B14F-4D97-AF65-F5344CB8AC3E}">
        <p14:creationId xmlns:p14="http://schemas.microsoft.com/office/powerpoint/2010/main" val="3446860205"/>
      </p:ext>
    </p:extLst>
  </p:cSld>
  <p:clrMapOvr>
    <a:masterClrMapping/>
  </p:clrMapOvr>
</p:sld>
</file>

<file path=ppt/theme/theme1.xml><?xml version="1.0" encoding="utf-8"?>
<a:theme xmlns:a="http://schemas.openxmlformats.org/drawingml/2006/main" name="Office Theme">
  <a:themeElements>
    <a:clrScheme name="MI5 Colour Scheme">
      <a:dk1>
        <a:srgbClr val="272727"/>
      </a:dk1>
      <a:lt1>
        <a:sysClr val="window" lastClr="FFFFFF"/>
      </a:lt1>
      <a:dk2>
        <a:srgbClr val="004D71"/>
      </a:dk2>
      <a:lt2>
        <a:srgbClr val="E5EBEF"/>
      </a:lt2>
      <a:accent1>
        <a:srgbClr val="00ACAF"/>
      </a:accent1>
      <a:accent2>
        <a:srgbClr val="F9AF00"/>
      </a:accent2>
      <a:accent3>
        <a:srgbClr val="E11F21"/>
      </a:accent3>
      <a:accent4>
        <a:srgbClr val="002B3C"/>
      </a:accent4>
      <a:accent5>
        <a:srgbClr val="44195E"/>
      </a:accent5>
      <a:accent6>
        <a:srgbClr val="1C6B24"/>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400" dirty="0"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46a0f7d-0a2a-4a67-8787-0526ac134057">
      <UserInfo>
        <DisplayName>Mariusz Bronowicki</DisplayName>
        <AccountId>31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2532A45807174DA3DC86A189D226E6" ma:contentTypeVersion="10" ma:contentTypeDescription="Create a new document." ma:contentTypeScope="" ma:versionID="2f21f7b85e01d43e4988c7c5053d05b6">
  <xsd:schema xmlns:xsd="http://www.w3.org/2001/XMLSchema" xmlns:xs="http://www.w3.org/2001/XMLSchema" xmlns:p="http://schemas.microsoft.com/office/2006/metadata/properties" xmlns:ns2="72b7bd98-0189-4fe0-995b-5adb687b54fc" xmlns:ns3="646a0f7d-0a2a-4a67-8787-0526ac134057" targetNamespace="http://schemas.microsoft.com/office/2006/metadata/properties" ma:root="true" ma:fieldsID="4b25d48495aaae446713445e23f0dee8" ns2:_="" ns3:_="">
    <xsd:import namespace="72b7bd98-0189-4fe0-995b-5adb687b54fc"/>
    <xsd:import namespace="646a0f7d-0a2a-4a67-8787-0526ac1340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b7bd98-0189-4fe0-995b-5adb687b54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46a0f7d-0a2a-4a67-8787-0526ac13405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6B6FE5-1AA8-4412-9E37-795372FECC1A}">
  <ds:schemaRefs>
    <ds:schemaRef ds:uri="http://schemas.microsoft.com/office/2006/documentManagement/types"/>
    <ds:schemaRef ds:uri="http://purl.org/dc/terms/"/>
    <ds:schemaRef ds:uri="http://purl.org/dc/dcmitype/"/>
    <ds:schemaRef ds:uri="72b7bd98-0189-4fe0-995b-5adb687b54fc"/>
    <ds:schemaRef ds:uri="http://www.w3.org/XML/1998/namespace"/>
    <ds:schemaRef ds:uri="http://purl.org/dc/elements/1.1/"/>
    <ds:schemaRef ds:uri="http://schemas.microsoft.com/office/infopath/2007/PartnerControls"/>
    <ds:schemaRef ds:uri="http://schemas.openxmlformats.org/package/2006/metadata/core-properties"/>
    <ds:schemaRef ds:uri="646a0f7d-0a2a-4a67-8787-0526ac134057"/>
    <ds:schemaRef ds:uri="http://schemas.microsoft.com/office/2006/metadata/properties"/>
  </ds:schemaRefs>
</ds:datastoreItem>
</file>

<file path=customXml/itemProps2.xml><?xml version="1.0" encoding="utf-8"?>
<ds:datastoreItem xmlns:ds="http://schemas.openxmlformats.org/officeDocument/2006/customXml" ds:itemID="{6E1DAB17-5575-4845-8CCF-E39124BFD6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b7bd98-0189-4fe0-995b-5adb687b54fc"/>
    <ds:schemaRef ds:uri="646a0f7d-0a2a-4a67-8787-0526ac1340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6E7E94-3058-4A16-BA59-5404102300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3539</Words>
  <Application>Microsoft Office PowerPoint</Application>
  <PresentationFormat>Widescreen</PresentationFormat>
  <Paragraphs>180</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Consolas</vt:lpstr>
      <vt:lpstr>Wingdings</vt:lpstr>
      <vt:lpstr>Office Theme</vt:lpstr>
      <vt:lpstr>Extending IES4</vt:lpstr>
      <vt:lpstr>Introduction</vt:lpstr>
      <vt:lpstr>Simple extensions: Defining new local classes</vt:lpstr>
      <vt:lpstr>Simple extensions: Using new local classes</vt:lpstr>
      <vt:lpstr>Simple extensions: Defining new attributes and relationships</vt:lpstr>
      <vt:lpstr>Permissible extension boundary</vt:lpstr>
      <vt:lpstr>Finding the right level to extend from</vt:lpstr>
      <vt:lpstr>Finding the right level: an example</vt:lpstr>
      <vt:lpstr>Complex extensions: The wrong way</vt:lpstr>
      <vt:lpstr>Complex extensions: The right way</vt:lpstr>
      <vt:lpstr>A reminder: powertypes</vt:lpstr>
      <vt:lpstr>Complex extension: Additional “plumbing”</vt:lpstr>
      <vt:lpstr>Complex extensions: Using new local classes</vt:lpstr>
      <vt:lpstr>Specific guidance for extending Entities</vt:lpstr>
      <vt:lpstr>Extension naming convention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IES4</dc:title>
  <dc:creator/>
  <cp:lastModifiedBy/>
  <cp:revision>1</cp:revision>
  <dcterms:created xsi:type="dcterms:W3CDTF">2020-01-30T16:03:51Z</dcterms:created>
  <dcterms:modified xsi:type="dcterms:W3CDTF">2024-07-04T16:15:13Z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0x010100CA2532A45807174DA3DC86A189D226E6</vt:lpwstr>
  </property>
</Properties>
</file>