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70" r:id="rId7"/>
    <p:sldId id="275" r:id="rId8"/>
    <p:sldId id="276" r:id="rId9"/>
    <p:sldId id="272" r:id="rId10"/>
  </p:sldIdLst>
  <p:sldSz cx="12192000" cy="6858000"/>
  <p:notesSz cx="6797675" cy="9928225"/>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39393"/>
    <a:srgbClr val="FA7D00"/>
    <a:srgbClr val="003348"/>
    <a:srgbClr val="1C6B24"/>
    <a:srgbClr val="D2F2FF"/>
    <a:srgbClr val="FFFFFF"/>
    <a:srgbClr val="1B9991"/>
    <a:srgbClr val="27183D"/>
    <a:srgbClr val="9FB9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B86CCF-40BD-4AE7-A888-49897811F061}" v="9" dt="2024-02-24T08:15:27.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4" autoAdjust="0"/>
    <p:restoredTop sz="96327" autoAdjust="0"/>
  </p:normalViewPr>
  <p:slideViewPr>
    <p:cSldViewPr snapToGrid="0" snapToObjects="1">
      <p:cViewPr varScale="1">
        <p:scale>
          <a:sx n="130" d="100"/>
          <a:sy n="130" d="100"/>
        </p:scale>
        <p:origin x="96" y="16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BBD37-BD10-445E-AC69-1C794F4EE2E8}"/>
              </a:ext>
            </a:extLst>
          </p:cNvPr>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0AC46FC-38C3-4483-AE7E-002DBDB8BFA3}"/>
              </a:ext>
            </a:extLst>
          </p:cNvPr>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9BCA4B3D-4A95-43A8-9368-97B56A09926A}" type="datetimeFigureOut">
              <a:rPr lang="en-GB" smtClean="0"/>
              <a:t>04/07/2024</a:t>
            </a:fld>
            <a:endParaRPr lang="en-GB"/>
          </a:p>
        </p:txBody>
      </p:sp>
      <p:sp>
        <p:nvSpPr>
          <p:cNvPr id="4" name="Footer Placeholder 3">
            <a:extLst>
              <a:ext uri="{FF2B5EF4-FFF2-40B4-BE49-F238E27FC236}">
                <a16:creationId xmlns:a16="http://schemas.microsoft.com/office/drawing/2014/main" id="{9B66D161-122E-46FD-95DE-0B04B28C3AEF}"/>
              </a:ext>
            </a:extLst>
          </p:cNvPr>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4F2340F-7912-4D67-AE27-0281A7AECF96}"/>
              </a:ext>
            </a:extLst>
          </p:cNvPr>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95E4221B-BAEE-4441-9C17-24EFD5465A9B}" type="slidenum">
              <a:rPr lang="en-GB" smtClean="0"/>
              <a:t>‹#›</a:t>
            </a:fld>
            <a:endParaRPr lang="en-GB"/>
          </a:p>
        </p:txBody>
      </p:sp>
    </p:spTree>
    <p:extLst>
      <p:ext uri="{BB962C8B-B14F-4D97-AF65-F5344CB8AC3E}">
        <p14:creationId xmlns:p14="http://schemas.microsoft.com/office/powerpoint/2010/main" val="233138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80E45EA7-D405-46F0-BF7E-343E9BBE5B34}" type="datetimeFigureOut">
              <a:rPr lang="en-GB" smtClean="0"/>
              <a:t>04/07/2024</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AF8A028A-5C8C-4D1D-A3EA-A5BCB35E0B2F}" type="slidenum">
              <a:rPr lang="en-GB" smtClean="0"/>
              <a:t>‹#›</a:t>
            </a:fld>
            <a:endParaRPr lang="en-GB"/>
          </a:p>
        </p:txBody>
      </p:sp>
    </p:spTree>
    <p:extLst>
      <p:ext uri="{BB962C8B-B14F-4D97-AF65-F5344CB8AC3E}">
        <p14:creationId xmlns:p14="http://schemas.microsoft.com/office/powerpoint/2010/main" val="34815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1</a:t>
            </a:fld>
            <a:endParaRPr lang="en-GB"/>
          </a:p>
        </p:txBody>
      </p:sp>
    </p:spTree>
    <p:extLst>
      <p:ext uri="{BB962C8B-B14F-4D97-AF65-F5344CB8AC3E}">
        <p14:creationId xmlns:p14="http://schemas.microsoft.com/office/powerpoint/2010/main" val="1321854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8A028A-5C8C-4D1D-A3EA-A5BCB35E0B2F}" type="slidenum">
              <a:rPr lang="en-GB" smtClean="0"/>
              <a:t>5</a:t>
            </a:fld>
            <a:endParaRPr lang="en-GB"/>
          </a:p>
        </p:txBody>
      </p:sp>
    </p:spTree>
    <p:extLst>
      <p:ext uri="{BB962C8B-B14F-4D97-AF65-F5344CB8AC3E}">
        <p14:creationId xmlns:p14="http://schemas.microsoft.com/office/powerpoint/2010/main" val="33606310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6E5FA501-0575-46FB-98BC-966E3219CE46}"/>
              </a:ext>
            </a:extLst>
          </p:cNvPr>
          <p:cNvSpPr>
            <a:spLocks noGrp="1"/>
          </p:cNvSpPr>
          <p:nvPr>
            <p:ph type="title" hasCustomPrompt="1"/>
          </p:nvPr>
        </p:nvSpPr>
        <p:spPr>
          <a:xfrm>
            <a:off x="742950" y="1543647"/>
            <a:ext cx="10515600" cy="1027615"/>
          </a:xfrm>
          <a:prstGeom prst="rect">
            <a:avLst/>
          </a:prstGeom>
        </p:spPr>
        <p:txBody>
          <a:bodyPr anchor="ctr"/>
          <a:lstStyle>
            <a:lvl1pPr algn="ctr">
              <a:defRPr sz="3600" b="1">
                <a:latin typeface="Consolas" panose="020B0609020204030204" pitchFamily="49" charset="0"/>
                <a:cs typeface="Consolas" panose="020B0609020204030204" pitchFamily="49" charset="0"/>
              </a:defRPr>
            </a:lvl1pPr>
          </a:lstStyle>
          <a:p>
            <a:r>
              <a:rPr lang="en-GB" noProof="0" dirty="0"/>
              <a:t>Click to add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0490" y="3906503"/>
            <a:ext cx="5665279" cy="1712759"/>
          </a:xfrm>
          <a:prstGeom prst="rect">
            <a:avLst/>
          </a:prstGeom>
        </p:spPr>
      </p:pic>
    </p:spTree>
    <p:extLst>
      <p:ext uri="{BB962C8B-B14F-4D97-AF65-F5344CB8AC3E}">
        <p14:creationId xmlns:p14="http://schemas.microsoft.com/office/powerpoint/2010/main" val="350634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7" name="Slide Number Placeholder 31">
            <a:extLst>
              <a:ext uri="{FF2B5EF4-FFF2-40B4-BE49-F238E27FC236}">
                <a16:creationId xmlns:a16="http://schemas.microsoft.com/office/drawing/2014/main" id="{D17F187C-C903-4886-85FF-0ECAE8E542E6}"/>
              </a:ext>
            </a:extLst>
          </p:cNvPr>
          <p:cNvSpPr txBox="1">
            <a:spLocks/>
          </p:cNvSpPr>
          <p:nvPr userDrawn="1"/>
        </p:nvSpPr>
        <p:spPr>
          <a:xfrm>
            <a:off x="11474451" y="6430597"/>
            <a:ext cx="400683"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11" name="Title 10">
            <a:extLst>
              <a:ext uri="{FF2B5EF4-FFF2-40B4-BE49-F238E27FC236}">
                <a16:creationId xmlns:a16="http://schemas.microsoft.com/office/drawing/2014/main" id="{67303E22-12D4-47DF-AD17-2B6AE18CFF2C}"/>
              </a:ext>
            </a:extLst>
          </p:cNvPr>
          <p:cNvSpPr>
            <a:spLocks noGrp="1"/>
          </p:cNvSpPr>
          <p:nvPr>
            <p:ph type="title" hasCustomPrompt="1"/>
          </p:nvPr>
        </p:nvSpPr>
        <p:spPr>
          <a:xfrm>
            <a:off x="842437" y="493659"/>
            <a:ext cx="10632018" cy="707217"/>
          </a:xfrm>
          <a:prstGeom prst="rect">
            <a:avLst/>
          </a:prstGeom>
        </p:spPr>
        <p:txBody>
          <a:bodyPr anchor="ctr"/>
          <a:lstStyle>
            <a:lvl1pPr algn="l">
              <a:defRPr sz="3200">
                <a:solidFill>
                  <a:schemeClr val="tx2"/>
                </a:solidFill>
                <a:latin typeface="Consolas" panose="020B0609020204030204" pitchFamily="49" charset="0"/>
                <a:cs typeface="Consolas" panose="020B0609020204030204" pitchFamily="49" charset="0"/>
              </a:defRPr>
            </a:lvl1pPr>
          </a:lstStyle>
          <a:p>
            <a:r>
              <a:rPr lang="en-US" dirty="0"/>
              <a:t>Click to add title</a:t>
            </a:r>
            <a:endParaRPr lang="en-GB" dirty="0"/>
          </a:p>
        </p:txBody>
      </p:sp>
      <p:sp>
        <p:nvSpPr>
          <p:cNvPr id="13" name="Text Placeholder 12">
            <a:extLst>
              <a:ext uri="{FF2B5EF4-FFF2-40B4-BE49-F238E27FC236}">
                <a16:creationId xmlns:a16="http://schemas.microsoft.com/office/drawing/2014/main" id="{2A3E58AE-BEB6-48E9-B22A-55DF01545C47}"/>
              </a:ext>
            </a:extLst>
          </p:cNvPr>
          <p:cNvSpPr>
            <a:spLocks noGrp="1"/>
          </p:cNvSpPr>
          <p:nvPr>
            <p:ph type="body" sz="quarter" idx="10" hasCustomPrompt="1"/>
          </p:nvPr>
        </p:nvSpPr>
        <p:spPr>
          <a:xfrm>
            <a:off x="842437" y="1301918"/>
            <a:ext cx="10632017" cy="4600409"/>
          </a:xfrm>
          <a:prstGeom prst="rect">
            <a:avLst/>
          </a:prstGeom>
        </p:spPr>
        <p:txBody>
          <a:bodyPr/>
          <a:lstStyle>
            <a:lvl1pPr marL="0" indent="0">
              <a:buNone/>
              <a:defRPr sz="2800">
                <a:solidFill>
                  <a:schemeClr val="tx2"/>
                </a:solidFill>
                <a:latin typeface="Consolas" panose="020B0609020204030204" pitchFamily="49" charset="0"/>
                <a:cs typeface="Consolas" panose="020B0609020204030204" pitchFamily="49" charset="0"/>
              </a:defRPr>
            </a:lvl1pPr>
          </a:lstStyle>
          <a:p>
            <a:pPr lvl="0"/>
            <a:r>
              <a:rPr lang="en-GB" dirty="0"/>
              <a:t>Click to add content</a:t>
            </a:r>
          </a:p>
        </p:txBody>
      </p:sp>
      <p:sp>
        <p:nvSpPr>
          <p:cNvPr id="9" name="Slide Number Placeholder 31">
            <a:extLst>
              <a:ext uri="{FF2B5EF4-FFF2-40B4-BE49-F238E27FC236}">
                <a16:creationId xmlns:a16="http://schemas.microsoft.com/office/drawing/2014/main" id="{91051427-BC24-4ECC-90C1-1CDF08ACE32A}"/>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101394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9" name="Title 6">
            <a:extLst>
              <a:ext uri="{FF2B5EF4-FFF2-40B4-BE49-F238E27FC236}">
                <a16:creationId xmlns:a16="http://schemas.microsoft.com/office/drawing/2014/main" id="{6E5FA501-0575-46FB-98BC-966E3219CE46}"/>
              </a:ext>
            </a:extLst>
          </p:cNvPr>
          <p:cNvSpPr>
            <a:spLocks noGrp="1"/>
          </p:cNvSpPr>
          <p:nvPr>
            <p:ph type="title" hasCustomPrompt="1"/>
          </p:nvPr>
        </p:nvSpPr>
        <p:spPr>
          <a:xfrm>
            <a:off x="742950" y="1543647"/>
            <a:ext cx="10515600" cy="1921279"/>
          </a:xfrm>
          <a:prstGeom prst="rect">
            <a:avLst/>
          </a:prstGeom>
        </p:spPr>
        <p:txBody>
          <a:bodyPr anchor="ctr"/>
          <a:lstStyle>
            <a:lvl1pPr algn="ctr">
              <a:defRPr sz="3600" b="1">
                <a:latin typeface="Consolas" panose="020B0609020204030204" pitchFamily="49" charset="0"/>
                <a:cs typeface="Consolas" panose="020B0609020204030204" pitchFamily="49" charset="0"/>
              </a:defRPr>
            </a:lvl1pPr>
          </a:lstStyle>
          <a:p>
            <a:r>
              <a:rPr lang="en-GB" noProof="0" dirty="0"/>
              <a:t>Click to add title</a:t>
            </a:r>
          </a:p>
        </p:txBody>
      </p:sp>
      <p:sp>
        <p:nvSpPr>
          <p:cNvPr id="10" name="Slide Number Placeholder 31">
            <a:extLst>
              <a:ext uri="{FF2B5EF4-FFF2-40B4-BE49-F238E27FC236}">
                <a16:creationId xmlns:a16="http://schemas.microsoft.com/office/drawing/2014/main" id="{D5FB0552-CEEE-40DF-8B2A-EB19DFEE6E6F}"/>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0490" y="3906503"/>
            <a:ext cx="5665279" cy="1712759"/>
          </a:xfrm>
          <a:prstGeom prst="rect">
            <a:avLst/>
          </a:prstGeom>
        </p:spPr>
      </p:pic>
    </p:spTree>
    <p:extLst>
      <p:ext uri="{BB962C8B-B14F-4D97-AF65-F5344CB8AC3E}">
        <p14:creationId xmlns:p14="http://schemas.microsoft.com/office/powerpoint/2010/main" val="350764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11" name="Content Placeholder 3">
            <a:extLst>
              <a:ext uri="{FF2B5EF4-FFF2-40B4-BE49-F238E27FC236}">
                <a16:creationId xmlns:a16="http://schemas.microsoft.com/office/drawing/2014/main" id="{17603F64-1D47-4F9D-A79C-B23266F4C092}"/>
              </a:ext>
            </a:extLst>
          </p:cNvPr>
          <p:cNvSpPr>
            <a:spLocks noGrp="1"/>
          </p:cNvSpPr>
          <p:nvPr>
            <p:ph sz="half" idx="2" hasCustomPrompt="1"/>
          </p:nvPr>
        </p:nvSpPr>
        <p:spPr>
          <a:xfrm>
            <a:off x="6124575" y="1241234"/>
            <a:ext cx="5737688" cy="4788091"/>
          </a:xfrm>
          <a:prstGeom prst="rect">
            <a:avLst/>
          </a:prstGeom>
        </p:spPr>
        <p:txBody>
          <a:bodyPr/>
          <a:lstStyle>
            <a:lvl1pPr>
              <a:defRPr lang="en-GB" sz="2800" noProof="0" dirty="0">
                <a:solidFill>
                  <a:schemeClr val="tx2"/>
                </a:solidFill>
                <a:latin typeface="Consolas" panose="020B0609020204030204" pitchFamily="49" charset="0"/>
                <a:cs typeface="Consolas" panose="020B0609020204030204" pitchFamily="49" charset="0"/>
              </a:defRPr>
            </a:lvl1pPr>
            <a:lvl2pPr marL="803275" indent="-346075">
              <a:buFont typeface="Wingdings" panose="05000000000000000000" pitchFamily="2" charset="2"/>
              <a:buChar char="§"/>
              <a:defRPr lang="en-GB" noProof="0" dirty="0"/>
            </a:lvl2pPr>
            <a:lvl3pPr>
              <a:defRPr lang="en-GB" noProof="0" dirty="0"/>
            </a:lvl3pPr>
            <a:lvl4pPr>
              <a:defRPr lang="en-GB" noProof="0" dirty="0"/>
            </a:lvl4pPr>
            <a:lvl5pPr>
              <a:defRPr lang="en-GB" noProof="0" dirty="0"/>
            </a:lvl5pPr>
          </a:lstStyle>
          <a:p>
            <a:pPr marL="0" lvl="0" indent="0">
              <a:buNone/>
            </a:pPr>
            <a:r>
              <a:rPr lang="en-GB" noProof="0" dirty="0"/>
              <a:t>Click to add content</a:t>
            </a:r>
          </a:p>
        </p:txBody>
      </p:sp>
      <p:sp>
        <p:nvSpPr>
          <p:cNvPr id="12" name="Content Placeholder 2">
            <a:extLst>
              <a:ext uri="{FF2B5EF4-FFF2-40B4-BE49-F238E27FC236}">
                <a16:creationId xmlns:a16="http://schemas.microsoft.com/office/drawing/2014/main" id="{973CC238-7717-444C-A645-6F84263BC6B8}"/>
              </a:ext>
            </a:extLst>
          </p:cNvPr>
          <p:cNvSpPr>
            <a:spLocks noGrp="1"/>
          </p:cNvSpPr>
          <p:nvPr>
            <p:ph sz="half" idx="1" hasCustomPrompt="1"/>
          </p:nvPr>
        </p:nvSpPr>
        <p:spPr>
          <a:xfrm>
            <a:off x="340822" y="1241234"/>
            <a:ext cx="5752003" cy="4788091"/>
          </a:xfrm>
          <a:prstGeom prst="rect">
            <a:avLst/>
          </a:prstGeom>
        </p:spPr>
        <p:txBody>
          <a:bodyPr/>
          <a:lstStyle>
            <a:lvl1pPr>
              <a:defRPr lang="en-GB" sz="2800" noProof="0" dirty="0">
                <a:solidFill>
                  <a:schemeClr val="tx2"/>
                </a:solidFill>
                <a:latin typeface="Consolas" panose="020B0609020204030204" pitchFamily="49" charset="0"/>
                <a:cs typeface="Consolas" panose="020B0609020204030204" pitchFamily="49" charset="0"/>
              </a:defRPr>
            </a:lvl1pPr>
            <a:lvl2pPr marL="742950" indent="-285750">
              <a:buFont typeface="Wingdings" panose="05000000000000000000" pitchFamily="2" charset="2"/>
              <a:buChar char="§"/>
              <a:defRPr lang="en-GB" noProof="0" dirty="0"/>
            </a:lvl2pPr>
            <a:lvl3pPr>
              <a:defRPr lang="en-GB" noProof="0" dirty="0"/>
            </a:lvl3pPr>
            <a:lvl4pPr>
              <a:defRPr lang="en-GB" noProof="0" dirty="0"/>
            </a:lvl4pPr>
            <a:lvl5pPr>
              <a:defRPr lang="en-GB" noProof="0" dirty="0"/>
            </a:lvl5pPr>
          </a:lstStyle>
          <a:p>
            <a:pPr marL="0" lvl="0" indent="0">
              <a:buNone/>
            </a:pPr>
            <a:r>
              <a:rPr lang="en-GB" noProof="0" dirty="0"/>
              <a:t>Click to add content</a:t>
            </a:r>
          </a:p>
        </p:txBody>
      </p:sp>
      <p:sp>
        <p:nvSpPr>
          <p:cNvPr id="13" name="Title 6">
            <a:extLst>
              <a:ext uri="{FF2B5EF4-FFF2-40B4-BE49-F238E27FC236}">
                <a16:creationId xmlns:a16="http://schemas.microsoft.com/office/drawing/2014/main" id="{B89D6E3B-747E-48B9-8745-CB689CC81E4E}"/>
              </a:ext>
            </a:extLst>
          </p:cNvPr>
          <p:cNvSpPr>
            <a:spLocks noGrp="1"/>
          </p:cNvSpPr>
          <p:nvPr>
            <p:ph type="title"/>
          </p:nvPr>
        </p:nvSpPr>
        <p:spPr>
          <a:xfrm>
            <a:off x="340823" y="487268"/>
            <a:ext cx="11521440" cy="652924"/>
          </a:xfrm>
          <a:prstGeom prst="rect">
            <a:avLst/>
          </a:prstGeom>
        </p:spPr>
        <p:txBody>
          <a:bodyPr/>
          <a:lstStyle>
            <a:lvl1pPr algn="l">
              <a:defRPr sz="3200" b="1">
                <a:latin typeface="Consolas" panose="020B0609020204030204" pitchFamily="49" charset="0"/>
                <a:cs typeface="Consolas" panose="020B0609020204030204" pitchFamily="49" charset="0"/>
              </a:defRPr>
            </a:lvl1pPr>
          </a:lstStyle>
          <a:p>
            <a:endParaRPr lang="en-GB" noProof="0" dirty="0"/>
          </a:p>
        </p:txBody>
      </p:sp>
      <p:sp>
        <p:nvSpPr>
          <p:cNvPr id="9" name="Slide Number Placeholder 31">
            <a:extLst>
              <a:ext uri="{FF2B5EF4-FFF2-40B4-BE49-F238E27FC236}">
                <a16:creationId xmlns:a16="http://schemas.microsoft.com/office/drawing/2014/main" id="{7E091D19-FCFA-40F7-8A7B-B9E86FD41776}"/>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7553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Summary">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latin typeface="Consolas" panose="020B0609020204030204" pitchFamily="49" charset="0"/>
              <a:cs typeface="Consolas" panose="020B0609020204030204" pitchFamily="49" charset="0"/>
            </a:endParaRPr>
          </a:p>
        </p:txBody>
      </p:sp>
      <p:sp>
        <p:nvSpPr>
          <p:cNvPr id="9" name="Content Placeholder 2">
            <a:extLst>
              <a:ext uri="{FF2B5EF4-FFF2-40B4-BE49-F238E27FC236}">
                <a16:creationId xmlns:a16="http://schemas.microsoft.com/office/drawing/2014/main" id="{27550E16-0F52-4B95-9719-55D2876FBDE9}"/>
              </a:ext>
            </a:extLst>
          </p:cNvPr>
          <p:cNvSpPr>
            <a:spLocks noGrp="1"/>
          </p:cNvSpPr>
          <p:nvPr>
            <p:ph idx="1" hasCustomPrompt="1"/>
          </p:nvPr>
        </p:nvSpPr>
        <p:spPr>
          <a:xfrm>
            <a:off x="4414058" y="796588"/>
            <a:ext cx="7423266" cy="5232737"/>
          </a:xfrm>
          <a:prstGeom prst="rect">
            <a:avLst/>
          </a:prstGeom>
        </p:spPr>
        <p:txBody>
          <a:bodyPr/>
          <a:lstStyle>
            <a:lvl1pPr>
              <a:defRPr lang="en-GB" sz="2800" noProof="0">
                <a:solidFill>
                  <a:schemeClr val="tx2"/>
                </a:solidFill>
                <a:latin typeface="Consolas" panose="020B0609020204030204" pitchFamily="49" charset="0"/>
                <a:cs typeface="Consolas" panose="020B0609020204030204" pitchFamily="49" charset="0"/>
              </a:defRPr>
            </a:lvl1pPr>
            <a:lvl2pPr marL="742950" indent="-285750">
              <a:buFont typeface="Wingdings" panose="05000000000000000000" pitchFamily="2" charset="2"/>
              <a:buChar char="§"/>
              <a:defRPr lang="en-GB" noProof="0"/>
            </a:lvl2pPr>
            <a:lvl3pPr>
              <a:defRPr lang="en-GB" noProof="0"/>
            </a:lvl3pPr>
            <a:lvl4pPr>
              <a:defRPr lang="en-GB" noProof="0"/>
            </a:lvl4pPr>
            <a:lvl5pPr>
              <a:defRPr lang="en-GB" noProof="0"/>
            </a:lvl5pPr>
          </a:lstStyle>
          <a:p>
            <a:pPr marL="0" lvl="0" indent="0">
              <a:buNone/>
            </a:pPr>
            <a:r>
              <a:rPr lang="en-GB" noProof="0" dirty="0"/>
              <a:t>Click to add content</a:t>
            </a:r>
          </a:p>
        </p:txBody>
      </p:sp>
      <p:sp>
        <p:nvSpPr>
          <p:cNvPr id="10" name="Title 1">
            <a:extLst>
              <a:ext uri="{FF2B5EF4-FFF2-40B4-BE49-F238E27FC236}">
                <a16:creationId xmlns:a16="http://schemas.microsoft.com/office/drawing/2014/main" id="{61AFDD20-8E83-496D-82D9-CED0998D70DF}"/>
              </a:ext>
            </a:extLst>
          </p:cNvPr>
          <p:cNvSpPr>
            <a:spLocks noGrp="1"/>
          </p:cNvSpPr>
          <p:nvPr>
            <p:ph type="title" hasCustomPrompt="1"/>
          </p:nvPr>
        </p:nvSpPr>
        <p:spPr>
          <a:xfrm>
            <a:off x="332509" y="796588"/>
            <a:ext cx="3849877" cy="1069975"/>
          </a:xfrm>
          <a:prstGeom prst="rect">
            <a:avLst/>
          </a:prstGeom>
        </p:spPr>
        <p:txBody>
          <a:bodyPr anchor="b"/>
          <a:lstStyle>
            <a:lvl1pPr algn="l">
              <a:defRPr sz="3200">
                <a:latin typeface="Consolas" panose="020B0609020204030204" pitchFamily="49" charset="0"/>
                <a:cs typeface="Consolas" panose="020B0609020204030204" pitchFamily="49" charset="0"/>
              </a:defRPr>
            </a:lvl1pPr>
          </a:lstStyle>
          <a:p>
            <a:r>
              <a:rPr lang="en-GB" noProof="0" dirty="0"/>
              <a:t>Click to add title</a:t>
            </a:r>
          </a:p>
        </p:txBody>
      </p:sp>
      <p:sp>
        <p:nvSpPr>
          <p:cNvPr id="14" name="Text Placeholder 3">
            <a:extLst>
              <a:ext uri="{FF2B5EF4-FFF2-40B4-BE49-F238E27FC236}">
                <a16:creationId xmlns:a16="http://schemas.microsoft.com/office/drawing/2014/main" id="{773707B7-2D0C-4BFC-AF32-74BF1CA70BB7}"/>
              </a:ext>
            </a:extLst>
          </p:cNvPr>
          <p:cNvSpPr>
            <a:spLocks noGrp="1"/>
          </p:cNvSpPr>
          <p:nvPr>
            <p:ph type="body" sz="half" idx="2" hasCustomPrompt="1"/>
          </p:nvPr>
        </p:nvSpPr>
        <p:spPr>
          <a:xfrm>
            <a:off x="332509" y="1866563"/>
            <a:ext cx="3849877" cy="4162761"/>
          </a:xfrm>
          <a:prstGeom prst="rect">
            <a:avLst/>
          </a:prstGeom>
        </p:spPr>
        <p:txBody>
          <a:bodyPr/>
          <a:lstStyle>
            <a:lvl1pPr marL="0" indent="0">
              <a:buNone/>
              <a:defRPr sz="1600">
                <a:solidFill>
                  <a:schemeClr val="tx2"/>
                </a:solidFill>
                <a:latin typeface="Consolas" panose="020B0609020204030204" pitchFamily="49" charset="0"/>
                <a:cs typeface="Consolas" panose="020B06090202040302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noProof="0" dirty="0"/>
              <a:t>Click to add content</a:t>
            </a:r>
          </a:p>
        </p:txBody>
      </p:sp>
      <p:sp>
        <p:nvSpPr>
          <p:cNvPr id="11" name="Slide Number Placeholder 31">
            <a:extLst>
              <a:ext uri="{FF2B5EF4-FFF2-40B4-BE49-F238E27FC236}">
                <a16:creationId xmlns:a16="http://schemas.microsoft.com/office/drawing/2014/main" id="{886D0834-66B4-416E-BD5F-5AE9F0A18A64}"/>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2595332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31"/>
          <p:cNvSpPr>
            <a:spLocks noGrp="1"/>
          </p:cNvSpPr>
          <p:nvPr>
            <p:ph type="sldNum" sz="quarter" idx="4"/>
          </p:nvPr>
        </p:nvSpPr>
        <p:spPr>
          <a:xfrm>
            <a:off x="11489267" y="6408743"/>
            <a:ext cx="571500" cy="365125"/>
          </a:xfrm>
          <a:prstGeom prst="rect">
            <a:avLst/>
          </a:prstGeom>
        </p:spPr>
        <p:txBody>
          <a:bodyPr vert="horz" lIns="91440" tIns="45720" rIns="91440" bIns="45720" rtlCol="0" anchor="ctr"/>
          <a:lstStyle>
            <a:lvl1pPr algn="r" fontAlgn="auto">
              <a:spcBef>
                <a:spcPts val="0"/>
              </a:spcBef>
              <a:spcAft>
                <a:spcPts val="0"/>
              </a:spcAft>
              <a:defRPr sz="800" b="1" smtClean="0">
                <a:solidFill>
                  <a:srgbClr val="004D71"/>
                </a:solidFill>
                <a:latin typeface="+mn-lt"/>
                <a:ea typeface="+mn-ea"/>
                <a:cs typeface="+mn-cs"/>
              </a:defRPr>
            </a:lvl1pPr>
          </a:lstStyle>
          <a:p>
            <a:pPr>
              <a:defRPr/>
            </a:pPr>
            <a:fld id="{457A228E-832B-FB41-BA09-824FAF44EB71}" type="slidenum">
              <a:rPr lang="en-US"/>
              <a:pPr>
                <a:defRPr/>
              </a:pPr>
              <a:t>‹#›</a:t>
            </a:fld>
            <a:endParaRPr lang="en-US" dirty="0"/>
          </a:p>
        </p:txBody>
      </p:sp>
      <p:sp>
        <p:nvSpPr>
          <p:cNvPr id="3" name="TextBox 2">
            <a:extLst>
              <a:ext uri="{FF2B5EF4-FFF2-40B4-BE49-F238E27FC236}">
                <a16:creationId xmlns:a16="http://schemas.microsoft.com/office/drawing/2014/main" id="{25A93A5B-CB4A-41D2-8DA3-86954CE16A6E}"/>
              </a:ext>
            </a:extLst>
          </p:cNvPr>
          <p:cNvSpPr txBox="1"/>
          <p:nvPr userDrawn="1"/>
        </p:nvSpPr>
        <p:spPr>
          <a:xfrm>
            <a:off x="3712809" y="141321"/>
            <a:ext cx="4766387" cy="246221"/>
          </a:xfrm>
          <a:prstGeom prst="rect">
            <a:avLst/>
          </a:prstGeom>
        </p:spPr>
        <p:txBody>
          <a:bodyPr wrap="square" rtlCol="0">
            <a:spAutoFit/>
          </a:bodyPr>
          <a:lstStyle/>
          <a:p>
            <a:pPr algn="ctr"/>
            <a:r>
              <a:rPr lang="en-GB" sz="1000" b="1" dirty="0">
                <a:solidFill>
                  <a:schemeClr val="tx2"/>
                </a:solidFill>
              </a:rPr>
              <a:t>OFFICIAL</a:t>
            </a: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61" r:id="rId3"/>
    <p:sldLayoutId id="2147483662" r:id="rId4"/>
    <p:sldLayoutId id="2147483663" r:id="rId5"/>
  </p:sldLayoutIdLst>
  <p:txStyles>
    <p:titleStyle>
      <a:lvl1pPr algn="ctr" defTabSz="457200" rtl="0" fontAlgn="base">
        <a:spcBef>
          <a:spcPct val="0"/>
        </a:spcBef>
        <a:spcAft>
          <a:spcPct val="0"/>
        </a:spcAft>
        <a:defRPr sz="800" b="1" kern="1200">
          <a:solidFill>
            <a:srgbClr val="004D71"/>
          </a:solidFill>
          <a:latin typeface="Arial"/>
          <a:ea typeface="ＭＳ Ｐゴシック" charset="0"/>
          <a:cs typeface="Arial"/>
        </a:defRPr>
      </a:lvl1pPr>
      <a:lvl2pPr algn="ctr" defTabSz="457200" rtl="0" fontAlgn="base">
        <a:spcBef>
          <a:spcPct val="0"/>
        </a:spcBef>
        <a:spcAft>
          <a:spcPct val="0"/>
        </a:spcAft>
        <a:defRPr sz="800" b="1">
          <a:solidFill>
            <a:srgbClr val="004D71"/>
          </a:solidFill>
          <a:latin typeface="Arial" charset="0"/>
          <a:ea typeface="ＭＳ Ｐゴシック" charset="0"/>
        </a:defRPr>
      </a:lvl2pPr>
      <a:lvl3pPr algn="ctr" defTabSz="457200" rtl="0" fontAlgn="base">
        <a:spcBef>
          <a:spcPct val="0"/>
        </a:spcBef>
        <a:spcAft>
          <a:spcPct val="0"/>
        </a:spcAft>
        <a:defRPr sz="800" b="1">
          <a:solidFill>
            <a:srgbClr val="004D71"/>
          </a:solidFill>
          <a:latin typeface="Arial" charset="0"/>
          <a:ea typeface="ＭＳ Ｐゴシック" charset="0"/>
        </a:defRPr>
      </a:lvl3pPr>
      <a:lvl4pPr algn="ctr" defTabSz="457200" rtl="0" fontAlgn="base">
        <a:spcBef>
          <a:spcPct val="0"/>
        </a:spcBef>
        <a:spcAft>
          <a:spcPct val="0"/>
        </a:spcAft>
        <a:defRPr sz="800" b="1">
          <a:solidFill>
            <a:srgbClr val="004D71"/>
          </a:solidFill>
          <a:latin typeface="Arial" charset="0"/>
          <a:ea typeface="ＭＳ Ｐゴシック" charset="0"/>
        </a:defRPr>
      </a:lvl4pPr>
      <a:lvl5pPr algn="ctr" defTabSz="457200" rtl="0" fontAlgn="base">
        <a:spcBef>
          <a:spcPct val="0"/>
        </a:spcBef>
        <a:spcAft>
          <a:spcPct val="0"/>
        </a:spcAft>
        <a:defRPr sz="800" b="1">
          <a:solidFill>
            <a:srgbClr val="004D71"/>
          </a:solidFill>
          <a:latin typeface="Arial" charset="0"/>
          <a:ea typeface="ＭＳ Ｐゴシック" charset="0"/>
        </a:defRPr>
      </a:lvl5pPr>
      <a:lvl6pPr marL="457200" algn="ctr" defTabSz="457200" rtl="0" fontAlgn="base">
        <a:spcBef>
          <a:spcPct val="0"/>
        </a:spcBef>
        <a:spcAft>
          <a:spcPct val="0"/>
        </a:spcAft>
        <a:defRPr sz="800" b="1">
          <a:solidFill>
            <a:srgbClr val="004D71"/>
          </a:solidFill>
          <a:latin typeface="Arial" charset="0"/>
          <a:ea typeface="ＭＳ Ｐゴシック" charset="0"/>
        </a:defRPr>
      </a:lvl6pPr>
      <a:lvl7pPr marL="914400" algn="ctr" defTabSz="457200" rtl="0" fontAlgn="base">
        <a:spcBef>
          <a:spcPct val="0"/>
        </a:spcBef>
        <a:spcAft>
          <a:spcPct val="0"/>
        </a:spcAft>
        <a:defRPr sz="800" b="1">
          <a:solidFill>
            <a:srgbClr val="004D71"/>
          </a:solidFill>
          <a:latin typeface="Arial" charset="0"/>
          <a:ea typeface="ＭＳ Ｐゴシック" charset="0"/>
        </a:defRPr>
      </a:lvl7pPr>
      <a:lvl8pPr marL="1371600" algn="ctr" defTabSz="457200" rtl="0" fontAlgn="base">
        <a:spcBef>
          <a:spcPct val="0"/>
        </a:spcBef>
        <a:spcAft>
          <a:spcPct val="0"/>
        </a:spcAft>
        <a:defRPr sz="800" b="1">
          <a:solidFill>
            <a:srgbClr val="004D71"/>
          </a:solidFill>
          <a:latin typeface="Arial" charset="0"/>
          <a:ea typeface="ＭＳ Ｐゴシック" charset="0"/>
        </a:defRPr>
      </a:lvl8pPr>
      <a:lvl9pPr marL="1828800" algn="ctr" defTabSz="457200" rtl="0" fontAlgn="base">
        <a:spcBef>
          <a:spcPct val="0"/>
        </a:spcBef>
        <a:spcAft>
          <a:spcPct val="0"/>
        </a:spcAft>
        <a:defRPr sz="800" b="1">
          <a:solidFill>
            <a:srgbClr val="004D71"/>
          </a:solidFill>
          <a:latin typeface="Arial" charset="0"/>
          <a:ea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BOR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6600" dirty="0"/>
              <a:t>Instantiation Patterns</a:t>
            </a:r>
          </a:p>
        </p:txBody>
      </p:sp>
      <p:sp>
        <p:nvSpPr>
          <p:cNvPr id="3" name="TextBox 2"/>
          <p:cNvSpPr txBox="1"/>
          <p:nvPr/>
        </p:nvSpPr>
        <p:spPr>
          <a:xfrm>
            <a:off x="4134565" y="6160047"/>
            <a:ext cx="3922869" cy="461665"/>
          </a:xfrm>
          <a:prstGeom prst="rect">
            <a:avLst/>
          </a:prstGeom>
          <a:noFill/>
        </p:spPr>
        <p:txBody>
          <a:bodyPr wrap="none" rtlCol="0">
            <a:spAutoFit/>
          </a:bodyPr>
          <a:lstStyle/>
          <a:p>
            <a:pPr algn="l"/>
            <a:r>
              <a:rPr lang="en-GB" sz="2400" dirty="0">
                <a:solidFill>
                  <a:schemeClr val="tx2"/>
                </a:solidFill>
                <a:latin typeface="Consolas" panose="020B0609020204030204" pitchFamily="49" charset="0"/>
                <a:cs typeface="Consolas" panose="020B0609020204030204" pitchFamily="49" charset="0"/>
              </a:rPr>
              <a:t>Based on version 4.2.0</a:t>
            </a:r>
          </a:p>
        </p:txBody>
      </p:sp>
    </p:spTree>
    <p:extLst>
      <p:ext uri="{BB962C8B-B14F-4D97-AF65-F5344CB8AC3E}">
        <p14:creationId xmlns:p14="http://schemas.microsoft.com/office/powerpoint/2010/main" val="364586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Text Placeholder 2"/>
          <p:cNvSpPr>
            <a:spLocks noGrp="1"/>
          </p:cNvSpPr>
          <p:nvPr>
            <p:ph type="body" sz="quarter" idx="10"/>
          </p:nvPr>
        </p:nvSpPr>
        <p:spPr>
          <a:xfrm>
            <a:off x="842437" y="1255028"/>
            <a:ext cx="10824630" cy="3199741"/>
          </a:xfrm>
        </p:spPr>
        <p:txBody>
          <a:bodyPr/>
          <a:lstStyle/>
          <a:p>
            <a:r>
              <a:rPr lang="en-US" sz="1400" dirty="0"/>
              <a:t>Formal ontologies like IES4 are normally designed with very opinionated semantics based on logical and/or philosophical commitments like the </a:t>
            </a:r>
            <a:r>
              <a:rPr lang="en-US" sz="1400" dirty="0">
                <a:hlinkClick r:id="rId2"/>
              </a:rPr>
              <a:t>BORO 4D approach</a:t>
            </a:r>
            <a:r>
              <a:rPr lang="en-US" sz="1400" dirty="0"/>
              <a:t> or set theory. This makes them ideal to be used as general-purpose data exchange standards. Consequently, these commitments necessitate additional considerations when mapping equivalent data to IES from representations like the JSON below. </a:t>
            </a:r>
          </a:p>
          <a:p>
            <a:endParaRPr lang="en-US" sz="1400" dirty="0"/>
          </a:p>
          <a:p>
            <a:endParaRPr lang="en-US" sz="1400" dirty="0"/>
          </a:p>
          <a:p>
            <a:endParaRPr lang="en-US" sz="1400" dirty="0"/>
          </a:p>
          <a:p>
            <a:endParaRPr lang="en-US" sz="1400" dirty="0"/>
          </a:p>
          <a:p>
            <a:endParaRPr lang="en-US" sz="1400" dirty="0"/>
          </a:p>
          <a:p>
            <a:r>
              <a:rPr lang="en-US" sz="1400" dirty="0"/>
              <a:t>One set of considerations is how things are instantiated. This document explores the most common instantiation patterns and articulates the rules that apply to their use.</a:t>
            </a:r>
          </a:p>
        </p:txBody>
      </p:sp>
      <p:sp>
        <p:nvSpPr>
          <p:cNvPr id="4" name="Text Placeholder 2">
            <a:extLst>
              <a:ext uri="{FF2B5EF4-FFF2-40B4-BE49-F238E27FC236}">
                <a16:creationId xmlns:a16="http://schemas.microsoft.com/office/drawing/2014/main" id="{D3EAD00D-813F-8113-D4DE-C85125B87F83}"/>
              </a:ext>
            </a:extLst>
          </p:cNvPr>
          <p:cNvSpPr txBox="1">
            <a:spLocks/>
          </p:cNvSpPr>
          <p:nvPr/>
        </p:nvSpPr>
        <p:spPr>
          <a:xfrm>
            <a:off x="4395089" y="2315853"/>
            <a:ext cx="2529342" cy="1078091"/>
          </a:xfrm>
          <a:prstGeom prst="rect">
            <a:avLst/>
          </a:prstGeom>
          <a:ln>
            <a:noFill/>
          </a:ln>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a:solidFill>
                  <a:schemeClr val="tx1"/>
                </a:solidFill>
              </a:rPr>
              <a:t>{</a:t>
            </a:r>
          </a:p>
          <a:p>
            <a:r>
              <a:rPr lang="en-US" sz="1100" dirty="0">
                <a:solidFill>
                  <a:schemeClr val="tx1"/>
                </a:solidFill>
              </a:rPr>
              <a:t>	“name”: “Megan”, 	“accent”: “BRUMMIE”, 	“job”: “CEO”</a:t>
            </a:r>
          </a:p>
          <a:p>
            <a:r>
              <a:rPr lang="en-US" sz="1100" dirty="0">
                <a:solidFill>
                  <a:schemeClr val="tx1"/>
                </a:solidFill>
              </a:rPr>
              <a:t>}</a:t>
            </a:r>
          </a:p>
        </p:txBody>
      </p:sp>
      <p:sp>
        <p:nvSpPr>
          <p:cNvPr id="6" name="TextBox 5">
            <a:extLst>
              <a:ext uri="{FF2B5EF4-FFF2-40B4-BE49-F238E27FC236}">
                <a16:creationId xmlns:a16="http://schemas.microsoft.com/office/drawing/2014/main" id="{D792E830-1A13-67EB-002D-44591FFDC54D}"/>
              </a:ext>
            </a:extLst>
          </p:cNvPr>
          <p:cNvSpPr txBox="1"/>
          <p:nvPr/>
        </p:nvSpPr>
        <p:spPr>
          <a:xfrm>
            <a:off x="842437" y="4125190"/>
            <a:ext cx="10824630" cy="1510323"/>
          </a:xfrm>
          <a:prstGeom prst="rect">
            <a:avLst/>
          </a:prstGeom>
        </p:spPr>
        <p:txBody>
          <a:bodyPr/>
          <a:lstStyle>
            <a:lvl1pPr marL="0" indent="0">
              <a:spcBef>
                <a:spcPct val="20000"/>
              </a:spcBef>
              <a:buFont typeface="Arial" charset="0"/>
              <a:buNone/>
              <a:defRPr sz="1400">
                <a:solidFill>
                  <a:schemeClr val="tx2"/>
                </a:solidFill>
                <a:latin typeface="Consolas" panose="020B0609020204030204" pitchFamily="49" charset="0"/>
                <a:cs typeface="Consolas" panose="020B0609020204030204" pitchFamily="49" charset="0"/>
              </a:defRPr>
            </a:lvl1pPr>
            <a:lvl2pPr marL="742950" indent="-285750">
              <a:spcBef>
                <a:spcPct val="20000"/>
              </a:spcBef>
              <a:buFont typeface="Arial" charset="0"/>
              <a:buChar char="–"/>
              <a:defRPr sz="2800">
                <a:latin typeface="+mn-lt"/>
                <a:cs typeface="+mn-cs"/>
              </a:defRPr>
            </a:lvl2pPr>
            <a:lvl3pPr marL="1143000" indent="-228600">
              <a:spcBef>
                <a:spcPct val="20000"/>
              </a:spcBef>
              <a:buFont typeface="Arial" charset="0"/>
              <a:buChar char="•"/>
              <a:defRPr sz="2400">
                <a:latin typeface="+mn-lt"/>
                <a:cs typeface="+mn-cs"/>
              </a:defRPr>
            </a:lvl3pPr>
            <a:lvl4pPr marL="1600200" indent="-228600">
              <a:spcBef>
                <a:spcPct val="20000"/>
              </a:spcBef>
              <a:buFont typeface="Arial" charset="0"/>
              <a:buChar char="–"/>
              <a:defRPr sz="2000">
                <a:latin typeface="+mn-lt"/>
                <a:cs typeface="+mn-cs"/>
              </a:defRPr>
            </a:lvl4pPr>
            <a:lvl5pPr marL="2057400" indent="-228600">
              <a:spcBef>
                <a:spcPct val="20000"/>
              </a:spcBef>
              <a:buFont typeface="Arial" charset="0"/>
              <a:buChar char="»"/>
              <a:defRPr sz="2000">
                <a:latin typeface="+mn-lt"/>
                <a:cs typeface="+mn-cs"/>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r>
              <a:rPr lang="en-US" dirty="0"/>
              <a:t>These instantiation patterns will be articulated using the mappings of the JSON attributes introduced above, into IES. A mix of UML diagrams and RDF triples are used to articulate these patterns. The triples presented will </a:t>
            </a:r>
            <a:r>
              <a:rPr lang="en-US" dirty="0" err="1"/>
              <a:t>utilise</a:t>
            </a:r>
            <a:r>
              <a:rPr lang="en-US" dirty="0"/>
              <a:t> the following prefixes:</a:t>
            </a:r>
          </a:p>
          <a:p>
            <a:r>
              <a:rPr lang="en-US" dirty="0" err="1"/>
              <a:t>ies</a:t>
            </a:r>
            <a:r>
              <a:rPr lang="en-US" dirty="0"/>
              <a:t>: – referring to things in the IES ontology</a:t>
            </a:r>
          </a:p>
          <a:p>
            <a:r>
              <a:rPr lang="en-US" dirty="0" err="1"/>
              <a:t>ont</a:t>
            </a:r>
            <a:r>
              <a:rPr lang="en-US" dirty="0"/>
              <a:t>: – referring to things in an example, local ontology</a:t>
            </a:r>
          </a:p>
          <a:p>
            <a:r>
              <a:rPr lang="en-US" dirty="0"/>
              <a:t>data: – referring to things in an example, instance dataset</a:t>
            </a:r>
          </a:p>
        </p:txBody>
      </p:sp>
    </p:spTree>
    <p:extLst>
      <p:ext uri="{BB962C8B-B14F-4D97-AF65-F5344CB8AC3E}">
        <p14:creationId xmlns:p14="http://schemas.microsoft.com/office/powerpoint/2010/main" val="47649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CF847-EB46-1C36-4E0C-AEF3BC709CB3}"/>
            </a:ext>
          </a:extLst>
        </p:cNvPr>
        <p:cNvGrpSpPr/>
        <p:nvPr/>
      </p:nvGrpSpPr>
      <p:grpSpPr>
        <a:xfrm>
          <a:off x="0" y="0"/>
          <a:ext cx="0" cy="0"/>
          <a:chOff x="0" y="0"/>
          <a:chExt cx="0" cy="0"/>
        </a:xfrm>
      </p:grpSpPr>
      <p:sp>
        <p:nvSpPr>
          <p:cNvPr id="51" name="Rectangle 50">
            <a:extLst>
              <a:ext uri="{FF2B5EF4-FFF2-40B4-BE49-F238E27FC236}">
                <a16:creationId xmlns:a16="http://schemas.microsoft.com/office/drawing/2014/main" id="{96A7A1C4-65F9-56FD-6E3B-87D7BE32B62E}"/>
              </a:ext>
            </a:extLst>
          </p:cNvPr>
          <p:cNvSpPr/>
          <p:nvPr/>
        </p:nvSpPr>
        <p:spPr>
          <a:xfrm>
            <a:off x="1027377" y="4575034"/>
            <a:ext cx="4757962" cy="600164"/>
          </a:xfrm>
          <a:prstGeom prst="rect">
            <a:avLst/>
          </a:prstGeom>
          <a:solidFill>
            <a:srgbClr val="D2F2FF"/>
          </a:solidFill>
          <a:ln>
            <a:solidFill>
              <a:schemeClr val="tx1"/>
            </a:solidFill>
          </a:ln>
        </p:spPr>
        <p:txBody>
          <a:bodyPr wrap="square">
            <a:spAutoFit/>
          </a:bodyPr>
          <a:lstStyle/>
          <a:p>
            <a:r>
              <a:rPr lang="en-GB" sz="1100" b="1" dirty="0">
                <a:latin typeface="Consolas" panose="020B0609020204030204" pitchFamily="49" charset="0"/>
              </a:rPr>
              <a:t>data:person_1  		a  			</a:t>
            </a:r>
            <a:r>
              <a:rPr lang="en-GB" sz="1100" b="1" dirty="0" err="1">
                <a:latin typeface="Consolas" panose="020B0609020204030204" pitchFamily="49" charset="0"/>
              </a:rPr>
              <a:t>ies:Person</a:t>
            </a:r>
            <a:r>
              <a:rPr lang="en-GB" sz="1100" b="1" dirty="0">
                <a:latin typeface="Consolas" panose="020B0609020204030204" pitchFamily="49" charset="0"/>
              </a:rPr>
              <a:t> .</a:t>
            </a:r>
          </a:p>
          <a:p>
            <a:r>
              <a:rPr lang="en-GB" sz="1100" b="1" dirty="0">
                <a:latin typeface="Consolas" panose="020B0609020204030204" pitchFamily="49" charset="0"/>
              </a:rPr>
              <a:t>data:person_1_state_1  	a  			</a:t>
            </a:r>
            <a:r>
              <a:rPr lang="en-GB" sz="1100" b="1" dirty="0" err="1">
                <a:latin typeface="Consolas" panose="020B0609020204030204" pitchFamily="49" charset="0"/>
              </a:rPr>
              <a:t>ies:PersonState</a:t>
            </a:r>
            <a:r>
              <a:rPr lang="en-GB" sz="1100" b="1" dirty="0">
                <a:latin typeface="Consolas" panose="020B0609020204030204" pitchFamily="49" charset="0"/>
              </a:rPr>
              <a:t> .</a:t>
            </a:r>
          </a:p>
          <a:p>
            <a:r>
              <a:rPr lang="en-GB" sz="1100" b="1" dirty="0">
                <a:latin typeface="Consolas" panose="020B0609020204030204" pitchFamily="49" charset="0"/>
              </a:rPr>
              <a:t>data:person_1_state_1 	</a:t>
            </a:r>
            <a:r>
              <a:rPr lang="en-GB" sz="1100" b="1" dirty="0" err="1">
                <a:latin typeface="Consolas" panose="020B0609020204030204" pitchFamily="49" charset="0"/>
              </a:rPr>
              <a:t>ies:isStateOf</a:t>
            </a:r>
            <a:r>
              <a:rPr lang="en-GB" sz="1100" b="1" dirty="0">
                <a:latin typeface="Consolas" panose="020B0609020204030204" pitchFamily="49" charset="0"/>
              </a:rPr>
              <a:t>	data:person_1 .</a:t>
            </a:r>
          </a:p>
        </p:txBody>
      </p:sp>
      <p:sp>
        <p:nvSpPr>
          <p:cNvPr id="63" name="Title 1">
            <a:extLst>
              <a:ext uri="{FF2B5EF4-FFF2-40B4-BE49-F238E27FC236}">
                <a16:creationId xmlns:a16="http://schemas.microsoft.com/office/drawing/2014/main" id="{2F5293FD-CE5E-9440-264F-4C21F71246D7}"/>
              </a:ext>
            </a:extLst>
          </p:cNvPr>
          <p:cNvSpPr>
            <a:spLocks noGrp="1"/>
          </p:cNvSpPr>
          <p:nvPr>
            <p:ph type="title"/>
          </p:nvPr>
        </p:nvSpPr>
        <p:spPr>
          <a:xfrm>
            <a:off x="842437" y="493659"/>
            <a:ext cx="10632018" cy="707217"/>
          </a:xfrm>
        </p:spPr>
        <p:txBody>
          <a:bodyPr/>
          <a:lstStyle/>
          <a:p>
            <a:r>
              <a:rPr lang="en-GB" dirty="0"/>
              <a:t>Element instances (1 of 2)</a:t>
            </a:r>
          </a:p>
        </p:txBody>
      </p:sp>
      <p:sp>
        <p:nvSpPr>
          <p:cNvPr id="64" name="Text Placeholder 2">
            <a:extLst>
              <a:ext uri="{FF2B5EF4-FFF2-40B4-BE49-F238E27FC236}">
                <a16:creationId xmlns:a16="http://schemas.microsoft.com/office/drawing/2014/main" id="{53B1683B-94CB-7963-B8D6-911A8748EB4B}"/>
              </a:ext>
            </a:extLst>
          </p:cNvPr>
          <p:cNvSpPr>
            <a:spLocks noGrp="1"/>
          </p:cNvSpPr>
          <p:nvPr>
            <p:ph type="body" sz="quarter" idx="10"/>
          </p:nvPr>
        </p:nvSpPr>
        <p:spPr>
          <a:xfrm>
            <a:off x="1030513" y="1391584"/>
            <a:ext cx="10368313" cy="548435"/>
          </a:xfrm>
        </p:spPr>
        <p:txBody>
          <a:bodyPr/>
          <a:lstStyle/>
          <a:p>
            <a:r>
              <a:rPr lang="en-US" sz="1600" dirty="0"/>
              <a:t>This is the most common and naturally intuitive pattern of instantiating a thing with IES. Commonly used for most IES Elements. Here is an example of instantiating an </a:t>
            </a:r>
            <a:r>
              <a:rPr lang="en-US" sz="1600" dirty="0" err="1"/>
              <a:t>ies:Person</a:t>
            </a:r>
            <a:r>
              <a:rPr lang="en-US" sz="1600" dirty="0"/>
              <a:t> and an associated </a:t>
            </a:r>
            <a:r>
              <a:rPr lang="en-US" sz="1600" dirty="0" err="1"/>
              <a:t>ies:PersonState</a:t>
            </a:r>
            <a:r>
              <a:rPr lang="en-US" sz="1600" dirty="0"/>
              <a:t> (a temporal slice of a person).</a:t>
            </a:r>
          </a:p>
        </p:txBody>
      </p:sp>
      <p:pic>
        <p:nvPicPr>
          <p:cNvPr id="9" name="Picture 8">
            <a:extLst>
              <a:ext uri="{FF2B5EF4-FFF2-40B4-BE49-F238E27FC236}">
                <a16:creationId xmlns:a16="http://schemas.microsoft.com/office/drawing/2014/main" id="{380BDE84-0CED-3E2D-DCBB-B140517A5F97}"/>
              </a:ext>
            </a:extLst>
          </p:cNvPr>
          <p:cNvPicPr>
            <a:picLocks noChangeAspect="1"/>
          </p:cNvPicPr>
          <p:nvPr/>
        </p:nvPicPr>
        <p:blipFill rotWithShape="1">
          <a:blip r:embed="rId2"/>
          <a:srcRect l="4054" t="11770" r="1912" b="3280"/>
          <a:stretch/>
        </p:blipFill>
        <p:spPr>
          <a:xfrm>
            <a:off x="6096000" y="2389867"/>
            <a:ext cx="5673970" cy="2891294"/>
          </a:xfrm>
          <a:prstGeom prst="rect">
            <a:avLst/>
          </a:prstGeom>
        </p:spPr>
      </p:pic>
      <p:cxnSp>
        <p:nvCxnSpPr>
          <p:cNvPr id="10" name="Straight Arrow Connector 9">
            <a:extLst>
              <a:ext uri="{FF2B5EF4-FFF2-40B4-BE49-F238E27FC236}">
                <a16:creationId xmlns:a16="http://schemas.microsoft.com/office/drawing/2014/main" id="{3138DDD3-E25D-B91B-D628-C55987FFBCC4}"/>
              </a:ext>
            </a:extLst>
          </p:cNvPr>
          <p:cNvCxnSpPr>
            <a:cxnSpLocks/>
          </p:cNvCxnSpPr>
          <p:nvPr/>
        </p:nvCxnSpPr>
        <p:spPr>
          <a:xfrm>
            <a:off x="5785339" y="4760373"/>
            <a:ext cx="490756" cy="0"/>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3" name="TextBox 2">
            <a:extLst>
              <a:ext uri="{FF2B5EF4-FFF2-40B4-BE49-F238E27FC236}">
                <a16:creationId xmlns:a16="http://schemas.microsoft.com/office/drawing/2014/main" id="{C10613A8-F2E4-3946-3416-B1DD26390D7B}"/>
              </a:ext>
            </a:extLst>
          </p:cNvPr>
          <p:cNvSpPr txBox="1"/>
          <p:nvPr/>
        </p:nvSpPr>
        <p:spPr>
          <a:xfrm>
            <a:off x="1030513" y="2389867"/>
            <a:ext cx="4860024" cy="1735319"/>
          </a:xfrm>
          <a:prstGeom prst="rect">
            <a:avLst/>
          </a:prstGeom>
        </p:spPr>
        <p:txBody>
          <a:bodyPr/>
          <a:lstStyle>
            <a:lvl1pPr marL="0" indent="0">
              <a:spcBef>
                <a:spcPct val="20000"/>
              </a:spcBef>
              <a:buFont typeface="Arial" charset="0"/>
              <a:buNone/>
              <a:defRPr sz="1600">
                <a:solidFill>
                  <a:schemeClr val="tx2"/>
                </a:solidFill>
                <a:latin typeface="Consolas" panose="020B0609020204030204" pitchFamily="49" charset="0"/>
                <a:cs typeface="Consolas" panose="020B0609020204030204" pitchFamily="49" charset="0"/>
              </a:defRPr>
            </a:lvl1pPr>
            <a:lvl2pPr marL="742950" indent="-285750">
              <a:spcBef>
                <a:spcPct val="20000"/>
              </a:spcBef>
              <a:buFont typeface="Arial" charset="0"/>
              <a:buChar char="–"/>
              <a:defRPr sz="2800">
                <a:latin typeface="+mn-lt"/>
                <a:cs typeface="+mn-cs"/>
              </a:defRPr>
            </a:lvl2pPr>
            <a:lvl3pPr marL="1143000" indent="-228600">
              <a:spcBef>
                <a:spcPct val="20000"/>
              </a:spcBef>
              <a:buFont typeface="Arial" charset="0"/>
              <a:buChar char="•"/>
              <a:defRPr sz="2400">
                <a:latin typeface="+mn-lt"/>
                <a:cs typeface="+mn-cs"/>
              </a:defRPr>
            </a:lvl3pPr>
            <a:lvl4pPr marL="1600200" indent="-228600">
              <a:spcBef>
                <a:spcPct val="20000"/>
              </a:spcBef>
              <a:buFont typeface="Arial" charset="0"/>
              <a:buChar char="–"/>
              <a:defRPr sz="2000">
                <a:latin typeface="+mn-lt"/>
                <a:cs typeface="+mn-cs"/>
              </a:defRPr>
            </a:lvl4pPr>
            <a:lvl5pPr marL="2057400" indent="-228600">
              <a:spcBef>
                <a:spcPct val="20000"/>
              </a:spcBef>
              <a:buFont typeface="Arial" charset="0"/>
              <a:buChar char="»"/>
              <a:defRPr sz="2000">
                <a:latin typeface="+mn-lt"/>
                <a:cs typeface="+mn-cs"/>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r>
              <a:rPr lang="en-US" dirty="0"/>
              <a:t>Human readable identifiers associated to these elements (e.g., the name Megan) are normally found a few node-hops away from these elements on instances of </a:t>
            </a:r>
            <a:r>
              <a:rPr lang="en-US" dirty="0" err="1"/>
              <a:t>ies:Name</a:t>
            </a:r>
            <a:r>
              <a:rPr lang="en-US" dirty="0"/>
              <a:t> or </a:t>
            </a:r>
            <a:r>
              <a:rPr lang="en-US" dirty="0" err="1"/>
              <a:t>ies:Identifier</a:t>
            </a:r>
            <a:r>
              <a:rPr lang="en-US" dirty="0"/>
              <a:t>. These </a:t>
            </a:r>
            <a:r>
              <a:rPr lang="en-US" i="1" dirty="0"/>
              <a:t>Name instances </a:t>
            </a:r>
            <a:r>
              <a:rPr lang="en-US" dirty="0"/>
              <a:t>will be discussed later in this document.</a:t>
            </a:r>
          </a:p>
        </p:txBody>
      </p:sp>
      <p:sp>
        <p:nvSpPr>
          <p:cNvPr id="4" name="Text Placeholder 2">
            <a:extLst>
              <a:ext uri="{FF2B5EF4-FFF2-40B4-BE49-F238E27FC236}">
                <a16:creationId xmlns:a16="http://schemas.microsoft.com/office/drawing/2014/main" id="{1A1E1910-4BEF-8B00-218B-DCA3250A7AD7}"/>
              </a:ext>
            </a:extLst>
          </p:cNvPr>
          <p:cNvSpPr txBox="1">
            <a:spLocks/>
          </p:cNvSpPr>
          <p:nvPr/>
        </p:nvSpPr>
        <p:spPr>
          <a:xfrm>
            <a:off x="9609819" y="308221"/>
            <a:ext cx="2105102" cy="1078091"/>
          </a:xfrm>
          <a:prstGeom prst="rect">
            <a:avLst/>
          </a:prstGeom>
          <a:ln>
            <a:noFill/>
          </a:ln>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800" dirty="0">
                <a:solidFill>
                  <a:schemeClr val="tx1"/>
                </a:solidFill>
              </a:rPr>
              <a:t>{</a:t>
            </a:r>
          </a:p>
          <a:p>
            <a:r>
              <a:rPr lang="en-US" sz="800" dirty="0">
                <a:solidFill>
                  <a:schemeClr val="tx1"/>
                </a:solidFill>
              </a:rPr>
              <a:t>	“name”: “Megan”,</a:t>
            </a:r>
          </a:p>
          <a:p>
            <a:r>
              <a:rPr lang="en-US" sz="800" dirty="0">
                <a:solidFill>
                  <a:schemeClr val="tx1"/>
                </a:solidFill>
              </a:rPr>
              <a:t>	“accent”: “BRUMMIE”, 	“job”: “CEO”</a:t>
            </a:r>
          </a:p>
          <a:p>
            <a:r>
              <a:rPr lang="en-US" sz="800" dirty="0">
                <a:solidFill>
                  <a:schemeClr val="tx1"/>
                </a:solidFill>
              </a:rPr>
              <a:t>}</a:t>
            </a:r>
          </a:p>
        </p:txBody>
      </p:sp>
    </p:spTree>
    <p:extLst>
      <p:ext uri="{BB962C8B-B14F-4D97-AF65-F5344CB8AC3E}">
        <p14:creationId xmlns:p14="http://schemas.microsoft.com/office/powerpoint/2010/main" val="56569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AB02F-D601-38C8-1D50-233523B53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57FF01-BE7D-0183-1B95-C582CB3426C3}"/>
              </a:ext>
            </a:extLst>
          </p:cNvPr>
          <p:cNvSpPr>
            <a:spLocks noGrp="1"/>
          </p:cNvSpPr>
          <p:nvPr>
            <p:ph type="title"/>
          </p:nvPr>
        </p:nvSpPr>
        <p:spPr>
          <a:xfrm>
            <a:off x="842436" y="493659"/>
            <a:ext cx="6015563" cy="707217"/>
          </a:xfrm>
        </p:spPr>
        <p:txBody>
          <a:bodyPr/>
          <a:lstStyle/>
          <a:p>
            <a:r>
              <a:rPr lang="en-GB" dirty="0"/>
              <a:t>Element instances (2 of 2)</a:t>
            </a:r>
          </a:p>
        </p:txBody>
      </p:sp>
      <p:sp>
        <p:nvSpPr>
          <p:cNvPr id="9" name="Text Placeholder 2">
            <a:extLst>
              <a:ext uri="{FF2B5EF4-FFF2-40B4-BE49-F238E27FC236}">
                <a16:creationId xmlns:a16="http://schemas.microsoft.com/office/drawing/2014/main" id="{825F26F1-6A2A-76DC-BC2B-2F84FB3B43DD}"/>
              </a:ext>
            </a:extLst>
          </p:cNvPr>
          <p:cNvSpPr>
            <a:spLocks noGrp="1"/>
          </p:cNvSpPr>
          <p:nvPr>
            <p:ph type="body" sz="quarter" idx="10"/>
          </p:nvPr>
        </p:nvSpPr>
        <p:spPr>
          <a:xfrm>
            <a:off x="936306" y="1433396"/>
            <a:ext cx="10444280" cy="2374216"/>
          </a:xfrm>
        </p:spPr>
        <p:txBody>
          <a:bodyPr/>
          <a:lstStyle/>
          <a:p>
            <a:r>
              <a:rPr lang="en-GB" sz="1400" dirty="0"/>
              <a:t>Occasionally, creating instances of certain elements requires additional effort</a:t>
            </a:r>
            <a:r>
              <a:rPr lang="en-US" sz="1400" dirty="0"/>
              <a:t>. Certain classes are naturally too broad to cover certain data requirements e.g., Vehicle, Device and Post. Typically, you might want to instantiate against more detailed categories, like a particular brand and model of a Vehicle or Device, or a specific job post within an </a:t>
            </a:r>
            <a:r>
              <a:rPr lang="en-US" sz="1400" dirty="0" err="1"/>
              <a:t>organisation</a:t>
            </a:r>
            <a:r>
              <a:rPr lang="en-US" sz="1400" dirty="0"/>
              <a:t>. Ideally, we should first build out such categories or taxonomies into our local ontology before instantiating them. There will be times when these types are data-driven or sourced from free-text fields resulting in these types needing to be created ”on-the-fly”.</a:t>
            </a:r>
          </a:p>
          <a:p>
            <a:endParaRPr lang="en-US" sz="1400" dirty="0"/>
          </a:p>
          <a:p>
            <a:r>
              <a:rPr lang="en-US" sz="1400" dirty="0"/>
              <a:t>For more details on creating subclasses against the IES ontology, see the “Extending IES4” guidance document.</a:t>
            </a:r>
          </a:p>
        </p:txBody>
      </p:sp>
      <p:pic>
        <p:nvPicPr>
          <p:cNvPr id="24" name="Picture 23">
            <a:extLst>
              <a:ext uri="{FF2B5EF4-FFF2-40B4-BE49-F238E27FC236}">
                <a16:creationId xmlns:a16="http://schemas.microsoft.com/office/drawing/2014/main" id="{33311EDF-B456-545B-030B-8AA16F40A2A1}"/>
              </a:ext>
            </a:extLst>
          </p:cNvPr>
          <p:cNvPicPr>
            <a:picLocks noChangeAspect="1"/>
          </p:cNvPicPr>
          <p:nvPr/>
        </p:nvPicPr>
        <p:blipFill rotWithShape="1">
          <a:blip r:embed="rId2"/>
          <a:srcRect l="2633" t="10815" r="1296" b="2672"/>
          <a:stretch/>
        </p:blipFill>
        <p:spPr>
          <a:xfrm>
            <a:off x="5245973" y="3622181"/>
            <a:ext cx="6583592" cy="2533739"/>
          </a:xfrm>
          <a:prstGeom prst="rect">
            <a:avLst/>
          </a:prstGeom>
        </p:spPr>
      </p:pic>
      <p:sp>
        <p:nvSpPr>
          <p:cNvPr id="51" name="Rectangle 50">
            <a:extLst>
              <a:ext uri="{FF2B5EF4-FFF2-40B4-BE49-F238E27FC236}">
                <a16:creationId xmlns:a16="http://schemas.microsoft.com/office/drawing/2014/main" id="{FFF0C085-5AB8-9B75-446A-D1838458891D}"/>
              </a:ext>
            </a:extLst>
          </p:cNvPr>
          <p:cNvSpPr/>
          <p:nvPr/>
        </p:nvSpPr>
        <p:spPr>
          <a:xfrm>
            <a:off x="842436" y="5241748"/>
            <a:ext cx="4403537" cy="830997"/>
          </a:xfrm>
          <a:prstGeom prst="rect">
            <a:avLst/>
          </a:prstGeom>
          <a:solidFill>
            <a:srgbClr val="D2F2FF"/>
          </a:solidFill>
          <a:ln>
            <a:solidFill>
              <a:schemeClr val="tx1"/>
            </a:solidFill>
          </a:ln>
        </p:spPr>
        <p:txBody>
          <a:bodyPr wrap="square">
            <a:spAutoFit/>
          </a:bodyPr>
          <a:lstStyle/>
          <a:p>
            <a:r>
              <a:rPr lang="it-IT" sz="800" dirty="0">
                <a:latin typeface="Consolas" panose="020B0609020204030204" pitchFamily="49" charset="0"/>
              </a:rPr>
              <a:t>data:person_1  			a  			ies:Person .</a:t>
            </a:r>
          </a:p>
          <a:p>
            <a:r>
              <a:rPr lang="it-IT" sz="800" dirty="0">
                <a:latin typeface="Consolas" panose="020B0609020204030204" pitchFamily="49" charset="0"/>
              </a:rPr>
              <a:t>data:person_1_as_ceo_of_acme	a  			</a:t>
            </a:r>
            <a:r>
              <a:rPr lang="it-IT" sz="800" dirty="0" err="1">
                <a:latin typeface="Consolas" panose="020B0609020204030204" pitchFamily="49" charset="0"/>
              </a:rPr>
              <a:t>ies:InPost</a:t>
            </a:r>
            <a:r>
              <a:rPr lang="it-IT" sz="800" dirty="0">
                <a:latin typeface="Consolas" panose="020B0609020204030204" pitchFamily="49" charset="0"/>
              </a:rPr>
              <a:t> .</a:t>
            </a:r>
          </a:p>
          <a:p>
            <a:r>
              <a:rPr lang="en-GB" sz="800" dirty="0" err="1">
                <a:latin typeface="Consolas" panose="020B0609020204030204" pitchFamily="49" charset="0"/>
              </a:rPr>
              <a:t>data:ceo_of_acme</a:t>
            </a:r>
            <a:r>
              <a:rPr lang="en-GB" sz="800" dirty="0">
                <a:latin typeface="Consolas" panose="020B0609020204030204" pitchFamily="49" charset="0"/>
              </a:rPr>
              <a:t>			a			</a:t>
            </a:r>
            <a:r>
              <a:rPr lang="en-GB" sz="800" dirty="0" err="1">
                <a:latin typeface="Consolas" panose="020B0609020204030204" pitchFamily="49" charset="0"/>
              </a:rPr>
              <a:t>ont:CEO</a:t>
            </a:r>
            <a:r>
              <a:rPr lang="en-GB" sz="800" dirty="0">
                <a:latin typeface="Consolas" panose="020B0609020204030204" pitchFamily="49" charset="0"/>
              </a:rPr>
              <a:t> .</a:t>
            </a:r>
          </a:p>
          <a:p>
            <a:endParaRPr lang="en-GB" sz="800" dirty="0">
              <a:latin typeface="Consolas" panose="020B0609020204030204" pitchFamily="49" charset="0"/>
            </a:endParaRPr>
          </a:p>
          <a:p>
            <a:r>
              <a:rPr lang="it-IT" sz="800" dirty="0">
                <a:latin typeface="Consolas" panose="020B0609020204030204" pitchFamily="49" charset="0"/>
              </a:rPr>
              <a:t>data:person_1_as_ceo_of_acme	ies:isStateOf		data:person_1 .</a:t>
            </a:r>
          </a:p>
          <a:p>
            <a:r>
              <a:rPr lang="it-IT" sz="800" dirty="0">
                <a:latin typeface="Consolas" panose="020B0609020204030204" pitchFamily="49" charset="0"/>
              </a:rPr>
              <a:t>data:person_1_as_ceo_of_acme	</a:t>
            </a:r>
            <a:r>
              <a:rPr lang="it-IT" sz="800" dirty="0" err="1">
                <a:latin typeface="Consolas" panose="020B0609020204030204" pitchFamily="49" charset="0"/>
              </a:rPr>
              <a:t>ies:isPartOf</a:t>
            </a:r>
            <a:r>
              <a:rPr lang="it-IT" sz="800" dirty="0">
                <a:latin typeface="Consolas" panose="020B0609020204030204" pitchFamily="49" charset="0"/>
              </a:rPr>
              <a:t>		</a:t>
            </a:r>
            <a:r>
              <a:rPr lang="it-IT" sz="800" dirty="0" err="1">
                <a:latin typeface="Consolas" panose="020B0609020204030204" pitchFamily="49" charset="0"/>
              </a:rPr>
              <a:t>data:ceo_of_acme</a:t>
            </a:r>
            <a:r>
              <a:rPr lang="it-IT" sz="800" dirty="0">
                <a:latin typeface="Consolas" panose="020B0609020204030204" pitchFamily="49" charset="0"/>
              </a:rPr>
              <a:t> .</a:t>
            </a:r>
          </a:p>
        </p:txBody>
      </p:sp>
      <p:sp>
        <p:nvSpPr>
          <p:cNvPr id="27" name="Rectangle 26">
            <a:extLst>
              <a:ext uri="{FF2B5EF4-FFF2-40B4-BE49-F238E27FC236}">
                <a16:creationId xmlns:a16="http://schemas.microsoft.com/office/drawing/2014/main" id="{849E396E-0215-F7C8-BF27-D41356081C42}"/>
              </a:ext>
            </a:extLst>
          </p:cNvPr>
          <p:cNvSpPr/>
          <p:nvPr/>
        </p:nvSpPr>
        <p:spPr>
          <a:xfrm>
            <a:off x="842436" y="4778522"/>
            <a:ext cx="4403537" cy="215437"/>
          </a:xfrm>
          <a:prstGeom prst="rect">
            <a:avLst/>
          </a:prstGeom>
          <a:solidFill>
            <a:schemeClr val="tx1">
              <a:lumMod val="10000"/>
              <a:lumOff val="90000"/>
            </a:schemeClr>
          </a:solidFill>
          <a:ln>
            <a:solidFill>
              <a:schemeClr val="tx1"/>
            </a:solidFill>
          </a:ln>
        </p:spPr>
        <p:txBody>
          <a:bodyPr wrap="square">
            <a:spAutoFit/>
          </a:bodyPr>
          <a:lstStyle/>
          <a:p>
            <a:r>
              <a:rPr lang="en-GB" sz="800" dirty="0" err="1">
                <a:latin typeface="Consolas" panose="020B0609020204030204" pitchFamily="49" charset="0"/>
              </a:rPr>
              <a:t>ont:CEO</a:t>
            </a:r>
            <a:r>
              <a:rPr lang="en-GB" sz="800" dirty="0">
                <a:latin typeface="Consolas" panose="020B0609020204030204" pitchFamily="49" charset="0"/>
              </a:rPr>
              <a:t>			</a:t>
            </a:r>
            <a:r>
              <a:rPr lang="en-GB" sz="800" dirty="0" err="1">
                <a:latin typeface="Consolas" panose="020B0609020204030204" pitchFamily="49" charset="0"/>
              </a:rPr>
              <a:t>rdfs:subClassOf</a:t>
            </a:r>
            <a:r>
              <a:rPr lang="en-GB" sz="800" dirty="0">
                <a:latin typeface="Consolas" panose="020B0609020204030204" pitchFamily="49" charset="0"/>
              </a:rPr>
              <a:t>		</a:t>
            </a:r>
            <a:r>
              <a:rPr lang="en-GB" sz="800" dirty="0" err="1">
                <a:latin typeface="Consolas" panose="020B0609020204030204" pitchFamily="49" charset="0"/>
              </a:rPr>
              <a:t>ies:Post</a:t>
            </a:r>
            <a:r>
              <a:rPr lang="en-GB" sz="800" dirty="0">
                <a:latin typeface="Consolas" panose="020B0609020204030204" pitchFamily="49" charset="0"/>
              </a:rPr>
              <a:t> .</a:t>
            </a:r>
          </a:p>
        </p:txBody>
      </p:sp>
      <p:cxnSp>
        <p:nvCxnSpPr>
          <p:cNvPr id="28" name="Straight Arrow Connector 27">
            <a:extLst>
              <a:ext uri="{FF2B5EF4-FFF2-40B4-BE49-F238E27FC236}">
                <a16:creationId xmlns:a16="http://schemas.microsoft.com/office/drawing/2014/main" id="{07F26E0D-59D0-CC2F-B5FF-E76C67CCA771}"/>
              </a:ext>
            </a:extLst>
          </p:cNvPr>
          <p:cNvCxnSpPr>
            <a:cxnSpLocks/>
          </p:cNvCxnSpPr>
          <p:nvPr/>
        </p:nvCxnSpPr>
        <p:spPr>
          <a:xfrm>
            <a:off x="5015629" y="4900306"/>
            <a:ext cx="378494" cy="0"/>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32" name="Straight Arrow Connector 31">
            <a:extLst>
              <a:ext uri="{FF2B5EF4-FFF2-40B4-BE49-F238E27FC236}">
                <a16:creationId xmlns:a16="http://schemas.microsoft.com/office/drawing/2014/main" id="{F10D2560-737A-E65E-24DC-D3EDED81E6F1}"/>
              </a:ext>
            </a:extLst>
          </p:cNvPr>
          <p:cNvCxnSpPr>
            <a:cxnSpLocks/>
          </p:cNvCxnSpPr>
          <p:nvPr/>
        </p:nvCxnSpPr>
        <p:spPr>
          <a:xfrm>
            <a:off x="5015629" y="5694880"/>
            <a:ext cx="378494" cy="0"/>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3" name="Text Placeholder 2">
            <a:extLst>
              <a:ext uri="{FF2B5EF4-FFF2-40B4-BE49-F238E27FC236}">
                <a16:creationId xmlns:a16="http://schemas.microsoft.com/office/drawing/2014/main" id="{8BC5BBF6-0C36-F93D-24A6-7004FB0C5A46}"/>
              </a:ext>
            </a:extLst>
          </p:cNvPr>
          <p:cNvSpPr txBox="1">
            <a:spLocks/>
          </p:cNvSpPr>
          <p:nvPr/>
        </p:nvSpPr>
        <p:spPr>
          <a:xfrm>
            <a:off x="9609819" y="308221"/>
            <a:ext cx="2105102" cy="1078091"/>
          </a:xfrm>
          <a:prstGeom prst="rect">
            <a:avLst/>
          </a:prstGeom>
          <a:ln>
            <a:noFill/>
          </a:ln>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800" dirty="0">
                <a:solidFill>
                  <a:schemeClr val="tx1"/>
                </a:solidFill>
              </a:rPr>
              <a:t>{</a:t>
            </a:r>
          </a:p>
          <a:p>
            <a:r>
              <a:rPr lang="en-US" sz="800" dirty="0">
                <a:solidFill>
                  <a:schemeClr val="tx1"/>
                </a:solidFill>
              </a:rPr>
              <a:t>	“name”: “Megan”,</a:t>
            </a:r>
          </a:p>
          <a:p>
            <a:r>
              <a:rPr lang="en-US" sz="800" dirty="0">
                <a:solidFill>
                  <a:schemeClr val="tx1"/>
                </a:solidFill>
              </a:rPr>
              <a:t>	“accent”: “BRUMMIE”, 	</a:t>
            </a:r>
            <a:r>
              <a:rPr lang="en-US" sz="800" dirty="0">
                <a:solidFill>
                  <a:schemeClr val="tx1"/>
                </a:solidFill>
                <a:highlight>
                  <a:srgbClr val="FFFF00"/>
                </a:highlight>
              </a:rPr>
              <a:t>“job”: “CEO”</a:t>
            </a:r>
          </a:p>
          <a:p>
            <a:r>
              <a:rPr lang="en-US" sz="800" dirty="0">
                <a:solidFill>
                  <a:schemeClr val="tx1"/>
                </a:solidFill>
              </a:rPr>
              <a:t>}</a:t>
            </a:r>
          </a:p>
        </p:txBody>
      </p:sp>
    </p:spTree>
    <p:extLst>
      <p:ext uri="{BB962C8B-B14F-4D97-AF65-F5344CB8AC3E}">
        <p14:creationId xmlns:p14="http://schemas.microsoft.com/office/powerpoint/2010/main" val="380466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0B37A-A0CF-20B6-70F5-EBAF247F11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58167-B938-36F3-0DDE-4A690528686E}"/>
              </a:ext>
            </a:extLst>
          </p:cNvPr>
          <p:cNvSpPr>
            <a:spLocks noGrp="1"/>
          </p:cNvSpPr>
          <p:nvPr>
            <p:ph type="title"/>
          </p:nvPr>
        </p:nvSpPr>
        <p:spPr/>
        <p:txBody>
          <a:bodyPr/>
          <a:lstStyle/>
          <a:p>
            <a:r>
              <a:rPr lang="en-GB" dirty="0"/>
              <a:t>Name instances</a:t>
            </a:r>
          </a:p>
        </p:txBody>
      </p:sp>
      <p:sp>
        <p:nvSpPr>
          <p:cNvPr id="11" name="Text Placeholder 2">
            <a:extLst>
              <a:ext uri="{FF2B5EF4-FFF2-40B4-BE49-F238E27FC236}">
                <a16:creationId xmlns:a16="http://schemas.microsoft.com/office/drawing/2014/main" id="{EE2BAC6F-FE39-53F7-5B99-FA283A22305D}"/>
              </a:ext>
            </a:extLst>
          </p:cNvPr>
          <p:cNvSpPr txBox="1">
            <a:spLocks/>
          </p:cNvSpPr>
          <p:nvPr/>
        </p:nvSpPr>
        <p:spPr>
          <a:xfrm>
            <a:off x="842436" y="2223450"/>
            <a:ext cx="2925523" cy="3257254"/>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The thing that is shared between two things with the same name, is the string literal at the end of the </a:t>
            </a:r>
            <a:r>
              <a:rPr lang="en-US" sz="1400" i="1" dirty="0" err="1"/>
              <a:t>representationValue</a:t>
            </a:r>
            <a:r>
              <a:rPr lang="en-US" sz="1400" dirty="0"/>
              <a:t> attribute.  </a:t>
            </a:r>
          </a:p>
          <a:p>
            <a:endParaRPr lang="en-US" sz="1400" dirty="0"/>
          </a:p>
          <a:p>
            <a:r>
              <a:rPr lang="en-US" sz="1400" dirty="0"/>
              <a:t>This pattern for names is based on P.F. Strawson’s theory of description and utterances, and Quine’s Roots of Reference. Note, this pattern does not apply to the superclass of Name, </a:t>
            </a:r>
            <a:r>
              <a:rPr lang="en-US" sz="1400" i="1" dirty="0"/>
              <a:t>Representation</a:t>
            </a:r>
            <a:r>
              <a:rPr lang="en-US" sz="1400" dirty="0"/>
              <a:t>.</a:t>
            </a:r>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A724DDF2-AFEA-90FD-5BEB-C7E05FE29902}"/>
              </a:ext>
            </a:extLst>
          </p:cNvPr>
          <p:cNvPicPr>
            <a:picLocks noChangeAspect="1"/>
          </p:cNvPicPr>
          <p:nvPr/>
        </p:nvPicPr>
        <p:blipFill rotWithShape="1">
          <a:blip r:embed="rId3"/>
          <a:srcRect l="1731" t="8569" r="624" b="1466"/>
          <a:stretch/>
        </p:blipFill>
        <p:spPr>
          <a:xfrm>
            <a:off x="3617169" y="2099234"/>
            <a:ext cx="8159498" cy="2747955"/>
          </a:xfrm>
          <a:prstGeom prst="rect">
            <a:avLst/>
          </a:prstGeom>
        </p:spPr>
      </p:pic>
      <p:sp>
        <p:nvSpPr>
          <p:cNvPr id="51" name="Rectangle 50">
            <a:extLst>
              <a:ext uri="{FF2B5EF4-FFF2-40B4-BE49-F238E27FC236}">
                <a16:creationId xmlns:a16="http://schemas.microsoft.com/office/drawing/2014/main" id="{E98DB0CB-386A-D888-4DE9-E1F04658F701}"/>
              </a:ext>
            </a:extLst>
          </p:cNvPr>
          <p:cNvSpPr/>
          <p:nvPr/>
        </p:nvSpPr>
        <p:spPr>
          <a:xfrm>
            <a:off x="6881996" y="4868707"/>
            <a:ext cx="4687112" cy="1938992"/>
          </a:xfrm>
          <a:prstGeom prst="rect">
            <a:avLst/>
          </a:prstGeom>
          <a:solidFill>
            <a:srgbClr val="D2F2FF"/>
          </a:solidFill>
          <a:ln>
            <a:solidFill>
              <a:schemeClr val="tx1"/>
            </a:solidFill>
          </a:ln>
        </p:spPr>
        <p:txBody>
          <a:bodyPr wrap="square">
            <a:spAutoFit/>
          </a:bodyPr>
          <a:lstStyle/>
          <a:p>
            <a:r>
              <a:rPr lang="it-IT" sz="750" dirty="0">
                <a:latin typeface="Consolas" panose="020B0609020204030204" pitchFamily="49" charset="0"/>
              </a:rPr>
              <a:t>data:person_1  		a  			ies:Person .</a:t>
            </a:r>
          </a:p>
          <a:p>
            <a:r>
              <a:rPr lang="it-IT" sz="750" dirty="0">
                <a:latin typeface="Consolas" panose="020B0609020204030204" pitchFamily="49" charset="0"/>
              </a:rPr>
              <a:t>data:person_1_state_1  	a  			ies:PersonState .</a:t>
            </a:r>
          </a:p>
          <a:p>
            <a:r>
              <a:rPr lang="it-IT" sz="750" dirty="0">
                <a:latin typeface="Consolas" panose="020B0609020204030204" pitchFamily="49" charset="0"/>
              </a:rPr>
              <a:t>data:person_1_state_1 	ies:isStateOf		data:person_1 .</a:t>
            </a:r>
          </a:p>
          <a:p>
            <a:endParaRPr lang="it-IT" sz="750" dirty="0">
              <a:latin typeface="Consolas" panose="020B0609020204030204" pitchFamily="49" charset="0"/>
            </a:endParaRPr>
          </a:p>
          <a:p>
            <a:r>
              <a:rPr lang="it-IT" sz="750" dirty="0">
                <a:latin typeface="Consolas" panose="020B0609020204030204" pitchFamily="49" charset="0"/>
              </a:rPr>
              <a:t>data:person_2  		a  			</a:t>
            </a:r>
            <a:r>
              <a:rPr lang="it-IT" sz="750" dirty="0" err="1">
                <a:latin typeface="Consolas" panose="020B0609020204030204" pitchFamily="49" charset="0"/>
              </a:rPr>
              <a:t>ies:Person</a:t>
            </a:r>
            <a:r>
              <a:rPr lang="it-IT" sz="750" dirty="0">
                <a:latin typeface="Consolas" panose="020B0609020204030204" pitchFamily="49" charset="0"/>
              </a:rPr>
              <a:t> .</a:t>
            </a:r>
          </a:p>
          <a:p>
            <a:r>
              <a:rPr lang="it-IT" sz="750" dirty="0">
                <a:latin typeface="Consolas" panose="020B0609020204030204" pitchFamily="49" charset="0"/>
              </a:rPr>
              <a:t>data:person_2_state_1  	a  			</a:t>
            </a:r>
            <a:r>
              <a:rPr lang="it-IT" sz="750" dirty="0" err="1">
                <a:latin typeface="Consolas" panose="020B0609020204030204" pitchFamily="49" charset="0"/>
              </a:rPr>
              <a:t>ies:PersonState</a:t>
            </a:r>
            <a:r>
              <a:rPr lang="it-IT" sz="750" dirty="0">
                <a:latin typeface="Consolas" panose="020B0609020204030204" pitchFamily="49" charset="0"/>
              </a:rPr>
              <a:t> .</a:t>
            </a:r>
          </a:p>
          <a:p>
            <a:r>
              <a:rPr lang="it-IT" sz="750" dirty="0">
                <a:latin typeface="Consolas" panose="020B0609020204030204" pitchFamily="49" charset="0"/>
              </a:rPr>
              <a:t>data:person_2_state_1 	</a:t>
            </a:r>
            <a:r>
              <a:rPr lang="it-IT" sz="750" dirty="0" err="1">
                <a:latin typeface="Consolas" panose="020B0609020204030204" pitchFamily="49" charset="0"/>
              </a:rPr>
              <a:t>ies:isStateOf</a:t>
            </a:r>
            <a:r>
              <a:rPr lang="it-IT" sz="750" dirty="0">
                <a:latin typeface="Consolas" panose="020B0609020204030204" pitchFamily="49" charset="0"/>
              </a:rPr>
              <a:t>		data:person_2 .</a:t>
            </a:r>
          </a:p>
          <a:p>
            <a:endParaRPr lang="it-IT" sz="750" dirty="0">
              <a:latin typeface="Consolas" panose="020B0609020204030204" pitchFamily="49" charset="0"/>
            </a:endParaRPr>
          </a:p>
          <a:p>
            <a:endParaRPr lang="en-GB" sz="750" b="1" dirty="0">
              <a:latin typeface="Consolas" panose="020B0609020204030204" pitchFamily="49" charset="0"/>
            </a:endParaRPr>
          </a:p>
          <a:p>
            <a:r>
              <a:rPr lang="en-GB" sz="750" b="1" dirty="0">
                <a:latin typeface="Consolas" panose="020B0609020204030204" pitchFamily="49" charset="0"/>
              </a:rPr>
              <a:t>data:person_1_state_1 	</a:t>
            </a:r>
            <a:r>
              <a:rPr lang="en-GB" sz="750" b="1" dirty="0" err="1">
                <a:latin typeface="Consolas" panose="020B0609020204030204" pitchFamily="49" charset="0"/>
              </a:rPr>
              <a:t>ies:hasName</a:t>
            </a:r>
            <a:r>
              <a:rPr lang="en-GB" sz="750" b="1" dirty="0">
                <a:latin typeface="Consolas" panose="020B0609020204030204" pitchFamily="49" charset="0"/>
              </a:rPr>
              <a:t>		data:given_name_1.</a:t>
            </a:r>
          </a:p>
          <a:p>
            <a:r>
              <a:rPr lang="en-GB" sz="750" b="1" dirty="0">
                <a:latin typeface="Consolas" panose="020B0609020204030204" pitchFamily="49" charset="0"/>
              </a:rPr>
              <a:t>data:given_name_1		a			</a:t>
            </a:r>
            <a:r>
              <a:rPr lang="en-GB" sz="750" b="1" dirty="0" err="1">
                <a:latin typeface="Consolas" panose="020B0609020204030204" pitchFamily="49" charset="0"/>
              </a:rPr>
              <a:t>ies:GivenName</a:t>
            </a:r>
            <a:r>
              <a:rPr lang="en-GB" sz="750" b="1" dirty="0">
                <a:latin typeface="Consolas" panose="020B0609020204030204" pitchFamily="49" charset="0"/>
              </a:rPr>
              <a:t> .</a:t>
            </a:r>
          </a:p>
          <a:p>
            <a:r>
              <a:rPr lang="en-GB" sz="750" b="1" dirty="0">
                <a:latin typeface="Consolas" panose="020B0609020204030204" pitchFamily="49" charset="0"/>
              </a:rPr>
              <a:t>data:given_name_1 	</a:t>
            </a:r>
            <a:r>
              <a:rPr lang="en-GB" sz="750" b="1" dirty="0" err="1">
                <a:latin typeface="Consolas" panose="020B0609020204030204" pitchFamily="49" charset="0"/>
              </a:rPr>
              <a:t>ies:representationValue</a:t>
            </a:r>
            <a:r>
              <a:rPr lang="en-GB" sz="750" b="1" dirty="0">
                <a:latin typeface="Consolas" panose="020B0609020204030204" pitchFamily="49" charset="0"/>
              </a:rPr>
              <a:t> 	“Megan”^^</a:t>
            </a:r>
            <a:r>
              <a:rPr lang="en-GB" sz="750" b="1" dirty="0" err="1">
                <a:latin typeface="Consolas" panose="020B0609020204030204" pitchFamily="49" charset="0"/>
              </a:rPr>
              <a:t>xsd:string</a:t>
            </a:r>
            <a:r>
              <a:rPr lang="en-GB" sz="750" b="1" dirty="0">
                <a:latin typeface="Consolas" panose="020B0609020204030204" pitchFamily="49" charset="0"/>
              </a:rPr>
              <a:t> .</a:t>
            </a:r>
          </a:p>
          <a:p>
            <a:endParaRPr lang="en-GB" sz="750" b="1" dirty="0">
              <a:latin typeface="Consolas" panose="020B0609020204030204" pitchFamily="49" charset="0"/>
            </a:endParaRPr>
          </a:p>
          <a:p>
            <a:r>
              <a:rPr lang="en-GB" sz="750" b="1" dirty="0">
                <a:latin typeface="Consolas" panose="020B0609020204030204" pitchFamily="49" charset="0"/>
              </a:rPr>
              <a:t>data:person_2_state_1 	</a:t>
            </a:r>
            <a:r>
              <a:rPr lang="en-GB" sz="750" b="1" dirty="0" err="1">
                <a:latin typeface="Consolas" panose="020B0609020204030204" pitchFamily="49" charset="0"/>
              </a:rPr>
              <a:t>ies:hasName</a:t>
            </a:r>
            <a:r>
              <a:rPr lang="en-GB" sz="750" b="1" dirty="0">
                <a:latin typeface="Consolas" panose="020B0609020204030204" pitchFamily="49" charset="0"/>
              </a:rPr>
              <a:t>		data:given_name_2.</a:t>
            </a:r>
          </a:p>
          <a:p>
            <a:r>
              <a:rPr lang="en-GB" sz="750" b="1" dirty="0">
                <a:latin typeface="Consolas" panose="020B0609020204030204" pitchFamily="49" charset="0"/>
              </a:rPr>
              <a:t>data:given_name_2		a			</a:t>
            </a:r>
            <a:r>
              <a:rPr lang="en-GB" sz="750" b="1" dirty="0" err="1">
                <a:latin typeface="Consolas" panose="020B0609020204030204" pitchFamily="49" charset="0"/>
              </a:rPr>
              <a:t>ies:GivenName</a:t>
            </a:r>
            <a:r>
              <a:rPr lang="en-GB" sz="750" b="1" dirty="0">
                <a:latin typeface="Consolas" panose="020B0609020204030204" pitchFamily="49" charset="0"/>
              </a:rPr>
              <a:t> .</a:t>
            </a:r>
          </a:p>
          <a:p>
            <a:r>
              <a:rPr lang="en-GB" sz="750" b="1" dirty="0">
                <a:latin typeface="Consolas" panose="020B0609020204030204" pitchFamily="49" charset="0"/>
              </a:rPr>
              <a:t>data:given_name_2 	</a:t>
            </a:r>
            <a:r>
              <a:rPr lang="en-GB" sz="750" b="1" dirty="0" err="1">
                <a:latin typeface="Consolas" panose="020B0609020204030204" pitchFamily="49" charset="0"/>
              </a:rPr>
              <a:t>ies:representationValue</a:t>
            </a:r>
            <a:r>
              <a:rPr lang="en-GB" sz="750" b="1" dirty="0">
                <a:latin typeface="Consolas" panose="020B0609020204030204" pitchFamily="49" charset="0"/>
              </a:rPr>
              <a:t> 	“Megan”^^</a:t>
            </a:r>
            <a:r>
              <a:rPr lang="en-GB" sz="750" b="1" dirty="0" err="1">
                <a:latin typeface="Consolas" panose="020B0609020204030204" pitchFamily="49" charset="0"/>
              </a:rPr>
              <a:t>xsd:string</a:t>
            </a:r>
            <a:r>
              <a:rPr lang="en-GB" sz="750" b="1" dirty="0">
                <a:latin typeface="Consolas" panose="020B0609020204030204" pitchFamily="49" charset="0"/>
              </a:rPr>
              <a:t> .</a:t>
            </a:r>
          </a:p>
        </p:txBody>
      </p:sp>
      <p:sp>
        <p:nvSpPr>
          <p:cNvPr id="6" name="Text Placeholder 2">
            <a:extLst>
              <a:ext uri="{FF2B5EF4-FFF2-40B4-BE49-F238E27FC236}">
                <a16:creationId xmlns:a16="http://schemas.microsoft.com/office/drawing/2014/main" id="{EFE450C5-60B4-3003-86BB-CAA2241875EC}"/>
              </a:ext>
            </a:extLst>
          </p:cNvPr>
          <p:cNvSpPr txBox="1">
            <a:spLocks/>
          </p:cNvSpPr>
          <p:nvPr/>
        </p:nvSpPr>
        <p:spPr>
          <a:xfrm>
            <a:off x="842436" y="1139574"/>
            <a:ext cx="10934231" cy="95966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Names are a special form of representation used for identifying things. Anything can by identified by many names (or its subclass, identifiers). An important nuance of names in IES, is that when we instantiate a name, like here, the given name of Megan; that instance is not shared with other instances of people called Megan. Instead, each instance of a given name is a unique form of utterance for identifying a single thing. </a:t>
            </a:r>
          </a:p>
        </p:txBody>
      </p:sp>
      <p:cxnSp>
        <p:nvCxnSpPr>
          <p:cNvPr id="7" name="Straight Arrow Connector 6">
            <a:extLst>
              <a:ext uri="{FF2B5EF4-FFF2-40B4-BE49-F238E27FC236}">
                <a16:creationId xmlns:a16="http://schemas.microsoft.com/office/drawing/2014/main" id="{9F3C328D-7CBD-FA9A-D04C-4158589B1974}"/>
              </a:ext>
            </a:extLst>
          </p:cNvPr>
          <p:cNvCxnSpPr>
            <a:cxnSpLocks/>
          </p:cNvCxnSpPr>
          <p:nvPr/>
        </p:nvCxnSpPr>
        <p:spPr>
          <a:xfrm flipV="1">
            <a:off x="8718808" y="4758196"/>
            <a:ext cx="0" cy="197221"/>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3" name="Text Placeholder 2">
            <a:extLst>
              <a:ext uri="{FF2B5EF4-FFF2-40B4-BE49-F238E27FC236}">
                <a16:creationId xmlns:a16="http://schemas.microsoft.com/office/drawing/2014/main" id="{50406F64-51B6-D849-6D57-01DF83D818D4}"/>
              </a:ext>
            </a:extLst>
          </p:cNvPr>
          <p:cNvSpPr txBox="1">
            <a:spLocks/>
          </p:cNvSpPr>
          <p:nvPr/>
        </p:nvSpPr>
        <p:spPr>
          <a:xfrm>
            <a:off x="9748011" y="117000"/>
            <a:ext cx="2105102" cy="1078091"/>
          </a:xfrm>
          <a:prstGeom prst="rect">
            <a:avLst/>
          </a:prstGeom>
          <a:ln>
            <a:noFill/>
          </a:ln>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800" dirty="0">
                <a:solidFill>
                  <a:schemeClr val="tx1"/>
                </a:solidFill>
              </a:rPr>
              <a:t>{</a:t>
            </a:r>
          </a:p>
          <a:p>
            <a:r>
              <a:rPr lang="en-US" sz="800" dirty="0">
                <a:solidFill>
                  <a:schemeClr val="tx1"/>
                </a:solidFill>
              </a:rPr>
              <a:t>	</a:t>
            </a:r>
            <a:r>
              <a:rPr lang="en-US" sz="800" dirty="0">
                <a:solidFill>
                  <a:schemeClr val="tx1"/>
                </a:solidFill>
                <a:highlight>
                  <a:srgbClr val="FFFF00"/>
                </a:highlight>
              </a:rPr>
              <a:t>“name”: “Megan”,</a:t>
            </a:r>
          </a:p>
          <a:p>
            <a:r>
              <a:rPr lang="en-US" sz="800" dirty="0">
                <a:solidFill>
                  <a:schemeClr val="tx1"/>
                </a:solidFill>
              </a:rPr>
              <a:t>	“accent”: “BRUMMIE”, 	“job”: “CEO”</a:t>
            </a:r>
          </a:p>
          <a:p>
            <a:r>
              <a:rPr lang="en-US" sz="800" dirty="0">
                <a:solidFill>
                  <a:schemeClr val="tx1"/>
                </a:solidFill>
              </a:rPr>
              <a:t>}</a:t>
            </a:r>
          </a:p>
        </p:txBody>
      </p:sp>
    </p:spTree>
    <p:extLst>
      <p:ext uri="{BB962C8B-B14F-4D97-AF65-F5344CB8AC3E}">
        <p14:creationId xmlns:p14="http://schemas.microsoft.com/office/powerpoint/2010/main" val="273997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839AD-CDCC-880B-5151-50687AC50F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3A40A4-4CDB-B5DE-1E62-AB31A184B2FB}"/>
              </a:ext>
            </a:extLst>
          </p:cNvPr>
          <p:cNvSpPr>
            <a:spLocks noGrp="1"/>
          </p:cNvSpPr>
          <p:nvPr>
            <p:ph type="title"/>
          </p:nvPr>
        </p:nvSpPr>
        <p:spPr/>
        <p:txBody>
          <a:bodyPr/>
          <a:lstStyle/>
          <a:p>
            <a:r>
              <a:rPr lang="en-GB" dirty="0"/>
              <a:t>Class instances</a:t>
            </a:r>
          </a:p>
        </p:txBody>
      </p:sp>
      <p:sp>
        <p:nvSpPr>
          <p:cNvPr id="18" name="Text Placeholder 2">
            <a:extLst>
              <a:ext uri="{FF2B5EF4-FFF2-40B4-BE49-F238E27FC236}">
                <a16:creationId xmlns:a16="http://schemas.microsoft.com/office/drawing/2014/main" id="{12AC13E6-8DC6-A196-AC44-B3721B6EE007}"/>
              </a:ext>
            </a:extLst>
          </p:cNvPr>
          <p:cNvSpPr txBox="1">
            <a:spLocks/>
          </p:cNvSpPr>
          <p:nvPr/>
        </p:nvSpPr>
        <p:spPr>
          <a:xfrm>
            <a:off x="877653" y="1127011"/>
            <a:ext cx="10899861" cy="95966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BORO ontologies such as IES allow the instantiation of classes that are themselves members of other classes. Instances of characteristics, measures and representations are such examples where this pattern is used. In this example we create a new class instance of Accent for the </a:t>
            </a:r>
            <a:r>
              <a:rPr lang="en-US" sz="1400" i="1" dirty="0" err="1"/>
              <a:t>Brummie</a:t>
            </a:r>
            <a:r>
              <a:rPr lang="en-US" sz="1400" dirty="0"/>
              <a:t> accent.</a:t>
            </a:r>
          </a:p>
          <a:p>
            <a:endParaRPr lang="en-US" sz="1400" dirty="0"/>
          </a:p>
        </p:txBody>
      </p:sp>
      <p:pic>
        <p:nvPicPr>
          <p:cNvPr id="4" name="Picture 3">
            <a:extLst>
              <a:ext uri="{FF2B5EF4-FFF2-40B4-BE49-F238E27FC236}">
                <a16:creationId xmlns:a16="http://schemas.microsoft.com/office/drawing/2014/main" id="{B24AFD90-F6AC-355D-115C-F5070D54C9A1}"/>
              </a:ext>
            </a:extLst>
          </p:cNvPr>
          <p:cNvPicPr>
            <a:picLocks noChangeAspect="1"/>
          </p:cNvPicPr>
          <p:nvPr/>
        </p:nvPicPr>
        <p:blipFill rotWithShape="1">
          <a:blip r:embed="rId2"/>
          <a:srcRect l="2780" t="8692" r="1016" b="2458"/>
          <a:stretch/>
        </p:blipFill>
        <p:spPr>
          <a:xfrm>
            <a:off x="4031011" y="2019664"/>
            <a:ext cx="7933907" cy="3579391"/>
          </a:xfrm>
          <a:prstGeom prst="rect">
            <a:avLst/>
          </a:prstGeom>
        </p:spPr>
      </p:pic>
      <p:sp>
        <p:nvSpPr>
          <p:cNvPr id="51" name="Rectangle 50">
            <a:extLst>
              <a:ext uri="{FF2B5EF4-FFF2-40B4-BE49-F238E27FC236}">
                <a16:creationId xmlns:a16="http://schemas.microsoft.com/office/drawing/2014/main" id="{A3E9DB65-EA28-A719-CF91-CFEE4A58C43E}"/>
              </a:ext>
            </a:extLst>
          </p:cNvPr>
          <p:cNvSpPr/>
          <p:nvPr/>
        </p:nvSpPr>
        <p:spPr>
          <a:xfrm>
            <a:off x="959742" y="5446333"/>
            <a:ext cx="3959881" cy="746358"/>
          </a:xfrm>
          <a:prstGeom prst="rect">
            <a:avLst/>
          </a:prstGeom>
          <a:solidFill>
            <a:srgbClr val="D2F2FF"/>
          </a:solidFill>
          <a:ln>
            <a:solidFill>
              <a:schemeClr val="tx1"/>
            </a:solidFill>
          </a:ln>
        </p:spPr>
        <p:txBody>
          <a:bodyPr wrap="square">
            <a:spAutoFit/>
          </a:bodyPr>
          <a:lstStyle/>
          <a:p>
            <a:r>
              <a:rPr lang="it-IT" sz="850" dirty="0">
                <a:latin typeface="Consolas" panose="020B0609020204030204" pitchFamily="49" charset="0"/>
              </a:rPr>
              <a:t>data:person_1  		a  			ies:Person .</a:t>
            </a:r>
          </a:p>
          <a:p>
            <a:r>
              <a:rPr lang="it-IT" sz="850" dirty="0">
                <a:latin typeface="Consolas" panose="020B0609020204030204" pitchFamily="49" charset="0"/>
              </a:rPr>
              <a:t>data:person_1_state_1  	a  			ies:PersonState .</a:t>
            </a:r>
          </a:p>
          <a:p>
            <a:r>
              <a:rPr lang="it-IT" sz="850" dirty="0">
                <a:latin typeface="Consolas" panose="020B0609020204030204" pitchFamily="49" charset="0"/>
              </a:rPr>
              <a:t>data:person_1_state_1 	ies:isStateOf		data:person_1 .</a:t>
            </a:r>
          </a:p>
          <a:p>
            <a:endParaRPr lang="en-GB" sz="850" dirty="0">
              <a:latin typeface="Consolas" panose="020B0609020204030204" pitchFamily="49" charset="0"/>
            </a:endParaRPr>
          </a:p>
          <a:p>
            <a:r>
              <a:rPr lang="en-GB" sz="850" b="1" dirty="0">
                <a:latin typeface="Consolas" panose="020B0609020204030204" pitchFamily="49" charset="0"/>
              </a:rPr>
              <a:t>data:person_1_state_1 	</a:t>
            </a:r>
            <a:r>
              <a:rPr lang="en-GB" sz="850" b="1" dirty="0" err="1">
                <a:latin typeface="Consolas" panose="020B0609020204030204" pitchFamily="49" charset="0"/>
              </a:rPr>
              <a:t>ies:hasCharacteristic</a:t>
            </a:r>
            <a:r>
              <a:rPr lang="en-GB" sz="850" b="1" dirty="0">
                <a:latin typeface="Consolas" panose="020B0609020204030204" pitchFamily="49" charset="0"/>
              </a:rPr>
              <a:t>	</a:t>
            </a:r>
            <a:r>
              <a:rPr lang="en-GB" sz="850" b="1" dirty="0" err="1">
                <a:latin typeface="Consolas" panose="020B0609020204030204" pitchFamily="49" charset="0"/>
              </a:rPr>
              <a:t>ont:Brummie</a:t>
            </a:r>
            <a:r>
              <a:rPr lang="en-GB" sz="850" b="1" dirty="0">
                <a:latin typeface="Consolas" panose="020B0609020204030204" pitchFamily="49" charset="0"/>
              </a:rPr>
              <a:t> .</a:t>
            </a:r>
          </a:p>
        </p:txBody>
      </p:sp>
      <p:sp>
        <p:nvSpPr>
          <p:cNvPr id="14" name="Folded Corner 4">
            <a:extLst>
              <a:ext uri="{FF2B5EF4-FFF2-40B4-BE49-F238E27FC236}">
                <a16:creationId xmlns:a16="http://schemas.microsoft.com/office/drawing/2014/main" id="{D4D98934-AA1C-EC6D-1371-3970E4A0E976}"/>
              </a:ext>
            </a:extLst>
          </p:cNvPr>
          <p:cNvSpPr/>
          <p:nvPr/>
        </p:nvSpPr>
        <p:spPr>
          <a:xfrm>
            <a:off x="9441861" y="5149847"/>
            <a:ext cx="2224552" cy="1034952"/>
          </a:xfrm>
          <a:prstGeom prst="foldedCorner">
            <a:avLst/>
          </a:prstGeom>
          <a:solidFill>
            <a:srgbClr val="FFFF00"/>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000" dirty="0">
                <a:solidFill>
                  <a:schemeClr val="tx1"/>
                </a:solidFill>
                <a:latin typeface="Consolas" panose="020B0609020204030204" pitchFamily="49" charset="0"/>
                <a:cs typeface="Consolas" panose="020B0609020204030204" pitchFamily="49" charset="0"/>
              </a:rPr>
              <a:t>Note, </a:t>
            </a:r>
            <a:r>
              <a:rPr lang="en-US" sz="1000" dirty="0" err="1">
                <a:solidFill>
                  <a:schemeClr val="tx1"/>
                </a:solidFill>
                <a:latin typeface="Consolas" panose="020B0609020204030204" pitchFamily="49" charset="0"/>
                <a:cs typeface="Consolas" panose="020B0609020204030204" pitchFamily="49" charset="0"/>
              </a:rPr>
              <a:t>ies:hasCharacteristic</a:t>
            </a:r>
            <a:r>
              <a:rPr lang="en-US" sz="1000" dirty="0">
                <a:solidFill>
                  <a:schemeClr val="tx1"/>
                </a:solidFill>
                <a:latin typeface="Consolas" panose="020B0609020204030204" pitchFamily="49" charset="0"/>
                <a:cs typeface="Consolas" panose="020B0609020204030204" pitchFamily="49" charset="0"/>
              </a:rPr>
              <a:t> is a sub-property of </a:t>
            </a:r>
            <a:r>
              <a:rPr lang="en-US" sz="1000" dirty="0" err="1">
                <a:solidFill>
                  <a:schemeClr val="tx1"/>
                </a:solidFill>
                <a:latin typeface="Consolas" panose="020B0609020204030204" pitchFamily="49" charset="0"/>
                <a:cs typeface="Consolas" panose="020B0609020204030204" pitchFamily="49" charset="0"/>
              </a:rPr>
              <a:t>rdf:type</a:t>
            </a:r>
            <a:r>
              <a:rPr lang="en-US" sz="1000" dirty="0">
                <a:solidFill>
                  <a:schemeClr val="tx1"/>
                </a:solidFill>
                <a:latin typeface="Consolas" panose="020B0609020204030204" pitchFamily="49" charset="0"/>
                <a:cs typeface="Consolas" panose="020B0609020204030204" pitchFamily="49" charset="0"/>
              </a:rPr>
              <a:t>. So, in essence, person_1_state_1 is being allocated membership to two classes here.</a:t>
            </a:r>
          </a:p>
        </p:txBody>
      </p:sp>
      <p:sp>
        <p:nvSpPr>
          <p:cNvPr id="25" name="TextBox 24">
            <a:extLst>
              <a:ext uri="{FF2B5EF4-FFF2-40B4-BE49-F238E27FC236}">
                <a16:creationId xmlns:a16="http://schemas.microsoft.com/office/drawing/2014/main" id="{D0BE2B75-E91E-D667-7D31-1DFBFB8FEFBC}"/>
              </a:ext>
            </a:extLst>
          </p:cNvPr>
          <p:cNvSpPr txBox="1"/>
          <p:nvPr/>
        </p:nvSpPr>
        <p:spPr>
          <a:xfrm>
            <a:off x="877654" y="1861927"/>
            <a:ext cx="3153358" cy="2148280"/>
          </a:xfrm>
          <a:prstGeom prst="rect">
            <a:avLst/>
          </a:prstGeom>
        </p:spPr>
        <p:txBody>
          <a:bodyPr/>
          <a:lstStyle>
            <a:defPPr>
              <a:defRPr lang="en-US"/>
            </a:defPPr>
            <a:lvl1pPr marL="0" indent="0">
              <a:spcBef>
                <a:spcPct val="20000"/>
              </a:spcBef>
              <a:buFont typeface="Arial" charset="0"/>
              <a:buNone/>
              <a:defRPr sz="1400">
                <a:solidFill>
                  <a:schemeClr val="tx2"/>
                </a:solidFill>
                <a:latin typeface="Consolas" panose="020B0609020204030204" pitchFamily="49" charset="0"/>
                <a:cs typeface="Consolas" panose="020B0609020204030204" pitchFamily="49" charset="0"/>
              </a:defRPr>
            </a:lvl1pPr>
            <a:lvl2pPr marL="742950" indent="-285750">
              <a:spcBef>
                <a:spcPct val="20000"/>
              </a:spcBef>
              <a:buFont typeface="Arial" charset="0"/>
              <a:buChar char="–"/>
              <a:defRPr sz="2800">
                <a:latin typeface="+mn-lt"/>
                <a:cs typeface="+mn-cs"/>
              </a:defRPr>
            </a:lvl2pPr>
            <a:lvl3pPr marL="1143000" indent="-228600">
              <a:spcBef>
                <a:spcPct val="20000"/>
              </a:spcBef>
              <a:buFont typeface="Arial" charset="0"/>
              <a:buChar char="•"/>
              <a:defRPr sz="2400">
                <a:latin typeface="+mn-lt"/>
                <a:cs typeface="+mn-cs"/>
              </a:defRPr>
            </a:lvl3pPr>
            <a:lvl4pPr marL="1600200" indent="-228600">
              <a:spcBef>
                <a:spcPct val="20000"/>
              </a:spcBef>
              <a:buFont typeface="Arial" charset="0"/>
              <a:buChar char="–"/>
              <a:defRPr sz="2000">
                <a:latin typeface="+mn-lt"/>
                <a:cs typeface="+mn-cs"/>
              </a:defRPr>
            </a:lvl4pPr>
            <a:lvl5pPr marL="2057400" indent="-228600">
              <a:spcBef>
                <a:spcPct val="20000"/>
              </a:spcBef>
              <a:buFont typeface="Arial" charset="0"/>
              <a:buChar char="»"/>
              <a:defRPr sz="2000">
                <a:latin typeface="+mn-lt"/>
                <a:cs typeface="+mn-cs"/>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r>
              <a:rPr lang="en-US" dirty="0"/>
              <a:t>A common mistake is to assume that the human-readable value for this class instances is to be found at the end of the </a:t>
            </a:r>
            <a:r>
              <a:rPr lang="en-US" i="1" dirty="0" err="1"/>
              <a:t>representationValue</a:t>
            </a:r>
            <a:r>
              <a:rPr lang="en-US" dirty="0"/>
              <a:t> attribute. This only applies for instances of representations. All other class instances should be treated as equivalent to extensions to the IES ontology. If you do need a human-readable string for such instances, use </a:t>
            </a:r>
            <a:r>
              <a:rPr lang="en-US" dirty="0" err="1"/>
              <a:t>rdfs:label</a:t>
            </a:r>
            <a:r>
              <a:rPr lang="en-US" dirty="0"/>
              <a:t>.</a:t>
            </a:r>
          </a:p>
        </p:txBody>
      </p:sp>
      <p:sp>
        <p:nvSpPr>
          <p:cNvPr id="3" name="Text Placeholder 2">
            <a:extLst>
              <a:ext uri="{FF2B5EF4-FFF2-40B4-BE49-F238E27FC236}">
                <a16:creationId xmlns:a16="http://schemas.microsoft.com/office/drawing/2014/main" id="{42D60F8E-BBC5-2EFF-EFB9-427B08CD24B3}"/>
              </a:ext>
            </a:extLst>
          </p:cNvPr>
          <p:cNvSpPr txBox="1">
            <a:spLocks/>
          </p:cNvSpPr>
          <p:nvPr/>
        </p:nvSpPr>
        <p:spPr>
          <a:xfrm>
            <a:off x="9609819" y="308221"/>
            <a:ext cx="2105102" cy="1078091"/>
          </a:xfrm>
          <a:prstGeom prst="rect">
            <a:avLst/>
          </a:prstGeom>
          <a:ln>
            <a:noFill/>
          </a:ln>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800" dirty="0">
                <a:solidFill>
                  <a:schemeClr val="tx1"/>
                </a:solidFill>
              </a:rPr>
              <a:t>{</a:t>
            </a:r>
          </a:p>
          <a:p>
            <a:r>
              <a:rPr lang="en-US" sz="800" dirty="0">
                <a:solidFill>
                  <a:schemeClr val="tx1"/>
                </a:solidFill>
              </a:rPr>
              <a:t>	“name”: “Megan”, 	</a:t>
            </a:r>
            <a:r>
              <a:rPr lang="en-US" sz="800" dirty="0">
                <a:solidFill>
                  <a:schemeClr val="tx1"/>
                </a:solidFill>
                <a:highlight>
                  <a:srgbClr val="FFFF00"/>
                </a:highlight>
              </a:rPr>
              <a:t>“accent”: “BRUMMIE”, </a:t>
            </a:r>
            <a:r>
              <a:rPr lang="en-US" sz="800" dirty="0">
                <a:solidFill>
                  <a:schemeClr val="tx1"/>
                </a:solidFill>
              </a:rPr>
              <a:t>	“job”: “CEO”</a:t>
            </a:r>
          </a:p>
          <a:p>
            <a:r>
              <a:rPr lang="en-US" sz="800" dirty="0">
                <a:solidFill>
                  <a:schemeClr val="tx1"/>
                </a:solidFill>
              </a:rPr>
              <a:t>}</a:t>
            </a:r>
          </a:p>
        </p:txBody>
      </p:sp>
      <p:sp>
        <p:nvSpPr>
          <p:cNvPr id="5" name="Rectangle 4">
            <a:extLst>
              <a:ext uri="{FF2B5EF4-FFF2-40B4-BE49-F238E27FC236}">
                <a16:creationId xmlns:a16="http://schemas.microsoft.com/office/drawing/2014/main" id="{999C7016-B217-AF54-8AD0-BC3E5B6F1CBE}"/>
              </a:ext>
            </a:extLst>
          </p:cNvPr>
          <p:cNvSpPr/>
          <p:nvPr/>
        </p:nvSpPr>
        <p:spPr>
          <a:xfrm>
            <a:off x="959741" y="5097153"/>
            <a:ext cx="3959881" cy="223138"/>
          </a:xfrm>
          <a:prstGeom prst="rect">
            <a:avLst/>
          </a:prstGeom>
          <a:solidFill>
            <a:schemeClr val="tx1">
              <a:lumMod val="10000"/>
              <a:lumOff val="90000"/>
            </a:schemeClr>
          </a:solidFill>
          <a:ln>
            <a:solidFill>
              <a:schemeClr val="tx1"/>
            </a:solidFill>
          </a:ln>
        </p:spPr>
        <p:txBody>
          <a:bodyPr wrap="square">
            <a:spAutoFit/>
          </a:bodyPr>
          <a:lstStyle/>
          <a:p>
            <a:r>
              <a:rPr lang="it-IT" sz="850" b="1" dirty="0" err="1">
                <a:latin typeface="Consolas" panose="020B0609020204030204" pitchFamily="49" charset="0"/>
              </a:rPr>
              <a:t>ont:Brummie</a:t>
            </a:r>
            <a:r>
              <a:rPr lang="it-IT" sz="850" b="1" dirty="0">
                <a:latin typeface="Consolas" panose="020B0609020204030204" pitchFamily="49" charset="0"/>
              </a:rPr>
              <a:t>		a			ies:Accent .</a:t>
            </a:r>
            <a:endParaRPr lang="en-GB" sz="850" b="1" dirty="0">
              <a:latin typeface="Consolas" panose="020B0609020204030204" pitchFamily="49" charset="0"/>
            </a:endParaRPr>
          </a:p>
        </p:txBody>
      </p:sp>
      <p:grpSp>
        <p:nvGrpSpPr>
          <p:cNvPr id="28" name="Group 27">
            <a:extLst>
              <a:ext uri="{FF2B5EF4-FFF2-40B4-BE49-F238E27FC236}">
                <a16:creationId xmlns:a16="http://schemas.microsoft.com/office/drawing/2014/main" id="{F0A27DF8-4BE6-D2C7-E337-1255ADEF369B}"/>
              </a:ext>
            </a:extLst>
          </p:cNvPr>
          <p:cNvGrpSpPr/>
          <p:nvPr/>
        </p:nvGrpSpPr>
        <p:grpSpPr>
          <a:xfrm>
            <a:off x="3966255" y="4048453"/>
            <a:ext cx="378494" cy="1048700"/>
            <a:chOff x="4144758" y="4048453"/>
            <a:chExt cx="378494" cy="1048700"/>
          </a:xfrm>
        </p:grpSpPr>
        <p:cxnSp>
          <p:nvCxnSpPr>
            <p:cNvPr id="10" name="Straight Arrow Connector 9">
              <a:extLst>
                <a:ext uri="{FF2B5EF4-FFF2-40B4-BE49-F238E27FC236}">
                  <a16:creationId xmlns:a16="http://schemas.microsoft.com/office/drawing/2014/main" id="{1F0784D3-D6FD-2909-3C2B-46DDDE0A4F88}"/>
                </a:ext>
              </a:extLst>
            </p:cNvPr>
            <p:cNvCxnSpPr>
              <a:cxnSpLocks/>
            </p:cNvCxnSpPr>
            <p:nvPr/>
          </p:nvCxnSpPr>
          <p:spPr>
            <a:xfrm>
              <a:off x="4144758" y="4048453"/>
              <a:ext cx="378494" cy="0"/>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786E1032-0BDF-834E-6FDC-E4AD63515A3F}"/>
                </a:ext>
              </a:extLst>
            </p:cNvPr>
            <p:cNvCxnSpPr>
              <a:cxnSpLocks/>
            </p:cNvCxnSpPr>
            <p:nvPr/>
          </p:nvCxnSpPr>
          <p:spPr>
            <a:xfrm flipV="1">
              <a:off x="4144758" y="4048453"/>
              <a:ext cx="0" cy="1048700"/>
            </a:xfrm>
            <a:prstGeom prst="straightConnector1">
              <a:avLst/>
            </a:prstGeom>
            <a:ln>
              <a:solidFill>
                <a:schemeClr val="tx1"/>
              </a:solidFill>
              <a:prstDash val="dash"/>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cxnSp>
        <p:nvCxnSpPr>
          <p:cNvPr id="19" name="Straight Arrow Connector 18">
            <a:extLst>
              <a:ext uri="{FF2B5EF4-FFF2-40B4-BE49-F238E27FC236}">
                <a16:creationId xmlns:a16="http://schemas.microsoft.com/office/drawing/2014/main" id="{8F67BA50-D556-C448-D6F3-908E090FFA3A}"/>
              </a:ext>
            </a:extLst>
          </p:cNvPr>
          <p:cNvCxnSpPr>
            <a:cxnSpLocks/>
          </p:cNvCxnSpPr>
          <p:nvPr/>
        </p:nvCxnSpPr>
        <p:spPr>
          <a:xfrm flipV="1">
            <a:off x="5522039" y="5422083"/>
            <a:ext cx="0" cy="378193"/>
          </a:xfrm>
          <a:prstGeom prst="straightConnector1">
            <a:avLst/>
          </a:prstGeom>
          <a:ln>
            <a:solidFill>
              <a:schemeClr val="tx1"/>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21" name="Straight Arrow Connector 20">
            <a:extLst>
              <a:ext uri="{FF2B5EF4-FFF2-40B4-BE49-F238E27FC236}">
                <a16:creationId xmlns:a16="http://schemas.microsoft.com/office/drawing/2014/main" id="{FFFBDC73-BCEA-924D-837C-16F83AA568EF}"/>
              </a:ext>
            </a:extLst>
          </p:cNvPr>
          <p:cNvCxnSpPr>
            <a:cxnSpLocks/>
            <a:stCxn id="51" idx="3"/>
          </p:cNvCxnSpPr>
          <p:nvPr/>
        </p:nvCxnSpPr>
        <p:spPr>
          <a:xfrm>
            <a:off x="4919623" y="5819512"/>
            <a:ext cx="602416" cy="0"/>
          </a:xfrm>
          <a:prstGeom prst="straightConnector1">
            <a:avLst/>
          </a:prstGeom>
          <a:ln>
            <a:solidFill>
              <a:schemeClr val="tx1"/>
            </a:solidFill>
            <a:prstDash val="dash"/>
            <a:headEnd type="none" w="med" len="med"/>
            <a:tailEnd type="none"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706473626"/>
      </p:ext>
    </p:extLst>
  </p:cSld>
  <p:clrMapOvr>
    <a:masterClrMapping/>
  </p:clrMapOvr>
</p:sld>
</file>

<file path=ppt/theme/theme1.xml><?xml version="1.0" encoding="utf-8"?>
<a:theme xmlns:a="http://schemas.openxmlformats.org/drawingml/2006/main" name="Office Theme">
  <a:themeElements>
    <a:clrScheme name="MI5 Colour Scheme">
      <a:dk1>
        <a:srgbClr val="272727"/>
      </a:dk1>
      <a:lt1>
        <a:sysClr val="window" lastClr="FFFFFF"/>
      </a:lt1>
      <a:dk2>
        <a:srgbClr val="004D71"/>
      </a:dk2>
      <a:lt2>
        <a:srgbClr val="E5EBEF"/>
      </a:lt2>
      <a:accent1>
        <a:srgbClr val="00ACAF"/>
      </a:accent1>
      <a:accent2>
        <a:srgbClr val="F9AF00"/>
      </a:accent2>
      <a:accent3>
        <a:srgbClr val="E11F21"/>
      </a:accent3>
      <a:accent4>
        <a:srgbClr val="002B3C"/>
      </a:accent4>
      <a:accent5>
        <a:srgbClr val="44195E"/>
      </a:accent5>
      <a:accent6>
        <a:srgbClr val="1C6B24"/>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400" dirty="0"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46a0f7d-0a2a-4a67-8787-0526ac134057">
      <UserInfo>
        <DisplayName>Mariusz Bronowicki</DisplayName>
        <AccountId>31</AccountId>
        <AccountType/>
      </UserInfo>
      <UserInfo>
        <DisplayName>Ian Bailey</DisplayName>
        <AccountId>22</AccountId>
        <AccountType/>
      </UserInfo>
      <UserInfo>
        <DisplayName>James Williams</DisplayName>
        <AccountId>20</AccountId>
        <AccountType/>
      </UserInfo>
      <UserInfo>
        <DisplayName>Andreas Cola</DisplayName>
        <AccountId>12</AccountId>
        <AccountType/>
      </UserInfo>
      <UserInfo>
        <DisplayName>Fritz Robertson</DisplayName>
        <AccountId>46</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2532A45807174DA3DC86A189D226E6" ma:contentTypeVersion="10" ma:contentTypeDescription="Create a new document." ma:contentTypeScope="" ma:versionID="2f21f7b85e01d43e4988c7c5053d05b6">
  <xsd:schema xmlns:xsd="http://www.w3.org/2001/XMLSchema" xmlns:xs="http://www.w3.org/2001/XMLSchema" xmlns:p="http://schemas.microsoft.com/office/2006/metadata/properties" xmlns:ns2="72b7bd98-0189-4fe0-995b-5adb687b54fc" xmlns:ns3="646a0f7d-0a2a-4a67-8787-0526ac134057" targetNamespace="http://schemas.microsoft.com/office/2006/metadata/properties" ma:root="true" ma:fieldsID="4b25d48495aaae446713445e23f0dee8" ns2:_="" ns3:_="">
    <xsd:import namespace="72b7bd98-0189-4fe0-995b-5adb687b54fc"/>
    <xsd:import namespace="646a0f7d-0a2a-4a67-8787-0526ac1340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b7bd98-0189-4fe0-995b-5adb687b54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46a0f7d-0a2a-4a67-8787-0526ac13405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6B6FE5-1AA8-4412-9E37-795372FECC1A}">
  <ds:schemaRefs>
    <ds:schemaRef ds:uri="http://purl.org/dc/elements/1.1/"/>
    <ds:schemaRef ds:uri="http://schemas.microsoft.com/office/infopath/2007/PartnerControls"/>
    <ds:schemaRef ds:uri="http://purl.org/dc/terms/"/>
    <ds:schemaRef ds:uri="http://schemas.microsoft.com/office/2006/metadata/properties"/>
    <ds:schemaRef ds:uri="72b7bd98-0189-4fe0-995b-5adb687b54fc"/>
    <ds:schemaRef ds:uri="http://schemas.microsoft.com/office/2006/documentManagement/types"/>
    <ds:schemaRef ds:uri="646a0f7d-0a2a-4a67-8787-0526ac134057"/>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E1DAB17-5575-4845-8CCF-E39124BFD6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b7bd98-0189-4fe0-995b-5adb687b54fc"/>
    <ds:schemaRef ds:uri="646a0f7d-0a2a-4a67-8787-0526ac1340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6E7E94-3058-4A16-BA59-5404102300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1317</Words>
  <Application>Microsoft Office PowerPoint</Application>
  <PresentationFormat>Widescreen</PresentationFormat>
  <Paragraphs>83</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Consolas</vt:lpstr>
      <vt:lpstr>Wingdings</vt:lpstr>
      <vt:lpstr>Office Theme</vt:lpstr>
      <vt:lpstr>Instantiation Patterns</vt:lpstr>
      <vt:lpstr>Introduction</vt:lpstr>
      <vt:lpstr>Element instances (1 of 2)</vt:lpstr>
      <vt:lpstr>Element instances (2 of 2)</vt:lpstr>
      <vt:lpstr>Name instances</vt:lpstr>
      <vt:lpstr>Class instances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IES4</dc:title>
  <dc:creator/>
  <cp:lastModifiedBy/>
  <cp:revision>1</cp:revision>
  <dcterms:created xsi:type="dcterms:W3CDTF">2020-01-30T16:03:51Z</dcterms:created>
  <dcterms:modified xsi:type="dcterms:W3CDTF">2024-07-04T16:15:51Z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0x010100CA2532A45807174DA3DC86A189D226E6</vt:lpwstr>
  </property>
</Properties>
</file>