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59" r:id="rId6"/>
    <p:sldId id="423" r:id="rId7"/>
    <p:sldId id="681" r:id="rId8"/>
    <p:sldId id="682" r:id="rId9"/>
    <p:sldId id="257" r:id="rId10"/>
    <p:sldId id="258" r:id="rId11"/>
    <p:sldId id="666" r:id="rId12"/>
    <p:sldId id="667" r:id="rId13"/>
    <p:sldId id="668" r:id="rId14"/>
    <p:sldId id="669" r:id="rId15"/>
    <p:sldId id="670" r:id="rId16"/>
    <p:sldId id="671" r:id="rId17"/>
    <p:sldId id="672" r:id="rId18"/>
    <p:sldId id="673" r:id="rId19"/>
    <p:sldId id="674" r:id="rId20"/>
    <p:sldId id="675" r:id="rId21"/>
    <p:sldId id="684" r:id="rId22"/>
    <p:sldId id="686" r:id="rId23"/>
    <p:sldId id="683" r:id="rId24"/>
    <p:sldId id="685" r:id="rId25"/>
  </p:sldIdLst>
  <p:sldSz cx="12192000" cy="6858000"/>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DB9A3944-7B03-484C-A335-57AECAE00624}">
          <p14:sldIdLst>
            <p14:sldId id="256"/>
            <p14:sldId id="259"/>
            <p14:sldId id="423"/>
          </p14:sldIdLst>
        </p14:section>
        <p14:section name="Planned Meeting" id="{28D147C1-8D4C-AB41-B211-C6188894638D}">
          <p14:sldIdLst>
            <p14:sldId id="681"/>
            <p14:sldId id="682"/>
          </p14:sldIdLst>
        </p14:section>
        <p14:section name="Observing a moving aircraft" id="{A9AB9197-09D0-44AA-B42E-EAA96F50B3CC}">
          <p14:sldIdLst>
            <p14:sldId id="257"/>
            <p14:sldId id="258"/>
          </p14:sldIdLst>
        </p14:section>
        <p14:section name="Representations of an Address" id="{72CD7EA6-EA4B-D34B-8B7D-0A64E58FBA36}">
          <p14:sldIdLst>
            <p14:sldId id="666"/>
            <p14:sldId id="667"/>
          </p14:sldIdLst>
        </p14:section>
        <p14:section name="Sim Card Swap in a Mobile Handset" id="{C3724F43-8208-4848-BD4D-707D6954B580}">
          <p14:sldIdLst>
            <p14:sldId id="668"/>
            <p14:sldId id="669"/>
          </p14:sldIdLst>
        </p14:section>
        <p14:section name="Subject Of interest" id="{C9BDB876-4323-2B4F-B56B-D478D7EAEA5F}">
          <p14:sldIdLst>
            <p14:sldId id="670"/>
            <p14:sldId id="671"/>
          </p14:sldIdLst>
        </p14:section>
        <p14:section name="Posts and Roles" id="{433982C8-8AF7-8D43-B433-C94B30991423}">
          <p14:sldIdLst>
            <p14:sldId id="672"/>
            <p14:sldId id="673"/>
          </p14:sldIdLst>
        </p14:section>
        <p14:section name="SMS Message" id="{17468479-0A9A-EF4D-B16E-7DC4EFED5D32}">
          <p14:sldIdLst>
            <p14:sldId id="674"/>
            <p14:sldId id="675"/>
          </p14:sldIdLst>
        </p14:section>
        <p14:section name="Voicecall" id="{761AD2AA-5780-6F41-ABE8-5D8585BC86FE}">
          <p14:sldIdLst>
            <p14:sldId id="684"/>
            <p14:sldId id="686"/>
          </p14:sldIdLst>
        </p14:section>
        <p14:section name="Movement" id="{306F7300-2D62-3542-A172-8F882A91D6BE}">
          <p14:sldIdLst>
            <p14:sldId id="683"/>
            <p14:sldId id="6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39393"/>
    <a:srgbClr val="FA7D00"/>
    <a:srgbClr val="D2F2FF"/>
    <a:srgbClr val="FFFFFF"/>
    <a:srgbClr val="1C6B24"/>
    <a:srgbClr val="1B9991"/>
    <a:srgbClr val="27183D"/>
    <a:srgbClr val="003348"/>
    <a:srgbClr val="9FB9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88" autoAdjust="0"/>
    <p:restoredTop sz="96327" autoAdjust="0"/>
  </p:normalViewPr>
  <p:slideViewPr>
    <p:cSldViewPr snapToGrid="0" snapToObjects="1">
      <p:cViewPr varScale="1">
        <p:scale>
          <a:sx n="123" d="100"/>
          <a:sy n="123" d="100"/>
        </p:scale>
        <p:origin x="904" y="192"/>
      </p:cViewPr>
      <p:guideLst>
        <p:guide orient="horz" pos="2160"/>
        <p:guide pos="3840"/>
      </p:guideLst>
    </p:cSldViewPr>
  </p:slideViewPr>
  <p:notesTextViewPr>
    <p:cViewPr>
      <p:scale>
        <a:sx n="100" d="100"/>
        <a:sy n="100" d="100"/>
      </p:scale>
      <p:origin x="0" y="0"/>
    </p:cViewPr>
  </p:notesTextViewPr>
  <p:notesViewPr>
    <p:cSldViewPr snapToGrid="0" snapToObjects="1" showGuide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Cola" userId="9cf49212-79da-4456-a319-09a207b99fa0" providerId="ADAL" clId="{087C3A17-941C-EB42-BA91-5435961E0374}"/>
    <pc:docChg chg="undo custSel modSld">
      <pc:chgData name="Andreas Cola" userId="9cf49212-79da-4456-a319-09a207b99fa0" providerId="ADAL" clId="{087C3A17-941C-EB42-BA91-5435961E0374}" dt="2024-04-03T14:22:14.594" v="628" actId="1076"/>
      <pc:docMkLst>
        <pc:docMk/>
      </pc:docMkLst>
      <pc:sldChg chg="modSp mod">
        <pc:chgData name="Andreas Cola" userId="9cf49212-79da-4456-a319-09a207b99fa0" providerId="ADAL" clId="{087C3A17-941C-EB42-BA91-5435961E0374}" dt="2024-04-03T14:22:14.594" v="628" actId="1076"/>
        <pc:sldMkLst>
          <pc:docMk/>
          <pc:sldMk cId="476495371" sldId="257"/>
        </pc:sldMkLst>
        <pc:spChg chg="mod">
          <ac:chgData name="Andreas Cola" userId="9cf49212-79da-4456-a319-09a207b99fa0" providerId="ADAL" clId="{087C3A17-941C-EB42-BA91-5435961E0374}" dt="2024-04-03T14:22:14.594" v="628" actId="1076"/>
          <ac:spMkLst>
            <pc:docMk/>
            <pc:sldMk cId="476495371" sldId="257"/>
            <ac:spMk id="32" creationId="{4E2F63C4-9F03-58C7-3C56-FDB6A79D14F6}"/>
          </ac:spMkLst>
        </pc:spChg>
        <pc:spChg chg="mod">
          <ac:chgData name="Andreas Cola" userId="9cf49212-79da-4456-a319-09a207b99fa0" providerId="ADAL" clId="{087C3A17-941C-EB42-BA91-5435961E0374}" dt="2024-04-03T14:22:14.594" v="628" actId="1076"/>
          <ac:spMkLst>
            <pc:docMk/>
            <pc:sldMk cId="476495371" sldId="257"/>
            <ac:spMk id="33" creationId="{AEECB9CC-F615-94E4-CC7E-64054BB40532}"/>
          </ac:spMkLst>
        </pc:spChg>
        <pc:spChg chg="mod">
          <ac:chgData name="Andreas Cola" userId="9cf49212-79da-4456-a319-09a207b99fa0" providerId="ADAL" clId="{087C3A17-941C-EB42-BA91-5435961E0374}" dt="2024-04-03T14:22:14.594" v="628" actId="1076"/>
          <ac:spMkLst>
            <pc:docMk/>
            <pc:sldMk cId="476495371" sldId="257"/>
            <ac:spMk id="38" creationId="{4976DDBE-5E66-D4CC-1D95-9F18DA95872B}"/>
          </ac:spMkLst>
        </pc:spChg>
        <pc:cxnChg chg="mod">
          <ac:chgData name="Andreas Cola" userId="9cf49212-79da-4456-a319-09a207b99fa0" providerId="ADAL" clId="{087C3A17-941C-EB42-BA91-5435961E0374}" dt="2024-04-03T14:22:14.594" v="628" actId="1076"/>
          <ac:cxnSpMkLst>
            <pc:docMk/>
            <pc:sldMk cId="476495371" sldId="257"/>
            <ac:cxnSpMk id="31" creationId="{5B716FF6-25F5-13E1-F792-E88C01B2D2C2}"/>
          </ac:cxnSpMkLst>
        </pc:cxnChg>
        <pc:cxnChg chg="mod">
          <ac:chgData name="Andreas Cola" userId="9cf49212-79da-4456-a319-09a207b99fa0" providerId="ADAL" clId="{087C3A17-941C-EB42-BA91-5435961E0374}" dt="2024-04-03T14:22:14.594" v="628" actId="1076"/>
          <ac:cxnSpMkLst>
            <pc:docMk/>
            <pc:sldMk cId="476495371" sldId="257"/>
            <ac:cxnSpMk id="37" creationId="{5699F432-C174-0D14-8D5F-0FB08EA8FC3F}"/>
          </ac:cxnSpMkLst>
        </pc:cxnChg>
      </pc:sldChg>
      <pc:sldChg chg="modSp mod">
        <pc:chgData name="Andreas Cola" userId="9cf49212-79da-4456-a319-09a207b99fa0" providerId="ADAL" clId="{087C3A17-941C-EB42-BA91-5435961E0374}" dt="2024-03-08T06:58:33.195" v="624" actId="20577"/>
        <pc:sldMkLst>
          <pc:docMk/>
          <pc:sldMk cId="372440696" sldId="681"/>
        </pc:sldMkLst>
        <pc:spChg chg="mod">
          <ac:chgData name="Andreas Cola" userId="9cf49212-79da-4456-a319-09a207b99fa0" providerId="ADAL" clId="{087C3A17-941C-EB42-BA91-5435961E0374}" dt="2024-03-08T06:58:33.195" v="624" actId="20577"/>
          <ac:spMkLst>
            <pc:docMk/>
            <pc:sldMk cId="372440696" sldId="681"/>
            <ac:spMk id="3" creationId="{E25BC4E6-0180-20FF-4089-66F46C785B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BBD37-BD10-445E-AC69-1C794F4EE2E8}"/>
              </a:ext>
            </a:extLst>
          </p:cNvPr>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0AC46FC-38C3-4483-AE7E-002DBDB8BFA3}"/>
              </a:ext>
            </a:extLst>
          </p:cNvPr>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BCA4B3D-4A95-43A8-9368-97B56A09926A}" type="datetimeFigureOut">
              <a:rPr lang="en-GB" smtClean="0"/>
              <a:t>03/04/2024</a:t>
            </a:fld>
            <a:endParaRPr lang="en-GB"/>
          </a:p>
        </p:txBody>
      </p:sp>
      <p:sp>
        <p:nvSpPr>
          <p:cNvPr id="4" name="Footer Placeholder 3">
            <a:extLst>
              <a:ext uri="{FF2B5EF4-FFF2-40B4-BE49-F238E27FC236}">
                <a16:creationId xmlns:a16="http://schemas.microsoft.com/office/drawing/2014/main" id="{9B66D161-122E-46FD-95DE-0B04B28C3AEF}"/>
              </a:ext>
            </a:extLst>
          </p:cNvPr>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4F2340F-7912-4D67-AE27-0281A7AECF96}"/>
              </a:ext>
            </a:extLst>
          </p:cNvPr>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95E4221B-BAEE-4441-9C17-24EFD5465A9B}" type="slidenum">
              <a:rPr lang="en-GB" smtClean="0"/>
              <a:t>‹#›</a:t>
            </a:fld>
            <a:endParaRPr lang="en-GB"/>
          </a:p>
        </p:txBody>
      </p:sp>
    </p:spTree>
    <p:extLst>
      <p:ext uri="{BB962C8B-B14F-4D97-AF65-F5344CB8AC3E}">
        <p14:creationId xmlns:p14="http://schemas.microsoft.com/office/powerpoint/2010/main" val="233138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80E45EA7-D405-46F0-BF7E-343E9BBE5B34}" type="datetimeFigureOut">
              <a:rPr lang="en-GB" smtClean="0"/>
              <a:t>03/04/2024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F8A028A-5C8C-4D1D-A3EA-A5BCB35E0B2F}" type="slidenum">
              <a:rPr lang="en-GB" smtClean="0"/>
              <a:t>‹#›</a:t>
            </a:fld>
            <a:endParaRPr lang="en-GB"/>
          </a:p>
        </p:txBody>
      </p:sp>
    </p:spTree>
    <p:extLst>
      <p:ext uri="{BB962C8B-B14F-4D97-AF65-F5344CB8AC3E}">
        <p14:creationId xmlns:p14="http://schemas.microsoft.com/office/powerpoint/2010/main" val="34815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F8A028A-5C8C-4D1D-A3EA-A5BCB35E0B2F}" type="slidenum">
              <a:rPr lang="en-GB" smtClean="0"/>
              <a:t>1</a:t>
            </a:fld>
            <a:endParaRPr lang="en-GB"/>
          </a:p>
        </p:txBody>
      </p:sp>
    </p:spTree>
    <p:extLst>
      <p:ext uri="{BB962C8B-B14F-4D97-AF65-F5344CB8AC3E}">
        <p14:creationId xmlns:p14="http://schemas.microsoft.com/office/powerpoint/2010/main" val="132185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F8A028A-5C8C-4D1D-A3EA-A5BCB35E0B2F}" type="slidenum">
              <a:rPr lang="en-GB" smtClean="0"/>
              <a:t>3</a:t>
            </a:fld>
            <a:endParaRPr lang="en-GB"/>
          </a:p>
        </p:txBody>
      </p:sp>
    </p:spTree>
    <p:extLst>
      <p:ext uri="{BB962C8B-B14F-4D97-AF65-F5344CB8AC3E}">
        <p14:creationId xmlns:p14="http://schemas.microsoft.com/office/powerpoint/2010/main" val="96412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8A028A-5C8C-4D1D-A3EA-A5BCB35E0B2F}" type="slidenum">
              <a:rPr lang="en-GB" smtClean="0"/>
              <a:t>20</a:t>
            </a:fld>
            <a:endParaRPr lang="en-GB"/>
          </a:p>
        </p:txBody>
      </p:sp>
    </p:spTree>
    <p:extLst>
      <p:ext uri="{BB962C8B-B14F-4D97-AF65-F5344CB8AC3E}">
        <p14:creationId xmlns:p14="http://schemas.microsoft.com/office/powerpoint/2010/main" val="3309906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027615"/>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634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7" name="Slide Number Placeholder 31">
            <a:extLst>
              <a:ext uri="{FF2B5EF4-FFF2-40B4-BE49-F238E27FC236}">
                <a16:creationId xmlns:a16="http://schemas.microsoft.com/office/drawing/2014/main" id="{D17F187C-C903-4886-85FF-0ECAE8E542E6}"/>
              </a:ext>
            </a:extLst>
          </p:cNvPr>
          <p:cNvSpPr txBox="1">
            <a:spLocks/>
          </p:cNvSpPr>
          <p:nvPr userDrawn="1"/>
        </p:nvSpPr>
        <p:spPr>
          <a:xfrm>
            <a:off x="11474451" y="6430597"/>
            <a:ext cx="400683"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Title 10">
            <a:extLst>
              <a:ext uri="{FF2B5EF4-FFF2-40B4-BE49-F238E27FC236}">
                <a16:creationId xmlns:a16="http://schemas.microsoft.com/office/drawing/2014/main" id="{67303E22-12D4-47DF-AD17-2B6AE18CFF2C}"/>
              </a:ext>
            </a:extLst>
          </p:cNvPr>
          <p:cNvSpPr>
            <a:spLocks noGrp="1"/>
          </p:cNvSpPr>
          <p:nvPr>
            <p:ph type="title" hasCustomPrompt="1"/>
          </p:nvPr>
        </p:nvSpPr>
        <p:spPr>
          <a:xfrm>
            <a:off x="842437" y="493659"/>
            <a:ext cx="10632018" cy="707217"/>
          </a:xfrm>
          <a:prstGeom prst="rect">
            <a:avLst/>
          </a:prstGeom>
        </p:spPr>
        <p:txBody>
          <a:bodyPr anchor="ctr"/>
          <a:lstStyle>
            <a:lvl1pPr algn="l">
              <a:defRPr sz="3200">
                <a:solidFill>
                  <a:schemeClr val="tx2"/>
                </a:solidFill>
                <a:latin typeface="Consolas" panose="020B0609020204030204" pitchFamily="49" charset="0"/>
                <a:cs typeface="Consolas" panose="020B0609020204030204" pitchFamily="49" charset="0"/>
              </a:defRPr>
            </a:lvl1pPr>
          </a:lstStyle>
          <a:p>
            <a:r>
              <a:rPr lang="en-US" dirty="0"/>
              <a:t>Click to add title</a:t>
            </a:r>
            <a:endParaRPr lang="en-GB" dirty="0"/>
          </a:p>
        </p:txBody>
      </p:sp>
      <p:sp>
        <p:nvSpPr>
          <p:cNvPr id="13" name="Text Placeholder 12">
            <a:extLst>
              <a:ext uri="{FF2B5EF4-FFF2-40B4-BE49-F238E27FC236}">
                <a16:creationId xmlns:a16="http://schemas.microsoft.com/office/drawing/2014/main" id="{2A3E58AE-BEB6-48E9-B22A-55DF01545C47}"/>
              </a:ext>
            </a:extLst>
          </p:cNvPr>
          <p:cNvSpPr>
            <a:spLocks noGrp="1"/>
          </p:cNvSpPr>
          <p:nvPr>
            <p:ph type="body" sz="quarter" idx="10" hasCustomPrompt="1"/>
          </p:nvPr>
        </p:nvSpPr>
        <p:spPr>
          <a:xfrm>
            <a:off x="842437" y="1301918"/>
            <a:ext cx="10632017" cy="4600409"/>
          </a:xfrm>
          <a:prstGeom prst="rect">
            <a:avLst/>
          </a:prstGeom>
        </p:spPr>
        <p:txBody>
          <a:bodyPr/>
          <a:lstStyle>
            <a:lvl1pPr marL="0" indent="0">
              <a:buNone/>
              <a:defRPr sz="2800">
                <a:solidFill>
                  <a:schemeClr val="tx2"/>
                </a:solidFill>
                <a:latin typeface="Consolas" panose="020B0609020204030204" pitchFamily="49" charset="0"/>
                <a:cs typeface="Consolas" panose="020B0609020204030204" pitchFamily="49" charset="0"/>
              </a:defRPr>
            </a:lvl1pPr>
          </a:lstStyle>
          <a:p>
            <a:pPr lvl="0"/>
            <a:r>
              <a:rPr lang="en-GB" dirty="0"/>
              <a:t>Click to add content</a:t>
            </a:r>
          </a:p>
        </p:txBody>
      </p:sp>
      <p:sp>
        <p:nvSpPr>
          <p:cNvPr id="9" name="Slide Number Placeholder 31">
            <a:extLst>
              <a:ext uri="{FF2B5EF4-FFF2-40B4-BE49-F238E27FC236}">
                <a16:creationId xmlns:a16="http://schemas.microsoft.com/office/drawing/2014/main" id="{91051427-BC24-4ECC-90C1-1CDF08ACE32A}"/>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101394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9" name="Title 6">
            <a:extLst>
              <a:ext uri="{FF2B5EF4-FFF2-40B4-BE49-F238E27FC236}">
                <a16:creationId xmlns:a16="http://schemas.microsoft.com/office/drawing/2014/main" id="{6E5FA501-0575-46FB-98BC-966E3219CE46}"/>
              </a:ext>
            </a:extLst>
          </p:cNvPr>
          <p:cNvSpPr>
            <a:spLocks noGrp="1"/>
          </p:cNvSpPr>
          <p:nvPr>
            <p:ph type="title" hasCustomPrompt="1"/>
          </p:nvPr>
        </p:nvSpPr>
        <p:spPr>
          <a:xfrm>
            <a:off x="742950" y="1543647"/>
            <a:ext cx="10515600" cy="1921279"/>
          </a:xfrm>
          <a:prstGeom prst="rect">
            <a:avLst/>
          </a:prstGeom>
        </p:spPr>
        <p:txBody>
          <a:bodyPr anchor="ctr"/>
          <a:lstStyle>
            <a:lvl1pPr algn="ctr">
              <a:defRPr sz="3600" b="1">
                <a:latin typeface="Consolas" panose="020B0609020204030204" pitchFamily="49" charset="0"/>
                <a:cs typeface="Consolas" panose="020B0609020204030204" pitchFamily="49" charset="0"/>
              </a:defRPr>
            </a:lvl1pPr>
          </a:lstStyle>
          <a:p>
            <a:r>
              <a:rPr lang="en-GB" noProof="0" dirty="0"/>
              <a:t>Click to add title</a:t>
            </a:r>
          </a:p>
        </p:txBody>
      </p:sp>
      <p:sp>
        <p:nvSpPr>
          <p:cNvPr id="10" name="Slide Number Placeholder 31">
            <a:extLst>
              <a:ext uri="{FF2B5EF4-FFF2-40B4-BE49-F238E27FC236}">
                <a16:creationId xmlns:a16="http://schemas.microsoft.com/office/drawing/2014/main" id="{D5FB0552-CEEE-40DF-8B2A-EB19DFEE6E6F}"/>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0490" y="3906503"/>
            <a:ext cx="5665279" cy="1712759"/>
          </a:xfrm>
          <a:prstGeom prst="rect">
            <a:avLst/>
          </a:prstGeom>
        </p:spPr>
      </p:pic>
    </p:spTree>
    <p:extLst>
      <p:ext uri="{BB962C8B-B14F-4D97-AF65-F5344CB8AC3E}">
        <p14:creationId xmlns:p14="http://schemas.microsoft.com/office/powerpoint/2010/main" val="350764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p>
        </p:txBody>
      </p:sp>
      <p:sp>
        <p:nvSpPr>
          <p:cNvPr id="11" name="Content Placeholder 3">
            <a:extLst>
              <a:ext uri="{FF2B5EF4-FFF2-40B4-BE49-F238E27FC236}">
                <a16:creationId xmlns:a16="http://schemas.microsoft.com/office/drawing/2014/main" id="{17603F64-1D47-4F9D-A79C-B23266F4C092}"/>
              </a:ext>
            </a:extLst>
          </p:cNvPr>
          <p:cNvSpPr>
            <a:spLocks noGrp="1"/>
          </p:cNvSpPr>
          <p:nvPr>
            <p:ph sz="half" idx="2" hasCustomPrompt="1"/>
          </p:nvPr>
        </p:nvSpPr>
        <p:spPr>
          <a:xfrm>
            <a:off x="6124575" y="1241234"/>
            <a:ext cx="5737688"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803275" indent="-346075">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2" name="Content Placeholder 2">
            <a:extLst>
              <a:ext uri="{FF2B5EF4-FFF2-40B4-BE49-F238E27FC236}">
                <a16:creationId xmlns:a16="http://schemas.microsoft.com/office/drawing/2014/main" id="{973CC238-7717-444C-A645-6F84263BC6B8}"/>
              </a:ext>
            </a:extLst>
          </p:cNvPr>
          <p:cNvSpPr>
            <a:spLocks noGrp="1"/>
          </p:cNvSpPr>
          <p:nvPr>
            <p:ph sz="half" idx="1" hasCustomPrompt="1"/>
          </p:nvPr>
        </p:nvSpPr>
        <p:spPr>
          <a:xfrm>
            <a:off x="340822" y="1241234"/>
            <a:ext cx="5752003" cy="4788091"/>
          </a:xfrm>
          <a:prstGeom prst="rect">
            <a:avLst/>
          </a:prstGeom>
        </p:spPr>
        <p:txBody>
          <a:bodyPr/>
          <a:lstStyle>
            <a:lvl1pPr>
              <a:defRPr lang="en-GB" sz="2800" noProof="0" dirty="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dirty="0"/>
            </a:lvl2pPr>
            <a:lvl3pPr>
              <a:defRPr lang="en-GB" noProof="0" dirty="0"/>
            </a:lvl3pPr>
            <a:lvl4pPr>
              <a:defRPr lang="en-GB" noProof="0" dirty="0"/>
            </a:lvl4pPr>
            <a:lvl5pPr>
              <a:defRPr lang="en-GB" noProof="0" dirty="0"/>
            </a:lvl5pPr>
          </a:lstStyle>
          <a:p>
            <a:pPr marL="0" lvl="0" indent="0">
              <a:buNone/>
            </a:pPr>
            <a:r>
              <a:rPr lang="en-GB" noProof="0" dirty="0"/>
              <a:t>Click to add content</a:t>
            </a:r>
          </a:p>
        </p:txBody>
      </p:sp>
      <p:sp>
        <p:nvSpPr>
          <p:cNvPr id="13" name="Title 6">
            <a:extLst>
              <a:ext uri="{FF2B5EF4-FFF2-40B4-BE49-F238E27FC236}">
                <a16:creationId xmlns:a16="http://schemas.microsoft.com/office/drawing/2014/main" id="{B89D6E3B-747E-48B9-8745-CB689CC81E4E}"/>
              </a:ext>
            </a:extLst>
          </p:cNvPr>
          <p:cNvSpPr>
            <a:spLocks noGrp="1"/>
          </p:cNvSpPr>
          <p:nvPr>
            <p:ph type="title"/>
          </p:nvPr>
        </p:nvSpPr>
        <p:spPr>
          <a:xfrm>
            <a:off x="340823" y="487268"/>
            <a:ext cx="11521440" cy="652924"/>
          </a:xfrm>
          <a:prstGeom prst="rect">
            <a:avLst/>
          </a:prstGeom>
        </p:spPr>
        <p:txBody>
          <a:bodyPr/>
          <a:lstStyle>
            <a:lvl1pPr algn="l">
              <a:defRPr sz="3200" b="1">
                <a:latin typeface="Consolas" panose="020B0609020204030204" pitchFamily="49" charset="0"/>
                <a:cs typeface="Consolas" panose="020B0609020204030204" pitchFamily="49" charset="0"/>
              </a:defRPr>
            </a:lvl1pPr>
          </a:lstStyle>
          <a:p>
            <a:endParaRPr lang="en-GB" noProof="0" dirty="0"/>
          </a:p>
        </p:txBody>
      </p:sp>
      <p:sp>
        <p:nvSpPr>
          <p:cNvPr id="9" name="Slide Number Placeholder 31">
            <a:extLst>
              <a:ext uri="{FF2B5EF4-FFF2-40B4-BE49-F238E27FC236}">
                <a16:creationId xmlns:a16="http://schemas.microsoft.com/office/drawing/2014/main" id="{7E091D19-FCFA-40F7-8A7B-B9E86FD41776}"/>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7553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Summary">
    <p:spTree>
      <p:nvGrpSpPr>
        <p:cNvPr id="1" name=""/>
        <p:cNvGrpSpPr/>
        <p:nvPr/>
      </p:nvGrpSpPr>
      <p:grpSpPr>
        <a:xfrm>
          <a:off x="0" y="0"/>
          <a:ext cx="0" cy="0"/>
          <a:chOff x="0" y="0"/>
          <a:chExt cx="0" cy="0"/>
        </a:xfrm>
      </p:grpSpPr>
      <p:sp>
        <p:nvSpPr>
          <p:cNvPr id="5" name="Slide Number Placeholder 31">
            <a:extLst>
              <a:ext uri="{FF2B5EF4-FFF2-40B4-BE49-F238E27FC236}">
                <a16:creationId xmlns:a16="http://schemas.microsoft.com/office/drawing/2014/main" id="{880B7F2A-248E-4A2A-9A8A-3B935F269833}"/>
              </a:ext>
            </a:extLst>
          </p:cNvPr>
          <p:cNvSpPr txBox="1">
            <a:spLocks/>
          </p:cNvSpPr>
          <p:nvPr userDrawn="1"/>
        </p:nvSpPr>
        <p:spPr>
          <a:xfrm>
            <a:off x="9865787" y="63563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000" dirty="0">
              <a:latin typeface="Consolas" panose="020B0609020204030204" pitchFamily="49" charset="0"/>
              <a:cs typeface="Consolas" panose="020B0609020204030204" pitchFamily="49" charset="0"/>
            </a:endParaRPr>
          </a:p>
        </p:txBody>
      </p:sp>
      <p:sp>
        <p:nvSpPr>
          <p:cNvPr id="9" name="Content Placeholder 2">
            <a:extLst>
              <a:ext uri="{FF2B5EF4-FFF2-40B4-BE49-F238E27FC236}">
                <a16:creationId xmlns:a16="http://schemas.microsoft.com/office/drawing/2014/main" id="{27550E16-0F52-4B95-9719-55D2876FBDE9}"/>
              </a:ext>
            </a:extLst>
          </p:cNvPr>
          <p:cNvSpPr>
            <a:spLocks noGrp="1"/>
          </p:cNvSpPr>
          <p:nvPr>
            <p:ph idx="1" hasCustomPrompt="1"/>
          </p:nvPr>
        </p:nvSpPr>
        <p:spPr>
          <a:xfrm>
            <a:off x="4414058" y="796588"/>
            <a:ext cx="7423266" cy="5232737"/>
          </a:xfrm>
          <a:prstGeom prst="rect">
            <a:avLst/>
          </a:prstGeom>
        </p:spPr>
        <p:txBody>
          <a:bodyPr/>
          <a:lstStyle>
            <a:lvl1pPr>
              <a:defRPr lang="en-GB" sz="2800" noProof="0">
                <a:solidFill>
                  <a:schemeClr val="tx2"/>
                </a:solidFill>
                <a:latin typeface="Consolas" panose="020B0609020204030204" pitchFamily="49" charset="0"/>
                <a:cs typeface="Consolas" panose="020B0609020204030204" pitchFamily="49" charset="0"/>
              </a:defRPr>
            </a:lvl1pPr>
            <a:lvl2pPr marL="742950" indent="-285750">
              <a:buFont typeface="Wingdings" panose="05000000000000000000" pitchFamily="2" charset="2"/>
              <a:buChar char="§"/>
              <a:defRPr lang="en-GB" noProof="0"/>
            </a:lvl2pPr>
            <a:lvl3pPr>
              <a:defRPr lang="en-GB" noProof="0"/>
            </a:lvl3pPr>
            <a:lvl4pPr>
              <a:defRPr lang="en-GB" noProof="0"/>
            </a:lvl4pPr>
            <a:lvl5pPr>
              <a:defRPr lang="en-GB" noProof="0"/>
            </a:lvl5pPr>
          </a:lstStyle>
          <a:p>
            <a:pPr marL="0" lvl="0" indent="0">
              <a:buNone/>
            </a:pPr>
            <a:r>
              <a:rPr lang="en-GB" noProof="0" dirty="0"/>
              <a:t>Click to add content</a:t>
            </a:r>
          </a:p>
        </p:txBody>
      </p:sp>
      <p:sp>
        <p:nvSpPr>
          <p:cNvPr id="10" name="Title 1">
            <a:extLst>
              <a:ext uri="{FF2B5EF4-FFF2-40B4-BE49-F238E27FC236}">
                <a16:creationId xmlns:a16="http://schemas.microsoft.com/office/drawing/2014/main" id="{61AFDD20-8E83-496D-82D9-CED0998D70DF}"/>
              </a:ext>
            </a:extLst>
          </p:cNvPr>
          <p:cNvSpPr>
            <a:spLocks noGrp="1"/>
          </p:cNvSpPr>
          <p:nvPr>
            <p:ph type="title" hasCustomPrompt="1"/>
          </p:nvPr>
        </p:nvSpPr>
        <p:spPr>
          <a:xfrm>
            <a:off x="332509" y="796588"/>
            <a:ext cx="3849877" cy="1069975"/>
          </a:xfrm>
          <a:prstGeom prst="rect">
            <a:avLst/>
          </a:prstGeom>
        </p:spPr>
        <p:txBody>
          <a:bodyPr anchor="b"/>
          <a:lstStyle>
            <a:lvl1pPr algn="l">
              <a:defRPr sz="3200">
                <a:latin typeface="Consolas" panose="020B0609020204030204" pitchFamily="49" charset="0"/>
                <a:cs typeface="Consolas" panose="020B0609020204030204" pitchFamily="49" charset="0"/>
              </a:defRPr>
            </a:lvl1pPr>
          </a:lstStyle>
          <a:p>
            <a:r>
              <a:rPr lang="en-GB" noProof="0" dirty="0"/>
              <a:t>Click to add title</a:t>
            </a:r>
          </a:p>
        </p:txBody>
      </p:sp>
      <p:sp>
        <p:nvSpPr>
          <p:cNvPr id="14" name="Text Placeholder 3">
            <a:extLst>
              <a:ext uri="{FF2B5EF4-FFF2-40B4-BE49-F238E27FC236}">
                <a16:creationId xmlns:a16="http://schemas.microsoft.com/office/drawing/2014/main" id="{773707B7-2D0C-4BFC-AF32-74BF1CA70BB7}"/>
              </a:ext>
            </a:extLst>
          </p:cNvPr>
          <p:cNvSpPr>
            <a:spLocks noGrp="1"/>
          </p:cNvSpPr>
          <p:nvPr>
            <p:ph type="body" sz="half" idx="2" hasCustomPrompt="1"/>
          </p:nvPr>
        </p:nvSpPr>
        <p:spPr>
          <a:xfrm>
            <a:off x="332509" y="1866563"/>
            <a:ext cx="3849877" cy="4162761"/>
          </a:xfrm>
          <a:prstGeom prst="rect">
            <a:avLst/>
          </a:prstGeom>
        </p:spPr>
        <p:txBody>
          <a:bodyPr/>
          <a:lstStyle>
            <a:lvl1pPr marL="0" indent="0">
              <a:buNone/>
              <a:defRPr sz="1600">
                <a:solidFill>
                  <a:schemeClr val="tx2"/>
                </a:solidFill>
                <a:latin typeface="Consolas" panose="020B0609020204030204" pitchFamily="49" charset="0"/>
                <a:cs typeface="Consolas" panose="020B06090202040302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a:t>Click to add content</a:t>
            </a:r>
          </a:p>
        </p:txBody>
      </p:sp>
      <p:sp>
        <p:nvSpPr>
          <p:cNvPr id="11" name="Slide Number Placeholder 31">
            <a:extLst>
              <a:ext uri="{FF2B5EF4-FFF2-40B4-BE49-F238E27FC236}">
                <a16:creationId xmlns:a16="http://schemas.microsoft.com/office/drawing/2014/main" id="{886D0834-66B4-416E-BD5F-5AE9F0A18A64}"/>
              </a:ext>
            </a:extLst>
          </p:cNvPr>
          <p:cNvSpPr txBox="1">
            <a:spLocks/>
          </p:cNvSpPr>
          <p:nvPr userDrawn="1"/>
        </p:nvSpPr>
        <p:spPr>
          <a:xfrm>
            <a:off x="11307830" y="6419855"/>
            <a:ext cx="571500" cy="365125"/>
          </a:xfrm>
          <a:prstGeom prst="rect">
            <a:avLst/>
          </a:prstGeom>
        </p:spPr>
        <p:txBody>
          <a:bodyPr anchor="ctr"/>
          <a:lstStyle>
            <a:defPPr>
              <a:defRPr lang="en-US"/>
            </a:defPPr>
            <a:lvl1pPr marL="0" algn="r" defTabSz="457200" rtl="0" eaLnBrk="1" latinLnBrk="0" hangingPunct="1">
              <a:defRPr sz="1000" b="1" kern="1200">
                <a:solidFill>
                  <a:srgbClr val="004D7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A5F2DB5-C7B4-0B42-B1AB-6A63C1673735}" type="slidenum">
              <a:rPr lang="en-US" sz="1200" smtClean="0"/>
              <a:pPr fontAlgn="auto">
                <a:spcBef>
                  <a:spcPts val="0"/>
                </a:spcBef>
                <a:spcAft>
                  <a:spcPts val="0"/>
                </a:spcAft>
                <a:defRPr/>
              </a:pPr>
              <a:t>‹#›</a:t>
            </a:fld>
            <a:endParaRPr lang="en-US" sz="1000"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98" y="6177631"/>
            <a:ext cx="1991955" cy="602219"/>
          </a:xfrm>
          <a:prstGeom prst="rect">
            <a:avLst/>
          </a:prstGeom>
        </p:spPr>
      </p:pic>
    </p:spTree>
    <p:extLst>
      <p:ext uri="{BB962C8B-B14F-4D97-AF65-F5344CB8AC3E}">
        <p14:creationId xmlns:p14="http://schemas.microsoft.com/office/powerpoint/2010/main" val="2595332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31"/>
          <p:cNvSpPr>
            <a:spLocks noGrp="1"/>
          </p:cNvSpPr>
          <p:nvPr>
            <p:ph type="sldNum" sz="quarter" idx="4"/>
          </p:nvPr>
        </p:nvSpPr>
        <p:spPr>
          <a:xfrm>
            <a:off x="11489267" y="6408743"/>
            <a:ext cx="571500" cy="365125"/>
          </a:xfrm>
          <a:prstGeom prst="rect">
            <a:avLst/>
          </a:prstGeom>
        </p:spPr>
        <p:txBody>
          <a:bodyPr vert="horz" lIns="91440" tIns="45720" rIns="91440" bIns="45720" rtlCol="0" anchor="ctr"/>
          <a:lstStyle>
            <a:lvl1pPr algn="r" fontAlgn="auto">
              <a:spcBef>
                <a:spcPts val="0"/>
              </a:spcBef>
              <a:spcAft>
                <a:spcPts val="0"/>
              </a:spcAft>
              <a:defRPr sz="800" b="1" smtClean="0">
                <a:solidFill>
                  <a:srgbClr val="004D71"/>
                </a:solidFill>
                <a:latin typeface="+mn-lt"/>
                <a:ea typeface="+mn-ea"/>
                <a:cs typeface="+mn-cs"/>
              </a:defRPr>
            </a:lvl1pPr>
          </a:lstStyle>
          <a:p>
            <a:pPr>
              <a:defRPr/>
            </a:pPr>
            <a:fld id="{457A228E-832B-FB41-BA09-824FAF44EB71}" type="slidenum">
              <a:rPr lang="en-US"/>
              <a:pPr>
                <a:defRPr/>
              </a:pPr>
              <a:t>‹#›</a:t>
            </a:fld>
            <a:endParaRPr lang="en-US" dirty="0"/>
          </a:p>
        </p:txBody>
      </p:sp>
      <p:sp>
        <p:nvSpPr>
          <p:cNvPr id="3" name="TextBox 2">
            <a:extLst>
              <a:ext uri="{FF2B5EF4-FFF2-40B4-BE49-F238E27FC236}">
                <a16:creationId xmlns:a16="http://schemas.microsoft.com/office/drawing/2014/main" id="{25A93A5B-CB4A-41D2-8DA3-86954CE16A6E}"/>
              </a:ext>
            </a:extLst>
          </p:cNvPr>
          <p:cNvSpPr txBox="1"/>
          <p:nvPr userDrawn="1"/>
        </p:nvSpPr>
        <p:spPr>
          <a:xfrm>
            <a:off x="3712809" y="141321"/>
            <a:ext cx="4766387" cy="246221"/>
          </a:xfrm>
          <a:prstGeom prst="rect">
            <a:avLst/>
          </a:prstGeom>
        </p:spPr>
        <p:txBody>
          <a:bodyPr wrap="square" rtlCol="0">
            <a:spAutoFit/>
          </a:bodyPr>
          <a:lstStyle/>
          <a:p>
            <a:pPr algn="ctr"/>
            <a:r>
              <a:rPr lang="en-GB" sz="1000" b="1" dirty="0">
                <a:solidFill>
                  <a:schemeClr val="tx2"/>
                </a:solidFill>
              </a:rPr>
              <a:t>OFFICIAL</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Lst>
  <p:txStyles>
    <p:titleStyle>
      <a:lvl1pPr algn="ctr" defTabSz="457200" rtl="0" fontAlgn="base">
        <a:spcBef>
          <a:spcPct val="0"/>
        </a:spcBef>
        <a:spcAft>
          <a:spcPct val="0"/>
        </a:spcAft>
        <a:defRPr sz="800" b="1" kern="1200">
          <a:solidFill>
            <a:srgbClr val="004D71"/>
          </a:solidFill>
          <a:latin typeface="Arial"/>
          <a:ea typeface="ＭＳ Ｐゴシック" charset="0"/>
          <a:cs typeface="Arial"/>
        </a:defRPr>
      </a:lvl1pPr>
      <a:lvl2pPr algn="ctr" defTabSz="457200" rtl="0" fontAlgn="base">
        <a:spcBef>
          <a:spcPct val="0"/>
        </a:spcBef>
        <a:spcAft>
          <a:spcPct val="0"/>
        </a:spcAft>
        <a:defRPr sz="800" b="1">
          <a:solidFill>
            <a:srgbClr val="004D71"/>
          </a:solidFill>
          <a:latin typeface="Arial" charset="0"/>
          <a:ea typeface="ＭＳ Ｐゴシック" charset="0"/>
        </a:defRPr>
      </a:lvl2pPr>
      <a:lvl3pPr algn="ctr" defTabSz="457200" rtl="0" fontAlgn="base">
        <a:spcBef>
          <a:spcPct val="0"/>
        </a:spcBef>
        <a:spcAft>
          <a:spcPct val="0"/>
        </a:spcAft>
        <a:defRPr sz="800" b="1">
          <a:solidFill>
            <a:srgbClr val="004D71"/>
          </a:solidFill>
          <a:latin typeface="Arial" charset="0"/>
          <a:ea typeface="ＭＳ Ｐゴシック" charset="0"/>
        </a:defRPr>
      </a:lvl3pPr>
      <a:lvl4pPr algn="ctr" defTabSz="457200" rtl="0" fontAlgn="base">
        <a:spcBef>
          <a:spcPct val="0"/>
        </a:spcBef>
        <a:spcAft>
          <a:spcPct val="0"/>
        </a:spcAft>
        <a:defRPr sz="800" b="1">
          <a:solidFill>
            <a:srgbClr val="004D71"/>
          </a:solidFill>
          <a:latin typeface="Arial" charset="0"/>
          <a:ea typeface="ＭＳ Ｐゴシック" charset="0"/>
        </a:defRPr>
      </a:lvl4pPr>
      <a:lvl5pPr algn="ctr" defTabSz="457200" rtl="0" fontAlgn="base">
        <a:spcBef>
          <a:spcPct val="0"/>
        </a:spcBef>
        <a:spcAft>
          <a:spcPct val="0"/>
        </a:spcAft>
        <a:defRPr sz="800" b="1">
          <a:solidFill>
            <a:srgbClr val="004D71"/>
          </a:solidFill>
          <a:latin typeface="Arial" charset="0"/>
          <a:ea typeface="ＭＳ Ｐゴシック" charset="0"/>
        </a:defRPr>
      </a:lvl5pPr>
      <a:lvl6pPr marL="457200" algn="ctr" defTabSz="457200" rtl="0" fontAlgn="base">
        <a:spcBef>
          <a:spcPct val="0"/>
        </a:spcBef>
        <a:spcAft>
          <a:spcPct val="0"/>
        </a:spcAft>
        <a:defRPr sz="800" b="1">
          <a:solidFill>
            <a:srgbClr val="004D71"/>
          </a:solidFill>
          <a:latin typeface="Arial" charset="0"/>
          <a:ea typeface="ＭＳ Ｐゴシック" charset="0"/>
        </a:defRPr>
      </a:lvl6pPr>
      <a:lvl7pPr marL="914400" algn="ctr" defTabSz="457200" rtl="0" fontAlgn="base">
        <a:spcBef>
          <a:spcPct val="0"/>
        </a:spcBef>
        <a:spcAft>
          <a:spcPct val="0"/>
        </a:spcAft>
        <a:defRPr sz="800" b="1">
          <a:solidFill>
            <a:srgbClr val="004D71"/>
          </a:solidFill>
          <a:latin typeface="Arial" charset="0"/>
          <a:ea typeface="ＭＳ Ｐゴシック" charset="0"/>
        </a:defRPr>
      </a:lvl7pPr>
      <a:lvl8pPr marL="1371600" algn="ctr" defTabSz="457200" rtl="0" fontAlgn="base">
        <a:spcBef>
          <a:spcPct val="0"/>
        </a:spcBef>
        <a:spcAft>
          <a:spcPct val="0"/>
        </a:spcAft>
        <a:defRPr sz="800" b="1">
          <a:solidFill>
            <a:srgbClr val="004D71"/>
          </a:solidFill>
          <a:latin typeface="Arial" charset="0"/>
          <a:ea typeface="ＭＳ Ｐゴシック" charset="0"/>
        </a:defRPr>
      </a:lvl8pPr>
      <a:lvl9pPr marL="1828800" algn="ctr" defTabSz="457200" rtl="0" fontAlgn="base">
        <a:spcBef>
          <a:spcPct val="0"/>
        </a:spcBef>
        <a:spcAft>
          <a:spcPct val="0"/>
        </a:spcAft>
        <a:defRPr sz="800" b="1">
          <a:solidFill>
            <a:srgbClr val="004D71"/>
          </a:solidFill>
          <a:latin typeface="Arial"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6.xml"/><Relationship Id="rId7" Type="http://schemas.openxmlformats.org/officeDocument/2006/relationships/slide" Target="slide14.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oplace.co.uk/addresses-streets/location-data/the-upr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600" dirty="0"/>
              <a:t>IES Examples</a:t>
            </a:r>
          </a:p>
        </p:txBody>
      </p:sp>
      <p:sp>
        <p:nvSpPr>
          <p:cNvPr id="3" name="TextBox 2"/>
          <p:cNvSpPr txBox="1"/>
          <p:nvPr/>
        </p:nvSpPr>
        <p:spPr>
          <a:xfrm>
            <a:off x="4134565" y="6253566"/>
            <a:ext cx="3922869" cy="461665"/>
          </a:xfrm>
          <a:prstGeom prst="rect">
            <a:avLst/>
          </a:prstGeom>
          <a:noFill/>
        </p:spPr>
        <p:txBody>
          <a:bodyPr wrap="none" rtlCol="0">
            <a:spAutoFit/>
          </a:bodyPr>
          <a:lstStyle/>
          <a:p>
            <a:pPr algn="l"/>
            <a:r>
              <a:rPr lang="en-GB" sz="2400" dirty="0">
                <a:solidFill>
                  <a:schemeClr val="tx2"/>
                </a:solidFill>
                <a:latin typeface="Consolas" panose="020B0609020204030204" pitchFamily="49" charset="0"/>
                <a:cs typeface="Consolas" panose="020B0609020204030204" pitchFamily="49" charset="0"/>
              </a:rPr>
              <a:t>Based on version 4.2.0</a:t>
            </a:r>
          </a:p>
        </p:txBody>
      </p:sp>
    </p:spTree>
    <p:extLst>
      <p:ext uri="{BB962C8B-B14F-4D97-AF65-F5344CB8AC3E}">
        <p14:creationId xmlns:p14="http://schemas.microsoft.com/office/powerpoint/2010/main" val="364586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2AF7-BEEB-A51B-F363-5824020BA74A}"/>
              </a:ext>
            </a:extLst>
          </p:cNvPr>
          <p:cNvSpPr>
            <a:spLocks noGrp="1"/>
          </p:cNvSpPr>
          <p:nvPr>
            <p:ph type="title"/>
          </p:nvPr>
        </p:nvSpPr>
        <p:spPr/>
        <p:txBody>
          <a:bodyPr/>
          <a:lstStyle/>
          <a:p>
            <a:r>
              <a:rPr lang="en-GB" sz="3200" dirty="0"/>
              <a:t>Sim Card Swap in a Mobile Handset: diagram</a:t>
            </a:r>
            <a:endParaRPr lang="en-US" dirty="0"/>
          </a:p>
        </p:txBody>
      </p:sp>
      <p:sp>
        <p:nvSpPr>
          <p:cNvPr id="4" name="Oval 3">
            <a:extLst>
              <a:ext uri="{FF2B5EF4-FFF2-40B4-BE49-F238E27FC236}">
                <a16:creationId xmlns:a16="http://schemas.microsoft.com/office/drawing/2014/main" id="{A48DD5C2-101F-7CD0-994C-E160121FB044}"/>
              </a:ext>
            </a:extLst>
          </p:cNvPr>
          <p:cNvSpPr/>
          <p:nvPr/>
        </p:nvSpPr>
        <p:spPr>
          <a:xfrm>
            <a:off x="2068331" y="3030090"/>
            <a:ext cx="487680" cy="473612"/>
          </a:xfrm>
          <a:prstGeom prst="ellipse">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FFF00"/>
                </a:solidFill>
                <a:latin typeface="Consolas" panose="020B0609020204030204" pitchFamily="49" charset="0"/>
                <a:cs typeface="Consolas" panose="020B0609020204030204" pitchFamily="49" charset="0"/>
              </a:rPr>
              <a:t>MH</a:t>
            </a:r>
            <a:endParaRPr lang="en-GB" sz="1400" dirty="0">
              <a:solidFill>
                <a:srgbClr val="FFFF00"/>
              </a:solidFill>
              <a:latin typeface="Consolas" panose="020B0609020204030204" pitchFamily="49" charset="0"/>
              <a:cs typeface="Consolas" panose="020B0609020204030204" pitchFamily="49" charset="0"/>
            </a:endParaRPr>
          </a:p>
        </p:txBody>
      </p:sp>
      <p:sp>
        <p:nvSpPr>
          <p:cNvPr id="5" name="Oval 4">
            <a:extLst>
              <a:ext uri="{FF2B5EF4-FFF2-40B4-BE49-F238E27FC236}">
                <a16:creationId xmlns:a16="http://schemas.microsoft.com/office/drawing/2014/main" id="{A3C18553-4961-684D-A8D3-7494B66BDEE6}"/>
              </a:ext>
            </a:extLst>
          </p:cNvPr>
          <p:cNvSpPr/>
          <p:nvPr/>
        </p:nvSpPr>
        <p:spPr>
          <a:xfrm>
            <a:off x="2068331" y="4086440"/>
            <a:ext cx="487680" cy="473612"/>
          </a:xfrm>
          <a:prstGeom prst="ellipse">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FC000"/>
                </a:solidFill>
                <a:latin typeface="Consolas" panose="020B0609020204030204" pitchFamily="49" charset="0"/>
                <a:cs typeface="Consolas" panose="020B0609020204030204" pitchFamily="49" charset="0"/>
              </a:rPr>
              <a:t>DS</a:t>
            </a:r>
            <a:endParaRPr lang="en-GB" sz="1400" dirty="0">
              <a:solidFill>
                <a:srgbClr val="FFC000"/>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8B29AA7D-9A17-BF0B-6FFB-6E4995B36E82}"/>
              </a:ext>
            </a:extLst>
          </p:cNvPr>
          <p:cNvCxnSpPr>
            <a:cxnSpLocks/>
            <a:stCxn id="5" idx="0"/>
            <a:endCxn id="4" idx="4"/>
          </p:cNvCxnSpPr>
          <p:nvPr/>
        </p:nvCxnSpPr>
        <p:spPr>
          <a:xfrm flipV="1">
            <a:off x="2312171" y="3503701"/>
            <a:ext cx="0" cy="5827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19E875A-4B2B-430B-A24C-BDDCF146A904}"/>
              </a:ext>
            </a:extLst>
          </p:cNvPr>
          <p:cNvSpPr/>
          <p:nvPr/>
        </p:nvSpPr>
        <p:spPr>
          <a:xfrm>
            <a:off x="4483749" y="3038215"/>
            <a:ext cx="487680" cy="473612"/>
          </a:xfrm>
          <a:prstGeom prst="ellipse">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FFF00"/>
                </a:solidFill>
                <a:latin typeface="Consolas" panose="020B0609020204030204" pitchFamily="49" charset="0"/>
                <a:cs typeface="Consolas" panose="020B0609020204030204" pitchFamily="49" charset="0"/>
              </a:rPr>
              <a:t>SIM</a:t>
            </a:r>
            <a:endParaRPr lang="en-GB" sz="1400" dirty="0">
              <a:solidFill>
                <a:srgbClr val="FFFF00"/>
              </a:solidFill>
              <a:latin typeface="Consolas" panose="020B0609020204030204" pitchFamily="49" charset="0"/>
              <a:cs typeface="Consolas" panose="020B0609020204030204" pitchFamily="49" charset="0"/>
            </a:endParaRPr>
          </a:p>
        </p:txBody>
      </p:sp>
      <p:sp>
        <p:nvSpPr>
          <p:cNvPr id="8" name="Oval 7">
            <a:extLst>
              <a:ext uri="{FF2B5EF4-FFF2-40B4-BE49-F238E27FC236}">
                <a16:creationId xmlns:a16="http://schemas.microsoft.com/office/drawing/2014/main" id="{C1F50E21-90EC-D0BF-459F-467FF720BF75}"/>
              </a:ext>
            </a:extLst>
          </p:cNvPr>
          <p:cNvSpPr/>
          <p:nvPr/>
        </p:nvSpPr>
        <p:spPr>
          <a:xfrm>
            <a:off x="4099052" y="4086440"/>
            <a:ext cx="487680" cy="473612"/>
          </a:xfrm>
          <a:prstGeom prst="ellipse">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FC000"/>
                </a:solidFill>
                <a:latin typeface="Consolas" panose="020B0609020204030204" pitchFamily="49" charset="0"/>
                <a:cs typeface="Consolas" panose="020B0609020204030204" pitchFamily="49" charset="0"/>
              </a:rPr>
              <a:t>DS</a:t>
            </a:r>
            <a:endParaRPr lang="en-GB" sz="1400" dirty="0">
              <a:solidFill>
                <a:srgbClr val="FFC000"/>
              </a:solidFill>
              <a:latin typeface="Consolas" panose="020B0609020204030204" pitchFamily="49" charset="0"/>
              <a:cs typeface="Consolas" panose="020B0609020204030204" pitchFamily="49" charset="0"/>
            </a:endParaRPr>
          </a:p>
        </p:txBody>
      </p:sp>
      <p:cxnSp>
        <p:nvCxnSpPr>
          <p:cNvPr id="9" name="Straight Arrow Connector 8">
            <a:extLst>
              <a:ext uri="{FF2B5EF4-FFF2-40B4-BE49-F238E27FC236}">
                <a16:creationId xmlns:a16="http://schemas.microsoft.com/office/drawing/2014/main" id="{2FF13B40-3D83-83D9-EFDC-C61882029E2C}"/>
              </a:ext>
            </a:extLst>
          </p:cNvPr>
          <p:cNvCxnSpPr>
            <a:cxnSpLocks/>
            <a:stCxn id="8" idx="0"/>
            <a:endCxn id="7" idx="3"/>
          </p:cNvCxnSpPr>
          <p:nvPr/>
        </p:nvCxnSpPr>
        <p:spPr>
          <a:xfrm flipV="1">
            <a:off x="4342893" y="3442468"/>
            <a:ext cx="212276" cy="643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412A3E8-CA40-D79C-D211-7C3DE235FB43}"/>
              </a:ext>
            </a:extLst>
          </p:cNvPr>
          <p:cNvSpPr/>
          <p:nvPr/>
        </p:nvSpPr>
        <p:spPr>
          <a:xfrm>
            <a:off x="6617455" y="3030090"/>
            <a:ext cx="487680" cy="473612"/>
          </a:xfrm>
          <a:prstGeom prst="ellipse">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FFF00"/>
                </a:solidFill>
                <a:latin typeface="Consolas" panose="020B0609020204030204" pitchFamily="49" charset="0"/>
                <a:cs typeface="Consolas" panose="020B0609020204030204" pitchFamily="49" charset="0"/>
              </a:rPr>
              <a:t>MH</a:t>
            </a:r>
            <a:endParaRPr lang="en-GB" sz="1400" dirty="0">
              <a:solidFill>
                <a:srgbClr val="FFFF00"/>
              </a:solidFill>
              <a:latin typeface="Consolas" panose="020B0609020204030204" pitchFamily="49" charset="0"/>
              <a:cs typeface="Consolas" panose="020B0609020204030204" pitchFamily="49" charset="0"/>
            </a:endParaRPr>
          </a:p>
        </p:txBody>
      </p:sp>
      <p:sp>
        <p:nvSpPr>
          <p:cNvPr id="11" name="Oval 10">
            <a:extLst>
              <a:ext uri="{FF2B5EF4-FFF2-40B4-BE49-F238E27FC236}">
                <a16:creationId xmlns:a16="http://schemas.microsoft.com/office/drawing/2014/main" id="{5A8A3704-F56F-684A-88B4-BCD652D7EED2}"/>
              </a:ext>
            </a:extLst>
          </p:cNvPr>
          <p:cNvSpPr/>
          <p:nvPr/>
        </p:nvSpPr>
        <p:spPr>
          <a:xfrm>
            <a:off x="6617455" y="4085366"/>
            <a:ext cx="487680" cy="473612"/>
          </a:xfrm>
          <a:prstGeom prst="ellipse">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FC000"/>
                </a:solidFill>
                <a:latin typeface="Consolas" panose="020B0609020204030204" pitchFamily="49" charset="0"/>
                <a:cs typeface="Consolas" panose="020B0609020204030204" pitchFamily="49" charset="0"/>
              </a:rPr>
              <a:t>DS</a:t>
            </a:r>
            <a:endParaRPr lang="en-GB" sz="1400" dirty="0">
              <a:solidFill>
                <a:srgbClr val="FFC000"/>
              </a:solidFill>
              <a:latin typeface="Consolas" panose="020B0609020204030204" pitchFamily="49" charset="0"/>
              <a:cs typeface="Consolas" panose="020B0609020204030204" pitchFamily="49" charset="0"/>
            </a:endParaRPr>
          </a:p>
        </p:txBody>
      </p:sp>
      <p:cxnSp>
        <p:nvCxnSpPr>
          <p:cNvPr id="12" name="Straight Arrow Connector 11">
            <a:extLst>
              <a:ext uri="{FF2B5EF4-FFF2-40B4-BE49-F238E27FC236}">
                <a16:creationId xmlns:a16="http://schemas.microsoft.com/office/drawing/2014/main" id="{CF086446-143E-6F92-C543-9CE1F12039D2}"/>
              </a:ext>
            </a:extLst>
          </p:cNvPr>
          <p:cNvCxnSpPr>
            <a:cxnSpLocks/>
            <a:stCxn id="11" idx="0"/>
            <a:endCxn id="10" idx="4"/>
          </p:cNvCxnSpPr>
          <p:nvPr/>
        </p:nvCxnSpPr>
        <p:spPr>
          <a:xfrm flipV="1">
            <a:off x="6861295" y="3503701"/>
            <a:ext cx="0" cy="58166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1829B9A-4663-0963-A417-019B1F1D3B6D}"/>
              </a:ext>
            </a:extLst>
          </p:cNvPr>
          <p:cNvSpPr/>
          <p:nvPr/>
        </p:nvSpPr>
        <p:spPr>
          <a:xfrm>
            <a:off x="4870573" y="4090015"/>
            <a:ext cx="487680" cy="473612"/>
          </a:xfrm>
          <a:prstGeom prst="ellipse">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FC000"/>
                </a:solidFill>
                <a:latin typeface="Consolas" panose="020B0609020204030204" pitchFamily="49" charset="0"/>
                <a:cs typeface="Consolas" panose="020B0609020204030204" pitchFamily="49" charset="0"/>
              </a:rPr>
              <a:t>DS</a:t>
            </a:r>
            <a:endParaRPr lang="en-GB" sz="1400" dirty="0">
              <a:solidFill>
                <a:srgbClr val="FFC000"/>
              </a:solidFill>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9A3285FD-BCEA-5A15-B987-E795D4F088B2}"/>
              </a:ext>
            </a:extLst>
          </p:cNvPr>
          <p:cNvCxnSpPr>
            <a:cxnSpLocks/>
            <a:stCxn id="13" idx="0"/>
            <a:endCxn id="7" idx="5"/>
          </p:cNvCxnSpPr>
          <p:nvPr/>
        </p:nvCxnSpPr>
        <p:spPr>
          <a:xfrm flipH="1" flipV="1">
            <a:off x="4900011" y="3442468"/>
            <a:ext cx="214403" cy="64754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B9F93CD-1D2C-D278-0F11-966BB90020E2}"/>
              </a:ext>
            </a:extLst>
          </p:cNvPr>
          <p:cNvSpPr/>
          <p:nvPr/>
        </p:nvSpPr>
        <p:spPr>
          <a:xfrm>
            <a:off x="2875178" y="5286790"/>
            <a:ext cx="461921" cy="481827"/>
          </a:xfrm>
          <a:prstGeom prst="ellipse">
            <a:avLst/>
          </a:prstGeom>
          <a:solidFill>
            <a:schemeClr val="tx1"/>
          </a:solidFill>
          <a:ln w="38100">
            <a:solidFill>
              <a:srgbClr val="FA7D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A7D00"/>
                </a:solidFill>
                <a:latin typeface="Consolas" panose="020B0609020204030204" pitchFamily="49" charset="0"/>
                <a:cs typeface="Consolas" panose="020B0609020204030204" pitchFamily="49" charset="0"/>
              </a:rPr>
              <a:t>PP</a:t>
            </a:r>
            <a:endParaRPr lang="en-GB" sz="1400" dirty="0">
              <a:solidFill>
                <a:srgbClr val="FA7D00"/>
              </a:solidFill>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1F100E22-BD91-6ECB-5F37-C8A42477A353}"/>
              </a:ext>
            </a:extLst>
          </p:cNvPr>
          <p:cNvCxnSpPr>
            <a:cxnSpLocks/>
            <a:stCxn id="5" idx="4"/>
            <a:endCxn id="15" idx="1"/>
          </p:cNvCxnSpPr>
          <p:nvPr/>
        </p:nvCxnSpPr>
        <p:spPr>
          <a:xfrm>
            <a:off x="2312171" y="4560052"/>
            <a:ext cx="630653" cy="7973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F8C7D4-B553-ADFE-BD3B-921152F2761B}"/>
              </a:ext>
            </a:extLst>
          </p:cNvPr>
          <p:cNvCxnSpPr>
            <a:cxnSpLocks/>
            <a:stCxn id="8" idx="3"/>
            <a:endCxn id="15" idx="7"/>
          </p:cNvCxnSpPr>
          <p:nvPr/>
        </p:nvCxnSpPr>
        <p:spPr>
          <a:xfrm flipH="1">
            <a:off x="3269452" y="4490693"/>
            <a:ext cx="901019" cy="8666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033E25-7700-C153-FE7C-0D7A264D1418}"/>
              </a:ext>
            </a:extLst>
          </p:cNvPr>
          <p:cNvCxnSpPr>
            <a:cxnSpLocks/>
            <a:stCxn id="13" idx="5"/>
          </p:cNvCxnSpPr>
          <p:nvPr/>
        </p:nvCxnSpPr>
        <p:spPr>
          <a:xfrm>
            <a:off x="5286835" y="4494269"/>
            <a:ext cx="593816" cy="83329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6BCE20A-2CE6-A977-80A6-FF9C188FB167}"/>
              </a:ext>
            </a:extLst>
          </p:cNvPr>
          <p:cNvSpPr/>
          <p:nvPr/>
        </p:nvSpPr>
        <p:spPr>
          <a:xfrm>
            <a:off x="5767345" y="5272766"/>
            <a:ext cx="461921" cy="481827"/>
          </a:xfrm>
          <a:prstGeom prst="ellipse">
            <a:avLst/>
          </a:prstGeom>
          <a:solidFill>
            <a:schemeClr val="tx1"/>
          </a:solidFill>
          <a:ln w="38100">
            <a:solidFill>
              <a:srgbClr val="FA7D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FA7D00"/>
                </a:solidFill>
                <a:latin typeface="Consolas" panose="020B0609020204030204" pitchFamily="49" charset="0"/>
                <a:cs typeface="Consolas" panose="020B0609020204030204" pitchFamily="49" charset="0"/>
              </a:rPr>
              <a:t>PP</a:t>
            </a:r>
            <a:endParaRPr lang="en-GB" sz="1400" dirty="0">
              <a:solidFill>
                <a:srgbClr val="FA7D00"/>
              </a:solidFill>
              <a:latin typeface="Consolas" panose="020B0609020204030204" pitchFamily="49" charset="0"/>
              <a:cs typeface="Consolas" panose="020B0609020204030204" pitchFamily="49" charset="0"/>
            </a:endParaRPr>
          </a:p>
        </p:txBody>
      </p:sp>
      <p:cxnSp>
        <p:nvCxnSpPr>
          <p:cNvPr id="20" name="Straight Arrow Connector 19">
            <a:extLst>
              <a:ext uri="{FF2B5EF4-FFF2-40B4-BE49-F238E27FC236}">
                <a16:creationId xmlns:a16="http://schemas.microsoft.com/office/drawing/2014/main" id="{6FB186E7-BD32-8602-6BC1-47930BEB4988}"/>
              </a:ext>
            </a:extLst>
          </p:cNvPr>
          <p:cNvCxnSpPr>
            <a:cxnSpLocks/>
            <a:stCxn id="11" idx="4"/>
            <a:endCxn id="19" idx="7"/>
          </p:cNvCxnSpPr>
          <p:nvPr/>
        </p:nvCxnSpPr>
        <p:spPr>
          <a:xfrm flipH="1">
            <a:off x="6161619" y="4558978"/>
            <a:ext cx="699676" cy="7843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D0439F7-6DDC-4608-6423-63D6C8A1A71C}"/>
              </a:ext>
            </a:extLst>
          </p:cNvPr>
          <p:cNvCxnSpPr>
            <a:cxnSpLocks/>
            <a:stCxn id="8" idx="2"/>
            <a:endCxn id="5" idx="6"/>
          </p:cNvCxnSpPr>
          <p:nvPr/>
        </p:nvCxnSpPr>
        <p:spPr>
          <a:xfrm flipH="1">
            <a:off x="2556012" y="4323246"/>
            <a:ext cx="1543041"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F4440EF-65B1-61DF-D879-0EC00842CE3D}"/>
              </a:ext>
            </a:extLst>
          </p:cNvPr>
          <p:cNvCxnSpPr>
            <a:cxnSpLocks/>
            <a:stCxn id="13" idx="6"/>
            <a:endCxn id="11" idx="2"/>
          </p:cNvCxnSpPr>
          <p:nvPr/>
        </p:nvCxnSpPr>
        <p:spPr>
          <a:xfrm flipV="1">
            <a:off x="5358254" y="4322173"/>
            <a:ext cx="1259201" cy="46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FA81D61-B606-A9BD-521D-3447FE7DB837}"/>
              </a:ext>
            </a:extLst>
          </p:cNvPr>
          <p:cNvSpPr txBox="1"/>
          <p:nvPr/>
        </p:nvSpPr>
        <p:spPr>
          <a:xfrm>
            <a:off x="1788322" y="2724835"/>
            <a:ext cx="1154503" cy="21544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handset 1</a:t>
            </a:r>
          </a:p>
        </p:txBody>
      </p:sp>
      <p:sp>
        <p:nvSpPr>
          <p:cNvPr id="24" name="TextBox 23">
            <a:extLst>
              <a:ext uri="{FF2B5EF4-FFF2-40B4-BE49-F238E27FC236}">
                <a16:creationId xmlns:a16="http://schemas.microsoft.com/office/drawing/2014/main" id="{812078FF-2337-20C4-94BA-F8F3B9E37448}"/>
              </a:ext>
            </a:extLst>
          </p:cNvPr>
          <p:cNvSpPr txBox="1"/>
          <p:nvPr/>
        </p:nvSpPr>
        <p:spPr>
          <a:xfrm>
            <a:off x="6284043" y="2745199"/>
            <a:ext cx="1154503" cy="21544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handset 2</a:t>
            </a:r>
          </a:p>
        </p:txBody>
      </p:sp>
      <p:sp>
        <p:nvSpPr>
          <p:cNvPr id="25" name="TextBox 24">
            <a:extLst>
              <a:ext uri="{FF2B5EF4-FFF2-40B4-BE49-F238E27FC236}">
                <a16:creationId xmlns:a16="http://schemas.microsoft.com/office/drawing/2014/main" id="{56578E80-D903-314C-D894-40FFEDCD0137}"/>
              </a:ext>
            </a:extLst>
          </p:cNvPr>
          <p:cNvSpPr txBox="1"/>
          <p:nvPr/>
        </p:nvSpPr>
        <p:spPr>
          <a:xfrm>
            <a:off x="4170471" y="2758691"/>
            <a:ext cx="1154503" cy="215444"/>
          </a:xfrm>
          <a:prstGeom prst="rect">
            <a:avLst/>
          </a:prstGeom>
          <a:noFill/>
        </p:spPr>
        <p:txBody>
          <a:bodyPr wrap="square" rtlCol="0">
            <a:spAutoFit/>
          </a:bodyPr>
          <a:lstStyle/>
          <a:p>
            <a:pPr algn="ctr"/>
            <a:r>
              <a:rPr lang="en-GB" sz="800" u="sng" dirty="0" err="1">
                <a:solidFill>
                  <a:srgbClr val="0432FF"/>
                </a:solidFill>
                <a:latin typeface="Consolas" panose="020B0609020204030204" pitchFamily="49" charset="0"/>
                <a:cs typeface="Consolas" panose="020B0609020204030204" pitchFamily="49" charset="0"/>
              </a:rPr>
              <a:t>simcard_a</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3CAD5025-C4D2-10EC-FFD1-AF63B1CB3333}"/>
              </a:ext>
            </a:extLst>
          </p:cNvPr>
          <p:cNvSpPr txBox="1"/>
          <p:nvPr/>
        </p:nvSpPr>
        <p:spPr>
          <a:xfrm>
            <a:off x="2556011" y="5768617"/>
            <a:ext cx="1154503" cy="21544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2023-01-01</a:t>
            </a:r>
          </a:p>
        </p:txBody>
      </p:sp>
      <p:sp>
        <p:nvSpPr>
          <p:cNvPr id="27" name="TextBox 26">
            <a:extLst>
              <a:ext uri="{FF2B5EF4-FFF2-40B4-BE49-F238E27FC236}">
                <a16:creationId xmlns:a16="http://schemas.microsoft.com/office/drawing/2014/main" id="{93B6461B-F2BA-E35C-0E94-08984036282E}"/>
              </a:ext>
            </a:extLst>
          </p:cNvPr>
          <p:cNvSpPr txBox="1"/>
          <p:nvPr/>
        </p:nvSpPr>
        <p:spPr>
          <a:xfrm>
            <a:off x="5421053" y="5759738"/>
            <a:ext cx="1154503" cy="21544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2023-11-01</a:t>
            </a:r>
          </a:p>
        </p:txBody>
      </p:sp>
      <p:sp>
        <p:nvSpPr>
          <p:cNvPr id="28" name="TextBox 27">
            <a:extLst>
              <a:ext uri="{FF2B5EF4-FFF2-40B4-BE49-F238E27FC236}">
                <a16:creationId xmlns:a16="http://schemas.microsoft.com/office/drawing/2014/main" id="{08AC8221-55E5-88C1-29DA-201C518626F5}"/>
              </a:ext>
            </a:extLst>
          </p:cNvPr>
          <p:cNvSpPr txBox="1"/>
          <p:nvPr/>
        </p:nvSpPr>
        <p:spPr>
          <a:xfrm>
            <a:off x="2799198" y="4078743"/>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09B5167A-EC16-065B-55D4-9280844150B7}"/>
              </a:ext>
            </a:extLst>
          </p:cNvPr>
          <p:cNvSpPr txBox="1"/>
          <p:nvPr/>
        </p:nvSpPr>
        <p:spPr>
          <a:xfrm>
            <a:off x="5671533" y="4088768"/>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30" name="TextBox 29">
            <a:extLst>
              <a:ext uri="{FF2B5EF4-FFF2-40B4-BE49-F238E27FC236}">
                <a16:creationId xmlns:a16="http://schemas.microsoft.com/office/drawing/2014/main" id="{026260ED-1203-63F1-3163-D4C0CF5E54F3}"/>
              </a:ext>
            </a:extLst>
          </p:cNvPr>
          <p:cNvSpPr txBox="1"/>
          <p:nvPr/>
        </p:nvSpPr>
        <p:spPr>
          <a:xfrm>
            <a:off x="6790488" y="4596658"/>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1" name="TextBox 30">
            <a:extLst>
              <a:ext uri="{FF2B5EF4-FFF2-40B4-BE49-F238E27FC236}">
                <a16:creationId xmlns:a16="http://schemas.microsoft.com/office/drawing/2014/main" id="{A3DC3AB6-D7BE-BA73-FB93-5C16721CD46C}"/>
              </a:ext>
            </a:extLst>
          </p:cNvPr>
          <p:cNvSpPr txBox="1"/>
          <p:nvPr/>
        </p:nvSpPr>
        <p:spPr>
          <a:xfrm>
            <a:off x="5373077" y="4569869"/>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2" name="TextBox 31">
            <a:extLst>
              <a:ext uri="{FF2B5EF4-FFF2-40B4-BE49-F238E27FC236}">
                <a16:creationId xmlns:a16="http://schemas.microsoft.com/office/drawing/2014/main" id="{9BA982CD-F436-E95D-F53A-5C31FD2C8227}"/>
              </a:ext>
            </a:extLst>
          </p:cNvPr>
          <p:cNvSpPr txBox="1"/>
          <p:nvPr/>
        </p:nvSpPr>
        <p:spPr>
          <a:xfrm>
            <a:off x="3244753" y="4512162"/>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6FB37AB2-2E62-FDC4-5443-7A700FA87C28}"/>
              </a:ext>
            </a:extLst>
          </p:cNvPr>
          <p:cNvSpPr txBox="1"/>
          <p:nvPr/>
        </p:nvSpPr>
        <p:spPr>
          <a:xfrm>
            <a:off x="1654475" y="4585688"/>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6F95B366-BEE1-6324-9834-13D7B4E57269}"/>
              </a:ext>
            </a:extLst>
          </p:cNvPr>
          <p:cNvSpPr txBox="1"/>
          <p:nvPr/>
        </p:nvSpPr>
        <p:spPr>
          <a:xfrm>
            <a:off x="1488738" y="3734221"/>
            <a:ext cx="1063317"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DACB6CB1-3125-35F7-0B75-084FDA5EBD59}"/>
              </a:ext>
            </a:extLst>
          </p:cNvPr>
          <p:cNvSpPr txBox="1"/>
          <p:nvPr/>
        </p:nvSpPr>
        <p:spPr>
          <a:xfrm>
            <a:off x="3592854" y="3689654"/>
            <a:ext cx="1063317"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sp>
        <p:nvSpPr>
          <p:cNvPr id="36" name="TextBox 35">
            <a:extLst>
              <a:ext uri="{FF2B5EF4-FFF2-40B4-BE49-F238E27FC236}">
                <a16:creationId xmlns:a16="http://schemas.microsoft.com/office/drawing/2014/main" id="{07715E32-AC45-17ED-A85D-9656DB003CDF}"/>
              </a:ext>
            </a:extLst>
          </p:cNvPr>
          <p:cNvSpPr txBox="1"/>
          <p:nvPr/>
        </p:nvSpPr>
        <p:spPr>
          <a:xfrm>
            <a:off x="4969450" y="3688815"/>
            <a:ext cx="1063317"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sp>
        <p:nvSpPr>
          <p:cNvPr id="37" name="TextBox 36">
            <a:extLst>
              <a:ext uri="{FF2B5EF4-FFF2-40B4-BE49-F238E27FC236}">
                <a16:creationId xmlns:a16="http://schemas.microsoft.com/office/drawing/2014/main" id="{B5EABD0E-BE6F-97A1-E7A8-F9816EA54850}"/>
              </a:ext>
            </a:extLst>
          </p:cNvPr>
          <p:cNvSpPr txBox="1"/>
          <p:nvPr/>
        </p:nvSpPr>
        <p:spPr>
          <a:xfrm>
            <a:off x="6849015" y="3677503"/>
            <a:ext cx="1063317"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sp>
        <p:nvSpPr>
          <p:cNvPr id="38" name="Rectangle 37">
            <a:extLst>
              <a:ext uri="{FF2B5EF4-FFF2-40B4-BE49-F238E27FC236}">
                <a16:creationId xmlns:a16="http://schemas.microsoft.com/office/drawing/2014/main" id="{5E15F6BA-ECFC-AE1E-5F87-FEEFCF44FDFD}"/>
              </a:ext>
            </a:extLst>
          </p:cNvPr>
          <p:cNvSpPr/>
          <p:nvPr/>
        </p:nvSpPr>
        <p:spPr>
          <a:xfrm>
            <a:off x="8829758" y="2998113"/>
            <a:ext cx="2993477" cy="861774"/>
          </a:xfrm>
          <a:prstGeom prst="rect">
            <a:avLst/>
          </a:prstGeom>
        </p:spPr>
        <p:txBody>
          <a:bodyPr wrap="square">
            <a:spAutoFit/>
          </a:bodyPr>
          <a:lstStyle/>
          <a:p>
            <a:r>
              <a:rPr lang="en-GB" sz="1000" b="1" dirty="0">
                <a:latin typeface="Consolas" panose="020B0609020204030204" pitchFamily="49" charset="0"/>
              </a:rPr>
              <a:t>KEY:</a:t>
            </a:r>
          </a:p>
          <a:p>
            <a:r>
              <a:rPr lang="en-GB" sz="1000" dirty="0">
                <a:latin typeface="Consolas" panose="020B0609020204030204" pitchFamily="49" charset="0"/>
              </a:rPr>
              <a:t>MH	</a:t>
            </a:r>
            <a:r>
              <a:rPr lang="en-GB" sz="1000" dirty="0" err="1">
                <a:latin typeface="Consolas" panose="020B0609020204030204" pitchFamily="49" charset="0"/>
              </a:rPr>
              <a:t>ies:MobileHandset</a:t>
            </a:r>
            <a:endParaRPr lang="en-GB" sz="1000" dirty="0">
              <a:solidFill>
                <a:srgbClr val="C00000"/>
              </a:solidFill>
              <a:latin typeface="Consolas" panose="020B0609020204030204" pitchFamily="49" charset="0"/>
            </a:endParaRPr>
          </a:p>
          <a:p>
            <a:r>
              <a:rPr lang="en-GB" sz="1000" dirty="0">
                <a:latin typeface="Consolas" panose="020B0609020204030204" pitchFamily="49" charset="0"/>
              </a:rPr>
              <a:t>SIM	</a:t>
            </a:r>
            <a:r>
              <a:rPr lang="en-GB" sz="1000" dirty="0" err="1">
                <a:latin typeface="Consolas" panose="020B0609020204030204" pitchFamily="49" charset="0"/>
              </a:rPr>
              <a:t>ies:SIMCard</a:t>
            </a:r>
            <a:endParaRPr lang="en-GB" sz="1000" dirty="0">
              <a:latin typeface="Consolas" panose="020B0609020204030204" pitchFamily="49" charset="0"/>
            </a:endParaRPr>
          </a:p>
          <a:p>
            <a:r>
              <a:rPr lang="en-GB" sz="1000" dirty="0">
                <a:latin typeface="Consolas" panose="020B0609020204030204" pitchFamily="49" charset="0"/>
              </a:rPr>
              <a:t>DS	</a:t>
            </a:r>
            <a:r>
              <a:rPr lang="en-GB" sz="1000" dirty="0" err="1">
                <a:latin typeface="Consolas" panose="020B0609020204030204" pitchFamily="49" charset="0"/>
              </a:rPr>
              <a:t>ies:DeviceState</a:t>
            </a:r>
            <a:endParaRPr lang="en-GB" sz="1000" dirty="0">
              <a:latin typeface="Consolas" panose="020B0609020204030204" pitchFamily="49" charset="0"/>
            </a:endParaRPr>
          </a:p>
          <a:p>
            <a:r>
              <a:rPr lang="en-GB" sz="1000" dirty="0">
                <a:latin typeface="Consolas" panose="020B0609020204030204" pitchFamily="49" charset="0"/>
              </a:rPr>
              <a:t>PP	</a:t>
            </a:r>
            <a:r>
              <a:rPr lang="en-GB" sz="1000" dirty="0" err="1">
                <a:latin typeface="Consolas" panose="020B0609020204030204" pitchFamily="49" charset="0"/>
              </a:rPr>
              <a:t>ies:ParticularPeriod</a:t>
            </a:r>
            <a:endParaRPr lang="en-GB" sz="1000" dirty="0">
              <a:latin typeface="Consolas" panose="020B0609020204030204" pitchFamily="49" charset="0"/>
            </a:endParaRPr>
          </a:p>
        </p:txBody>
      </p:sp>
      <p:sp>
        <p:nvSpPr>
          <p:cNvPr id="3" name="Text Placeholder 2">
            <a:extLst>
              <a:ext uri="{FF2B5EF4-FFF2-40B4-BE49-F238E27FC236}">
                <a16:creationId xmlns:a16="http://schemas.microsoft.com/office/drawing/2014/main" id="{BADD610E-E85E-0A21-6674-30E028F86588}"/>
              </a:ext>
            </a:extLst>
          </p:cNvPr>
          <p:cNvSpPr>
            <a:spLocks noGrp="1"/>
          </p:cNvSpPr>
          <p:nvPr>
            <p:ph type="body" sz="quarter" idx="10"/>
          </p:nvPr>
        </p:nvSpPr>
        <p:spPr>
          <a:xfrm>
            <a:off x="842437" y="1301918"/>
            <a:ext cx="10512611" cy="1023236"/>
          </a:xfrm>
        </p:spPr>
        <p:txBody>
          <a:bodyPr/>
          <a:lstStyle/>
          <a:p>
            <a:r>
              <a:rPr lang="en-US" sz="1400" dirty="0"/>
              <a:t>This example demonstrates how IES can be used to express how parts can move from one whole to another over time. In this example, we have a sim card which at one point in time (2023-01-01) is in one mobile handset and at another point in time (2023-11-01) is found in another. This is achieved by building isPartOf relations between the states of the handset and the sim card which is swapped between the two.</a:t>
            </a:r>
          </a:p>
        </p:txBody>
      </p:sp>
      <p:sp>
        <p:nvSpPr>
          <p:cNvPr id="40" name="TextBox 39">
            <a:extLst>
              <a:ext uri="{FF2B5EF4-FFF2-40B4-BE49-F238E27FC236}">
                <a16:creationId xmlns:a16="http://schemas.microsoft.com/office/drawing/2014/main" id="{D3E59BFA-5D5A-B2B7-9569-05894E0CBB1E}"/>
              </a:ext>
            </a:extLst>
          </p:cNvPr>
          <p:cNvSpPr txBox="1"/>
          <p:nvPr/>
        </p:nvSpPr>
        <p:spPr>
          <a:xfrm>
            <a:off x="989287" y="4182159"/>
            <a:ext cx="1154503" cy="21544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handset 1_state</a:t>
            </a:r>
          </a:p>
        </p:txBody>
      </p:sp>
      <p:sp>
        <p:nvSpPr>
          <p:cNvPr id="41" name="TextBox 40">
            <a:extLst>
              <a:ext uri="{FF2B5EF4-FFF2-40B4-BE49-F238E27FC236}">
                <a16:creationId xmlns:a16="http://schemas.microsoft.com/office/drawing/2014/main" id="{1B0FA5D8-3F48-A6C8-235A-2660B6594F8A}"/>
              </a:ext>
            </a:extLst>
          </p:cNvPr>
          <p:cNvSpPr txBox="1"/>
          <p:nvPr/>
        </p:nvSpPr>
        <p:spPr>
          <a:xfrm>
            <a:off x="7072347" y="4220562"/>
            <a:ext cx="1154503" cy="21544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handset 2_state</a:t>
            </a:r>
          </a:p>
        </p:txBody>
      </p:sp>
      <p:sp>
        <p:nvSpPr>
          <p:cNvPr id="42" name="TextBox 41">
            <a:extLst>
              <a:ext uri="{FF2B5EF4-FFF2-40B4-BE49-F238E27FC236}">
                <a16:creationId xmlns:a16="http://schemas.microsoft.com/office/drawing/2014/main" id="{3BB8FDD9-916D-B9EA-80CF-2B8CE6CE1D4B}"/>
              </a:ext>
            </a:extLst>
          </p:cNvPr>
          <p:cNvSpPr txBox="1"/>
          <p:nvPr/>
        </p:nvSpPr>
        <p:spPr>
          <a:xfrm>
            <a:off x="3875178" y="4651806"/>
            <a:ext cx="751130" cy="33855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simcard_a_state_1</a:t>
            </a:r>
          </a:p>
        </p:txBody>
      </p:sp>
      <p:sp>
        <p:nvSpPr>
          <p:cNvPr id="43" name="TextBox 42">
            <a:extLst>
              <a:ext uri="{FF2B5EF4-FFF2-40B4-BE49-F238E27FC236}">
                <a16:creationId xmlns:a16="http://schemas.microsoft.com/office/drawing/2014/main" id="{6CB1A45A-4DEB-0E50-FC52-2D8FC800062A}"/>
              </a:ext>
            </a:extLst>
          </p:cNvPr>
          <p:cNvSpPr txBox="1"/>
          <p:nvPr/>
        </p:nvSpPr>
        <p:spPr>
          <a:xfrm>
            <a:off x="4733777" y="4652155"/>
            <a:ext cx="751131" cy="338554"/>
          </a:xfrm>
          <a:prstGeom prst="rect">
            <a:avLst/>
          </a:prstGeom>
          <a:noFill/>
        </p:spPr>
        <p:txBody>
          <a:bodyPr wrap="square" rtlCol="0">
            <a:spAutoFit/>
          </a:bodyPr>
          <a:lstStyle/>
          <a:p>
            <a:pPr algn="ctr"/>
            <a:r>
              <a:rPr lang="en-GB" sz="800" u="sng" dirty="0">
                <a:solidFill>
                  <a:srgbClr val="0432FF"/>
                </a:solidFill>
                <a:latin typeface="Consolas" panose="020B0609020204030204" pitchFamily="49" charset="0"/>
                <a:cs typeface="Consolas" panose="020B0609020204030204" pitchFamily="49" charset="0"/>
              </a:rPr>
              <a:t>simcard_a_state_2</a:t>
            </a:r>
          </a:p>
        </p:txBody>
      </p:sp>
    </p:spTree>
    <p:extLst>
      <p:ext uri="{BB962C8B-B14F-4D97-AF65-F5344CB8AC3E}">
        <p14:creationId xmlns:p14="http://schemas.microsoft.com/office/powerpoint/2010/main" val="170070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5BD0-B48D-905F-DA17-5CD69C2EE4FF}"/>
              </a:ext>
            </a:extLst>
          </p:cNvPr>
          <p:cNvSpPr>
            <a:spLocks noGrp="1"/>
          </p:cNvSpPr>
          <p:nvPr>
            <p:ph type="title"/>
          </p:nvPr>
        </p:nvSpPr>
        <p:spPr/>
        <p:txBody>
          <a:bodyPr/>
          <a:lstStyle/>
          <a:p>
            <a:r>
              <a:rPr lang="en-GB" sz="3200" dirty="0"/>
              <a:t>Sim Card Swap in a Mobile Handset: triples</a:t>
            </a:r>
            <a:endParaRPr lang="en-US" dirty="0"/>
          </a:p>
        </p:txBody>
      </p:sp>
      <p:sp>
        <p:nvSpPr>
          <p:cNvPr id="4" name="TextBox 3">
            <a:extLst>
              <a:ext uri="{FF2B5EF4-FFF2-40B4-BE49-F238E27FC236}">
                <a16:creationId xmlns:a16="http://schemas.microsoft.com/office/drawing/2014/main" id="{12D18D91-4947-BAC1-164A-36CF4954FDB6}"/>
              </a:ext>
            </a:extLst>
          </p:cNvPr>
          <p:cNvSpPr txBox="1"/>
          <p:nvPr/>
        </p:nvSpPr>
        <p:spPr>
          <a:xfrm>
            <a:off x="4029447" y="1347583"/>
            <a:ext cx="4906736" cy="5016758"/>
          </a:xfrm>
          <a:prstGeom prst="rect">
            <a:avLst/>
          </a:prstGeom>
          <a:solidFill>
            <a:schemeClr val="tx1"/>
          </a:solidFill>
        </p:spPr>
        <p:txBody>
          <a:bodyPr wrap="square">
            <a:spAutoFit/>
          </a:bodyPr>
          <a:lstStyle/>
          <a:p>
            <a:r>
              <a:rPr lang="en-GB" sz="1000" b="0" dirty="0">
                <a:solidFill>
                  <a:srgbClr val="FFFFFF"/>
                </a:solidFill>
                <a:effectLst/>
                <a:latin typeface="Consolas" panose="020B0609020204030204" pitchFamily="49" charset="0"/>
              </a:rPr>
              <a:t>@prefix</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C5C8C6"/>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a:t>
            </a:r>
            <a:r>
              <a:rPr lang="en-GB" sz="1000" b="0" dirty="0" err="1">
                <a:solidFill>
                  <a:srgbClr val="4EC9B0"/>
                </a:solidFill>
                <a:effectLst/>
                <a:latin typeface="Consolas" panose="020B0609020204030204" pitchFamily="49" charset="0"/>
              </a:rPr>
              <a:t>example.com</a:t>
            </a:r>
            <a:r>
              <a:rPr lang="en-GB" sz="1000" b="0" dirty="0">
                <a:solidFill>
                  <a:srgbClr val="4EC9B0"/>
                </a:solidFill>
                <a:effectLst/>
                <a:latin typeface="Consolas" panose="020B0609020204030204" pitchFamily="49" charset="0"/>
              </a:rPr>
              <a:t>/local-data#&gt;</a:t>
            </a:r>
            <a:r>
              <a:rPr lang="en-GB" sz="1000" b="0" dirty="0">
                <a:solidFill>
                  <a:srgbClr val="C5C8C6"/>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a:solidFill>
                  <a:srgbClr val="C5C8C6"/>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a:t>
            </a:r>
            <a:r>
              <a:rPr lang="en-GB" sz="1000" b="0" dirty="0" err="1">
                <a:solidFill>
                  <a:srgbClr val="4EC9B0"/>
                </a:solidFill>
                <a:effectLst/>
                <a:latin typeface="Consolas" panose="020B0609020204030204" pitchFamily="49" charset="0"/>
              </a:rPr>
              <a:t>ies.data.gov.uk</a:t>
            </a:r>
            <a:r>
              <a:rPr lang="en-GB" sz="1000" b="0" dirty="0">
                <a:solidFill>
                  <a:srgbClr val="4EC9B0"/>
                </a:solidFill>
                <a:effectLst/>
                <a:latin typeface="Consolas" panose="020B0609020204030204" pitchFamily="49" charset="0"/>
              </a:rPr>
              <a:t>/ontology/ies4#&gt;</a:t>
            </a:r>
            <a:r>
              <a:rPr lang="en-GB" sz="1000" b="0" dirty="0">
                <a:solidFill>
                  <a:srgbClr val="C5C8C6"/>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C5C8C6"/>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&lt;http://iso.org/iso8601#&gt;</a:t>
            </a:r>
            <a:r>
              <a:rPr lang="en-GB" sz="1000" b="0" dirty="0">
                <a:solidFill>
                  <a:srgbClr val="C5C8C6"/>
                </a:solidFill>
                <a:effectLst/>
                <a:latin typeface="Consolas" panose="020B0609020204030204" pitchFamily="49" charset="0"/>
              </a:rPr>
              <a:t> .</a:t>
            </a:r>
          </a:p>
          <a:p>
            <a:br>
              <a:rPr lang="en-GB" sz="1000" b="0" dirty="0">
                <a:solidFill>
                  <a:srgbClr val="C5C8C6"/>
                </a:solidFill>
                <a:effectLst/>
                <a:latin typeface="Consolas" panose="020B0609020204030204" pitchFamily="49" charset="0"/>
              </a:rPr>
            </a:br>
            <a:br>
              <a:rPr lang="en-GB" sz="1000" b="0" dirty="0">
                <a:solidFill>
                  <a:srgbClr val="C5C8C6"/>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andset_1</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MobileHandset</a:t>
            </a:r>
            <a:r>
              <a:rPr lang="en-GB" sz="1000" b="0" dirty="0">
                <a:solidFill>
                  <a:srgbClr val="C5C8C6"/>
                </a:solidFill>
                <a:effectLst/>
                <a:latin typeface="Consolas" panose="020B0609020204030204" pitchFamily="49" charset="0"/>
              </a:rPr>
              <a:t> .</a:t>
            </a:r>
          </a:p>
          <a:p>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andset_2</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MobileHandset</a:t>
            </a:r>
            <a:r>
              <a:rPr lang="en-GB" sz="1000" b="0" dirty="0">
                <a:solidFill>
                  <a:srgbClr val="C5C8C6"/>
                </a:solidFill>
                <a:effectLst/>
                <a:latin typeface="Consolas" panose="020B0609020204030204" pitchFamily="49" charset="0"/>
              </a:rPr>
              <a:t> .</a:t>
            </a:r>
          </a:p>
          <a:p>
            <a:r>
              <a:rPr lang="en-GB" sz="1000" b="0" dirty="0" err="1">
                <a:solidFill>
                  <a:srgbClr val="569CD6"/>
                </a:solidFill>
                <a:effectLst/>
                <a:latin typeface="Consolas" panose="020B0609020204030204" pitchFamily="49" charset="0"/>
              </a:rPr>
              <a:t>data:</a:t>
            </a:r>
            <a:r>
              <a:rPr lang="en-GB" sz="1000" dirty="0" err="1">
                <a:solidFill>
                  <a:srgbClr val="9CDCFE"/>
                </a:solidFill>
                <a:latin typeface="Consolas" panose="020B0609020204030204" pitchFamily="49" charset="0"/>
              </a:rPr>
              <a:t>s</a:t>
            </a:r>
            <a:r>
              <a:rPr lang="en-GB" sz="1000" b="0" dirty="0" err="1">
                <a:solidFill>
                  <a:srgbClr val="9CDCFE"/>
                </a:solidFill>
                <a:effectLst/>
                <a:latin typeface="Consolas" panose="020B0609020204030204" pitchFamily="49" charset="0"/>
              </a:rPr>
              <a:t>imcard_a</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dirty="0" err="1">
                <a:solidFill>
                  <a:srgbClr val="FFFF00"/>
                </a:solidFill>
                <a:latin typeface="Consolas" panose="020B0609020204030204" pitchFamily="49" charset="0"/>
              </a:rPr>
              <a:t>SIMCard</a:t>
            </a:r>
            <a:r>
              <a:rPr lang="en-GB" sz="1000" b="0" dirty="0">
                <a:solidFill>
                  <a:srgbClr val="C5C8C6"/>
                </a:solidFill>
                <a:effectLst/>
                <a:latin typeface="Consolas" panose="020B0609020204030204" pitchFamily="49" charset="0"/>
              </a:rPr>
              <a:t> .</a:t>
            </a:r>
          </a:p>
          <a:p>
            <a:br>
              <a:rPr lang="en-GB" sz="1000" b="0" dirty="0">
                <a:solidFill>
                  <a:srgbClr val="C5C8C6"/>
                </a:solidFill>
                <a:effectLst/>
                <a:latin typeface="Consolas" panose="020B0609020204030204" pitchFamily="49" charset="0"/>
              </a:rPr>
            </a:b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20230101</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7F50"/>
                </a:solidFill>
                <a:effectLst/>
                <a:latin typeface="Consolas" panose="020B0609020204030204" pitchFamily="49" charset="0"/>
              </a:rPr>
              <a:t>ParticularPeriod</a:t>
            </a:r>
            <a:r>
              <a:rPr lang="en-GB" sz="1000" b="0" dirty="0">
                <a:solidFill>
                  <a:srgbClr val="C5C8C6"/>
                </a:solidFill>
                <a:effectLst/>
                <a:latin typeface="Consolas" panose="020B0609020204030204" pitchFamily="49" charset="0"/>
              </a:rPr>
              <a:t> ;</a:t>
            </a:r>
          </a:p>
          <a:p>
            <a:r>
              <a:rPr lang="en-GB" sz="1000" b="1" dirty="0">
                <a:solidFill>
                  <a:srgbClr val="FFFFFF"/>
                </a:solidFill>
                <a:effectLst/>
                <a:latin typeface="Consolas" panose="020B0609020204030204" pitchFamily="49" charset="0"/>
              </a:rPr>
              <a:t>	ies</a:t>
            </a:r>
            <a:r>
              <a:rPr lang="en-GB" sz="1000" b="0" dirty="0">
                <a:solidFill>
                  <a:srgbClr val="C5C8C6"/>
                </a:solidFill>
                <a:effectLst/>
                <a:latin typeface="Consolas" panose="020B0609020204030204" pitchFamily="49" charset="0"/>
              </a:rPr>
              <a:t>:</a:t>
            </a:r>
            <a:r>
              <a:rPr lang="en-GB" sz="1000" b="0" dirty="0">
                <a:solidFill>
                  <a:srgbClr val="9CDCFE"/>
                </a:solidFill>
                <a:effectLst/>
                <a:latin typeface="Consolas" panose="020B0609020204030204" pitchFamily="49" charset="0"/>
              </a:rPr>
              <a:t>iso8601PeriodRepresentation</a:t>
            </a:r>
            <a:r>
              <a:rPr lang="en-GB" sz="1000" b="0" dirty="0">
                <a:solidFill>
                  <a:srgbClr val="C5C8C6"/>
                </a:solidFill>
                <a:effectLst/>
                <a:latin typeface="Consolas" panose="020B0609020204030204" pitchFamily="49" charset="0"/>
              </a:rPr>
              <a:t> </a:t>
            </a:r>
            <a:r>
              <a:rPr lang="en-GB" sz="1000" b="0" dirty="0">
                <a:solidFill>
                  <a:srgbClr val="CE9178"/>
                </a:solidFill>
                <a:effectLst/>
                <a:latin typeface="Consolas" panose="020B0609020204030204" pitchFamily="49" charset="0"/>
              </a:rPr>
              <a:t>"20230101"</a:t>
            </a:r>
            <a:r>
              <a:rPr lang="en-GB" sz="1000" b="0" dirty="0">
                <a:solidFill>
                  <a:srgbClr val="C5C8C6"/>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C5C8C6"/>
                </a:solidFill>
                <a:effectLst/>
                <a:latin typeface="Consolas" panose="020B0609020204030204" pitchFamily="49" charset="0"/>
              </a:rPr>
              <a:t> .</a:t>
            </a:r>
          </a:p>
          <a:p>
            <a:br>
              <a:rPr lang="en-GB" sz="1000" b="0" dirty="0">
                <a:solidFill>
                  <a:srgbClr val="C5C8C6"/>
                </a:solidFill>
                <a:effectLst/>
                <a:latin typeface="Consolas" panose="020B0609020204030204" pitchFamily="49" charset="0"/>
              </a:rPr>
            </a:b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20230101</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7F50"/>
                </a:solidFill>
                <a:effectLst/>
                <a:latin typeface="Consolas" panose="020B0609020204030204" pitchFamily="49" charset="0"/>
              </a:rPr>
              <a:t>ParticularPeriod</a:t>
            </a:r>
            <a:r>
              <a:rPr lang="en-GB" sz="1000" b="0" dirty="0">
                <a:solidFill>
                  <a:srgbClr val="C5C8C6"/>
                </a:solidFill>
                <a:effectLst/>
                <a:latin typeface="Consolas" panose="020B0609020204030204" pitchFamily="49" charset="0"/>
              </a:rPr>
              <a:t> ;</a:t>
            </a:r>
          </a:p>
          <a:p>
            <a:r>
              <a:rPr lang="en-GB" sz="1000" b="1" dirty="0">
                <a:solidFill>
                  <a:srgbClr val="FFFFFF"/>
                </a:solidFill>
                <a:effectLst/>
                <a:latin typeface="Consolas" panose="020B0609020204030204" pitchFamily="49" charset="0"/>
              </a:rPr>
              <a:t>	ies</a:t>
            </a:r>
            <a:r>
              <a:rPr lang="en-GB" sz="1000" b="0" dirty="0">
                <a:solidFill>
                  <a:srgbClr val="C5C8C6"/>
                </a:solidFill>
                <a:effectLst/>
                <a:latin typeface="Consolas" panose="020B0609020204030204" pitchFamily="49" charset="0"/>
              </a:rPr>
              <a:t>:</a:t>
            </a:r>
            <a:r>
              <a:rPr lang="en-GB" sz="1000" b="0" dirty="0">
                <a:solidFill>
                  <a:srgbClr val="9CDCFE"/>
                </a:solidFill>
                <a:effectLst/>
                <a:latin typeface="Consolas" panose="020B0609020204030204" pitchFamily="49" charset="0"/>
              </a:rPr>
              <a:t>iso8601PeriodRepresentation</a:t>
            </a:r>
            <a:r>
              <a:rPr lang="en-GB" sz="1000" b="0" dirty="0">
                <a:solidFill>
                  <a:srgbClr val="C5C8C6"/>
                </a:solidFill>
                <a:effectLst/>
                <a:latin typeface="Consolas" panose="020B0609020204030204" pitchFamily="49" charset="0"/>
              </a:rPr>
              <a:t> </a:t>
            </a:r>
            <a:r>
              <a:rPr lang="en-GB" sz="1000" b="0" dirty="0">
                <a:solidFill>
                  <a:srgbClr val="CE9178"/>
                </a:solidFill>
                <a:effectLst/>
                <a:latin typeface="Consolas" panose="020B0609020204030204" pitchFamily="49" charset="0"/>
              </a:rPr>
              <a:t>"20231101"</a:t>
            </a:r>
            <a:r>
              <a:rPr lang="en-GB" sz="1000" b="0" dirty="0">
                <a:solidFill>
                  <a:srgbClr val="C5C8C6"/>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C5C8C6"/>
                </a:solidFill>
                <a:effectLst/>
                <a:latin typeface="Consolas" panose="020B0609020204030204" pitchFamily="49" charset="0"/>
              </a:rPr>
              <a:t> .</a:t>
            </a:r>
          </a:p>
          <a:p>
            <a:br>
              <a:rPr lang="en-GB" sz="1000" b="0" dirty="0">
                <a:solidFill>
                  <a:srgbClr val="C5C8C6"/>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andset_1_state_1</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DeviceState</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20230101</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isStateOf</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andset_1</a:t>
            </a:r>
            <a:r>
              <a:rPr lang="en-GB" sz="1000" b="0" dirty="0">
                <a:solidFill>
                  <a:srgbClr val="C5C8C6"/>
                </a:solidFill>
                <a:effectLst/>
                <a:latin typeface="Consolas" panose="020B0609020204030204" pitchFamily="49" charset="0"/>
              </a:rPr>
              <a:t> .</a:t>
            </a:r>
          </a:p>
          <a:p>
            <a:br>
              <a:rPr lang="en-GB" sz="1000" b="0" dirty="0">
                <a:solidFill>
                  <a:srgbClr val="C5C8C6"/>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simcard_a_state_1</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DeviceState</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20230101</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isStateOf</a:t>
            </a:r>
            <a:r>
              <a:rPr lang="en-GB" sz="1000" b="0" dirty="0">
                <a:solidFill>
                  <a:srgbClr val="C5C8C6"/>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dirty="0" err="1">
                <a:solidFill>
                  <a:srgbClr val="9CDCFE"/>
                </a:solidFill>
                <a:latin typeface="Consolas" panose="020B0609020204030204" pitchFamily="49" charset="0"/>
              </a:rPr>
              <a:t>s</a:t>
            </a:r>
            <a:r>
              <a:rPr lang="en-GB" sz="1000" b="0" dirty="0" err="1">
                <a:solidFill>
                  <a:srgbClr val="9CDCFE"/>
                </a:solidFill>
                <a:effectLst/>
                <a:latin typeface="Consolas" panose="020B0609020204030204" pitchFamily="49" charset="0"/>
              </a:rPr>
              <a:t>imcard_a</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isPartOf</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andset_1_state_1</a:t>
            </a:r>
            <a:r>
              <a:rPr lang="en-GB" sz="1000" b="0" dirty="0">
                <a:solidFill>
                  <a:srgbClr val="C5C8C6"/>
                </a:solidFill>
                <a:effectLst/>
                <a:latin typeface="Consolas" panose="020B0609020204030204" pitchFamily="49" charset="0"/>
              </a:rPr>
              <a:t> .</a:t>
            </a:r>
          </a:p>
          <a:p>
            <a:br>
              <a:rPr lang="en-GB" sz="1000" b="0" dirty="0">
                <a:solidFill>
                  <a:srgbClr val="C5C8C6"/>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andset2_state_2</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DeviceState</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20231101</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isStateOf</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andset_2 .</a:t>
            </a:r>
            <a:endParaRPr lang="en-GB" sz="1000" b="0" dirty="0">
              <a:solidFill>
                <a:srgbClr val="C5C8C6"/>
              </a:solidFill>
              <a:effectLst/>
              <a:latin typeface="Consolas" panose="020B0609020204030204" pitchFamily="49" charset="0"/>
            </a:endParaRPr>
          </a:p>
          <a:p>
            <a:br>
              <a:rPr lang="en-GB" sz="1000" b="0" dirty="0">
                <a:solidFill>
                  <a:srgbClr val="C5C8C6"/>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simcard_a_state_2</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C5C8C6"/>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DeviceState</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20231101</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isStateOf</a:t>
            </a:r>
            <a:r>
              <a:rPr lang="en-GB" sz="1000" b="0" dirty="0">
                <a:solidFill>
                  <a:srgbClr val="C5C8C6"/>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dirty="0" err="1">
                <a:solidFill>
                  <a:srgbClr val="9CDCFE"/>
                </a:solidFill>
                <a:latin typeface="Consolas" panose="020B0609020204030204" pitchFamily="49" charset="0"/>
              </a:rPr>
              <a:t>s</a:t>
            </a:r>
            <a:r>
              <a:rPr lang="en-GB" sz="1000" b="0" dirty="0" err="1">
                <a:solidFill>
                  <a:srgbClr val="9CDCFE"/>
                </a:solidFill>
                <a:effectLst/>
                <a:latin typeface="Consolas" panose="020B0609020204030204" pitchFamily="49" charset="0"/>
              </a:rPr>
              <a:t>imcard_a</a:t>
            </a:r>
            <a:r>
              <a:rPr lang="en-GB" sz="1000" b="0" dirty="0">
                <a:solidFill>
                  <a:srgbClr val="C5C8C6"/>
                </a:solidFill>
                <a:effectLst/>
                <a:latin typeface="Consolas" panose="020B0609020204030204" pitchFamily="49" charset="0"/>
              </a:rPr>
              <a:t>;</a:t>
            </a:r>
          </a:p>
          <a:p>
            <a:r>
              <a:rPr lang="en-GB" sz="1000" b="1" dirty="0">
                <a:solidFill>
                  <a:srgbClr val="FFFFFF"/>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C5C8C6"/>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isPartOf</a:t>
            </a:r>
            <a:r>
              <a:rPr lang="en-GB" sz="1000" b="0" dirty="0">
                <a:solidFill>
                  <a:srgbClr val="C5C8C6"/>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dirty="0">
                <a:solidFill>
                  <a:srgbClr val="9CDCFE"/>
                </a:solidFill>
                <a:latin typeface="Consolas" panose="020B0609020204030204" pitchFamily="49" charset="0"/>
              </a:rPr>
              <a:t>h</a:t>
            </a:r>
            <a:r>
              <a:rPr lang="en-GB" sz="1000" b="0" dirty="0">
                <a:solidFill>
                  <a:srgbClr val="9CDCFE"/>
                </a:solidFill>
                <a:effectLst/>
                <a:latin typeface="Consolas" panose="020B0609020204030204" pitchFamily="49" charset="0"/>
              </a:rPr>
              <a:t>andset_1_state_2</a:t>
            </a:r>
            <a:r>
              <a:rPr lang="en-GB" sz="1000" b="0" dirty="0">
                <a:solidFill>
                  <a:srgbClr val="C5C8C6"/>
                </a:solidFill>
                <a:effectLst/>
                <a:latin typeface="Consolas" panose="020B0609020204030204" pitchFamily="49" charset="0"/>
              </a:rPr>
              <a:t> .</a:t>
            </a:r>
          </a:p>
        </p:txBody>
      </p:sp>
    </p:spTree>
    <p:extLst>
      <p:ext uri="{BB962C8B-B14F-4D97-AF65-F5344CB8AC3E}">
        <p14:creationId xmlns:p14="http://schemas.microsoft.com/office/powerpoint/2010/main" val="17534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7E0B-0F3F-D335-D351-EED807ABBC4F}"/>
              </a:ext>
            </a:extLst>
          </p:cNvPr>
          <p:cNvSpPr>
            <a:spLocks noGrp="1"/>
          </p:cNvSpPr>
          <p:nvPr>
            <p:ph type="title"/>
          </p:nvPr>
        </p:nvSpPr>
        <p:spPr/>
        <p:txBody>
          <a:bodyPr/>
          <a:lstStyle/>
          <a:p>
            <a:r>
              <a:rPr lang="en-GB" sz="2800" dirty="0"/>
              <a:t>Assessments and subject of interest: diagram</a:t>
            </a:r>
            <a:endParaRPr lang="en-US" sz="2800" dirty="0"/>
          </a:p>
        </p:txBody>
      </p:sp>
      <p:sp>
        <p:nvSpPr>
          <p:cNvPr id="4" name="Oval 3">
            <a:extLst>
              <a:ext uri="{FF2B5EF4-FFF2-40B4-BE49-F238E27FC236}">
                <a16:creationId xmlns:a16="http://schemas.microsoft.com/office/drawing/2014/main" id="{704583EF-2FEF-4660-95A0-A792B0C2C020}"/>
              </a:ext>
            </a:extLst>
          </p:cNvPr>
          <p:cNvSpPr/>
          <p:nvPr/>
        </p:nvSpPr>
        <p:spPr>
          <a:xfrm>
            <a:off x="4686559" y="3981811"/>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P</a:t>
            </a:r>
            <a:endParaRPr lang="en-GB" sz="1600" dirty="0">
              <a:solidFill>
                <a:srgbClr val="FFFF00"/>
              </a:solidFill>
              <a:latin typeface="Consolas" panose="020B0609020204030204" pitchFamily="49" charset="0"/>
            </a:endParaRPr>
          </a:p>
        </p:txBody>
      </p:sp>
      <p:sp>
        <p:nvSpPr>
          <p:cNvPr id="5" name="TextBox 4">
            <a:extLst>
              <a:ext uri="{FF2B5EF4-FFF2-40B4-BE49-F238E27FC236}">
                <a16:creationId xmlns:a16="http://schemas.microsoft.com/office/drawing/2014/main" id="{EB417C5A-D81F-DA67-29B1-B3F06B0212FE}"/>
              </a:ext>
            </a:extLst>
          </p:cNvPr>
          <p:cNvSpPr txBox="1"/>
          <p:nvPr/>
        </p:nvSpPr>
        <p:spPr>
          <a:xfrm>
            <a:off x="4718325" y="3727797"/>
            <a:ext cx="806361"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Alice</a:t>
            </a:r>
            <a:endParaRPr lang="en-GB" dirty="0"/>
          </a:p>
        </p:txBody>
      </p:sp>
      <p:sp>
        <p:nvSpPr>
          <p:cNvPr id="6" name="Oval 5">
            <a:extLst>
              <a:ext uri="{FF2B5EF4-FFF2-40B4-BE49-F238E27FC236}">
                <a16:creationId xmlns:a16="http://schemas.microsoft.com/office/drawing/2014/main" id="{C92DAE31-CEC0-E524-DD2E-D8C918BA2684}"/>
              </a:ext>
            </a:extLst>
          </p:cNvPr>
          <p:cNvSpPr/>
          <p:nvPr/>
        </p:nvSpPr>
        <p:spPr>
          <a:xfrm>
            <a:off x="6020260" y="5190810"/>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FFC000"/>
                </a:solidFill>
                <a:latin typeface="Consolas" panose="020B0609020204030204" pitchFamily="49" charset="0"/>
              </a:rPr>
              <a:t>SoI</a:t>
            </a:r>
            <a:endParaRPr lang="en-GB" sz="1600" dirty="0">
              <a:solidFill>
                <a:srgbClr val="FFC000"/>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0C17DB99-719C-8272-4B43-FDE31066B61D}"/>
              </a:ext>
            </a:extLst>
          </p:cNvPr>
          <p:cNvCxnSpPr>
            <a:cxnSpLocks/>
            <a:stCxn id="6" idx="1"/>
            <a:endCxn id="4" idx="5"/>
          </p:cNvCxnSpPr>
          <p:nvPr/>
        </p:nvCxnSpPr>
        <p:spPr>
          <a:xfrm flipH="1" flipV="1">
            <a:off x="5102820" y="4386064"/>
            <a:ext cx="988859" cy="87410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EA6949-602C-1336-D94E-838637BF3041}"/>
              </a:ext>
            </a:extLst>
          </p:cNvPr>
          <p:cNvSpPr txBox="1"/>
          <p:nvPr/>
        </p:nvSpPr>
        <p:spPr>
          <a:xfrm>
            <a:off x="5462436" y="4604686"/>
            <a:ext cx="829678"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2AB483A8-8D6B-7F9C-A7B7-99E8848EE8F7}"/>
              </a:ext>
            </a:extLst>
          </p:cNvPr>
          <p:cNvSpPr txBox="1"/>
          <p:nvPr/>
        </p:nvSpPr>
        <p:spPr>
          <a:xfrm>
            <a:off x="10067811" y="4057055"/>
            <a:ext cx="2246909" cy="1338828"/>
          </a:xfrm>
          <a:prstGeom prst="rect">
            <a:avLst/>
          </a:prstGeom>
          <a:noFill/>
        </p:spPr>
        <p:txBody>
          <a:bodyPr wrap="square" rtlCol="0">
            <a:spAutoFit/>
          </a:bodyPr>
          <a:lstStyle/>
          <a:p>
            <a:r>
              <a:rPr lang="en-GB" sz="900" b="1" dirty="0">
                <a:latin typeface="Consolas" panose="020B0609020204030204" pitchFamily="49" charset="0"/>
                <a:cs typeface="Consolas" panose="020B0609020204030204" pitchFamily="49" charset="0"/>
              </a:rPr>
              <a:t>KEY:</a:t>
            </a:r>
          </a:p>
          <a:p>
            <a:r>
              <a:rPr lang="en-GB" sz="900" dirty="0">
                <a:latin typeface="Consolas" panose="020B0609020204030204" pitchFamily="49" charset="0"/>
                <a:cs typeface="Consolas" panose="020B0609020204030204" pitchFamily="49" charset="0"/>
              </a:rPr>
              <a:t>P	</a:t>
            </a:r>
            <a:r>
              <a:rPr lang="en-GB" sz="900" dirty="0" err="1">
                <a:latin typeface="Consolas" panose="020B0609020204030204" pitchFamily="49" charset="0"/>
                <a:cs typeface="Consolas" panose="020B0609020204030204" pitchFamily="49" charset="0"/>
              </a:rPr>
              <a:t>ies:Person</a:t>
            </a:r>
            <a:endParaRPr lang="en-GB" sz="900" dirty="0">
              <a:latin typeface="Consolas" panose="020B0609020204030204" pitchFamily="49" charset="0"/>
              <a:cs typeface="Consolas" panose="020B0609020204030204" pitchFamily="49" charset="0"/>
            </a:endParaRPr>
          </a:p>
          <a:p>
            <a:r>
              <a:rPr lang="en-GB" sz="900" dirty="0">
                <a:latin typeface="Consolas" panose="020B0609020204030204" pitchFamily="49" charset="0"/>
                <a:cs typeface="Consolas" panose="020B0609020204030204" pitchFamily="49" charset="0"/>
              </a:rPr>
              <a:t>PS	</a:t>
            </a:r>
            <a:r>
              <a:rPr lang="en-GB" sz="900" dirty="0" err="1">
                <a:latin typeface="Consolas" panose="020B0609020204030204" pitchFamily="49" charset="0"/>
                <a:cs typeface="Consolas" panose="020B0609020204030204" pitchFamily="49" charset="0"/>
              </a:rPr>
              <a:t>ies:PersonState</a:t>
            </a:r>
            <a:endParaRPr lang="en-GB" sz="900" dirty="0">
              <a:latin typeface="Consolas" panose="020B0609020204030204" pitchFamily="49" charset="0"/>
              <a:cs typeface="Consolas" panose="020B0609020204030204" pitchFamily="49" charset="0"/>
            </a:endParaRPr>
          </a:p>
          <a:p>
            <a:r>
              <a:rPr lang="en-GB" sz="900" dirty="0" err="1">
                <a:latin typeface="Consolas" panose="020B0609020204030204" pitchFamily="49" charset="0"/>
                <a:cs typeface="Consolas" panose="020B0609020204030204" pitchFamily="49" charset="0"/>
              </a:rPr>
              <a:t>SoI</a:t>
            </a:r>
            <a:r>
              <a:rPr lang="en-GB" sz="900" dirty="0">
                <a:latin typeface="Consolas" panose="020B0609020204030204" pitchFamily="49" charset="0"/>
                <a:cs typeface="Consolas" panose="020B0609020204030204" pitchFamily="49" charset="0"/>
              </a:rPr>
              <a:t>	</a:t>
            </a:r>
            <a:r>
              <a:rPr lang="en-GB" sz="900" dirty="0" err="1">
                <a:latin typeface="Consolas" panose="020B0609020204030204" pitchFamily="49" charset="0"/>
                <a:cs typeface="Consolas" panose="020B0609020204030204" pitchFamily="49" charset="0"/>
              </a:rPr>
              <a:t>ies:SubjectOfInterest</a:t>
            </a:r>
            <a:endParaRPr lang="en-GB" sz="900" dirty="0">
              <a:latin typeface="Consolas" panose="020B0609020204030204" pitchFamily="49" charset="0"/>
              <a:cs typeface="Consolas" panose="020B0609020204030204" pitchFamily="49" charset="0"/>
            </a:endParaRPr>
          </a:p>
          <a:p>
            <a:r>
              <a:rPr lang="en-GB" sz="900" dirty="0">
                <a:latin typeface="Consolas" panose="020B0609020204030204" pitchFamily="49" charset="0"/>
                <a:cs typeface="Consolas" panose="020B0609020204030204" pitchFamily="49" charset="0"/>
              </a:rPr>
              <a:t>BS	</a:t>
            </a:r>
            <a:r>
              <a:rPr lang="en-GB" sz="900" dirty="0" err="1">
                <a:latin typeface="Consolas" panose="020B0609020204030204" pitchFamily="49" charset="0"/>
                <a:cs typeface="Consolas" panose="020B0609020204030204" pitchFamily="49" charset="0"/>
              </a:rPr>
              <a:t>ies:BoundingState</a:t>
            </a:r>
            <a:endParaRPr lang="en-GB" sz="900" dirty="0">
              <a:latin typeface="Consolas" panose="020B0609020204030204" pitchFamily="49" charset="0"/>
              <a:cs typeface="Consolas" panose="020B0609020204030204" pitchFamily="49" charset="0"/>
            </a:endParaRPr>
          </a:p>
          <a:p>
            <a:r>
              <a:rPr lang="en-GB" sz="900" dirty="0">
                <a:latin typeface="Consolas" panose="020B0609020204030204" pitchFamily="49" charset="0"/>
                <a:cs typeface="Consolas" panose="020B0609020204030204" pitchFamily="49" charset="0"/>
              </a:rPr>
              <a:t>PP	</a:t>
            </a:r>
            <a:r>
              <a:rPr lang="en-GB" sz="900" dirty="0" err="1">
                <a:latin typeface="Consolas" panose="020B0609020204030204" pitchFamily="49" charset="0"/>
                <a:cs typeface="Consolas" panose="020B0609020204030204" pitchFamily="49" charset="0"/>
              </a:rPr>
              <a:t>ies:ParticularPeriod</a:t>
            </a:r>
            <a:endParaRPr lang="en-GB" sz="900" dirty="0">
              <a:latin typeface="Consolas" panose="020B0609020204030204" pitchFamily="49" charset="0"/>
              <a:cs typeface="Consolas" panose="020B0609020204030204" pitchFamily="49" charset="0"/>
            </a:endParaRPr>
          </a:p>
          <a:p>
            <a:r>
              <a:rPr lang="en-GB" sz="900" dirty="0" err="1">
                <a:latin typeface="Consolas" panose="020B0609020204030204" pitchFamily="49" charset="0"/>
                <a:cs typeface="Consolas" panose="020B0609020204030204" pitchFamily="49" charset="0"/>
              </a:rPr>
              <a:t>AtT</a:t>
            </a:r>
            <a:r>
              <a:rPr lang="en-GB" sz="900" dirty="0">
                <a:latin typeface="Consolas" panose="020B0609020204030204" pitchFamily="49" charset="0"/>
                <a:cs typeface="Consolas" panose="020B0609020204030204" pitchFamily="49" charset="0"/>
              </a:rPr>
              <a:t>	</a:t>
            </a:r>
            <a:r>
              <a:rPr lang="en-GB" sz="900" dirty="0" err="1">
                <a:latin typeface="Consolas" panose="020B0609020204030204" pitchFamily="49" charset="0"/>
                <a:cs typeface="Consolas" panose="020B0609020204030204" pitchFamily="49" charset="0"/>
              </a:rPr>
              <a:t>ies:AssessToBeTrue</a:t>
            </a:r>
            <a:endParaRPr lang="en-GB" sz="900" dirty="0">
              <a:latin typeface="Consolas" panose="020B0609020204030204" pitchFamily="49" charset="0"/>
              <a:cs typeface="Consolas" panose="020B0609020204030204" pitchFamily="49" charset="0"/>
            </a:endParaRPr>
          </a:p>
          <a:p>
            <a:r>
              <a:rPr lang="en-GB" sz="900" dirty="0" err="1">
                <a:latin typeface="Consolas" panose="020B0609020204030204" pitchFamily="49" charset="0"/>
                <a:cs typeface="Consolas" panose="020B0609020204030204" pitchFamily="49" charset="0"/>
              </a:rPr>
              <a:t>Aor</a:t>
            </a:r>
            <a:r>
              <a:rPr lang="en-GB" sz="900" dirty="0">
                <a:latin typeface="Consolas" panose="020B0609020204030204" pitchFamily="49" charset="0"/>
                <a:cs typeface="Consolas" panose="020B0609020204030204" pitchFamily="49" charset="0"/>
              </a:rPr>
              <a:t>	</a:t>
            </a:r>
            <a:r>
              <a:rPr lang="en-GB" sz="900" dirty="0" err="1">
                <a:latin typeface="Consolas" panose="020B0609020204030204" pitchFamily="49" charset="0"/>
                <a:cs typeface="Consolas" panose="020B0609020204030204" pitchFamily="49" charset="0"/>
              </a:rPr>
              <a:t>ies:Assessor</a:t>
            </a:r>
            <a:endParaRPr lang="en-GB" sz="900" dirty="0">
              <a:latin typeface="Consolas" panose="020B0609020204030204" pitchFamily="49" charset="0"/>
              <a:cs typeface="Consolas" panose="020B0609020204030204" pitchFamily="49" charset="0"/>
            </a:endParaRPr>
          </a:p>
          <a:p>
            <a:r>
              <a:rPr lang="en-GB" sz="900" dirty="0">
                <a:latin typeface="Consolas" panose="020B0609020204030204" pitchFamily="49" charset="0"/>
                <a:cs typeface="Consolas" panose="020B0609020204030204" pitchFamily="49" charset="0"/>
              </a:rPr>
              <a:t>L	</a:t>
            </a:r>
            <a:r>
              <a:rPr lang="en-GB" sz="900" dirty="0" err="1">
                <a:latin typeface="Consolas" panose="020B0609020204030204" pitchFamily="49" charset="0"/>
                <a:cs typeface="Consolas" panose="020B0609020204030204" pitchFamily="49" charset="0"/>
              </a:rPr>
              <a:t>ies:Location</a:t>
            </a:r>
            <a:endParaRPr lang="en-GB" sz="900" dirty="0">
              <a:latin typeface="Consolas" panose="020B0609020204030204" pitchFamily="49" charset="0"/>
              <a:cs typeface="Consolas" panose="020B0609020204030204" pitchFamily="49" charset="0"/>
            </a:endParaRPr>
          </a:p>
        </p:txBody>
      </p:sp>
      <p:sp>
        <p:nvSpPr>
          <p:cNvPr id="10" name="Oval 9">
            <a:extLst>
              <a:ext uri="{FF2B5EF4-FFF2-40B4-BE49-F238E27FC236}">
                <a16:creationId xmlns:a16="http://schemas.microsoft.com/office/drawing/2014/main" id="{95AE94C6-8A26-A79B-428E-CC1B04936ADB}"/>
              </a:ext>
            </a:extLst>
          </p:cNvPr>
          <p:cNvSpPr/>
          <p:nvPr/>
        </p:nvSpPr>
        <p:spPr>
          <a:xfrm>
            <a:off x="597799" y="5190272"/>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P</a:t>
            </a:r>
            <a:endParaRPr lang="en-GB" sz="1600" dirty="0">
              <a:solidFill>
                <a:srgbClr val="FFFF00"/>
              </a:solidFill>
              <a:latin typeface="Consolas" panose="020B0609020204030204" pitchFamily="49" charset="0"/>
            </a:endParaRPr>
          </a:p>
        </p:txBody>
      </p:sp>
      <p:sp>
        <p:nvSpPr>
          <p:cNvPr id="11" name="Oval 10">
            <a:extLst>
              <a:ext uri="{FF2B5EF4-FFF2-40B4-BE49-F238E27FC236}">
                <a16:creationId xmlns:a16="http://schemas.microsoft.com/office/drawing/2014/main" id="{3C3811BE-DA6D-E8F1-EB9F-64A622348E3A}"/>
              </a:ext>
            </a:extLst>
          </p:cNvPr>
          <p:cNvSpPr/>
          <p:nvPr/>
        </p:nvSpPr>
        <p:spPr>
          <a:xfrm>
            <a:off x="4167460" y="5190810"/>
            <a:ext cx="487680" cy="473612"/>
          </a:xfrm>
          <a:prstGeom prst="ellipse">
            <a:avLst/>
          </a:prstGeom>
          <a:solidFill>
            <a:schemeClr val="tx1"/>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FEB1BF"/>
                </a:solidFill>
                <a:latin typeface="Consolas" panose="020B0609020204030204" pitchFamily="49" charset="0"/>
              </a:rPr>
              <a:t>AtT</a:t>
            </a:r>
            <a:endParaRPr lang="en-GB" sz="1600" dirty="0">
              <a:solidFill>
                <a:srgbClr val="FEB1BF"/>
              </a:solidFill>
              <a:latin typeface="Consolas" panose="020B0609020204030204" pitchFamily="49" charset="0"/>
            </a:endParaRPr>
          </a:p>
        </p:txBody>
      </p:sp>
      <p:sp>
        <p:nvSpPr>
          <p:cNvPr id="12" name="Oval 11">
            <a:extLst>
              <a:ext uri="{FF2B5EF4-FFF2-40B4-BE49-F238E27FC236}">
                <a16:creationId xmlns:a16="http://schemas.microsoft.com/office/drawing/2014/main" id="{F3D2D900-495C-7DCF-8F15-7613BBEA2EAA}"/>
              </a:ext>
            </a:extLst>
          </p:cNvPr>
          <p:cNvSpPr/>
          <p:nvPr/>
        </p:nvSpPr>
        <p:spPr>
          <a:xfrm>
            <a:off x="2411620" y="5190810"/>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err="1">
                <a:solidFill>
                  <a:srgbClr val="CC99FF"/>
                </a:solidFill>
                <a:latin typeface="Consolas"/>
                <a:cs typeface="Consolas" panose="020B0609020204030204" pitchFamily="49" charset="0"/>
              </a:rPr>
              <a:t>Aor</a:t>
            </a:r>
            <a:endParaRPr lang="en-GB" sz="1600" dirty="0">
              <a:solidFill>
                <a:srgbClr val="CC99FF"/>
              </a:solidFill>
              <a:latin typeface="Consolas"/>
              <a:cs typeface="Consolas" panose="020B0609020204030204" pitchFamily="49" charset="0"/>
            </a:endParaRPr>
          </a:p>
        </p:txBody>
      </p:sp>
      <p:cxnSp>
        <p:nvCxnSpPr>
          <p:cNvPr id="13" name="Straight Arrow Connector 12">
            <a:extLst>
              <a:ext uri="{FF2B5EF4-FFF2-40B4-BE49-F238E27FC236}">
                <a16:creationId xmlns:a16="http://schemas.microsoft.com/office/drawing/2014/main" id="{B23C6023-E628-EA2F-15E6-DF23C2FB6589}"/>
              </a:ext>
            </a:extLst>
          </p:cNvPr>
          <p:cNvCxnSpPr>
            <a:cxnSpLocks/>
            <a:stCxn id="12" idx="2"/>
            <a:endCxn id="10" idx="6"/>
          </p:cNvCxnSpPr>
          <p:nvPr/>
        </p:nvCxnSpPr>
        <p:spPr>
          <a:xfrm flipH="1" flipV="1">
            <a:off x="1085479" y="5427078"/>
            <a:ext cx="1326141" cy="5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ECCA86-116D-EEE2-9DD3-BBF9F0E79095}"/>
              </a:ext>
            </a:extLst>
          </p:cNvPr>
          <p:cNvCxnSpPr>
            <a:cxnSpLocks/>
            <a:stCxn id="11" idx="6"/>
            <a:endCxn id="6" idx="2"/>
          </p:cNvCxnSpPr>
          <p:nvPr/>
        </p:nvCxnSpPr>
        <p:spPr>
          <a:xfrm>
            <a:off x="4655140" y="5427616"/>
            <a:ext cx="136512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44C0768-2C6C-DF8A-B648-CD9FB5AD66B2}"/>
              </a:ext>
            </a:extLst>
          </p:cNvPr>
          <p:cNvSpPr txBox="1"/>
          <p:nvPr/>
        </p:nvSpPr>
        <p:spPr>
          <a:xfrm>
            <a:off x="1134439" y="5190809"/>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16" name="TextBox 15">
            <a:extLst>
              <a:ext uri="{FF2B5EF4-FFF2-40B4-BE49-F238E27FC236}">
                <a16:creationId xmlns:a16="http://schemas.microsoft.com/office/drawing/2014/main" id="{CBBA25D4-F71B-A440-2024-68CB9D9F2D45}"/>
              </a:ext>
            </a:extLst>
          </p:cNvPr>
          <p:cNvSpPr txBox="1"/>
          <p:nvPr/>
        </p:nvSpPr>
        <p:spPr>
          <a:xfrm>
            <a:off x="4794200" y="5190810"/>
            <a:ext cx="681597"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a:t>
            </a:r>
            <a:endParaRPr lang="en-GB" sz="700" dirty="0">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8A6CD117-6DF0-469D-C708-7CDCCEE62B86}"/>
              </a:ext>
            </a:extLst>
          </p:cNvPr>
          <p:cNvCxnSpPr>
            <a:cxnSpLocks/>
            <a:stCxn id="12" idx="6"/>
            <a:endCxn id="11" idx="2"/>
          </p:cNvCxnSpPr>
          <p:nvPr/>
        </p:nvCxnSpPr>
        <p:spPr>
          <a:xfrm>
            <a:off x="2899300" y="5427616"/>
            <a:ext cx="126816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BE119E-16FD-FF55-6ED6-68D374A0121D}"/>
              </a:ext>
            </a:extLst>
          </p:cNvPr>
          <p:cNvSpPr txBox="1"/>
          <p:nvPr/>
        </p:nvSpPr>
        <p:spPr>
          <a:xfrm>
            <a:off x="2979028" y="5177026"/>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DB4DB51C-54A3-E7E2-4E39-1AD4113B9D59}"/>
              </a:ext>
            </a:extLst>
          </p:cNvPr>
          <p:cNvSpPr txBox="1"/>
          <p:nvPr/>
        </p:nvSpPr>
        <p:spPr>
          <a:xfrm>
            <a:off x="597799" y="4902656"/>
            <a:ext cx="806361"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Charlie</a:t>
            </a:r>
            <a:endParaRPr lang="en-GB" dirty="0"/>
          </a:p>
        </p:txBody>
      </p:sp>
      <p:sp>
        <p:nvSpPr>
          <p:cNvPr id="20" name="TextBox 19">
            <a:extLst>
              <a:ext uri="{FF2B5EF4-FFF2-40B4-BE49-F238E27FC236}">
                <a16:creationId xmlns:a16="http://schemas.microsoft.com/office/drawing/2014/main" id="{C22E7362-A8BF-F8C9-858D-4FD239AAE371}"/>
              </a:ext>
            </a:extLst>
          </p:cNvPr>
          <p:cNvSpPr txBox="1"/>
          <p:nvPr/>
        </p:nvSpPr>
        <p:spPr>
          <a:xfrm>
            <a:off x="9066663" y="5640342"/>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2023-10-07T08:00</a:t>
            </a:r>
            <a:endParaRPr lang="en-GB" dirty="0"/>
          </a:p>
        </p:txBody>
      </p:sp>
      <p:sp>
        <p:nvSpPr>
          <p:cNvPr id="21" name="Oval 20">
            <a:extLst>
              <a:ext uri="{FF2B5EF4-FFF2-40B4-BE49-F238E27FC236}">
                <a16:creationId xmlns:a16="http://schemas.microsoft.com/office/drawing/2014/main" id="{5253B729-9EF5-760B-C2A6-1A53B70F552A}"/>
              </a:ext>
            </a:extLst>
          </p:cNvPr>
          <p:cNvSpPr/>
          <p:nvPr/>
        </p:nvSpPr>
        <p:spPr>
          <a:xfrm>
            <a:off x="9161010" y="5190810"/>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sp>
        <p:nvSpPr>
          <p:cNvPr id="22" name="Oval 21">
            <a:extLst>
              <a:ext uri="{FF2B5EF4-FFF2-40B4-BE49-F238E27FC236}">
                <a16:creationId xmlns:a16="http://schemas.microsoft.com/office/drawing/2014/main" id="{E1573FA7-DC0F-9A6E-9E7C-7B422DFDA450}"/>
              </a:ext>
            </a:extLst>
          </p:cNvPr>
          <p:cNvSpPr/>
          <p:nvPr/>
        </p:nvSpPr>
        <p:spPr>
          <a:xfrm>
            <a:off x="7378930" y="5190810"/>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00"/>
                </a:solidFill>
                <a:latin typeface="Consolas" panose="020B0609020204030204" pitchFamily="49" charset="0"/>
              </a:rPr>
              <a:t>BS</a:t>
            </a:r>
            <a:endParaRPr lang="en-GB" sz="1600" dirty="0">
              <a:solidFill>
                <a:srgbClr val="FFC000"/>
              </a:solidFill>
              <a:latin typeface="Consolas" panose="020B0609020204030204" pitchFamily="49" charset="0"/>
            </a:endParaRPr>
          </a:p>
        </p:txBody>
      </p:sp>
      <p:cxnSp>
        <p:nvCxnSpPr>
          <p:cNvPr id="23" name="Straight Arrow Connector 22">
            <a:extLst>
              <a:ext uri="{FF2B5EF4-FFF2-40B4-BE49-F238E27FC236}">
                <a16:creationId xmlns:a16="http://schemas.microsoft.com/office/drawing/2014/main" id="{A4B0E105-75D8-219C-08ED-E631DF91B662}"/>
              </a:ext>
            </a:extLst>
          </p:cNvPr>
          <p:cNvCxnSpPr>
            <a:cxnSpLocks/>
            <a:stCxn id="22" idx="2"/>
            <a:endCxn id="6" idx="6"/>
          </p:cNvCxnSpPr>
          <p:nvPr/>
        </p:nvCxnSpPr>
        <p:spPr>
          <a:xfrm flipH="1">
            <a:off x="6507940" y="5427616"/>
            <a:ext cx="87099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5A9D7D3-F69A-EEC1-1D51-32419F1231E7}"/>
              </a:ext>
            </a:extLst>
          </p:cNvPr>
          <p:cNvSpPr txBox="1"/>
          <p:nvPr/>
        </p:nvSpPr>
        <p:spPr>
          <a:xfrm>
            <a:off x="6549315" y="5468079"/>
            <a:ext cx="97926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ies:isStartOf</a:t>
            </a:r>
            <a:endParaRPr lang="en-GB" sz="700" dirty="0">
              <a:latin typeface="Consolas" panose="020B0609020204030204" pitchFamily="49" charset="0"/>
              <a:cs typeface="Consolas" panose="020B0609020204030204" pitchFamily="49" charset="0"/>
            </a:endParaRPr>
          </a:p>
        </p:txBody>
      </p:sp>
      <p:cxnSp>
        <p:nvCxnSpPr>
          <p:cNvPr id="25" name="Straight Arrow Connector 24">
            <a:extLst>
              <a:ext uri="{FF2B5EF4-FFF2-40B4-BE49-F238E27FC236}">
                <a16:creationId xmlns:a16="http://schemas.microsoft.com/office/drawing/2014/main" id="{D9F1EEA4-2036-8B18-7138-3E538D6F6815}"/>
              </a:ext>
            </a:extLst>
          </p:cNvPr>
          <p:cNvCxnSpPr>
            <a:cxnSpLocks/>
            <a:stCxn id="22" idx="6"/>
          </p:cNvCxnSpPr>
          <p:nvPr/>
        </p:nvCxnSpPr>
        <p:spPr>
          <a:xfrm>
            <a:off x="7866610" y="5427616"/>
            <a:ext cx="12944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A3F11CC-6091-B708-A021-9C5BADD1DCC8}"/>
              </a:ext>
            </a:extLst>
          </p:cNvPr>
          <p:cNvSpPr txBox="1"/>
          <p:nvPr/>
        </p:nvSpPr>
        <p:spPr>
          <a:xfrm>
            <a:off x="8073304" y="5468079"/>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27" name="Oval 26">
            <a:extLst>
              <a:ext uri="{FF2B5EF4-FFF2-40B4-BE49-F238E27FC236}">
                <a16:creationId xmlns:a16="http://schemas.microsoft.com/office/drawing/2014/main" id="{982DDFC0-3B5B-FCA7-1A9C-DDBDDAEE78C6}"/>
              </a:ext>
            </a:extLst>
          </p:cNvPr>
          <p:cNvSpPr/>
          <p:nvPr/>
        </p:nvSpPr>
        <p:spPr>
          <a:xfrm>
            <a:off x="6061635" y="3113966"/>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00"/>
                </a:solidFill>
                <a:latin typeface="Consolas" panose="020B0609020204030204" pitchFamily="49" charset="0"/>
              </a:rPr>
              <a:t>PS</a:t>
            </a:r>
            <a:endParaRPr lang="en-GB" sz="1600" dirty="0">
              <a:solidFill>
                <a:srgbClr val="FFC000"/>
              </a:solidFill>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CEFD6939-3250-ED94-AA8E-1663C061AF58}"/>
              </a:ext>
            </a:extLst>
          </p:cNvPr>
          <p:cNvCxnSpPr>
            <a:cxnSpLocks/>
            <a:stCxn id="27" idx="3"/>
            <a:endCxn id="4" idx="7"/>
          </p:cNvCxnSpPr>
          <p:nvPr/>
        </p:nvCxnSpPr>
        <p:spPr>
          <a:xfrm flipH="1">
            <a:off x="5102820" y="3518219"/>
            <a:ext cx="1030234" cy="5329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01051FF-DCEF-204A-9A16-22AE22CB2EE8}"/>
              </a:ext>
            </a:extLst>
          </p:cNvPr>
          <p:cNvSpPr txBox="1"/>
          <p:nvPr/>
        </p:nvSpPr>
        <p:spPr>
          <a:xfrm>
            <a:off x="5475797" y="3783636"/>
            <a:ext cx="829678"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sp>
        <p:nvSpPr>
          <p:cNvPr id="30" name="TextBox 29">
            <a:extLst>
              <a:ext uri="{FF2B5EF4-FFF2-40B4-BE49-F238E27FC236}">
                <a16:creationId xmlns:a16="http://schemas.microsoft.com/office/drawing/2014/main" id="{9ACA1C2F-2379-1349-372F-B565B210A360}"/>
              </a:ext>
            </a:extLst>
          </p:cNvPr>
          <p:cNvSpPr txBox="1"/>
          <p:nvPr/>
        </p:nvSpPr>
        <p:spPr>
          <a:xfrm>
            <a:off x="9052661" y="2965458"/>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2023-10-07T08:00</a:t>
            </a:r>
            <a:endParaRPr lang="en-GB" dirty="0"/>
          </a:p>
        </p:txBody>
      </p:sp>
      <p:sp>
        <p:nvSpPr>
          <p:cNvPr id="31" name="Oval 30">
            <a:extLst>
              <a:ext uri="{FF2B5EF4-FFF2-40B4-BE49-F238E27FC236}">
                <a16:creationId xmlns:a16="http://schemas.microsoft.com/office/drawing/2014/main" id="{E406CE2A-D86A-1567-DB5D-029B4D49B590}"/>
              </a:ext>
            </a:extLst>
          </p:cNvPr>
          <p:cNvSpPr/>
          <p:nvPr/>
        </p:nvSpPr>
        <p:spPr>
          <a:xfrm>
            <a:off x="9147008" y="2515926"/>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sp>
        <p:nvSpPr>
          <p:cNvPr id="32" name="Oval 31">
            <a:extLst>
              <a:ext uri="{FF2B5EF4-FFF2-40B4-BE49-F238E27FC236}">
                <a16:creationId xmlns:a16="http://schemas.microsoft.com/office/drawing/2014/main" id="{C06AE706-9BEC-0FA5-F62F-AE0B7E1267B0}"/>
              </a:ext>
            </a:extLst>
          </p:cNvPr>
          <p:cNvSpPr/>
          <p:nvPr/>
        </p:nvSpPr>
        <p:spPr>
          <a:xfrm>
            <a:off x="7364928" y="2515926"/>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00"/>
                </a:solidFill>
                <a:latin typeface="Consolas" panose="020B0609020204030204" pitchFamily="49" charset="0"/>
              </a:rPr>
              <a:t>BS</a:t>
            </a:r>
            <a:endParaRPr lang="en-GB" sz="1600" dirty="0">
              <a:solidFill>
                <a:srgbClr val="FFC000"/>
              </a:solidFill>
              <a:latin typeface="Consolas" panose="020B0609020204030204" pitchFamily="49" charset="0"/>
            </a:endParaRPr>
          </a:p>
        </p:txBody>
      </p:sp>
      <p:cxnSp>
        <p:nvCxnSpPr>
          <p:cNvPr id="33" name="Straight Arrow Connector 32">
            <a:extLst>
              <a:ext uri="{FF2B5EF4-FFF2-40B4-BE49-F238E27FC236}">
                <a16:creationId xmlns:a16="http://schemas.microsoft.com/office/drawing/2014/main" id="{A96A4834-F2EF-B6DC-6B1D-CFBEB1F293D4}"/>
              </a:ext>
            </a:extLst>
          </p:cNvPr>
          <p:cNvCxnSpPr>
            <a:cxnSpLocks/>
          </p:cNvCxnSpPr>
          <p:nvPr/>
        </p:nvCxnSpPr>
        <p:spPr>
          <a:xfrm flipH="1">
            <a:off x="6491898" y="2818952"/>
            <a:ext cx="887032" cy="43059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E750569-C8BE-35CE-1FAA-E62F311222F9}"/>
              </a:ext>
            </a:extLst>
          </p:cNvPr>
          <p:cNvSpPr txBox="1"/>
          <p:nvPr/>
        </p:nvSpPr>
        <p:spPr>
          <a:xfrm>
            <a:off x="6733876" y="3058727"/>
            <a:ext cx="97926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ies:isStartOf</a:t>
            </a:r>
            <a:endParaRPr lang="en-GB" sz="700" dirty="0">
              <a:latin typeface="Consolas" panose="020B0609020204030204" pitchFamily="49" charset="0"/>
              <a:cs typeface="Consolas" panose="020B0609020204030204" pitchFamily="49" charset="0"/>
            </a:endParaRPr>
          </a:p>
        </p:txBody>
      </p:sp>
      <p:cxnSp>
        <p:nvCxnSpPr>
          <p:cNvPr id="35" name="Straight Arrow Connector 34">
            <a:extLst>
              <a:ext uri="{FF2B5EF4-FFF2-40B4-BE49-F238E27FC236}">
                <a16:creationId xmlns:a16="http://schemas.microsoft.com/office/drawing/2014/main" id="{8A30D178-04C2-E0D9-FA7F-63C45659CD00}"/>
              </a:ext>
            </a:extLst>
          </p:cNvPr>
          <p:cNvCxnSpPr>
            <a:cxnSpLocks/>
            <a:stCxn id="32" idx="6"/>
          </p:cNvCxnSpPr>
          <p:nvPr/>
        </p:nvCxnSpPr>
        <p:spPr>
          <a:xfrm>
            <a:off x="7852608" y="2752732"/>
            <a:ext cx="12944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B36E854-46E6-4A0E-BA01-775539499B79}"/>
              </a:ext>
            </a:extLst>
          </p:cNvPr>
          <p:cNvSpPr txBox="1"/>
          <p:nvPr/>
        </p:nvSpPr>
        <p:spPr>
          <a:xfrm>
            <a:off x="8059302" y="2793195"/>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7" name="Oval 36">
            <a:extLst>
              <a:ext uri="{FF2B5EF4-FFF2-40B4-BE49-F238E27FC236}">
                <a16:creationId xmlns:a16="http://schemas.microsoft.com/office/drawing/2014/main" id="{46B79C09-7631-D0BF-9D4D-90F819EE3320}"/>
              </a:ext>
            </a:extLst>
          </p:cNvPr>
          <p:cNvSpPr/>
          <p:nvPr/>
        </p:nvSpPr>
        <p:spPr>
          <a:xfrm>
            <a:off x="639008" y="3077231"/>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P</a:t>
            </a:r>
            <a:endParaRPr lang="en-GB" sz="1600" dirty="0">
              <a:solidFill>
                <a:srgbClr val="FFFF00"/>
              </a:solidFill>
              <a:latin typeface="Consolas" panose="020B0609020204030204" pitchFamily="49" charset="0"/>
            </a:endParaRPr>
          </a:p>
        </p:txBody>
      </p:sp>
      <p:sp>
        <p:nvSpPr>
          <p:cNvPr id="38" name="Oval 37">
            <a:extLst>
              <a:ext uri="{FF2B5EF4-FFF2-40B4-BE49-F238E27FC236}">
                <a16:creationId xmlns:a16="http://schemas.microsoft.com/office/drawing/2014/main" id="{8E8A9D4F-E5B7-13B2-5F18-C2029157899E}"/>
              </a:ext>
            </a:extLst>
          </p:cNvPr>
          <p:cNvSpPr/>
          <p:nvPr/>
        </p:nvSpPr>
        <p:spPr>
          <a:xfrm>
            <a:off x="4208669" y="3077769"/>
            <a:ext cx="487680" cy="473612"/>
          </a:xfrm>
          <a:prstGeom prst="ellipse">
            <a:avLst/>
          </a:prstGeom>
          <a:solidFill>
            <a:schemeClr val="tx1"/>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FEB1BF"/>
                </a:solidFill>
                <a:latin typeface="Consolas" panose="020B0609020204030204" pitchFamily="49" charset="0"/>
              </a:rPr>
              <a:t>AtT</a:t>
            </a:r>
            <a:endParaRPr lang="en-GB" sz="1600" dirty="0">
              <a:solidFill>
                <a:srgbClr val="FEB1BF"/>
              </a:solidFill>
              <a:latin typeface="Consolas" panose="020B0609020204030204" pitchFamily="49" charset="0"/>
            </a:endParaRPr>
          </a:p>
        </p:txBody>
      </p:sp>
      <p:sp>
        <p:nvSpPr>
          <p:cNvPr id="39" name="Oval 38">
            <a:extLst>
              <a:ext uri="{FF2B5EF4-FFF2-40B4-BE49-F238E27FC236}">
                <a16:creationId xmlns:a16="http://schemas.microsoft.com/office/drawing/2014/main" id="{41E2ECA1-0AAE-B55E-0446-FBE123D81C93}"/>
              </a:ext>
            </a:extLst>
          </p:cNvPr>
          <p:cNvSpPr/>
          <p:nvPr/>
        </p:nvSpPr>
        <p:spPr>
          <a:xfrm>
            <a:off x="2452829" y="3077769"/>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err="1">
                <a:solidFill>
                  <a:srgbClr val="CC99FF"/>
                </a:solidFill>
                <a:latin typeface="Consolas"/>
                <a:cs typeface="Consolas" panose="020B0609020204030204" pitchFamily="49" charset="0"/>
              </a:rPr>
              <a:t>Aor</a:t>
            </a:r>
            <a:endParaRPr lang="en-GB" sz="1600" dirty="0">
              <a:solidFill>
                <a:srgbClr val="CC99FF"/>
              </a:solidFill>
              <a:latin typeface="Consolas"/>
              <a:cs typeface="Consolas" panose="020B0609020204030204" pitchFamily="49" charset="0"/>
            </a:endParaRPr>
          </a:p>
        </p:txBody>
      </p:sp>
      <p:cxnSp>
        <p:nvCxnSpPr>
          <p:cNvPr id="40" name="Straight Arrow Connector 39">
            <a:extLst>
              <a:ext uri="{FF2B5EF4-FFF2-40B4-BE49-F238E27FC236}">
                <a16:creationId xmlns:a16="http://schemas.microsoft.com/office/drawing/2014/main" id="{28A25544-CA01-3E9B-D72E-44AE1BBB350D}"/>
              </a:ext>
            </a:extLst>
          </p:cNvPr>
          <p:cNvCxnSpPr>
            <a:cxnSpLocks/>
            <a:stCxn id="39" idx="2"/>
            <a:endCxn id="37" idx="6"/>
          </p:cNvCxnSpPr>
          <p:nvPr/>
        </p:nvCxnSpPr>
        <p:spPr>
          <a:xfrm flipH="1" flipV="1">
            <a:off x="1126688" y="3314037"/>
            <a:ext cx="1326141" cy="5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89B31E7-2FF0-8237-825D-FC737B3F0F51}"/>
              </a:ext>
            </a:extLst>
          </p:cNvPr>
          <p:cNvCxnSpPr>
            <a:cxnSpLocks/>
            <a:stCxn id="38" idx="6"/>
          </p:cNvCxnSpPr>
          <p:nvPr/>
        </p:nvCxnSpPr>
        <p:spPr>
          <a:xfrm>
            <a:off x="4696349" y="3314575"/>
            <a:ext cx="136512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173C8DF-8057-ED3E-A615-AD6AEE79EFC9}"/>
              </a:ext>
            </a:extLst>
          </p:cNvPr>
          <p:cNvSpPr txBox="1"/>
          <p:nvPr/>
        </p:nvSpPr>
        <p:spPr>
          <a:xfrm>
            <a:off x="1175648" y="307776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43" name="TextBox 42">
            <a:extLst>
              <a:ext uri="{FF2B5EF4-FFF2-40B4-BE49-F238E27FC236}">
                <a16:creationId xmlns:a16="http://schemas.microsoft.com/office/drawing/2014/main" id="{96A4BF57-B37F-5EF5-6E53-71E8294BD77A}"/>
              </a:ext>
            </a:extLst>
          </p:cNvPr>
          <p:cNvSpPr txBox="1"/>
          <p:nvPr/>
        </p:nvSpPr>
        <p:spPr>
          <a:xfrm>
            <a:off x="4835409" y="3077769"/>
            <a:ext cx="681597"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a:t>
            </a:r>
            <a:endParaRPr lang="en-GB" sz="700" dirty="0">
              <a:latin typeface="Consolas" panose="020B0609020204030204" pitchFamily="49" charset="0"/>
              <a:cs typeface="Consolas" panose="020B0609020204030204" pitchFamily="49" charset="0"/>
            </a:endParaRPr>
          </a:p>
        </p:txBody>
      </p:sp>
      <p:cxnSp>
        <p:nvCxnSpPr>
          <p:cNvPr id="44" name="Straight Arrow Connector 43">
            <a:extLst>
              <a:ext uri="{FF2B5EF4-FFF2-40B4-BE49-F238E27FC236}">
                <a16:creationId xmlns:a16="http://schemas.microsoft.com/office/drawing/2014/main" id="{BA9FE5FD-A95B-07AC-8802-B861907A5AB0}"/>
              </a:ext>
            </a:extLst>
          </p:cNvPr>
          <p:cNvCxnSpPr>
            <a:cxnSpLocks/>
            <a:stCxn id="39" idx="6"/>
            <a:endCxn id="38" idx="2"/>
          </p:cNvCxnSpPr>
          <p:nvPr/>
        </p:nvCxnSpPr>
        <p:spPr>
          <a:xfrm>
            <a:off x="2940509" y="3314575"/>
            <a:ext cx="126816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16C8D0A-EBF3-35C4-B59F-4FFC4675DDA7}"/>
              </a:ext>
            </a:extLst>
          </p:cNvPr>
          <p:cNvSpPr txBox="1"/>
          <p:nvPr/>
        </p:nvSpPr>
        <p:spPr>
          <a:xfrm>
            <a:off x="3020237" y="3063985"/>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46" name="TextBox 45">
            <a:extLst>
              <a:ext uri="{FF2B5EF4-FFF2-40B4-BE49-F238E27FC236}">
                <a16:creationId xmlns:a16="http://schemas.microsoft.com/office/drawing/2014/main" id="{94E90A46-02B0-B13A-4C2C-672458C2C5B2}"/>
              </a:ext>
            </a:extLst>
          </p:cNvPr>
          <p:cNvSpPr txBox="1"/>
          <p:nvPr/>
        </p:nvSpPr>
        <p:spPr>
          <a:xfrm>
            <a:off x="639008" y="2789615"/>
            <a:ext cx="806361"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Bindi</a:t>
            </a:r>
            <a:endParaRPr lang="en-GB" dirty="0"/>
          </a:p>
        </p:txBody>
      </p:sp>
      <p:sp>
        <p:nvSpPr>
          <p:cNvPr id="47" name="TextBox 46">
            <a:extLst>
              <a:ext uri="{FF2B5EF4-FFF2-40B4-BE49-F238E27FC236}">
                <a16:creationId xmlns:a16="http://schemas.microsoft.com/office/drawing/2014/main" id="{4A16153C-A088-033B-AADA-3DF6DB8B263B}"/>
              </a:ext>
            </a:extLst>
          </p:cNvPr>
          <p:cNvSpPr txBox="1"/>
          <p:nvPr/>
        </p:nvSpPr>
        <p:spPr>
          <a:xfrm>
            <a:off x="9057861" y="4017712"/>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2023-10-07T15:00</a:t>
            </a:r>
            <a:endParaRPr lang="en-GB" dirty="0"/>
          </a:p>
        </p:txBody>
      </p:sp>
      <p:sp>
        <p:nvSpPr>
          <p:cNvPr id="48" name="Oval 47">
            <a:extLst>
              <a:ext uri="{FF2B5EF4-FFF2-40B4-BE49-F238E27FC236}">
                <a16:creationId xmlns:a16="http://schemas.microsoft.com/office/drawing/2014/main" id="{BD331B12-A93D-DA57-24DF-B162D760F415}"/>
              </a:ext>
            </a:extLst>
          </p:cNvPr>
          <p:cNvSpPr/>
          <p:nvPr/>
        </p:nvSpPr>
        <p:spPr>
          <a:xfrm>
            <a:off x="9165460" y="3568180"/>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sp>
        <p:nvSpPr>
          <p:cNvPr id="49" name="Oval 48">
            <a:extLst>
              <a:ext uri="{FF2B5EF4-FFF2-40B4-BE49-F238E27FC236}">
                <a16:creationId xmlns:a16="http://schemas.microsoft.com/office/drawing/2014/main" id="{D8840141-8593-ED09-FA8C-6B0714D09B9A}"/>
              </a:ext>
            </a:extLst>
          </p:cNvPr>
          <p:cNvSpPr/>
          <p:nvPr/>
        </p:nvSpPr>
        <p:spPr>
          <a:xfrm>
            <a:off x="7383380" y="3568180"/>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00"/>
                </a:solidFill>
                <a:latin typeface="Consolas" panose="020B0609020204030204" pitchFamily="49" charset="0"/>
              </a:rPr>
              <a:t>BS</a:t>
            </a:r>
            <a:endParaRPr lang="en-GB" sz="1600" dirty="0">
              <a:solidFill>
                <a:srgbClr val="FFC000"/>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FE428AA0-7596-04F7-596C-31A85EF70591}"/>
              </a:ext>
            </a:extLst>
          </p:cNvPr>
          <p:cNvCxnSpPr>
            <a:cxnSpLocks/>
            <a:stCxn id="49" idx="2"/>
            <a:endCxn id="27" idx="5"/>
          </p:cNvCxnSpPr>
          <p:nvPr/>
        </p:nvCxnSpPr>
        <p:spPr>
          <a:xfrm flipH="1" flipV="1">
            <a:off x="6477896" y="3518219"/>
            <a:ext cx="905484" cy="2867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6CAB582-145D-22A3-0B8E-B2A11057E418}"/>
              </a:ext>
            </a:extLst>
          </p:cNvPr>
          <p:cNvSpPr txBox="1"/>
          <p:nvPr/>
        </p:nvSpPr>
        <p:spPr>
          <a:xfrm>
            <a:off x="6534345" y="3743566"/>
            <a:ext cx="97926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ies:isEndOf</a:t>
            </a:r>
            <a:endParaRPr lang="en-GB" sz="700" dirty="0">
              <a:latin typeface="Consolas" panose="020B0609020204030204" pitchFamily="49" charset="0"/>
              <a:cs typeface="Consolas" panose="020B0609020204030204" pitchFamily="49" charset="0"/>
            </a:endParaRPr>
          </a:p>
        </p:txBody>
      </p:sp>
      <p:cxnSp>
        <p:nvCxnSpPr>
          <p:cNvPr id="52" name="Straight Arrow Connector 51">
            <a:extLst>
              <a:ext uri="{FF2B5EF4-FFF2-40B4-BE49-F238E27FC236}">
                <a16:creationId xmlns:a16="http://schemas.microsoft.com/office/drawing/2014/main" id="{083B501E-6AA5-65E5-2563-99683AC8E08F}"/>
              </a:ext>
            </a:extLst>
          </p:cNvPr>
          <p:cNvCxnSpPr>
            <a:cxnSpLocks/>
            <a:stCxn id="49" idx="6"/>
          </p:cNvCxnSpPr>
          <p:nvPr/>
        </p:nvCxnSpPr>
        <p:spPr>
          <a:xfrm>
            <a:off x="7871060" y="3804986"/>
            <a:ext cx="12944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2CCEE01-A78F-F62F-C0FF-8FD99DE91AFA}"/>
              </a:ext>
            </a:extLst>
          </p:cNvPr>
          <p:cNvSpPr txBox="1"/>
          <p:nvPr/>
        </p:nvSpPr>
        <p:spPr>
          <a:xfrm>
            <a:off x="8077754" y="3845449"/>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56" name="Oval 55">
            <a:extLst>
              <a:ext uri="{FF2B5EF4-FFF2-40B4-BE49-F238E27FC236}">
                <a16:creationId xmlns:a16="http://schemas.microsoft.com/office/drawing/2014/main" id="{99F08E54-AE71-22C7-06EC-2F310E50370D}"/>
              </a:ext>
            </a:extLst>
          </p:cNvPr>
          <p:cNvSpPr/>
          <p:nvPr/>
        </p:nvSpPr>
        <p:spPr>
          <a:xfrm>
            <a:off x="6061298" y="2000835"/>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L</a:t>
            </a:r>
            <a:endParaRPr lang="en-GB" sz="1600" dirty="0">
              <a:solidFill>
                <a:srgbClr val="FFFF00"/>
              </a:solidFill>
              <a:latin typeface="Consolas" panose="020B0609020204030204" pitchFamily="49" charset="0"/>
            </a:endParaRPr>
          </a:p>
        </p:txBody>
      </p:sp>
      <p:sp>
        <p:nvSpPr>
          <p:cNvPr id="57" name="TextBox 56">
            <a:extLst>
              <a:ext uri="{FF2B5EF4-FFF2-40B4-BE49-F238E27FC236}">
                <a16:creationId xmlns:a16="http://schemas.microsoft.com/office/drawing/2014/main" id="{7B971CF4-FB81-90E1-656C-151A6147DB54}"/>
              </a:ext>
            </a:extLst>
          </p:cNvPr>
          <p:cNvSpPr txBox="1"/>
          <p:nvPr/>
        </p:nvSpPr>
        <p:spPr>
          <a:xfrm>
            <a:off x="5597249" y="1800503"/>
            <a:ext cx="1614885"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Location around site of theft</a:t>
            </a:r>
            <a:endParaRPr lang="en-GB" dirty="0"/>
          </a:p>
        </p:txBody>
      </p:sp>
      <p:cxnSp>
        <p:nvCxnSpPr>
          <p:cNvPr id="58" name="Straight Arrow Connector 57">
            <a:extLst>
              <a:ext uri="{FF2B5EF4-FFF2-40B4-BE49-F238E27FC236}">
                <a16:creationId xmlns:a16="http://schemas.microsoft.com/office/drawing/2014/main" id="{9D838890-0715-7C00-2785-2E74E45A097B}"/>
              </a:ext>
            </a:extLst>
          </p:cNvPr>
          <p:cNvCxnSpPr>
            <a:cxnSpLocks/>
            <a:stCxn id="27" idx="0"/>
            <a:endCxn id="56" idx="4"/>
          </p:cNvCxnSpPr>
          <p:nvPr/>
        </p:nvCxnSpPr>
        <p:spPr>
          <a:xfrm flipH="1" flipV="1">
            <a:off x="6305138" y="2474447"/>
            <a:ext cx="337" cy="6395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7E74511-ED05-6B11-A56E-72D4FA56882A}"/>
              </a:ext>
            </a:extLst>
          </p:cNvPr>
          <p:cNvSpPr txBox="1"/>
          <p:nvPr/>
        </p:nvSpPr>
        <p:spPr>
          <a:xfrm>
            <a:off x="5500583" y="2694643"/>
            <a:ext cx="97926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ies:inLocation</a:t>
            </a:r>
            <a:endParaRPr lang="en-GB" sz="700" dirty="0">
              <a:latin typeface="Consolas" panose="020B0609020204030204" pitchFamily="49" charset="0"/>
              <a:cs typeface="Consolas" panose="020B0609020204030204" pitchFamily="49" charset="0"/>
            </a:endParaRPr>
          </a:p>
        </p:txBody>
      </p:sp>
      <p:sp>
        <p:nvSpPr>
          <p:cNvPr id="3" name="Text Placeholder 2">
            <a:extLst>
              <a:ext uri="{FF2B5EF4-FFF2-40B4-BE49-F238E27FC236}">
                <a16:creationId xmlns:a16="http://schemas.microsoft.com/office/drawing/2014/main" id="{32469350-BB9D-21DE-1F74-524AB86E571E}"/>
              </a:ext>
            </a:extLst>
          </p:cNvPr>
          <p:cNvSpPr>
            <a:spLocks noGrp="1"/>
          </p:cNvSpPr>
          <p:nvPr>
            <p:ph type="body" sz="quarter" idx="10"/>
          </p:nvPr>
        </p:nvSpPr>
        <p:spPr>
          <a:xfrm>
            <a:off x="737921" y="1162995"/>
            <a:ext cx="11009236" cy="615392"/>
          </a:xfrm>
        </p:spPr>
        <p:txBody>
          <a:bodyPr/>
          <a:lstStyle/>
          <a:p>
            <a:r>
              <a:rPr lang="en-US" sz="1200" dirty="0"/>
              <a:t>This example demonstrates the assessment pattern. Here we have two investigators Bindi and Charlie. They are investigating a theft. Bindi assesses that a person called Alice was in the location of and at the time of the theft. Her colleague Charlie then assesses that Alice should therefore be a subject of interest in their investigation from the period of time she was known to be at the location.</a:t>
            </a:r>
          </a:p>
        </p:txBody>
      </p:sp>
      <p:sp>
        <p:nvSpPr>
          <p:cNvPr id="60" name="TextBox 59">
            <a:extLst>
              <a:ext uri="{FF2B5EF4-FFF2-40B4-BE49-F238E27FC236}">
                <a16:creationId xmlns:a16="http://schemas.microsoft.com/office/drawing/2014/main" id="{2C1057CC-C271-63AC-B4E2-3EBAC9B653DD}"/>
              </a:ext>
            </a:extLst>
          </p:cNvPr>
          <p:cNvSpPr txBox="1"/>
          <p:nvPr/>
        </p:nvSpPr>
        <p:spPr>
          <a:xfrm>
            <a:off x="3977363" y="6536587"/>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2023-10-11T10:08</a:t>
            </a:r>
            <a:endParaRPr lang="en-GB" dirty="0"/>
          </a:p>
        </p:txBody>
      </p:sp>
      <p:sp>
        <p:nvSpPr>
          <p:cNvPr id="61" name="Oval 60">
            <a:extLst>
              <a:ext uri="{FF2B5EF4-FFF2-40B4-BE49-F238E27FC236}">
                <a16:creationId xmlns:a16="http://schemas.microsoft.com/office/drawing/2014/main" id="{C31C1A16-E01A-4220-4F40-B68A66BFB5BA}"/>
              </a:ext>
            </a:extLst>
          </p:cNvPr>
          <p:cNvSpPr/>
          <p:nvPr/>
        </p:nvSpPr>
        <p:spPr>
          <a:xfrm>
            <a:off x="4175035" y="6039210"/>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sp>
        <p:nvSpPr>
          <p:cNvPr id="62" name="TextBox 61">
            <a:extLst>
              <a:ext uri="{FF2B5EF4-FFF2-40B4-BE49-F238E27FC236}">
                <a16:creationId xmlns:a16="http://schemas.microsoft.com/office/drawing/2014/main" id="{D24610D3-01A3-E21A-A8F7-CF71F6950457}"/>
              </a:ext>
            </a:extLst>
          </p:cNvPr>
          <p:cNvSpPr txBox="1"/>
          <p:nvPr/>
        </p:nvSpPr>
        <p:spPr>
          <a:xfrm>
            <a:off x="3968904" y="1796762"/>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2023-10-10T13:05</a:t>
            </a:r>
            <a:endParaRPr lang="en-GB" dirty="0"/>
          </a:p>
        </p:txBody>
      </p:sp>
      <p:sp>
        <p:nvSpPr>
          <p:cNvPr id="63" name="Oval 62">
            <a:extLst>
              <a:ext uri="{FF2B5EF4-FFF2-40B4-BE49-F238E27FC236}">
                <a16:creationId xmlns:a16="http://schemas.microsoft.com/office/drawing/2014/main" id="{B72F6DBA-25B1-2FE5-C336-0AFCD719E10F}"/>
              </a:ext>
            </a:extLst>
          </p:cNvPr>
          <p:cNvSpPr/>
          <p:nvPr/>
        </p:nvSpPr>
        <p:spPr>
          <a:xfrm>
            <a:off x="4198879" y="1974444"/>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cxnSp>
        <p:nvCxnSpPr>
          <p:cNvPr id="64" name="Straight Arrow Connector 63">
            <a:extLst>
              <a:ext uri="{FF2B5EF4-FFF2-40B4-BE49-F238E27FC236}">
                <a16:creationId xmlns:a16="http://schemas.microsoft.com/office/drawing/2014/main" id="{C7C4BFED-832D-8F98-A7E1-99700119A732}"/>
              </a:ext>
            </a:extLst>
          </p:cNvPr>
          <p:cNvCxnSpPr>
            <a:cxnSpLocks/>
            <a:stCxn id="38" idx="0"/>
            <a:endCxn id="63" idx="4"/>
          </p:cNvCxnSpPr>
          <p:nvPr/>
        </p:nvCxnSpPr>
        <p:spPr>
          <a:xfrm flipH="1" flipV="1">
            <a:off x="4442719" y="2448056"/>
            <a:ext cx="9790" cy="62971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A40846D-A71B-8551-F673-F13E1EFE0B2D}"/>
              </a:ext>
            </a:extLst>
          </p:cNvPr>
          <p:cNvCxnSpPr>
            <a:cxnSpLocks/>
            <a:stCxn id="11" idx="4"/>
            <a:endCxn id="61" idx="0"/>
          </p:cNvCxnSpPr>
          <p:nvPr/>
        </p:nvCxnSpPr>
        <p:spPr>
          <a:xfrm>
            <a:off x="4411300" y="5664422"/>
            <a:ext cx="7575" cy="3747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33BCE40-B8BB-2008-9264-7BC6D18BC55B}"/>
              </a:ext>
            </a:extLst>
          </p:cNvPr>
          <p:cNvSpPr txBox="1"/>
          <p:nvPr/>
        </p:nvSpPr>
        <p:spPr>
          <a:xfrm>
            <a:off x="3677318" y="2689587"/>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5" name="TextBox 74">
            <a:extLst>
              <a:ext uri="{FF2B5EF4-FFF2-40B4-BE49-F238E27FC236}">
                <a16:creationId xmlns:a16="http://schemas.microsoft.com/office/drawing/2014/main" id="{29FF7F40-288B-6642-CA09-6E211BD04E05}"/>
              </a:ext>
            </a:extLst>
          </p:cNvPr>
          <p:cNvSpPr txBox="1"/>
          <p:nvPr/>
        </p:nvSpPr>
        <p:spPr>
          <a:xfrm>
            <a:off x="3592434" y="5690274"/>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94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89EC-8FDF-D506-D55A-3FAE5F4C50CD}"/>
              </a:ext>
            </a:extLst>
          </p:cNvPr>
          <p:cNvSpPr>
            <a:spLocks noGrp="1"/>
          </p:cNvSpPr>
          <p:nvPr>
            <p:ph type="title"/>
          </p:nvPr>
        </p:nvSpPr>
        <p:spPr/>
        <p:txBody>
          <a:bodyPr/>
          <a:lstStyle/>
          <a:p>
            <a:r>
              <a:rPr lang="en-GB" sz="2800" dirty="0"/>
              <a:t>Assessments and subject of interest: triples</a:t>
            </a:r>
            <a:endParaRPr lang="en-US" sz="2800" dirty="0"/>
          </a:p>
        </p:txBody>
      </p:sp>
      <p:sp>
        <p:nvSpPr>
          <p:cNvPr id="4" name="TextBox 3">
            <a:extLst>
              <a:ext uri="{FF2B5EF4-FFF2-40B4-BE49-F238E27FC236}">
                <a16:creationId xmlns:a16="http://schemas.microsoft.com/office/drawing/2014/main" id="{E60154CA-5767-4F00-79F6-C3D2F84B54DF}"/>
              </a:ext>
            </a:extLst>
          </p:cNvPr>
          <p:cNvSpPr txBox="1"/>
          <p:nvPr/>
        </p:nvSpPr>
        <p:spPr>
          <a:xfrm>
            <a:off x="842438" y="1101362"/>
            <a:ext cx="4934908" cy="5586145"/>
          </a:xfrm>
          <a:prstGeom prst="rect">
            <a:avLst/>
          </a:prstGeom>
          <a:solidFill>
            <a:schemeClr val="tx1"/>
          </a:solidFill>
        </p:spPr>
        <p:txBody>
          <a:bodyPr wrap="square">
            <a:spAutoFit/>
          </a:bodyPr>
          <a:lstStyle/>
          <a:p>
            <a:r>
              <a:rPr lang="en-GB" sz="1050" b="0" dirty="0">
                <a:solidFill>
                  <a:srgbClr val="6A9955"/>
                </a:solidFill>
                <a:effectLst/>
                <a:latin typeface="Consolas" panose="020B0609020204030204" pitchFamily="49" charset="0"/>
              </a:rPr>
              <a:t># 1 of 2</a:t>
            </a:r>
            <a:endParaRPr lang="en-GB" sz="1050" b="0" dirty="0">
              <a:solidFill>
                <a:srgbClr val="CCCCCC"/>
              </a:solidFill>
              <a:effectLst/>
              <a:latin typeface="Consolas" panose="020B0609020204030204" pitchFamily="49" charset="0"/>
            </a:endParaRPr>
          </a:p>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&lt;http://ies.data.gov.uk/ontology/ies4#&gt;</a:t>
            </a:r>
            <a:r>
              <a:rPr lang="en-GB" sz="1050" b="0" dirty="0">
                <a:solidFill>
                  <a:srgbClr val="C5C8C6"/>
                </a:solidFill>
                <a:effectLst/>
                <a:latin typeface="Consolas" panose="020B0609020204030204" pitchFamily="49" charset="0"/>
              </a:rPr>
              <a:t> .</a:t>
            </a:r>
          </a:p>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iso8601:</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a:t>
            </a:r>
            <a:r>
              <a:rPr lang="en-GB" sz="1050" b="0" dirty="0" err="1">
                <a:solidFill>
                  <a:srgbClr val="4EC9B0"/>
                </a:solidFill>
                <a:effectLst/>
                <a:latin typeface="Consolas" panose="020B0609020204030204" pitchFamily="49" charset="0"/>
              </a:rPr>
              <a:t>iso.org</a:t>
            </a:r>
            <a:r>
              <a:rPr lang="en-GB" sz="1050" b="0" dirty="0">
                <a:solidFill>
                  <a:srgbClr val="4EC9B0"/>
                </a:solidFill>
                <a:effectLst/>
                <a:latin typeface="Consolas" panose="020B0609020204030204" pitchFamily="49" charset="0"/>
              </a:rPr>
              <a:t>/iso8601#&gt;</a:t>
            </a:r>
            <a:r>
              <a:rPr lang="en-GB" sz="1050" b="0" dirty="0">
                <a:solidFill>
                  <a:srgbClr val="C5C8C6"/>
                </a:solidFill>
                <a:effectLst/>
                <a:latin typeface="Consolas" panose="020B0609020204030204" pitchFamily="49" charset="0"/>
              </a:rPr>
              <a:t> .</a:t>
            </a:r>
          </a:p>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data:</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a:t>
            </a:r>
            <a:r>
              <a:rPr lang="en-GB" sz="1050" b="0" dirty="0" err="1">
                <a:solidFill>
                  <a:srgbClr val="4EC9B0"/>
                </a:solidFill>
                <a:effectLst/>
                <a:latin typeface="Consolas" panose="020B0609020204030204" pitchFamily="49" charset="0"/>
              </a:rPr>
              <a:t>example.com</a:t>
            </a:r>
            <a:r>
              <a:rPr lang="en-GB" sz="1050" b="0" dirty="0">
                <a:solidFill>
                  <a:srgbClr val="4EC9B0"/>
                </a:solidFill>
                <a:effectLst/>
                <a:latin typeface="Consolas" panose="020B0609020204030204" pitchFamily="49" charset="0"/>
              </a:rPr>
              <a:t>/local-data#&gt;</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Bindi</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FF00"/>
                </a:solidFill>
                <a:effectLst/>
                <a:latin typeface="Consolas" panose="020B0609020204030204" pitchFamily="49" charset="0"/>
              </a:rPr>
              <a:t>Person</a:t>
            </a:r>
            <a:r>
              <a:rPr lang="en-GB" sz="1050" b="0" dirty="0">
                <a:solidFill>
                  <a:srgbClr val="C5C8C6"/>
                </a:solidFill>
                <a:effectLst/>
                <a:latin typeface="Consolas" panose="020B0609020204030204" pitchFamily="49" charset="0"/>
              </a:rPr>
              <a:t> .</a:t>
            </a:r>
          </a:p>
          <a:p>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Charlie</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FF00"/>
                </a:solidFill>
                <a:effectLst/>
                <a:latin typeface="Consolas" panose="020B0609020204030204" pitchFamily="49" charset="0"/>
              </a:rPr>
              <a:t>Person</a:t>
            </a:r>
            <a:r>
              <a:rPr lang="en-GB" sz="1050" b="0" dirty="0">
                <a:solidFill>
                  <a:srgbClr val="C5C8C6"/>
                </a:solidFill>
                <a:effectLst/>
                <a:latin typeface="Consolas" panose="020B0609020204030204" pitchFamily="49" charset="0"/>
              </a:rPr>
              <a:t> .</a:t>
            </a:r>
          </a:p>
          <a:p>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FF00"/>
                </a:solidFill>
                <a:effectLst/>
                <a:latin typeface="Consolas" panose="020B0609020204030204" pitchFamily="49" charset="0"/>
              </a:rPr>
              <a:t>Person</a:t>
            </a:r>
            <a:r>
              <a:rPr lang="en-GB" sz="1050" b="0" dirty="0">
                <a:solidFill>
                  <a:srgbClr val="C5C8C6"/>
                </a:solidFill>
                <a:effectLst/>
                <a:latin typeface="Consolas" panose="020B0609020204030204" pitchFamily="49" charset="0"/>
              </a:rPr>
              <a:t> .</a:t>
            </a:r>
          </a:p>
          <a:p>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Canberra</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FF00"/>
                </a:solidFill>
                <a:effectLst/>
                <a:latin typeface="Consolas" panose="020B0609020204030204" pitchFamily="49" charset="0"/>
              </a:rPr>
              <a:t>Location</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AliceSubjectofInterest</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C000"/>
                </a:solidFill>
                <a:effectLst/>
                <a:latin typeface="Consolas" panose="020B0609020204030204" pitchFamily="49" charset="0"/>
              </a:rPr>
              <a:t>SubjectOfInterest</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isStateOf</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AlicePersonState</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C000"/>
                </a:solidFill>
                <a:effectLst/>
                <a:latin typeface="Consolas" panose="020B0609020204030204" pitchFamily="49" charset="0"/>
              </a:rPr>
              <a:t>PersonState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isStateOf</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inLocation</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Canberra</a:t>
            </a:r>
            <a:r>
              <a:rPr lang="en-GB" sz="1050" b="0" dirty="0">
                <a:solidFill>
                  <a:srgbClr val="9CDCFE"/>
                </a:solidFill>
                <a:effectLst/>
                <a:latin typeface="Consolas" panose="020B0609020204030204" pitchFamily="49" charset="0"/>
              </a:rPr>
              <a:t> .</a:t>
            </a:r>
            <a:endParaRPr lang="en-GB" sz="1050" b="0" dirty="0">
              <a:solidFill>
                <a:srgbClr val="C5C8C6"/>
              </a:solidFill>
              <a:effectLst/>
              <a:latin typeface="Consolas" panose="020B0609020204030204" pitchFamily="49" charset="0"/>
            </a:endParaRP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BindiAssessToBeTrue</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8AD8"/>
                </a:solidFill>
                <a:effectLst/>
                <a:latin typeface="Consolas" panose="020B0609020204030204" pitchFamily="49" charset="0"/>
              </a:rPr>
              <a:t>AssessToBeTrue</a:t>
            </a:r>
            <a:r>
              <a:rPr lang="en-GB" sz="1050" b="0" dirty="0">
                <a:solidFill>
                  <a:srgbClr val="C5C8C6"/>
                </a:solidFill>
                <a:effectLst/>
                <a:latin typeface="Consolas" panose="020B0609020204030204" pitchFamily="49" charset="0"/>
              </a:rPr>
              <a:t> ;</a:t>
            </a:r>
          </a:p>
          <a:p>
            <a:r>
              <a:rPr lang="en-GB" sz="1050" dirty="0">
                <a:solidFill>
                  <a:srgbClr val="C5C8C6"/>
                </a:solidFill>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inPeriod</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20231010T1305</a:t>
            </a:r>
            <a:r>
              <a:rPr lang="en-GB" sz="1050" b="0" dirty="0">
                <a:solidFill>
                  <a:srgbClr val="C5C8C6"/>
                </a:solidFill>
                <a:effectLst/>
                <a:latin typeface="Consolas" panose="020B0609020204030204" pitchFamily="49" charset="0"/>
              </a:rPr>
              <a:t> ;</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assess</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AlicePersonState</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CharlieAssessToBeTrue</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8AD8"/>
                </a:solidFill>
                <a:effectLst/>
                <a:latin typeface="Consolas" panose="020B0609020204030204" pitchFamily="49" charset="0"/>
              </a:rPr>
              <a:t>AssessToBeTrue</a:t>
            </a:r>
            <a:r>
              <a:rPr lang="en-GB" sz="1050" b="0" dirty="0">
                <a:solidFill>
                  <a:srgbClr val="C5C8C6"/>
                </a:solidFill>
                <a:effectLst/>
                <a:latin typeface="Consolas" panose="020B0609020204030204" pitchFamily="49" charset="0"/>
              </a:rPr>
              <a:t> ;</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inPeriod</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20231011T1008</a:t>
            </a:r>
            <a:r>
              <a:rPr lang="en-GB" sz="1050" b="0" dirty="0">
                <a:solidFill>
                  <a:srgbClr val="C5C8C6"/>
                </a:solidFill>
                <a:effectLst/>
                <a:latin typeface="Consolas" panose="020B0609020204030204" pitchFamily="49" charset="0"/>
              </a:rPr>
              <a:t> ;</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assess</a:t>
            </a:r>
            <a:r>
              <a:rPr lang="en-GB" sz="1050" b="0" dirty="0">
                <a:solidFill>
                  <a:srgbClr val="569CD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AliceSubjectofInterest</a:t>
            </a:r>
            <a:r>
              <a:rPr lang="en-GB" sz="1050" b="0" dirty="0">
                <a:solidFill>
                  <a:srgbClr val="9CDCFE"/>
                </a:solidFill>
                <a:effectLst/>
                <a:latin typeface="Consolas" panose="020B0609020204030204" pitchFamily="49" charset="0"/>
              </a:rPr>
              <a:t> </a:t>
            </a:r>
            <a:r>
              <a:rPr lang="en-GB" sz="1050" b="0" dirty="0">
                <a:solidFill>
                  <a:srgbClr val="C5C8C6"/>
                </a:solidFill>
                <a:effectLst/>
                <a:latin typeface="Consolas" panose="020B0609020204030204" pitchFamily="49" charset="0"/>
              </a:rPr>
              <a:t>.</a:t>
            </a: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BindiAssessor</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8F34EB"/>
                </a:solidFill>
                <a:effectLst/>
                <a:latin typeface="Consolas" panose="020B0609020204030204" pitchFamily="49" charset="0"/>
              </a:rPr>
              <a:t>Assessor</a:t>
            </a:r>
            <a:r>
              <a:rPr lang="en-GB" sz="1050" b="0" dirty="0">
                <a:solidFill>
                  <a:srgbClr val="C5C8C6"/>
                </a:solidFill>
                <a:effectLst/>
                <a:latin typeface="Consolas" panose="020B0609020204030204" pitchFamily="49" charset="0"/>
              </a:rPr>
              <a:t> ;</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isParticipantIn</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BindiAssessToBeTrue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isParticipationOf</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Bindi</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CharlieAssessor</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8F34EB"/>
                </a:solidFill>
                <a:effectLst/>
                <a:latin typeface="Consolas" panose="020B0609020204030204" pitchFamily="49" charset="0"/>
              </a:rPr>
              <a:t>Assessor</a:t>
            </a:r>
            <a:r>
              <a:rPr lang="en-GB" sz="1050" b="0" dirty="0">
                <a:solidFill>
                  <a:srgbClr val="C5C8C6"/>
                </a:solidFill>
                <a:effectLst/>
                <a:latin typeface="Consolas" panose="020B0609020204030204" pitchFamily="49" charset="0"/>
              </a:rPr>
              <a:t> ;</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isParticipantIn</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CharlieAssessToBeTrue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isParticipationOf</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Charlie</a:t>
            </a:r>
            <a:r>
              <a:rPr lang="en-GB" sz="1050" b="0" dirty="0">
                <a:solidFill>
                  <a:srgbClr val="C5C8C6"/>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C328D6AA-1CD5-8547-68A0-60DE51F353A9}"/>
              </a:ext>
            </a:extLst>
          </p:cNvPr>
          <p:cNvSpPr txBox="1"/>
          <p:nvPr/>
        </p:nvSpPr>
        <p:spPr>
          <a:xfrm>
            <a:off x="6158446" y="1109367"/>
            <a:ext cx="5395305" cy="4131900"/>
          </a:xfrm>
          <a:prstGeom prst="rect">
            <a:avLst/>
          </a:prstGeom>
          <a:solidFill>
            <a:schemeClr val="tx1"/>
          </a:solidFill>
        </p:spPr>
        <p:txBody>
          <a:bodyPr wrap="square">
            <a:spAutoFit/>
          </a:bodyPr>
          <a:lstStyle/>
          <a:p>
            <a:r>
              <a:rPr lang="en-GB" sz="1050" b="0" dirty="0">
                <a:solidFill>
                  <a:srgbClr val="6A9955"/>
                </a:solidFill>
                <a:effectLst/>
                <a:latin typeface="Consolas" panose="020B0609020204030204" pitchFamily="49" charset="0"/>
              </a:rPr>
              <a:t># 2 of 2</a:t>
            </a:r>
            <a:br>
              <a:rPr lang="en-GB" sz="1050" b="0" dirty="0">
                <a:solidFill>
                  <a:srgbClr val="C5C8C6"/>
                </a:solidFill>
                <a:effectLst/>
                <a:latin typeface="Consolas" panose="020B0609020204030204" pitchFamily="49" charset="0"/>
              </a:rPr>
            </a:br>
            <a:r>
              <a:rPr lang="en-GB" sz="1050" b="0" dirty="0">
                <a:solidFill>
                  <a:srgbClr val="569CD6"/>
                </a:solidFill>
                <a:effectLst/>
                <a:latin typeface="Consolas" panose="020B0609020204030204" pitchFamily="49" charset="0"/>
              </a:rPr>
              <a:t>data:</a:t>
            </a:r>
            <a:r>
              <a:rPr lang="en-GB" sz="1050" b="0" dirty="0">
                <a:solidFill>
                  <a:srgbClr val="9CDCFE"/>
                </a:solidFill>
                <a:effectLst/>
                <a:latin typeface="Consolas" panose="020B0609020204030204" pitchFamily="49" charset="0"/>
              </a:rPr>
              <a:t>BindiBoundingState1</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C000"/>
                </a:solidFill>
                <a:effectLst/>
                <a:latin typeface="Consolas" panose="020B0609020204030204" pitchFamily="49" charset="0"/>
              </a:rPr>
              <a:t>BoundingState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isStartOf</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AlicePersonState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inPeriod</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20231007T0</a:t>
            </a:r>
            <a:r>
              <a:rPr lang="en-GB" sz="1050" b="0" dirty="0">
                <a:solidFill>
                  <a:srgbClr val="C5C8C6"/>
                </a:solidFill>
                <a:effectLst/>
                <a:latin typeface="Consolas" panose="020B0609020204030204" pitchFamily="49" charset="0"/>
              </a:rPr>
              <a:t>:</a:t>
            </a:r>
            <a:r>
              <a:rPr lang="en-GB" sz="1050" b="0" dirty="0">
                <a:solidFill>
                  <a:srgbClr val="9CDCFE"/>
                </a:solidFill>
                <a:effectLst/>
                <a:latin typeface="Consolas" panose="020B0609020204030204" pitchFamily="49" charset="0"/>
              </a:rPr>
              <a:t>00</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a:solidFill>
                  <a:srgbClr val="569CD6"/>
                </a:solidFill>
                <a:effectLst/>
                <a:latin typeface="Consolas" panose="020B0609020204030204" pitchFamily="49" charset="0"/>
              </a:rPr>
              <a:t>data:</a:t>
            </a:r>
            <a:r>
              <a:rPr lang="en-GB" sz="1050" b="0" dirty="0">
                <a:solidFill>
                  <a:srgbClr val="9CDCFE"/>
                </a:solidFill>
                <a:effectLst/>
                <a:latin typeface="Consolas" panose="020B0609020204030204" pitchFamily="49" charset="0"/>
              </a:rPr>
              <a:t>BindiBoundingState2</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C000"/>
                </a:solidFill>
                <a:effectLst/>
                <a:latin typeface="Consolas" panose="020B0609020204030204" pitchFamily="49" charset="0"/>
              </a:rPr>
              <a:t>BoundingState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isEndOf</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AlicePersonState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inPeriod</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20231007T1500</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CharlieBoundingState</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C000"/>
                </a:solidFill>
                <a:effectLst/>
                <a:latin typeface="Consolas" panose="020B0609020204030204" pitchFamily="49" charset="0"/>
              </a:rPr>
              <a:t>BoundingState</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isStartOf</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data:</a:t>
            </a:r>
            <a:r>
              <a:rPr lang="en-GB" sz="1050" b="0" dirty="0" err="1">
                <a:solidFill>
                  <a:srgbClr val="9CDCFE"/>
                </a:solidFill>
                <a:effectLst/>
                <a:latin typeface="Consolas" panose="020B0609020204030204" pitchFamily="49" charset="0"/>
              </a:rPr>
              <a:t>AliceSubjectofInterest</a:t>
            </a:r>
            <a:r>
              <a:rPr lang="en-GB" sz="1050" b="0" dirty="0">
                <a:solidFill>
                  <a:srgbClr val="C5C8C6"/>
                </a:solidFill>
                <a:effectLst/>
                <a:latin typeface="Consolas" panose="020B0609020204030204" pitchFamily="49" charset="0"/>
              </a:rPr>
              <a:t>;</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inPeriod</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20231007T0800</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20231010T1305</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7F50"/>
                </a:solidFill>
                <a:effectLst/>
                <a:latin typeface="Consolas" panose="020B0609020204030204" pitchFamily="49" charset="0"/>
              </a:rPr>
              <a:t>ParticularPeriod</a:t>
            </a:r>
            <a:r>
              <a:rPr lang="en-GB" sz="1050" dirty="0">
                <a:solidFill>
                  <a:srgbClr val="C5C8C6"/>
                </a:solidFill>
                <a:latin typeface="Consolas" panose="020B0609020204030204" pitchFamily="49" charset="0"/>
              </a:rPr>
              <a:t>;</a:t>
            </a:r>
          </a:p>
          <a:p>
            <a:r>
              <a:rPr lang="en-GB" sz="1050" b="0" dirty="0">
                <a:solidFill>
                  <a:srgbClr val="C5C8C6"/>
                </a:solidFill>
                <a:effectLst/>
                <a:latin typeface="Consolas" panose="020B0609020204030204" pitchFamily="49" charset="0"/>
              </a:rPr>
              <a:t>	</a:t>
            </a:r>
            <a:r>
              <a:rPr lang="en-GB" sz="1050" b="1" dirty="0">
                <a:solidFill>
                  <a:srgbClr val="FFFFFF"/>
                </a:solidFill>
                <a:effectLst/>
                <a:latin typeface="Consolas" panose="020B0609020204030204" pitchFamily="49" charset="0"/>
              </a:rPr>
              <a:t>ies</a:t>
            </a:r>
            <a:r>
              <a:rPr lang="en-GB" sz="1050" b="0" dirty="0">
                <a:solidFill>
                  <a:srgbClr val="C5C8C6"/>
                </a:solidFill>
                <a:effectLst/>
                <a:latin typeface="Consolas" panose="020B0609020204030204" pitchFamily="49" charset="0"/>
              </a:rPr>
              <a:t>:</a:t>
            </a:r>
            <a:r>
              <a:rPr lang="en-GB" sz="1050" b="0" dirty="0">
                <a:solidFill>
                  <a:srgbClr val="9CDCFE"/>
                </a:solidFill>
                <a:effectLst/>
                <a:latin typeface="Consolas" panose="020B0609020204030204" pitchFamily="49" charset="0"/>
              </a:rPr>
              <a:t>iso8601PeriodRepresentation</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"20231010T1305"</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a:p>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20231011T1008</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7F50"/>
                </a:solidFill>
                <a:effectLst/>
                <a:latin typeface="Consolas" panose="020B0609020204030204" pitchFamily="49" charset="0"/>
              </a:rPr>
              <a:t>ParticularPeriod</a:t>
            </a:r>
            <a:r>
              <a:rPr lang="en-GB" sz="1050" dirty="0">
                <a:solidFill>
                  <a:srgbClr val="C5C8C6"/>
                </a:solidFill>
                <a:latin typeface="Consolas" panose="020B0609020204030204" pitchFamily="49" charset="0"/>
              </a:rPr>
              <a:t>;</a:t>
            </a:r>
          </a:p>
          <a:p>
            <a:r>
              <a:rPr lang="en-GB" sz="1050" b="0" dirty="0">
                <a:solidFill>
                  <a:srgbClr val="C5C8C6"/>
                </a:solidFill>
                <a:effectLst/>
                <a:latin typeface="Consolas" panose="020B0609020204030204" pitchFamily="49" charset="0"/>
              </a:rPr>
              <a:t>	</a:t>
            </a:r>
            <a:r>
              <a:rPr lang="en-GB" sz="1050" b="1" dirty="0">
                <a:solidFill>
                  <a:srgbClr val="FFFFFF"/>
                </a:solidFill>
                <a:effectLst/>
                <a:latin typeface="Consolas" panose="020B0609020204030204" pitchFamily="49" charset="0"/>
              </a:rPr>
              <a:t>ies</a:t>
            </a:r>
            <a:r>
              <a:rPr lang="en-GB" sz="1050" b="0" dirty="0">
                <a:solidFill>
                  <a:srgbClr val="C5C8C6"/>
                </a:solidFill>
                <a:effectLst/>
                <a:latin typeface="Consolas" panose="020B0609020204030204" pitchFamily="49" charset="0"/>
              </a:rPr>
              <a:t>:</a:t>
            </a:r>
            <a:r>
              <a:rPr lang="en-GB" sz="1050" b="0" dirty="0">
                <a:solidFill>
                  <a:srgbClr val="9CDCFE"/>
                </a:solidFill>
                <a:effectLst/>
                <a:latin typeface="Consolas" panose="020B0609020204030204" pitchFamily="49" charset="0"/>
              </a:rPr>
              <a:t>iso8601PeriodRepresentation</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"20231011T1008"</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a:p>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20231007T0800</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7F50"/>
                </a:solidFill>
                <a:effectLst/>
                <a:latin typeface="Consolas" panose="020B0609020204030204" pitchFamily="49" charset="0"/>
              </a:rPr>
              <a:t>ParticularPeriod</a:t>
            </a:r>
            <a:r>
              <a:rPr lang="en-GB" sz="1050" dirty="0">
                <a:solidFill>
                  <a:srgbClr val="C5C8C6"/>
                </a:solidFill>
                <a:latin typeface="Consolas" panose="020B0609020204030204" pitchFamily="49" charset="0"/>
              </a:rPr>
              <a:t>;</a:t>
            </a:r>
          </a:p>
          <a:p>
            <a:r>
              <a:rPr lang="en-GB" sz="1050" b="0" dirty="0">
                <a:solidFill>
                  <a:srgbClr val="C5C8C6"/>
                </a:solidFill>
                <a:effectLst/>
                <a:latin typeface="Consolas" panose="020B0609020204030204" pitchFamily="49" charset="0"/>
              </a:rPr>
              <a:t>	</a:t>
            </a:r>
            <a:r>
              <a:rPr lang="en-GB" sz="1050" b="1" dirty="0">
                <a:solidFill>
                  <a:srgbClr val="FFFFFF"/>
                </a:solidFill>
                <a:effectLst/>
                <a:latin typeface="Consolas" panose="020B0609020204030204" pitchFamily="49" charset="0"/>
              </a:rPr>
              <a:t>ies</a:t>
            </a:r>
            <a:r>
              <a:rPr lang="en-GB" sz="1050" b="0" dirty="0">
                <a:solidFill>
                  <a:srgbClr val="C5C8C6"/>
                </a:solidFill>
                <a:effectLst/>
                <a:latin typeface="Consolas" panose="020B0609020204030204" pitchFamily="49" charset="0"/>
              </a:rPr>
              <a:t>:</a:t>
            </a:r>
            <a:r>
              <a:rPr lang="en-GB" sz="1050" b="0" dirty="0">
                <a:solidFill>
                  <a:srgbClr val="9CDCFE"/>
                </a:solidFill>
                <a:effectLst/>
                <a:latin typeface="Consolas" panose="020B0609020204030204" pitchFamily="49" charset="0"/>
              </a:rPr>
              <a:t>iso8601PeriodRepresentation</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"20231007T0800"</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a:p>
            <a:r>
              <a:rPr lang="en-GB" sz="1050" b="0" dirty="0">
                <a:solidFill>
                  <a:srgbClr val="569CD6"/>
                </a:solidFill>
                <a:effectLst/>
                <a:latin typeface="Consolas" panose="020B0609020204030204" pitchFamily="49" charset="0"/>
              </a:rPr>
              <a:t>iso8601:</a:t>
            </a:r>
            <a:r>
              <a:rPr lang="en-GB" sz="1050" b="0" dirty="0">
                <a:solidFill>
                  <a:srgbClr val="9CDCFE"/>
                </a:solidFill>
                <a:effectLst/>
                <a:latin typeface="Consolas" panose="020B0609020204030204" pitchFamily="49" charset="0"/>
              </a:rPr>
              <a:t>20231007T1500</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7F50"/>
                </a:solidFill>
                <a:effectLst/>
                <a:latin typeface="Consolas" panose="020B0609020204030204" pitchFamily="49" charset="0"/>
              </a:rPr>
              <a:t>ParticularPeriod</a:t>
            </a:r>
            <a:r>
              <a:rPr lang="en-GB" sz="1050" dirty="0">
                <a:solidFill>
                  <a:srgbClr val="C5C8C6"/>
                </a:solidFill>
                <a:latin typeface="Consolas" panose="020B0609020204030204" pitchFamily="49" charset="0"/>
              </a:rPr>
              <a:t>;</a:t>
            </a:r>
          </a:p>
          <a:p>
            <a:r>
              <a:rPr lang="en-GB" sz="1050" b="0" dirty="0">
                <a:solidFill>
                  <a:srgbClr val="C5C8C6"/>
                </a:solidFill>
                <a:effectLst/>
                <a:latin typeface="Consolas" panose="020B0609020204030204" pitchFamily="49" charset="0"/>
              </a:rPr>
              <a:t>	</a:t>
            </a:r>
            <a:r>
              <a:rPr lang="en-GB" sz="1050" b="1" dirty="0">
                <a:solidFill>
                  <a:srgbClr val="FFFFFF"/>
                </a:solidFill>
                <a:effectLst/>
                <a:latin typeface="Consolas" panose="020B0609020204030204" pitchFamily="49" charset="0"/>
              </a:rPr>
              <a:t>ies</a:t>
            </a:r>
            <a:r>
              <a:rPr lang="en-GB" sz="1050" b="0" dirty="0">
                <a:solidFill>
                  <a:srgbClr val="C5C8C6"/>
                </a:solidFill>
                <a:effectLst/>
                <a:latin typeface="Consolas" panose="020B0609020204030204" pitchFamily="49" charset="0"/>
              </a:rPr>
              <a:t>:</a:t>
            </a:r>
            <a:r>
              <a:rPr lang="en-GB" sz="1050" b="0" dirty="0">
                <a:solidFill>
                  <a:srgbClr val="9CDCFE"/>
                </a:solidFill>
                <a:effectLst/>
                <a:latin typeface="Consolas" panose="020B0609020204030204" pitchFamily="49" charset="0"/>
              </a:rPr>
              <a:t>iso8601PeriodRepresentation</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"20231007T1500"</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p:txBody>
      </p:sp>
    </p:spTree>
    <p:extLst>
      <p:ext uri="{BB962C8B-B14F-4D97-AF65-F5344CB8AC3E}">
        <p14:creationId xmlns:p14="http://schemas.microsoft.com/office/powerpoint/2010/main" val="129540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53D5-79C3-EA1E-B7F7-937DC3B0B0FA}"/>
              </a:ext>
            </a:extLst>
          </p:cNvPr>
          <p:cNvSpPr>
            <a:spLocks noGrp="1"/>
          </p:cNvSpPr>
          <p:nvPr>
            <p:ph type="title"/>
          </p:nvPr>
        </p:nvSpPr>
        <p:spPr/>
        <p:txBody>
          <a:bodyPr/>
          <a:lstStyle/>
          <a:p>
            <a:r>
              <a:rPr lang="en-US" dirty="0"/>
              <a:t>Posts of </a:t>
            </a:r>
            <a:r>
              <a:rPr lang="en-US" dirty="0" err="1"/>
              <a:t>organisations</a:t>
            </a:r>
            <a:r>
              <a:rPr lang="en-US" dirty="0"/>
              <a:t>: diagram</a:t>
            </a:r>
          </a:p>
        </p:txBody>
      </p:sp>
      <p:sp>
        <p:nvSpPr>
          <p:cNvPr id="11" name="Oval 10">
            <a:extLst>
              <a:ext uri="{FF2B5EF4-FFF2-40B4-BE49-F238E27FC236}">
                <a16:creationId xmlns:a16="http://schemas.microsoft.com/office/drawing/2014/main" id="{D63DAB12-EE44-0BFC-47F6-54BFACF179E1}"/>
              </a:ext>
            </a:extLst>
          </p:cNvPr>
          <p:cNvSpPr/>
          <p:nvPr/>
        </p:nvSpPr>
        <p:spPr>
          <a:xfrm>
            <a:off x="4409595" y="4115997"/>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FF00"/>
                </a:solidFill>
                <a:latin typeface="Consolas" panose="020B0609020204030204" pitchFamily="49" charset="0"/>
              </a:rPr>
              <a:t>P</a:t>
            </a:r>
          </a:p>
        </p:txBody>
      </p:sp>
      <p:sp>
        <p:nvSpPr>
          <p:cNvPr id="12" name="Rectangle 11">
            <a:extLst>
              <a:ext uri="{FF2B5EF4-FFF2-40B4-BE49-F238E27FC236}">
                <a16:creationId xmlns:a16="http://schemas.microsoft.com/office/drawing/2014/main" id="{2EED3B4C-94FA-9F15-EF86-1A5E90768FF7}"/>
              </a:ext>
            </a:extLst>
          </p:cNvPr>
          <p:cNvSpPr/>
          <p:nvPr/>
        </p:nvSpPr>
        <p:spPr>
          <a:xfrm>
            <a:off x="9298728" y="1121946"/>
            <a:ext cx="3350588" cy="1323439"/>
          </a:xfrm>
          <a:prstGeom prst="rect">
            <a:avLst/>
          </a:prstGeom>
        </p:spPr>
        <p:txBody>
          <a:bodyPr wrap="square">
            <a:spAutoFit/>
          </a:bodyPr>
          <a:lstStyle/>
          <a:p>
            <a:r>
              <a:rPr lang="en-GB" sz="1000" b="1" dirty="0">
                <a:latin typeface="Consolas" panose="020B0609020204030204" pitchFamily="49" charset="0"/>
              </a:rPr>
              <a:t>KEY:</a:t>
            </a:r>
          </a:p>
          <a:p>
            <a:r>
              <a:rPr lang="en-GB" sz="1000" dirty="0">
                <a:latin typeface="Consolas" panose="020B0609020204030204" pitchFamily="49" charset="0"/>
              </a:rPr>
              <a:t>P 	</a:t>
            </a:r>
            <a:r>
              <a:rPr lang="en-GB" sz="1000" dirty="0" err="1">
                <a:latin typeface="Consolas" panose="020B0609020204030204" pitchFamily="49" charset="0"/>
              </a:rPr>
              <a:t>ies:Person</a:t>
            </a:r>
            <a:endParaRPr lang="en-GB" sz="1000" dirty="0">
              <a:latin typeface="Consolas" panose="020B0609020204030204" pitchFamily="49" charset="0"/>
            </a:endParaRPr>
          </a:p>
          <a:p>
            <a:r>
              <a:rPr lang="en-GB" sz="1000" dirty="0">
                <a:latin typeface="Consolas" panose="020B0609020204030204" pitchFamily="49" charset="0"/>
              </a:rPr>
              <a:t>IP	</a:t>
            </a:r>
            <a:r>
              <a:rPr lang="en-GB" sz="1000" dirty="0" err="1">
                <a:latin typeface="Consolas" panose="020B0609020204030204" pitchFamily="49" charset="0"/>
              </a:rPr>
              <a:t>ies:InPost</a:t>
            </a:r>
            <a:endParaRPr lang="en-GB" sz="1000" dirty="0">
              <a:latin typeface="Consolas" panose="020B0609020204030204" pitchFamily="49" charset="0"/>
            </a:endParaRPr>
          </a:p>
          <a:p>
            <a:r>
              <a:rPr lang="en-GB" sz="1000" dirty="0">
                <a:latin typeface="Consolas" panose="020B0609020204030204" pitchFamily="49" charset="0"/>
              </a:rPr>
              <a:t>Po	</a:t>
            </a:r>
            <a:r>
              <a:rPr lang="en-GB" sz="1000" dirty="0" err="1">
                <a:latin typeface="Consolas" panose="020B0609020204030204" pitchFamily="49" charset="0"/>
              </a:rPr>
              <a:t>ies:Post</a:t>
            </a:r>
            <a:endParaRPr lang="en-GB" sz="1000" dirty="0">
              <a:latin typeface="Consolas" panose="020B0609020204030204" pitchFamily="49" charset="0"/>
            </a:endParaRPr>
          </a:p>
          <a:p>
            <a:r>
              <a:rPr lang="en-GB" sz="1000" dirty="0">
                <a:latin typeface="Consolas" panose="020B0609020204030204" pitchFamily="49" charset="0"/>
              </a:rPr>
              <a:t>O	</a:t>
            </a:r>
            <a:r>
              <a:rPr lang="en-GB" sz="1000" dirty="0" err="1">
                <a:latin typeface="Consolas" panose="020B0609020204030204" pitchFamily="49" charset="0"/>
              </a:rPr>
              <a:t>ies:Organisation</a:t>
            </a:r>
            <a:endParaRPr lang="en-GB" sz="1000" dirty="0">
              <a:latin typeface="Consolas" panose="020B0609020204030204" pitchFamily="49" charset="0"/>
            </a:endParaRPr>
          </a:p>
          <a:p>
            <a:r>
              <a:rPr lang="en-GB" sz="1000" dirty="0">
                <a:latin typeface="Consolas" panose="020B0609020204030204" pitchFamily="49" charset="0"/>
              </a:rPr>
              <a:t>BS	</a:t>
            </a:r>
            <a:r>
              <a:rPr lang="en-GB" sz="1000" dirty="0" err="1">
                <a:latin typeface="Consolas" panose="020B0609020204030204" pitchFamily="49" charset="0"/>
              </a:rPr>
              <a:t>ies:BoundingState</a:t>
            </a:r>
            <a:endParaRPr lang="en-GB" sz="1000" dirty="0">
              <a:latin typeface="Consolas" panose="020B0609020204030204" pitchFamily="49" charset="0"/>
            </a:endParaRPr>
          </a:p>
          <a:p>
            <a:r>
              <a:rPr lang="en-GB" sz="1000" dirty="0">
                <a:latin typeface="Consolas" panose="020B0609020204030204" pitchFamily="49" charset="0"/>
              </a:rPr>
              <a:t>PP	</a:t>
            </a:r>
            <a:r>
              <a:rPr lang="en-GB" sz="1000" dirty="0" err="1">
                <a:latin typeface="Consolas" panose="020B0609020204030204" pitchFamily="49" charset="0"/>
              </a:rPr>
              <a:t>ies:ParticularPeriod</a:t>
            </a:r>
            <a:endParaRPr lang="en-GB" sz="1000" dirty="0">
              <a:latin typeface="Consolas" panose="020B0609020204030204" pitchFamily="49" charset="0"/>
            </a:endParaRPr>
          </a:p>
          <a:p>
            <a:r>
              <a:rPr lang="en-GB" sz="1000" dirty="0">
                <a:latin typeface="Consolas" panose="020B0609020204030204" pitchFamily="49" charset="0"/>
              </a:rPr>
              <a:t>CEO	</a:t>
            </a:r>
            <a:r>
              <a:rPr lang="en-GB" sz="1000" dirty="0" err="1">
                <a:latin typeface="Consolas" panose="020B0609020204030204" pitchFamily="49" charset="0"/>
              </a:rPr>
              <a:t>ont:ChiefExecutiveOfficer</a:t>
            </a:r>
            <a:endParaRPr lang="en-GB" sz="1000" dirty="0">
              <a:latin typeface="Consolas" panose="020B0609020204030204" pitchFamily="49" charset="0"/>
            </a:endParaRPr>
          </a:p>
        </p:txBody>
      </p:sp>
      <p:sp>
        <p:nvSpPr>
          <p:cNvPr id="13" name="TextBox 12">
            <a:extLst>
              <a:ext uri="{FF2B5EF4-FFF2-40B4-BE49-F238E27FC236}">
                <a16:creationId xmlns:a16="http://schemas.microsoft.com/office/drawing/2014/main" id="{A2FAE075-3ACE-B062-63B8-8358D70C10E6}"/>
              </a:ext>
            </a:extLst>
          </p:cNvPr>
          <p:cNvSpPr txBox="1"/>
          <p:nvPr/>
        </p:nvSpPr>
        <p:spPr>
          <a:xfrm>
            <a:off x="4327248" y="4626360"/>
            <a:ext cx="83067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person_1</a:t>
            </a:r>
          </a:p>
        </p:txBody>
      </p:sp>
      <p:sp>
        <p:nvSpPr>
          <p:cNvPr id="14" name="Oval 13">
            <a:extLst>
              <a:ext uri="{FF2B5EF4-FFF2-40B4-BE49-F238E27FC236}">
                <a16:creationId xmlns:a16="http://schemas.microsoft.com/office/drawing/2014/main" id="{542D7387-D2BC-B362-E699-50C62F9080C4}"/>
              </a:ext>
            </a:extLst>
          </p:cNvPr>
          <p:cNvSpPr/>
          <p:nvPr/>
        </p:nvSpPr>
        <p:spPr>
          <a:xfrm>
            <a:off x="6175796" y="4104242"/>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C000"/>
                </a:solidFill>
                <a:latin typeface="Consolas" panose="020B0609020204030204" pitchFamily="49" charset="0"/>
              </a:rPr>
              <a:t>IP</a:t>
            </a:r>
          </a:p>
        </p:txBody>
      </p:sp>
      <p:cxnSp>
        <p:nvCxnSpPr>
          <p:cNvPr id="19" name="Straight Arrow Connector 18">
            <a:extLst>
              <a:ext uri="{FF2B5EF4-FFF2-40B4-BE49-F238E27FC236}">
                <a16:creationId xmlns:a16="http://schemas.microsoft.com/office/drawing/2014/main" id="{2A72E1F3-EB36-1229-E139-EDF9EA414DEE}"/>
              </a:ext>
            </a:extLst>
          </p:cNvPr>
          <p:cNvCxnSpPr>
            <a:cxnSpLocks/>
            <a:stCxn id="14" idx="2"/>
            <a:endCxn id="11" idx="6"/>
          </p:cNvCxnSpPr>
          <p:nvPr/>
        </p:nvCxnSpPr>
        <p:spPr>
          <a:xfrm flipH="1">
            <a:off x="4897275" y="4341048"/>
            <a:ext cx="1278521" cy="1175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39C6A15-42D5-7E7C-B361-786DBB18CA83}"/>
              </a:ext>
            </a:extLst>
          </p:cNvPr>
          <p:cNvSpPr txBox="1"/>
          <p:nvPr/>
        </p:nvSpPr>
        <p:spPr>
          <a:xfrm>
            <a:off x="5274972" y="4115998"/>
            <a:ext cx="830677"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sp>
        <p:nvSpPr>
          <p:cNvPr id="21" name="Oval 20">
            <a:extLst>
              <a:ext uri="{FF2B5EF4-FFF2-40B4-BE49-F238E27FC236}">
                <a16:creationId xmlns:a16="http://schemas.microsoft.com/office/drawing/2014/main" id="{EFC6A6B2-12DF-46B0-4810-196F8FA3DD1D}"/>
              </a:ext>
            </a:extLst>
          </p:cNvPr>
          <p:cNvSpPr/>
          <p:nvPr/>
        </p:nvSpPr>
        <p:spPr>
          <a:xfrm>
            <a:off x="9173032" y="4103035"/>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C000"/>
                </a:solidFill>
                <a:latin typeface="Consolas" panose="020B0609020204030204" pitchFamily="49" charset="0"/>
              </a:rPr>
              <a:t>IP</a:t>
            </a:r>
          </a:p>
        </p:txBody>
      </p:sp>
      <p:sp>
        <p:nvSpPr>
          <p:cNvPr id="24" name="Oval 23">
            <a:extLst>
              <a:ext uri="{FF2B5EF4-FFF2-40B4-BE49-F238E27FC236}">
                <a16:creationId xmlns:a16="http://schemas.microsoft.com/office/drawing/2014/main" id="{99522C46-FE2B-CC18-200C-A171C1755D88}"/>
              </a:ext>
            </a:extLst>
          </p:cNvPr>
          <p:cNvSpPr/>
          <p:nvPr/>
        </p:nvSpPr>
        <p:spPr>
          <a:xfrm>
            <a:off x="10689517" y="4102325"/>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FF00"/>
                </a:solidFill>
                <a:latin typeface="Consolas" panose="020B0609020204030204" pitchFamily="49" charset="0"/>
              </a:rPr>
              <a:t>P</a:t>
            </a:r>
          </a:p>
        </p:txBody>
      </p:sp>
      <p:cxnSp>
        <p:nvCxnSpPr>
          <p:cNvPr id="25" name="Straight Arrow Connector 24">
            <a:extLst>
              <a:ext uri="{FF2B5EF4-FFF2-40B4-BE49-F238E27FC236}">
                <a16:creationId xmlns:a16="http://schemas.microsoft.com/office/drawing/2014/main" id="{B79818A7-A2DD-D9FB-02FF-677803F9219F}"/>
              </a:ext>
            </a:extLst>
          </p:cNvPr>
          <p:cNvCxnSpPr>
            <a:cxnSpLocks/>
            <a:stCxn id="21" idx="6"/>
            <a:endCxn id="24" idx="2"/>
          </p:cNvCxnSpPr>
          <p:nvPr/>
        </p:nvCxnSpPr>
        <p:spPr>
          <a:xfrm flipV="1">
            <a:off x="9660712" y="4339131"/>
            <a:ext cx="1028805" cy="71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C330883-449D-39B9-67F9-11B32E6DA840}"/>
              </a:ext>
            </a:extLst>
          </p:cNvPr>
          <p:cNvSpPr txBox="1"/>
          <p:nvPr/>
        </p:nvSpPr>
        <p:spPr>
          <a:xfrm>
            <a:off x="9711654" y="4106150"/>
            <a:ext cx="830677"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ies:isStateOf</a:t>
            </a:r>
            <a:endParaRPr lang="en-GB" sz="7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3D7E674-CD65-CC52-9FD2-292912774C54}"/>
              </a:ext>
            </a:extLst>
          </p:cNvPr>
          <p:cNvCxnSpPr>
            <a:cxnSpLocks/>
            <a:stCxn id="14" idx="0"/>
            <a:endCxn id="63" idx="2"/>
          </p:cNvCxnSpPr>
          <p:nvPr/>
        </p:nvCxnSpPr>
        <p:spPr>
          <a:xfrm flipV="1">
            <a:off x="6419636" y="3484986"/>
            <a:ext cx="1397290" cy="6192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56C0684-5968-3666-4483-1B552415F3C6}"/>
              </a:ext>
            </a:extLst>
          </p:cNvPr>
          <p:cNvSpPr txBox="1"/>
          <p:nvPr/>
        </p:nvSpPr>
        <p:spPr>
          <a:xfrm>
            <a:off x="7938960" y="250727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29" name="Straight Arrow Connector 28">
            <a:extLst>
              <a:ext uri="{FF2B5EF4-FFF2-40B4-BE49-F238E27FC236}">
                <a16:creationId xmlns:a16="http://schemas.microsoft.com/office/drawing/2014/main" id="{C3E1B445-228F-1F9E-C2BD-C694C55AF30B}"/>
              </a:ext>
            </a:extLst>
          </p:cNvPr>
          <p:cNvCxnSpPr>
            <a:cxnSpLocks/>
            <a:stCxn id="21" idx="0"/>
            <a:endCxn id="63" idx="4"/>
          </p:cNvCxnSpPr>
          <p:nvPr/>
        </p:nvCxnSpPr>
        <p:spPr>
          <a:xfrm flipH="1" flipV="1">
            <a:off x="8168495" y="3484986"/>
            <a:ext cx="1248377" cy="6180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BA0122F-DE96-6ECC-1145-E43BDA6FDC9A}"/>
              </a:ext>
            </a:extLst>
          </p:cNvPr>
          <p:cNvSpPr txBox="1"/>
          <p:nvPr/>
        </p:nvSpPr>
        <p:spPr>
          <a:xfrm>
            <a:off x="8656773" y="3493928"/>
            <a:ext cx="78098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31" name="Oval 30">
            <a:extLst>
              <a:ext uri="{FF2B5EF4-FFF2-40B4-BE49-F238E27FC236}">
                <a16:creationId xmlns:a16="http://schemas.microsoft.com/office/drawing/2014/main" id="{6D974C69-6393-4C95-2E27-16D380022CE6}"/>
              </a:ext>
            </a:extLst>
          </p:cNvPr>
          <p:cNvSpPr/>
          <p:nvPr/>
        </p:nvSpPr>
        <p:spPr>
          <a:xfrm>
            <a:off x="7743211" y="1840055"/>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FF00"/>
                </a:solidFill>
                <a:latin typeface="Consolas" panose="020B0609020204030204" pitchFamily="49" charset="0"/>
              </a:rPr>
              <a:t>O</a:t>
            </a:r>
          </a:p>
        </p:txBody>
      </p:sp>
      <p:cxnSp>
        <p:nvCxnSpPr>
          <p:cNvPr id="32" name="Straight Arrow Connector 31">
            <a:extLst>
              <a:ext uri="{FF2B5EF4-FFF2-40B4-BE49-F238E27FC236}">
                <a16:creationId xmlns:a16="http://schemas.microsoft.com/office/drawing/2014/main" id="{8B73777C-CD84-3F59-0F41-60F1EED05696}"/>
              </a:ext>
            </a:extLst>
          </p:cNvPr>
          <p:cNvCxnSpPr>
            <a:cxnSpLocks/>
            <a:stCxn id="63" idx="0"/>
            <a:endCxn id="31" idx="4"/>
          </p:cNvCxnSpPr>
          <p:nvPr/>
        </p:nvCxnSpPr>
        <p:spPr>
          <a:xfrm flipH="1" flipV="1">
            <a:off x="7987051" y="2313667"/>
            <a:ext cx="5660" cy="61887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4C4C3B8-BC8C-011D-6938-0CB76824F0F1}"/>
              </a:ext>
            </a:extLst>
          </p:cNvPr>
          <p:cNvSpPr txBox="1"/>
          <p:nvPr/>
        </p:nvSpPr>
        <p:spPr>
          <a:xfrm>
            <a:off x="6575732" y="3504210"/>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60D2AC5D-6CC9-6F12-8FF2-FC17CC70046F}"/>
              </a:ext>
            </a:extLst>
          </p:cNvPr>
          <p:cNvSpPr txBox="1"/>
          <p:nvPr/>
        </p:nvSpPr>
        <p:spPr>
          <a:xfrm>
            <a:off x="7639295" y="1612371"/>
            <a:ext cx="1029449"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err="1"/>
              <a:t>acme_limited</a:t>
            </a:r>
            <a:endParaRPr lang="en-US" dirty="0"/>
          </a:p>
        </p:txBody>
      </p:sp>
      <p:sp>
        <p:nvSpPr>
          <p:cNvPr id="35" name="Oval 34">
            <a:extLst>
              <a:ext uri="{FF2B5EF4-FFF2-40B4-BE49-F238E27FC236}">
                <a16:creationId xmlns:a16="http://schemas.microsoft.com/office/drawing/2014/main" id="{2FCBF07B-DCC4-5875-88FF-21EFF1042F49}"/>
              </a:ext>
            </a:extLst>
          </p:cNvPr>
          <p:cNvSpPr/>
          <p:nvPr/>
        </p:nvSpPr>
        <p:spPr>
          <a:xfrm>
            <a:off x="5550651" y="5088759"/>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C000"/>
                </a:solidFill>
                <a:latin typeface="Consolas" panose="020B0609020204030204" pitchFamily="49" charset="0"/>
              </a:rPr>
              <a:t>BS</a:t>
            </a:r>
          </a:p>
        </p:txBody>
      </p:sp>
      <p:sp>
        <p:nvSpPr>
          <p:cNvPr id="36" name="Oval 35">
            <a:extLst>
              <a:ext uri="{FF2B5EF4-FFF2-40B4-BE49-F238E27FC236}">
                <a16:creationId xmlns:a16="http://schemas.microsoft.com/office/drawing/2014/main" id="{DD60DB91-3E0A-31A1-F178-C64ECA1A2A0B}"/>
              </a:ext>
            </a:extLst>
          </p:cNvPr>
          <p:cNvSpPr/>
          <p:nvPr/>
        </p:nvSpPr>
        <p:spPr>
          <a:xfrm>
            <a:off x="6900209" y="5077858"/>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C000"/>
                </a:solidFill>
                <a:latin typeface="Consolas" panose="020B0609020204030204" pitchFamily="49" charset="0"/>
              </a:rPr>
              <a:t>BS</a:t>
            </a:r>
          </a:p>
        </p:txBody>
      </p:sp>
      <p:sp>
        <p:nvSpPr>
          <p:cNvPr id="37" name="Oval 36">
            <a:extLst>
              <a:ext uri="{FF2B5EF4-FFF2-40B4-BE49-F238E27FC236}">
                <a16:creationId xmlns:a16="http://schemas.microsoft.com/office/drawing/2014/main" id="{22805D9C-07AD-64CC-37A1-03F5FF40F464}"/>
              </a:ext>
            </a:extLst>
          </p:cNvPr>
          <p:cNvSpPr/>
          <p:nvPr/>
        </p:nvSpPr>
        <p:spPr>
          <a:xfrm>
            <a:off x="8476103" y="5030226"/>
            <a:ext cx="487680" cy="473612"/>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C000"/>
                </a:solidFill>
                <a:latin typeface="Consolas" panose="020B0609020204030204" pitchFamily="49" charset="0"/>
              </a:rPr>
              <a:t>BS</a:t>
            </a:r>
          </a:p>
        </p:txBody>
      </p:sp>
      <p:cxnSp>
        <p:nvCxnSpPr>
          <p:cNvPr id="38" name="Straight Arrow Connector 37">
            <a:extLst>
              <a:ext uri="{FF2B5EF4-FFF2-40B4-BE49-F238E27FC236}">
                <a16:creationId xmlns:a16="http://schemas.microsoft.com/office/drawing/2014/main" id="{AA9FB208-924F-4713-EBAF-141558B66E81}"/>
              </a:ext>
            </a:extLst>
          </p:cNvPr>
          <p:cNvCxnSpPr>
            <a:cxnSpLocks/>
            <a:stCxn id="35" idx="0"/>
            <a:endCxn id="14" idx="3"/>
          </p:cNvCxnSpPr>
          <p:nvPr/>
        </p:nvCxnSpPr>
        <p:spPr>
          <a:xfrm flipV="1">
            <a:off x="5794491" y="4508495"/>
            <a:ext cx="452724" cy="58026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6EAFB9-1EA3-3FDE-3B8E-B86CE3B2C516}"/>
              </a:ext>
            </a:extLst>
          </p:cNvPr>
          <p:cNvCxnSpPr>
            <a:cxnSpLocks/>
            <a:stCxn id="36" idx="0"/>
            <a:endCxn id="14" idx="5"/>
          </p:cNvCxnSpPr>
          <p:nvPr/>
        </p:nvCxnSpPr>
        <p:spPr>
          <a:xfrm flipH="1" flipV="1">
            <a:off x="6592057" y="4508495"/>
            <a:ext cx="551992" cy="56936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E5D256-3ED6-D0E5-D4B8-2E459F7D2C02}"/>
              </a:ext>
            </a:extLst>
          </p:cNvPr>
          <p:cNvCxnSpPr>
            <a:cxnSpLocks/>
            <a:stCxn id="37" idx="0"/>
            <a:endCxn id="21" idx="3"/>
          </p:cNvCxnSpPr>
          <p:nvPr/>
        </p:nvCxnSpPr>
        <p:spPr>
          <a:xfrm flipV="1">
            <a:off x="8719943" y="4507288"/>
            <a:ext cx="524508" cy="5229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021130-86B9-20E5-8019-7E406A30E443}"/>
              </a:ext>
            </a:extLst>
          </p:cNvPr>
          <p:cNvSpPr txBox="1"/>
          <p:nvPr/>
        </p:nvSpPr>
        <p:spPr>
          <a:xfrm>
            <a:off x="5244689" y="4647794"/>
            <a:ext cx="830677"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ies:isStartOf</a:t>
            </a:r>
            <a:endParaRPr lang="en-GB" sz="700" dirty="0">
              <a:latin typeface="Consolas" panose="020B0609020204030204" pitchFamily="49" charset="0"/>
              <a:cs typeface="Consolas" panose="020B0609020204030204" pitchFamily="49" charset="0"/>
            </a:endParaRPr>
          </a:p>
        </p:txBody>
      </p:sp>
      <p:sp>
        <p:nvSpPr>
          <p:cNvPr id="42" name="TextBox 41">
            <a:extLst>
              <a:ext uri="{FF2B5EF4-FFF2-40B4-BE49-F238E27FC236}">
                <a16:creationId xmlns:a16="http://schemas.microsoft.com/office/drawing/2014/main" id="{6CC7B98C-B00E-E336-232A-F6A4D8EF6C26}"/>
              </a:ext>
            </a:extLst>
          </p:cNvPr>
          <p:cNvSpPr txBox="1"/>
          <p:nvPr/>
        </p:nvSpPr>
        <p:spPr>
          <a:xfrm>
            <a:off x="8181091" y="4631663"/>
            <a:ext cx="830677"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ies:isStartOf</a:t>
            </a:r>
            <a:endParaRPr lang="en-GB" sz="700" dirty="0">
              <a:latin typeface="Consolas" panose="020B0609020204030204" pitchFamily="49" charset="0"/>
              <a:cs typeface="Consolas" panose="020B0609020204030204" pitchFamily="49" charset="0"/>
            </a:endParaRPr>
          </a:p>
        </p:txBody>
      </p:sp>
      <p:sp>
        <p:nvSpPr>
          <p:cNvPr id="43" name="TextBox 42">
            <a:extLst>
              <a:ext uri="{FF2B5EF4-FFF2-40B4-BE49-F238E27FC236}">
                <a16:creationId xmlns:a16="http://schemas.microsoft.com/office/drawing/2014/main" id="{B85E0D4C-01FC-B2BC-E15F-4FCC39CA7BC8}"/>
              </a:ext>
            </a:extLst>
          </p:cNvPr>
          <p:cNvSpPr txBox="1"/>
          <p:nvPr/>
        </p:nvSpPr>
        <p:spPr>
          <a:xfrm>
            <a:off x="6797017" y="4627556"/>
            <a:ext cx="731290"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ies:isEndOf</a:t>
            </a:r>
            <a:endParaRPr lang="en-GB" sz="700" dirty="0">
              <a:latin typeface="Consolas" panose="020B0609020204030204" pitchFamily="49" charset="0"/>
              <a:cs typeface="Consolas" panose="020B0609020204030204" pitchFamily="49" charset="0"/>
            </a:endParaRPr>
          </a:p>
        </p:txBody>
      </p:sp>
      <p:sp>
        <p:nvSpPr>
          <p:cNvPr id="44" name="Oval 43">
            <a:extLst>
              <a:ext uri="{FF2B5EF4-FFF2-40B4-BE49-F238E27FC236}">
                <a16:creationId xmlns:a16="http://schemas.microsoft.com/office/drawing/2014/main" id="{F6694280-0D4D-DA0D-3589-C8CFBBC2D954}"/>
              </a:ext>
            </a:extLst>
          </p:cNvPr>
          <p:cNvSpPr/>
          <p:nvPr/>
        </p:nvSpPr>
        <p:spPr>
          <a:xfrm>
            <a:off x="5549755" y="6003864"/>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A7D00"/>
                </a:solidFill>
                <a:latin typeface="Consolas" panose="020B0609020204030204" pitchFamily="49" charset="0"/>
              </a:rPr>
              <a:t>PP</a:t>
            </a:r>
          </a:p>
        </p:txBody>
      </p:sp>
      <p:sp>
        <p:nvSpPr>
          <p:cNvPr id="45" name="Oval 44">
            <a:extLst>
              <a:ext uri="{FF2B5EF4-FFF2-40B4-BE49-F238E27FC236}">
                <a16:creationId xmlns:a16="http://schemas.microsoft.com/office/drawing/2014/main" id="{66FFD37C-3B4D-1EE5-276F-2F21D2F085AC}"/>
              </a:ext>
            </a:extLst>
          </p:cNvPr>
          <p:cNvSpPr/>
          <p:nvPr/>
        </p:nvSpPr>
        <p:spPr>
          <a:xfrm>
            <a:off x="6900209" y="6013452"/>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A7D00"/>
                </a:solidFill>
                <a:latin typeface="Consolas" panose="020B0609020204030204" pitchFamily="49" charset="0"/>
              </a:rPr>
              <a:t>PP</a:t>
            </a:r>
          </a:p>
        </p:txBody>
      </p:sp>
      <p:cxnSp>
        <p:nvCxnSpPr>
          <p:cNvPr id="47" name="Straight Arrow Connector 46">
            <a:extLst>
              <a:ext uri="{FF2B5EF4-FFF2-40B4-BE49-F238E27FC236}">
                <a16:creationId xmlns:a16="http://schemas.microsoft.com/office/drawing/2014/main" id="{CA473B4D-A07E-109D-16E7-B88D12DF1E64}"/>
              </a:ext>
            </a:extLst>
          </p:cNvPr>
          <p:cNvCxnSpPr>
            <a:cxnSpLocks/>
            <a:stCxn id="35" idx="4"/>
            <a:endCxn id="44" idx="0"/>
          </p:cNvCxnSpPr>
          <p:nvPr/>
        </p:nvCxnSpPr>
        <p:spPr>
          <a:xfrm flipH="1">
            <a:off x="5793595" y="5562371"/>
            <a:ext cx="896" cy="44149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ABD63A-88B0-F074-7F2C-2BF2740F092F}"/>
              </a:ext>
            </a:extLst>
          </p:cNvPr>
          <p:cNvCxnSpPr>
            <a:cxnSpLocks/>
            <a:stCxn id="36" idx="4"/>
            <a:endCxn id="45" idx="0"/>
          </p:cNvCxnSpPr>
          <p:nvPr/>
        </p:nvCxnSpPr>
        <p:spPr>
          <a:xfrm>
            <a:off x="7144049" y="5551470"/>
            <a:ext cx="0" cy="4619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1EA8CEF-AD6D-5138-DBA8-37A72059DB54}"/>
              </a:ext>
            </a:extLst>
          </p:cNvPr>
          <p:cNvSpPr txBox="1"/>
          <p:nvPr/>
        </p:nvSpPr>
        <p:spPr>
          <a:xfrm>
            <a:off x="5746098" y="5689754"/>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51" name="TextBox 50">
            <a:extLst>
              <a:ext uri="{FF2B5EF4-FFF2-40B4-BE49-F238E27FC236}">
                <a16:creationId xmlns:a16="http://schemas.microsoft.com/office/drawing/2014/main" id="{B6950CBF-F106-B4CA-0CD3-0AA36DFE0E99}"/>
              </a:ext>
            </a:extLst>
          </p:cNvPr>
          <p:cNvSpPr txBox="1"/>
          <p:nvPr/>
        </p:nvSpPr>
        <p:spPr>
          <a:xfrm>
            <a:off x="7094118" y="5700444"/>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52" name="TextBox 51">
            <a:extLst>
              <a:ext uri="{FF2B5EF4-FFF2-40B4-BE49-F238E27FC236}">
                <a16:creationId xmlns:a16="http://schemas.microsoft.com/office/drawing/2014/main" id="{313861AD-4261-402A-6F73-BC395E0D107D}"/>
              </a:ext>
            </a:extLst>
          </p:cNvPr>
          <p:cNvSpPr txBox="1"/>
          <p:nvPr/>
        </p:nvSpPr>
        <p:spPr>
          <a:xfrm>
            <a:off x="7886125" y="605020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22533C26-5667-BA5F-D88E-876D6D8C9209}"/>
              </a:ext>
            </a:extLst>
          </p:cNvPr>
          <p:cNvSpPr txBox="1"/>
          <p:nvPr/>
        </p:nvSpPr>
        <p:spPr>
          <a:xfrm>
            <a:off x="7633878" y="3538022"/>
            <a:ext cx="780983"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err="1"/>
              <a:t>ceo_at_acme</a:t>
            </a:r>
            <a:endParaRPr lang="en-US" dirty="0"/>
          </a:p>
        </p:txBody>
      </p:sp>
      <p:sp>
        <p:nvSpPr>
          <p:cNvPr id="54" name="TextBox 53">
            <a:extLst>
              <a:ext uri="{FF2B5EF4-FFF2-40B4-BE49-F238E27FC236}">
                <a16:creationId xmlns:a16="http://schemas.microsoft.com/office/drawing/2014/main" id="{8699F220-D7F3-284D-10BC-AD0527738633}"/>
              </a:ext>
            </a:extLst>
          </p:cNvPr>
          <p:cNvSpPr txBox="1"/>
          <p:nvPr/>
        </p:nvSpPr>
        <p:spPr>
          <a:xfrm>
            <a:off x="5437662" y="6502942"/>
            <a:ext cx="713657" cy="215444"/>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2020-05-21</a:t>
            </a:r>
          </a:p>
        </p:txBody>
      </p:sp>
      <p:sp>
        <p:nvSpPr>
          <p:cNvPr id="55" name="TextBox 54">
            <a:extLst>
              <a:ext uri="{FF2B5EF4-FFF2-40B4-BE49-F238E27FC236}">
                <a16:creationId xmlns:a16="http://schemas.microsoft.com/office/drawing/2014/main" id="{6C13F74F-299A-755C-FF63-6C1AF46B9AF1}"/>
              </a:ext>
            </a:extLst>
          </p:cNvPr>
          <p:cNvSpPr txBox="1"/>
          <p:nvPr/>
        </p:nvSpPr>
        <p:spPr>
          <a:xfrm>
            <a:off x="6814650" y="6520989"/>
            <a:ext cx="713657" cy="215444"/>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a:t>2022-09-26</a:t>
            </a:r>
            <a:endParaRPr lang="en-US" dirty="0"/>
          </a:p>
        </p:txBody>
      </p:sp>
      <p:sp>
        <p:nvSpPr>
          <p:cNvPr id="57" name="TextBox 56">
            <a:extLst>
              <a:ext uri="{FF2B5EF4-FFF2-40B4-BE49-F238E27FC236}">
                <a16:creationId xmlns:a16="http://schemas.microsoft.com/office/drawing/2014/main" id="{99C693D7-C26B-EF1D-9B2A-83B0A4275D8A}"/>
              </a:ext>
            </a:extLst>
          </p:cNvPr>
          <p:cNvSpPr txBox="1"/>
          <p:nvPr/>
        </p:nvSpPr>
        <p:spPr>
          <a:xfrm>
            <a:off x="10697185" y="4621402"/>
            <a:ext cx="731290"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person_2</a:t>
            </a:r>
          </a:p>
        </p:txBody>
      </p:sp>
      <p:sp>
        <p:nvSpPr>
          <p:cNvPr id="58" name="TextBox 57">
            <a:extLst>
              <a:ext uri="{FF2B5EF4-FFF2-40B4-BE49-F238E27FC236}">
                <a16:creationId xmlns:a16="http://schemas.microsoft.com/office/drawing/2014/main" id="{24FEC919-D1FC-2EFC-EBC7-2889D14D4F0A}"/>
              </a:ext>
            </a:extLst>
          </p:cNvPr>
          <p:cNvSpPr txBox="1"/>
          <p:nvPr/>
        </p:nvSpPr>
        <p:spPr>
          <a:xfrm>
            <a:off x="6651653" y="4145837"/>
            <a:ext cx="1178528"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person_1_as_acme_ceo</a:t>
            </a:r>
          </a:p>
        </p:txBody>
      </p:sp>
      <p:sp>
        <p:nvSpPr>
          <p:cNvPr id="63" name="Pentagon 49">
            <a:extLst>
              <a:ext uri="{FF2B5EF4-FFF2-40B4-BE49-F238E27FC236}">
                <a16:creationId xmlns:a16="http://schemas.microsoft.com/office/drawing/2014/main" id="{DA543ADD-BFF2-8D10-EC5E-F30C23E037BC}"/>
              </a:ext>
            </a:extLst>
          </p:cNvPr>
          <p:cNvSpPr/>
          <p:nvPr/>
        </p:nvSpPr>
        <p:spPr>
          <a:xfrm>
            <a:off x="7708284" y="2932544"/>
            <a:ext cx="568853" cy="552443"/>
          </a:xfrm>
          <a:prstGeom prst="pentagon">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FF00"/>
                </a:solidFill>
                <a:latin typeface="Consolas" panose="020B0609020204030204" pitchFamily="49" charset="0"/>
              </a:rPr>
              <a:t>CEO</a:t>
            </a:r>
          </a:p>
        </p:txBody>
      </p:sp>
      <p:sp>
        <p:nvSpPr>
          <p:cNvPr id="64" name="Oval 63">
            <a:extLst>
              <a:ext uri="{FF2B5EF4-FFF2-40B4-BE49-F238E27FC236}">
                <a16:creationId xmlns:a16="http://schemas.microsoft.com/office/drawing/2014/main" id="{6375B775-422D-2A7A-1377-385101933945}"/>
              </a:ext>
            </a:extLst>
          </p:cNvPr>
          <p:cNvSpPr/>
          <p:nvPr/>
        </p:nvSpPr>
        <p:spPr>
          <a:xfrm>
            <a:off x="5532095" y="1838711"/>
            <a:ext cx="487680" cy="473612"/>
          </a:xfrm>
          <a:prstGeom prst="ellipse">
            <a:avLst/>
          </a:prstGeom>
          <a:solidFill>
            <a:srgbClr val="FFFF00"/>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solidFill>
                <a:latin typeface="Consolas" panose="020B0609020204030204" pitchFamily="49" charset="0"/>
              </a:rPr>
              <a:t>Po</a:t>
            </a:r>
          </a:p>
        </p:txBody>
      </p:sp>
      <p:sp>
        <p:nvSpPr>
          <p:cNvPr id="65" name="TextBox 64">
            <a:extLst>
              <a:ext uri="{FF2B5EF4-FFF2-40B4-BE49-F238E27FC236}">
                <a16:creationId xmlns:a16="http://schemas.microsoft.com/office/drawing/2014/main" id="{961C9B10-AF5E-15AF-C6C5-59EA4F9F4510}"/>
              </a:ext>
            </a:extLst>
          </p:cNvPr>
          <p:cNvSpPr txBox="1"/>
          <p:nvPr/>
        </p:nvSpPr>
        <p:spPr>
          <a:xfrm>
            <a:off x="5775936" y="2553233"/>
            <a:ext cx="93006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rdfs:subClassOf</a:t>
            </a:r>
            <a:endParaRPr lang="en-GB" sz="700" dirty="0">
              <a:latin typeface="Consolas" panose="020B0609020204030204" pitchFamily="49" charset="0"/>
              <a:cs typeface="Consolas" panose="020B0609020204030204" pitchFamily="49" charset="0"/>
            </a:endParaRPr>
          </a:p>
        </p:txBody>
      </p:sp>
      <p:cxnSp>
        <p:nvCxnSpPr>
          <p:cNvPr id="66" name="Straight Arrow Connector 65">
            <a:extLst>
              <a:ext uri="{FF2B5EF4-FFF2-40B4-BE49-F238E27FC236}">
                <a16:creationId xmlns:a16="http://schemas.microsoft.com/office/drawing/2014/main" id="{3D7F55F8-8742-72CE-21A4-3F2B2CB389EB}"/>
              </a:ext>
            </a:extLst>
          </p:cNvPr>
          <p:cNvCxnSpPr>
            <a:cxnSpLocks/>
            <a:stCxn id="67" idx="0"/>
            <a:endCxn id="64" idx="4"/>
          </p:cNvCxnSpPr>
          <p:nvPr/>
        </p:nvCxnSpPr>
        <p:spPr>
          <a:xfrm flipH="1" flipV="1">
            <a:off x="5775935" y="2312323"/>
            <a:ext cx="1" cy="531725"/>
          </a:xfrm>
          <a:prstGeom prst="straightConnector1">
            <a:avLst/>
          </a:prstGeom>
          <a:ln w="22225">
            <a:solidFill>
              <a:srgbClr val="0070C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Pentagon 49">
            <a:extLst>
              <a:ext uri="{FF2B5EF4-FFF2-40B4-BE49-F238E27FC236}">
                <a16:creationId xmlns:a16="http://schemas.microsoft.com/office/drawing/2014/main" id="{4BD69BB7-1B66-4735-DD93-83E0EBEDD210}"/>
              </a:ext>
            </a:extLst>
          </p:cNvPr>
          <p:cNvSpPr/>
          <p:nvPr/>
        </p:nvSpPr>
        <p:spPr>
          <a:xfrm>
            <a:off x="5491509" y="2844048"/>
            <a:ext cx="568853" cy="552443"/>
          </a:xfrm>
          <a:prstGeom prst="pentagon">
            <a:avLst/>
          </a:prstGeom>
          <a:solidFill>
            <a:srgbClr val="FFFF00"/>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solidFill>
                <a:latin typeface="Consolas" panose="020B0609020204030204" pitchFamily="49" charset="0"/>
              </a:rPr>
              <a:t>CEO</a:t>
            </a:r>
          </a:p>
        </p:txBody>
      </p:sp>
      <p:sp>
        <p:nvSpPr>
          <p:cNvPr id="3" name="TextBox 2">
            <a:extLst>
              <a:ext uri="{FF2B5EF4-FFF2-40B4-BE49-F238E27FC236}">
                <a16:creationId xmlns:a16="http://schemas.microsoft.com/office/drawing/2014/main" id="{F20DE2E3-E1E7-FE0B-721E-33631E07DAA0}"/>
              </a:ext>
            </a:extLst>
          </p:cNvPr>
          <p:cNvSpPr txBox="1"/>
          <p:nvPr/>
        </p:nvSpPr>
        <p:spPr>
          <a:xfrm>
            <a:off x="987067" y="1314072"/>
            <a:ext cx="4079279" cy="2492990"/>
          </a:xfrm>
          <a:prstGeom prst="rect">
            <a:avLst/>
          </a:prstGeom>
          <a:noFill/>
        </p:spPr>
        <p:txBody>
          <a:bodyPr wrap="square" rtlCol="0">
            <a:spAutoFit/>
          </a:bodyPr>
          <a:lstStyle/>
          <a:p>
            <a:pPr algn="l"/>
            <a:r>
              <a:rPr lang="en-US" sz="1200" dirty="0">
                <a:solidFill>
                  <a:schemeClr val="tx2"/>
                </a:solidFill>
                <a:latin typeface="Consolas" panose="020B0609020204030204" pitchFamily="49" charset="0"/>
                <a:cs typeface="Consolas" panose="020B0609020204030204" pitchFamily="49" charset="0"/>
              </a:rPr>
              <a:t>This example demonstrates the IES Posts pattern which is a form of replaceable part pattern. Here we have a CEO post at Acme Limited which is fulfilled by one person and then transitioned to another on the 26 September 2022. Notice how we had to create an extension to </a:t>
            </a:r>
            <a:r>
              <a:rPr lang="en-US" sz="1200" dirty="0" err="1">
                <a:solidFill>
                  <a:schemeClr val="tx2"/>
                </a:solidFill>
                <a:latin typeface="Consolas" panose="020B0609020204030204" pitchFamily="49" charset="0"/>
                <a:cs typeface="Consolas" panose="020B0609020204030204" pitchFamily="49" charset="0"/>
              </a:rPr>
              <a:t>ies:Post</a:t>
            </a:r>
            <a:r>
              <a:rPr lang="en-US" sz="1200" dirty="0">
                <a:solidFill>
                  <a:schemeClr val="tx2"/>
                </a:solidFill>
                <a:latin typeface="Consolas" panose="020B0609020204030204" pitchFamily="49" charset="0"/>
                <a:cs typeface="Consolas" panose="020B0609020204030204" pitchFamily="49" charset="0"/>
              </a:rPr>
              <a:t> for the class of CEO. Then an instance of CEO is used for the specific instance at Acme Limited. This kind of pattern is required for other uses of classes that are naturally too broad to cover certain data requirements; </a:t>
            </a:r>
            <a:r>
              <a:rPr lang="en-US" sz="1200" dirty="0" err="1">
                <a:solidFill>
                  <a:schemeClr val="tx2"/>
                </a:solidFill>
                <a:latin typeface="Consolas" panose="020B0609020204030204" pitchFamily="49" charset="0"/>
                <a:cs typeface="Consolas" panose="020B0609020204030204" pitchFamily="49" charset="0"/>
              </a:rPr>
              <a:t>ies:Vehicle</a:t>
            </a:r>
            <a:r>
              <a:rPr lang="en-US" sz="1200" dirty="0">
                <a:solidFill>
                  <a:schemeClr val="tx2"/>
                </a:solidFill>
                <a:latin typeface="Consolas" panose="020B0609020204030204" pitchFamily="49" charset="0"/>
                <a:cs typeface="Consolas" panose="020B0609020204030204" pitchFamily="49" charset="0"/>
              </a:rPr>
              <a:t> and </a:t>
            </a:r>
            <a:r>
              <a:rPr lang="en-US" sz="1200" dirty="0" err="1">
                <a:solidFill>
                  <a:schemeClr val="tx2"/>
                </a:solidFill>
                <a:latin typeface="Consolas" panose="020B0609020204030204" pitchFamily="49" charset="0"/>
                <a:cs typeface="Consolas" panose="020B0609020204030204" pitchFamily="49" charset="0"/>
              </a:rPr>
              <a:t>ies:Device</a:t>
            </a:r>
            <a:r>
              <a:rPr lang="en-US" sz="1200" dirty="0">
                <a:solidFill>
                  <a:schemeClr val="tx2"/>
                </a:solidFill>
                <a:latin typeface="Consolas" panose="020B0609020204030204" pitchFamily="49" charset="0"/>
                <a:cs typeface="Consolas" panose="020B0609020204030204" pitchFamily="49" charset="0"/>
              </a:rPr>
              <a:t> are other such examples.</a:t>
            </a:r>
            <a:endParaRPr lang="en-US" sz="1100" dirty="0">
              <a:solidFill>
                <a:schemeClr val="tx2"/>
              </a:solidFill>
              <a:latin typeface="Consolas" panose="020B0609020204030204" pitchFamily="49" charset="0"/>
              <a:cs typeface="Consolas" panose="020B0609020204030204" pitchFamily="49" charset="0"/>
            </a:endParaRPr>
          </a:p>
        </p:txBody>
      </p:sp>
      <p:cxnSp>
        <p:nvCxnSpPr>
          <p:cNvPr id="8" name="Straight Arrow Connector 7">
            <a:extLst>
              <a:ext uri="{FF2B5EF4-FFF2-40B4-BE49-F238E27FC236}">
                <a16:creationId xmlns:a16="http://schemas.microsoft.com/office/drawing/2014/main" id="{67434CC8-88ED-E526-0D16-1EF33B744536}"/>
              </a:ext>
            </a:extLst>
          </p:cNvPr>
          <p:cNvCxnSpPr>
            <a:cxnSpLocks/>
            <a:stCxn id="63" idx="1"/>
          </p:cNvCxnSpPr>
          <p:nvPr/>
        </p:nvCxnSpPr>
        <p:spPr>
          <a:xfrm flipH="1">
            <a:off x="6110522" y="3143558"/>
            <a:ext cx="1597763" cy="0"/>
          </a:xfrm>
          <a:prstGeom prst="straightConnector1">
            <a:avLst/>
          </a:prstGeom>
          <a:ln w="2222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BDCDBCC-8861-89DE-28DD-7B2FD65EF00B}"/>
              </a:ext>
            </a:extLst>
          </p:cNvPr>
          <p:cNvSpPr txBox="1"/>
          <p:nvPr/>
        </p:nvSpPr>
        <p:spPr>
          <a:xfrm>
            <a:off x="6774856" y="2934285"/>
            <a:ext cx="58221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rdf:type</a:t>
            </a:r>
            <a:endParaRPr lang="en-GB" sz="700" dirty="0">
              <a:latin typeface="Consolas" panose="020B060902020403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9C5E4551-9D60-5ED9-E784-C938D8931D10}"/>
              </a:ext>
            </a:extLst>
          </p:cNvPr>
          <p:cNvSpPr txBox="1"/>
          <p:nvPr/>
        </p:nvSpPr>
        <p:spPr>
          <a:xfrm>
            <a:off x="7939585" y="4334264"/>
            <a:ext cx="1316386" cy="215444"/>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person_2_as_acme_ceo</a:t>
            </a:r>
          </a:p>
        </p:txBody>
      </p:sp>
      <p:cxnSp>
        <p:nvCxnSpPr>
          <p:cNvPr id="68" name="Connector: Elbow 44">
            <a:extLst>
              <a:ext uri="{FF2B5EF4-FFF2-40B4-BE49-F238E27FC236}">
                <a16:creationId xmlns:a16="http://schemas.microsoft.com/office/drawing/2014/main" id="{9C99210D-7831-2DA9-2E4B-33C9521DC522}"/>
              </a:ext>
            </a:extLst>
          </p:cNvPr>
          <p:cNvCxnSpPr>
            <a:cxnSpLocks/>
            <a:stCxn id="37" idx="4"/>
            <a:endCxn id="45" idx="6"/>
          </p:cNvCxnSpPr>
          <p:nvPr/>
        </p:nvCxnSpPr>
        <p:spPr>
          <a:xfrm rot="5400000">
            <a:off x="7680706" y="5211021"/>
            <a:ext cx="746420" cy="133205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F9E2-6615-5C21-8AF6-A8774F1192E8}"/>
              </a:ext>
            </a:extLst>
          </p:cNvPr>
          <p:cNvSpPr>
            <a:spLocks noGrp="1"/>
          </p:cNvSpPr>
          <p:nvPr>
            <p:ph type="title"/>
          </p:nvPr>
        </p:nvSpPr>
        <p:spPr/>
        <p:txBody>
          <a:bodyPr/>
          <a:lstStyle/>
          <a:p>
            <a:r>
              <a:rPr lang="en-US" dirty="0"/>
              <a:t>Posts of </a:t>
            </a:r>
            <a:r>
              <a:rPr lang="en-US" dirty="0" err="1"/>
              <a:t>organisations</a:t>
            </a:r>
            <a:r>
              <a:rPr lang="en-US" dirty="0"/>
              <a:t>: triples</a:t>
            </a:r>
          </a:p>
        </p:txBody>
      </p:sp>
      <p:sp>
        <p:nvSpPr>
          <p:cNvPr id="4" name="TextBox 3">
            <a:extLst>
              <a:ext uri="{FF2B5EF4-FFF2-40B4-BE49-F238E27FC236}">
                <a16:creationId xmlns:a16="http://schemas.microsoft.com/office/drawing/2014/main" id="{DCE2022C-2C34-F182-8551-21AC0C9DE56A}"/>
              </a:ext>
            </a:extLst>
          </p:cNvPr>
          <p:cNvSpPr txBox="1"/>
          <p:nvPr/>
        </p:nvSpPr>
        <p:spPr>
          <a:xfrm>
            <a:off x="1452626" y="1545142"/>
            <a:ext cx="4330336" cy="4108817"/>
          </a:xfrm>
          <a:prstGeom prst="rect">
            <a:avLst/>
          </a:prstGeom>
          <a:solidFill>
            <a:schemeClr val="tx1"/>
          </a:solidFill>
        </p:spPr>
        <p:txBody>
          <a:bodyPr wrap="square">
            <a:spAutoFit/>
          </a:bodyPr>
          <a:lstStyle/>
          <a:p>
            <a:r>
              <a:rPr lang="en-GB" sz="1000" b="0" dirty="0">
                <a:solidFill>
                  <a:srgbClr val="608B4E"/>
                </a:solidFill>
                <a:effectLst/>
                <a:latin typeface="Consolas" panose="020B0609020204030204" pitchFamily="49" charset="0"/>
              </a:rPr>
              <a:t>#1 of 2</a:t>
            </a:r>
            <a:br>
              <a:rPr lang="en-GB" sz="1000" b="0" dirty="0">
                <a:solidFill>
                  <a:srgbClr val="D4D4D4"/>
                </a:solidFill>
                <a:effectLst/>
                <a:latin typeface="Consolas" panose="020B0609020204030204" pitchFamily="49" charset="0"/>
              </a:rPr>
            </a:br>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&lt;http://ies.data.gov.uk/ontology/ies4#&gt;</a:t>
            </a:r>
            <a:r>
              <a:rPr lang="en-GB" sz="1000" b="0" dirty="0">
                <a:solidFill>
                  <a:srgbClr val="D4D4D4"/>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&lt;http://iso.org/iso8601#&gt;</a:t>
            </a:r>
            <a:r>
              <a:rPr lang="en-GB" sz="1000" b="0" dirty="0">
                <a:solidFill>
                  <a:srgbClr val="D4D4D4"/>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C5C8C6"/>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rdfs</a:t>
            </a:r>
            <a:r>
              <a:rPr lang="en-GB" sz="1000" b="0" dirty="0">
                <a:solidFill>
                  <a:srgbClr val="569CD6"/>
                </a:solidFill>
                <a:effectLst/>
                <a:latin typeface="Consolas" panose="020B0609020204030204" pitchFamily="49" charset="0"/>
              </a:rPr>
              <a:t>:</a:t>
            </a:r>
            <a:r>
              <a:rPr lang="en-GB" sz="1000" b="0" dirty="0">
                <a:solidFill>
                  <a:srgbClr val="C5C8C6"/>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&lt;http://www.w3.org/2000/01/rdf-schema#&gt;</a:t>
            </a:r>
            <a:r>
              <a:rPr lang="en-GB" sz="1000" b="0" dirty="0">
                <a:solidFill>
                  <a:srgbClr val="C5C8C6"/>
                </a:solidFill>
                <a:effectLst/>
                <a:latin typeface="Consolas" panose="020B0609020204030204" pitchFamily="49" charset="0"/>
              </a:rPr>
              <a:t> .</a:t>
            </a:r>
            <a:endParaRPr lang="en-GB" sz="1000" b="0" dirty="0">
              <a:solidFill>
                <a:srgbClr val="D4D4D4"/>
              </a:solidFill>
              <a:effectLst/>
              <a:latin typeface="Consolas" panose="020B0609020204030204" pitchFamily="49" charset="0"/>
            </a:endParaRP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ont</a:t>
            </a:r>
            <a:r>
              <a:rPr lang="en-GB" sz="1000" b="0" dirty="0">
                <a:solidFill>
                  <a:srgbClr val="569CD6"/>
                </a:solidFill>
                <a:effectLst/>
                <a:latin typeface="Consolas" panose="020B0609020204030204" pitchFamily="49" charset="0"/>
              </a:rPr>
              <a:t>:</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&lt;http://example.com/local-ontology#&gt;</a:t>
            </a:r>
            <a:r>
              <a:rPr lang="en-GB" sz="1000" b="0" dirty="0">
                <a:solidFill>
                  <a:srgbClr val="D4D4D4"/>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&lt;http://example.com/local-data#&gt;</a:t>
            </a:r>
            <a:r>
              <a:rPr lang="en-GB" sz="1000" b="0" dirty="0">
                <a:solidFill>
                  <a:srgbClr val="D4D4D4"/>
                </a:solidFill>
                <a:effectLst/>
                <a:latin typeface="Consolas" panose="020B0609020204030204" pitchFamily="49" charset="0"/>
              </a:rPr>
              <a:t> .</a:t>
            </a:r>
          </a:p>
          <a:p>
            <a:endParaRPr lang="en-GB" sz="1000" b="0" dirty="0">
              <a:solidFill>
                <a:srgbClr val="D4D4D4"/>
              </a:solidFill>
              <a:effectLst/>
              <a:latin typeface="Consolas" panose="020B0609020204030204" pitchFamily="49" charset="0"/>
            </a:endParaRP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ont:</a:t>
            </a:r>
            <a:r>
              <a:rPr lang="en-GB" sz="1000" b="0" dirty="0" err="1">
                <a:solidFill>
                  <a:srgbClr val="9CDCFE"/>
                </a:solidFill>
                <a:effectLst/>
                <a:latin typeface="Consolas" panose="020B0609020204030204" pitchFamily="49" charset="0"/>
              </a:rPr>
              <a:t>CheifExecutiveOfficer</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rdfs:</a:t>
            </a:r>
            <a:r>
              <a:rPr lang="en-GB" sz="1000" b="0" dirty="0" err="1">
                <a:solidFill>
                  <a:srgbClr val="9CDCFE"/>
                </a:solidFill>
                <a:effectLst/>
                <a:latin typeface="Consolas" panose="020B0609020204030204" pitchFamily="49" charset="0"/>
              </a:rPr>
              <a:t>subClassOf</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Post</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person_1</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Person</a:t>
            </a:r>
            <a:r>
              <a:rPr lang="en-GB" sz="1000" b="0" dirty="0">
                <a:solidFill>
                  <a:srgbClr val="D4D4D4"/>
                </a:solidFill>
                <a:effectLst/>
                <a:latin typeface="Consolas" panose="020B0609020204030204" pitchFamily="49" charset="0"/>
              </a:rPr>
              <a:t>.</a:t>
            </a:r>
          </a:p>
          <a:p>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person_2</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Person</a:t>
            </a:r>
            <a:r>
              <a:rPr lang="en-GB" sz="1000" b="0" dirty="0">
                <a:solidFill>
                  <a:srgbClr val="D4D4D4"/>
                </a:solidFill>
                <a:effectLst/>
                <a:latin typeface="Consolas" panose="020B0609020204030204" pitchFamily="49" charset="0"/>
              </a:rPr>
              <a:t> .</a:t>
            </a:r>
          </a:p>
          <a:p>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acme_limited</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Organisation</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ceo_at_acme</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ont:</a:t>
            </a:r>
            <a:r>
              <a:rPr lang="en-GB" sz="1000" b="0" dirty="0" err="1">
                <a:solidFill>
                  <a:srgbClr val="9CDCFE"/>
                </a:solidFill>
                <a:effectLst/>
                <a:latin typeface="Consolas" panose="020B0609020204030204" pitchFamily="49" charset="0"/>
              </a:rPr>
              <a:t>CheifExecutiveOfficer</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acme_limited</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person_1_as_acme_ceo</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InPost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isStateOf</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person_1</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ceo_at_acme</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person_2_as_acme_ceo</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InPost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isStateOf</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person_2</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ceo_at_acme</a:t>
            </a:r>
            <a:r>
              <a:rPr lang="en-GB" sz="1000" b="0" dirty="0">
                <a:solidFill>
                  <a:srgbClr val="D4D4D4"/>
                </a:solidFill>
                <a:effectLst/>
                <a:latin typeface="Consolas" panose="020B0609020204030204" pitchFamily="49" charset="0"/>
              </a:rPr>
              <a:t> .</a:t>
            </a:r>
          </a:p>
          <a:p>
            <a:endParaRPr lang="en-GB" sz="1100" b="0" dirty="0">
              <a:solidFill>
                <a:srgbClr val="FFFFFF"/>
              </a:solidFill>
              <a:effectLst/>
              <a:latin typeface="Menlo" panose="020B0609030804020204" pitchFamily="49" charset="0"/>
            </a:endParaRPr>
          </a:p>
        </p:txBody>
      </p:sp>
      <p:sp>
        <p:nvSpPr>
          <p:cNvPr id="7" name="TextBox 6">
            <a:extLst>
              <a:ext uri="{FF2B5EF4-FFF2-40B4-BE49-F238E27FC236}">
                <a16:creationId xmlns:a16="http://schemas.microsoft.com/office/drawing/2014/main" id="{4BC0108A-E944-BB14-80B7-F6B9BF444CC3}"/>
              </a:ext>
            </a:extLst>
          </p:cNvPr>
          <p:cNvSpPr txBox="1"/>
          <p:nvPr/>
        </p:nvSpPr>
        <p:spPr>
          <a:xfrm>
            <a:off x="6514776" y="1545142"/>
            <a:ext cx="4721635" cy="3046988"/>
          </a:xfrm>
          <a:prstGeom prst="rect">
            <a:avLst/>
          </a:prstGeom>
          <a:solidFill>
            <a:schemeClr val="tx1"/>
          </a:solidFill>
        </p:spPr>
        <p:txBody>
          <a:bodyPr wrap="square">
            <a:spAutoFit/>
          </a:bodyPr>
          <a:lstStyle/>
          <a:p>
            <a:r>
              <a:rPr lang="en-GB" sz="1000" b="0" dirty="0">
                <a:solidFill>
                  <a:srgbClr val="608B4E"/>
                </a:solidFill>
                <a:effectLst/>
                <a:latin typeface="Consolas" panose="020B0609020204030204" pitchFamily="49" charset="0"/>
              </a:rPr>
              <a:t>#2 of 2</a:t>
            </a:r>
            <a:endParaRPr lang="en-GB" sz="1000" b="0" dirty="0">
              <a:solidFill>
                <a:srgbClr val="D4D4D4"/>
              </a:solidFill>
              <a:effectLst/>
              <a:latin typeface="Consolas" panose="020B0609020204030204" pitchFamily="49" charset="0"/>
            </a:endParaRPr>
          </a:p>
          <a:p>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person_1_as_acme_ceo_start</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BoundingState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isStartOf</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person_1_as_acme_ceo</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20200521</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person_1_as_acme_ceo_end</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BoundingState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isEndOf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originalCEOInPost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20220926</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person_2_as_acme_ceo_start</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C000"/>
                </a:solidFill>
                <a:effectLst/>
                <a:latin typeface="Consolas" panose="020B0609020204030204" pitchFamily="49" charset="0"/>
              </a:rPr>
              <a:t>BoundingState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isStartOf</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person_2_as_acme_ceo</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20220926</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20200521</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7F50"/>
                </a:solidFill>
                <a:effectLst/>
                <a:latin typeface="Consolas" panose="020B0609020204030204" pitchFamily="49" charset="0"/>
              </a:rPr>
              <a:t>ParticularPeriod</a:t>
            </a:r>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1" dirty="0">
                <a:solidFill>
                  <a:srgbClr val="FFFFFF"/>
                </a:solidFill>
                <a:effectLst/>
                <a:latin typeface="Consolas" panose="020B0609020204030204" pitchFamily="49" charset="0"/>
              </a:rPr>
              <a:t>ies</a:t>
            </a:r>
            <a:r>
              <a:rPr lang="en-GB" sz="1000" b="0" dirty="0">
                <a:solidFill>
                  <a:srgbClr val="D4D4D4"/>
                </a:solidFill>
                <a:effectLst/>
                <a:latin typeface="Consolas" panose="020B0609020204030204" pitchFamily="49" charset="0"/>
              </a:rPr>
              <a:t>:</a:t>
            </a:r>
            <a:r>
              <a:rPr lang="en-GB" sz="1000" b="0" dirty="0">
                <a:solidFill>
                  <a:srgbClr val="9CDCFE"/>
                </a:solidFill>
                <a:effectLst/>
                <a:latin typeface="Consolas" panose="020B0609020204030204" pitchFamily="49" charset="0"/>
              </a:rPr>
              <a:t>iso8601PeriodRepresentation</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"20200521"</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20200926</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7F50"/>
                </a:solidFill>
                <a:effectLst/>
                <a:latin typeface="Consolas" panose="020B0609020204030204" pitchFamily="49" charset="0"/>
              </a:rPr>
              <a:t>ParticularPeriod</a:t>
            </a:r>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1" dirty="0">
                <a:solidFill>
                  <a:srgbClr val="FFFFFF"/>
                </a:solidFill>
                <a:effectLst/>
                <a:latin typeface="Consolas" panose="020B0609020204030204" pitchFamily="49" charset="0"/>
              </a:rPr>
              <a:t>ies</a:t>
            </a:r>
            <a:r>
              <a:rPr lang="en-GB" sz="1000" b="0" dirty="0">
                <a:solidFill>
                  <a:srgbClr val="D4D4D4"/>
                </a:solidFill>
                <a:effectLst/>
                <a:latin typeface="Consolas" panose="020B0609020204030204" pitchFamily="49" charset="0"/>
              </a:rPr>
              <a:t>:</a:t>
            </a:r>
            <a:r>
              <a:rPr lang="en-GB" sz="1000" b="0" dirty="0">
                <a:solidFill>
                  <a:srgbClr val="9CDCFE"/>
                </a:solidFill>
                <a:effectLst/>
                <a:latin typeface="Consolas" panose="020B0609020204030204" pitchFamily="49" charset="0"/>
              </a:rPr>
              <a:t>iso8601PeriodRepresentation</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"20200926"</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endParaRPr lang="en-GB" sz="1200" b="0" dirty="0">
              <a:solidFill>
                <a:srgbClr val="FFFFFF"/>
              </a:solidFill>
              <a:effectLst/>
              <a:latin typeface="Menlo" panose="020B0609030804020204" pitchFamily="49" charset="0"/>
            </a:endParaRPr>
          </a:p>
        </p:txBody>
      </p:sp>
    </p:spTree>
    <p:extLst>
      <p:ext uri="{BB962C8B-B14F-4D97-AF65-F5344CB8AC3E}">
        <p14:creationId xmlns:p14="http://schemas.microsoft.com/office/powerpoint/2010/main" val="340302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74D1-3896-7934-CE02-A9D1D21A3C77}"/>
              </a:ext>
            </a:extLst>
          </p:cNvPr>
          <p:cNvSpPr>
            <a:spLocks noGrp="1"/>
          </p:cNvSpPr>
          <p:nvPr>
            <p:ph type="title"/>
          </p:nvPr>
        </p:nvSpPr>
        <p:spPr/>
        <p:txBody>
          <a:bodyPr/>
          <a:lstStyle/>
          <a:p>
            <a:r>
              <a:rPr lang="en-US" dirty="0"/>
              <a:t>SMS Message: diagram</a:t>
            </a:r>
          </a:p>
        </p:txBody>
      </p:sp>
      <p:sp>
        <p:nvSpPr>
          <p:cNvPr id="4" name="Oval 3">
            <a:extLst>
              <a:ext uri="{FF2B5EF4-FFF2-40B4-BE49-F238E27FC236}">
                <a16:creationId xmlns:a16="http://schemas.microsoft.com/office/drawing/2014/main" id="{6E695128-0543-F16D-4F2E-98AF41858543}"/>
              </a:ext>
            </a:extLst>
          </p:cNvPr>
          <p:cNvSpPr/>
          <p:nvPr/>
        </p:nvSpPr>
        <p:spPr>
          <a:xfrm>
            <a:off x="2581715" y="2309386"/>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P</a:t>
            </a:r>
            <a:endParaRPr lang="en-GB" sz="1600" dirty="0">
              <a:solidFill>
                <a:srgbClr val="FFFF00"/>
              </a:solidFill>
              <a:latin typeface="Consolas" panose="020B0609020204030204" pitchFamily="49" charset="0"/>
            </a:endParaRPr>
          </a:p>
        </p:txBody>
      </p:sp>
      <p:sp>
        <p:nvSpPr>
          <p:cNvPr id="5" name="Oval 4">
            <a:extLst>
              <a:ext uri="{FF2B5EF4-FFF2-40B4-BE49-F238E27FC236}">
                <a16:creationId xmlns:a16="http://schemas.microsoft.com/office/drawing/2014/main" id="{6F3BBB40-FB0D-842A-8DE8-46AFA7FBA8B5}"/>
              </a:ext>
            </a:extLst>
          </p:cNvPr>
          <p:cNvSpPr/>
          <p:nvPr/>
        </p:nvSpPr>
        <p:spPr>
          <a:xfrm>
            <a:off x="5278023" y="2309386"/>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P</a:t>
            </a:r>
            <a:endParaRPr lang="en-GB" sz="1600" dirty="0">
              <a:solidFill>
                <a:srgbClr val="FFFF00"/>
              </a:solidFill>
              <a:latin typeface="Consolas" panose="020B0609020204030204" pitchFamily="49" charset="0"/>
            </a:endParaRPr>
          </a:p>
        </p:txBody>
      </p:sp>
      <p:sp>
        <p:nvSpPr>
          <p:cNvPr id="6" name="Oval 5">
            <a:extLst>
              <a:ext uri="{FF2B5EF4-FFF2-40B4-BE49-F238E27FC236}">
                <a16:creationId xmlns:a16="http://schemas.microsoft.com/office/drawing/2014/main" id="{D5A5D40C-511E-09FC-2861-A048169C5970}"/>
              </a:ext>
            </a:extLst>
          </p:cNvPr>
          <p:cNvSpPr/>
          <p:nvPr/>
        </p:nvSpPr>
        <p:spPr>
          <a:xfrm>
            <a:off x="2581715" y="3567037"/>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a:solidFill>
                  <a:srgbClr val="CC99FF"/>
                </a:solidFill>
                <a:latin typeface="Consolas"/>
                <a:cs typeface="Consolas" panose="020B0609020204030204" pitchFamily="49" charset="0"/>
              </a:rPr>
              <a:t>PC</a:t>
            </a:r>
            <a:endParaRPr lang="en-GB" sz="1600" dirty="0">
              <a:solidFill>
                <a:srgbClr val="CC99FF"/>
              </a:solidFill>
              <a:latin typeface="Consolas"/>
              <a:cs typeface="Consolas" panose="020B0609020204030204" pitchFamily="49" charset="0"/>
            </a:endParaRPr>
          </a:p>
        </p:txBody>
      </p:sp>
      <p:sp>
        <p:nvSpPr>
          <p:cNvPr id="8" name="Oval 7">
            <a:extLst>
              <a:ext uri="{FF2B5EF4-FFF2-40B4-BE49-F238E27FC236}">
                <a16:creationId xmlns:a16="http://schemas.microsoft.com/office/drawing/2014/main" id="{23D079A2-81A6-442C-C7FE-6AE9490DB0AE}"/>
              </a:ext>
            </a:extLst>
          </p:cNvPr>
          <p:cNvSpPr/>
          <p:nvPr/>
        </p:nvSpPr>
        <p:spPr>
          <a:xfrm>
            <a:off x="5278023" y="3602438"/>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a:solidFill>
                  <a:srgbClr val="CC99FF"/>
                </a:solidFill>
                <a:latin typeface="Consolas"/>
                <a:cs typeface="Consolas" panose="020B0609020204030204" pitchFamily="49" charset="0"/>
              </a:rPr>
              <a:t>PC</a:t>
            </a:r>
            <a:endParaRPr lang="en-GB" sz="1600" dirty="0">
              <a:solidFill>
                <a:srgbClr val="CC99FF"/>
              </a:solidFill>
              <a:latin typeface="Consolas"/>
              <a:cs typeface="Consolas" panose="020B0609020204030204" pitchFamily="49" charset="0"/>
            </a:endParaRPr>
          </a:p>
        </p:txBody>
      </p:sp>
      <p:sp>
        <p:nvSpPr>
          <p:cNvPr id="9" name="Oval 8">
            <a:extLst>
              <a:ext uri="{FF2B5EF4-FFF2-40B4-BE49-F238E27FC236}">
                <a16:creationId xmlns:a16="http://schemas.microsoft.com/office/drawing/2014/main" id="{D8BA1E03-EB81-E543-B74F-56EFC539BA69}"/>
              </a:ext>
            </a:extLst>
          </p:cNvPr>
          <p:cNvSpPr/>
          <p:nvPr/>
        </p:nvSpPr>
        <p:spPr>
          <a:xfrm>
            <a:off x="2581715" y="4724879"/>
            <a:ext cx="487680" cy="473612"/>
          </a:xfrm>
          <a:prstGeom prst="ellipse">
            <a:avLst/>
          </a:prstGeom>
          <a:solidFill>
            <a:schemeClr val="tx1"/>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FEB1BF"/>
                </a:solidFill>
                <a:latin typeface="Consolas" panose="020B0609020204030204" pitchFamily="49" charset="0"/>
              </a:rPr>
              <a:t>Sdr</a:t>
            </a:r>
            <a:endParaRPr lang="en-GB" sz="1600" dirty="0">
              <a:solidFill>
                <a:srgbClr val="FEB1BF"/>
              </a:solidFill>
              <a:latin typeface="Consolas" panose="020B0609020204030204" pitchFamily="49" charset="0"/>
            </a:endParaRPr>
          </a:p>
        </p:txBody>
      </p:sp>
      <p:sp>
        <p:nvSpPr>
          <p:cNvPr id="10" name="Oval 9">
            <a:extLst>
              <a:ext uri="{FF2B5EF4-FFF2-40B4-BE49-F238E27FC236}">
                <a16:creationId xmlns:a16="http://schemas.microsoft.com/office/drawing/2014/main" id="{AF0D8AFF-8E00-F414-3DA7-ED608AA1BF40}"/>
              </a:ext>
            </a:extLst>
          </p:cNvPr>
          <p:cNvSpPr/>
          <p:nvPr/>
        </p:nvSpPr>
        <p:spPr>
          <a:xfrm>
            <a:off x="5278023" y="4726362"/>
            <a:ext cx="487680" cy="473612"/>
          </a:xfrm>
          <a:prstGeom prst="ellipse">
            <a:avLst/>
          </a:prstGeom>
          <a:solidFill>
            <a:schemeClr val="tx1"/>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FEB1BF"/>
                </a:solidFill>
                <a:latin typeface="Consolas" panose="020B0609020204030204" pitchFamily="49" charset="0"/>
              </a:rPr>
              <a:t>Rpt</a:t>
            </a:r>
            <a:endParaRPr lang="en-GB" sz="1600" dirty="0">
              <a:solidFill>
                <a:srgbClr val="FEB1BF"/>
              </a:solidFill>
              <a:latin typeface="Consolas" panose="020B0609020204030204" pitchFamily="49" charset="0"/>
            </a:endParaRPr>
          </a:p>
        </p:txBody>
      </p:sp>
      <p:sp>
        <p:nvSpPr>
          <p:cNvPr id="11" name="Oval 10">
            <a:extLst>
              <a:ext uri="{FF2B5EF4-FFF2-40B4-BE49-F238E27FC236}">
                <a16:creationId xmlns:a16="http://schemas.microsoft.com/office/drawing/2014/main" id="{FA05AAC9-19A1-0F4A-7A43-A642F5414ABC}"/>
              </a:ext>
            </a:extLst>
          </p:cNvPr>
          <p:cNvSpPr/>
          <p:nvPr/>
        </p:nvSpPr>
        <p:spPr>
          <a:xfrm>
            <a:off x="3941576" y="5797540"/>
            <a:ext cx="487680" cy="473612"/>
          </a:xfrm>
          <a:prstGeom prst="ellipse">
            <a:avLst/>
          </a:prstGeom>
          <a:solidFill>
            <a:schemeClr val="tx1"/>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EB1BF"/>
                </a:solidFill>
                <a:latin typeface="Consolas" panose="020B0609020204030204" pitchFamily="49" charset="0"/>
              </a:rPr>
              <a:t>SMS</a:t>
            </a:r>
            <a:endParaRPr lang="en-GB" sz="1600" dirty="0">
              <a:solidFill>
                <a:srgbClr val="FEB1BF"/>
              </a:solidFill>
              <a:latin typeface="Consolas" panose="020B0609020204030204" pitchFamily="49" charset="0"/>
            </a:endParaRPr>
          </a:p>
        </p:txBody>
      </p:sp>
      <p:cxnSp>
        <p:nvCxnSpPr>
          <p:cNvPr id="12" name="Straight Arrow Connector 11">
            <a:extLst>
              <a:ext uri="{FF2B5EF4-FFF2-40B4-BE49-F238E27FC236}">
                <a16:creationId xmlns:a16="http://schemas.microsoft.com/office/drawing/2014/main" id="{65273CB6-B61D-3798-FFF8-CDD9A01ADF99}"/>
              </a:ext>
            </a:extLst>
          </p:cNvPr>
          <p:cNvCxnSpPr>
            <a:cxnSpLocks/>
            <a:stCxn id="6" idx="0"/>
            <a:endCxn id="4" idx="4"/>
          </p:cNvCxnSpPr>
          <p:nvPr/>
        </p:nvCxnSpPr>
        <p:spPr>
          <a:xfrm flipV="1">
            <a:off x="2825555" y="2782998"/>
            <a:ext cx="0" cy="7840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2AFACF-DF4E-9F31-4ADC-C94D98C067A3}"/>
              </a:ext>
            </a:extLst>
          </p:cNvPr>
          <p:cNvCxnSpPr>
            <a:cxnSpLocks/>
            <a:stCxn id="6" idx="4"/>
            <a:endCxn id="9" idx="0"/>
          </p:cNvCxnSpPr>
          <p:nvPr/>
        </p:nvCxnSpPr>
        <p:spPr>
          <a:xfrm>
            <a:off x="2825555" y="4040649"/>
            <a:ext cx="0" cy="6842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9CF684F-0239-FDFA-55CD-383B86A95E0B}"/>
              </a:ext>
            </a:extLst>
          </p:cNvPr>
          <p:cNvCxnSpPr>
            <a:cxnSpLocks/>
            <a:stCxn id="8" idx="0"/>
            <a:endCxn id="5" idx="4"/>
          </p:cNvCxnSpPr>
          <p:nvPr/>
        </p:nvCxnSpPr>
        <p:spPr>
          <a:xfrm flipV="1">
            <a:off x="5521863" y="2782998"/>
            <a:ext cx="0" cy="81944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B9ECF8-854D-BD47-6E8B-0CFF6C370B3F}"/>
              </a:ext>
            </a:extLst>
          </p:cNvPr>
          <p:cNvCxnSpPr>
            <a:cxnSpLocks/>
            <a:stCxn id="8" idx="4"/>
            <a:endCxn id="10" idx="0"/>
          </p:cNvCxnSpPr>
          <p:nvPr/>
        </p:nvCxnSpPr>
        <p:spPr>
          <a:xfrm>
            <a:off x="5521863" y="4076050"/>
            <a:ext cx="0" cy="65031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32EA451-5332-F943-762E-0BC276826FED}"/>
              </a:ext>
            </a:extLst>
          </p:cNvPr>
          <p:cNvCxnSpPr>
            <a:cxnSpLocks/>
            <a:stCxn id="10" idx="3"/>
            <a:endCxn id="11" idx="7"/>
          </p:cNvCxnSpPr>
          <p:nvPr/>
        </p:nvCxnSpPr>
        <p:spPr>
          <a:xfrm flipH="1">
            <a:off x="4357837" y="5130615"/>
            <a:ext cx="991605" cy="73628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D77E13-F005-BE04-F173-CF1D012AF539}"/>
              </a:ext>
            </a:extLst>
          </p:cNvPr>
          <p:cNvCxnSpPr>
            <a:cxnSpLocks/>
            <a:stCxn id="9" idx="5"/>
            <a:endCxn id="11" idx="1"/>
          </p:cNvCxnSpPr>
          <p:nvPr/>
        </p:nvCxnSpPr>
        <p:spPr>
          <a:xfrm>
            <a:off x="2997976" y="5129132"/>
            <a:ext cx="1015019" cy="7377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A2B67F1-C1CD-381C-5221-BCA7946FB741}"/>
              </a:ext>
            </a:extLst>
          </p:cNvPr>
          <p:cNvCxnSpPr>
            <a:cxnSpLocks/>
            <a:stCxn id="11" idx="6"/>
          </p:cNvCxnSpPr>
          <p:nvPr/>
        </p:nvCxnSpPr>
        <p:spPr>
          <a:xfrm>
            <a:off x="4429256" y="6034346"/>
            <a:ext cx="2092459"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A03788B-978E-AA0E-504B-7A5490A2F635}"/>
              </a:ext>
            </a:extLst>
          </p:cNvPr>
          <p:cNvSpPr/>
          <p:nvPr/>
        </p:nvSpPr>
        <p:spPr>
          <a:xfrm>
            <a:off x="8462010" y="3227293"/>
            <a:ext cx="3350588" cy="1015663"/>
          </a:xfrm>
          <a:prstGeom prst="rect">
            <a:avLst/>
          </a:prstGeom>
        </p:spPr>
        <p:txBody>
          <a:bodyPr wrap="square">
            <a:spAutoFit/>
          </a:bodyPr>
          <a:lstStyle/>
          <a:p>
            <a:r>
              <a:rPr lang="en-GB" sz="1000" b="1" dirty="0">
                <a:latin typeface="Consolas" panose="020B0609020204030204" pitchFamily="49" charset="0"/>
              </a:rPr>
              <a:t>KEY:</a:t>
            </a:r>
          </a:p>
          <a:p>
            <a:r>
              <a:rPr lang="en-GB" sz="1000" dirty="0">
                <a:latin typeface="Consolas" panose="020B0609020204030204" pitchFamily="49" charset="0"/>
              </a:rPr>
              <a:t>P 	</a:t>
            </a:r>
            <a:r>
              <a:rPr lang="en-GB" sz="1000" dirty="0" err="1">
                <a:latin typeface="Consolas" panose="020B0609020204030204" pitchFamily="49" charset="0"/>
              </a:rPr>
              <a:t>ies:Person</a:t>
            </a:r>
            <a:endParaRPr lang="en-GB" sz="1000" dirty="0">
              <a:latin typeface="Consolas" panose="020B0609020204030204" pitchFamily="49" charset="0"/>
            </a:endParaRPr>
          </a:p>
          <a:p>
            <a:r>
              <a:rPr lang="en-GB" sz="1000" dirty="0">
                <a:latin typeface="Consolas" panose="020B0609020204030204" pitchFamily="49" charset="0"/>
              </a:rPr>
              <a:t>PC	</a:t>
            </a:r>
            <a:r>
              <a:rPr lang="en-GB" sz="1000" dirty="0" err="1">
                <a:latin typeface="Consolas" panose="020B0609020204030204" pitchFamily="49" charset="0"/>
              </a:rPr>
              <a:t>ies:PersonInCommunication</a:t>
            </a:r>
            <a:endParaRPr lang="en-GB" sz="1000" dirty="0">
              <a:latin typeface="Consolas" panose="020B0609020204030204" pitchFamily="49" charset="0"/>
            </a:endParaRPr>
          </a:p>
          <a:p>
            <a:r>
              <a:rPr lang="en-GB" sz="1000" dirty="0" err="1">
                <a:latin typeface="Consolas" panose="020B0609020204030204" pitchFamily="49" charset="0"/>
              </a:rPr>
              <a:t>Sdr</a:t>
            </a:r>
            <a:r>
              <a:rPr lang="en-GB" sz="1000" dirty="0">
                <a:latin typeface="Consolas" panose="020B0609020204030204" pitchFamily="49" charset="0"/>
              </a:rPr>
              <a:t>	</a:t>
            </a:r>
            <a:r>
              <a:rPr lang="en-GB" sz="1000" dirty="0" err="1">
                <a:latin typeface="Consolas" panose="020B0609020204030204" pitchFamily="49" charset="0"/>
              </a:rPr>
              <a:t>ies:Sender</a:t>
            </a:r>
            <a:endParaRPr lang="en-GB" sz="1000" dirty="0">
              <a:latin typeface="Consolas" panose="020B0609020204030204" pitchFamily="49" charset="0"/>
            </a:endParaRPr>
          </a:p>
          <a:p>
            <a:r>
              <a:rPr lang="en-GB" sz="1000" dirty="0" err="1">
                <a:latin typeface="Consolas" panose="020B0609020204030204" pitchFamily="49" charset="0"/>
              </a:rPr>
              <a:t>Rpt</a:t>
            </a:r>
            <a:r>
              <a:rPr lang="en-GB" sz="1000" dirty="0">
                <a:latin typeface="Consolas" panose="020B0609020204030204" pitchFamily="49" charset="0"/>
              </a:rPr>
              <a:t>	</a:t>
            </a:r>
            <a:r>
              <a:rPr lang="en-GB" sz="1000" dirty="0" err="1">
                <a:latin typeface="Consolas" panose="020B0609020204030204" pitchFamily="49" charset="0"/>
              </a:rPr>
              <a:t>ies:Recipient</a:t>
            </a:r>
            <a:r>
              <a:rPr lang="en-GB" sz="1000" dirty="0">
                <a:latin typeface="Consolas" panose="020B0609020204030204" pitchFamily="49" charset="0"/>
              </a:rPr>
              <a:t> </a:t>
            </a:r>
          </a:p>
          <a:p>
            <a:r>
              <a:rPr lang="en-GB" sz="1000" dirty="0">
                <a:latin typeface="Consolas" panose="020B0609020204030204" pitchFamily="49" charset="0"/>
              </a:rPr>
              <a:t>SMS	</a:t>
            </a:r>
            <a:r>
              <a:rPr lang="en-GB" sz="1000" dirty="0" err="1">
                <a:latin typeface="Consolas" panose="020B0609020204030204" pitchFamily="49" charset="0"/>
              </a:rPr>
              <a:t>ies:SMS</a:t>
            </a:r>
            <a:endParaRPr lang="en-GB" sz="1000" dirty="0">
              <a:latin typeface="Consolas" panose="020B0609020204030204" pitchFamily="49" charset="0"/>
            </a:endParaRPr>
          </a:p>
        </p:txBody>
      </p:sp>
      <p:sp>
        <p:nvSpPr>
          <p:cNvPr id="34" name="TextBox 33">
            <a:extLst>
              <a:ext uri="{FF2B5EF4-FFF2-40B4-BE49-F238E27FC236}">
                <a16:creationId xmlns:a16="http://schemas.microsoft.com/office/drawing/2014/main" id="{128482C3-1D08-0575-6E58-39DB818CB2F5}"/>
              </a:ext>
            </a:extLst>
          </p:cNvPr>
          <p:cNvSpPr txBox="1"/>
          <p:nvPr/>
        </p:nvSpPr>
        <p:spPr>
          <a:xfrm>
            <a:off x="5572722" y="424349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DE5A3D0A-297F-513E-EEF4-23B7F17C0C7F}"/>
              </a:ext>
            </a:extLst>
          </p:cNvPr>
          <p:cNvSpPr txBox="1"/>
          <p:nvPr/>
        </p:nvSpPr>
        <p:spPr>
          <a:xfrm>
            <a:off x="1756861" y="4243496"/>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6" name="TextBox 35">
            <a:extLst>
              <a:ext uri="{FF2B5EF4-FFF2-40B4-BE49-F238E27FC236}">
                <a16:creationId xmlns:a16="http://schemas.microsoft.com/office/drawing/2014/main" id="{3E08294E-703A-17CA-8C33-8135899E8402}"/>
              </a:ext>
            </a:extLst>
          </p:cNvPr>
          <p:cNvSpPr txBox="1"/>
          <p:nvPr/>
        </p:nvSpPr>
        <p:spPr>
          <a:xfrm>
            <a:off x="1657475" y="3030149"/>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37" name="TextBox 36">
            <a:extLst>
              <a:ext uri="{FF2B5EF4-FFF2-40B4-BE49-F238E27FC236}">
                <a16:creationId xmlns:a16="http://schemas.microsoft.com/office/drawing/2014/main" id="{A706D414-ADAF-9C26-8DC3-98363B2BCCEC}"/>
              </a:ext>
            </a:extLst>
          </p:cNvPr>
          <p:cNvSpPr txBox="1"/>
          <p:nvPr/>
        </p:nvSpPr>
        <p:spPr>
          <a:xfrm>
            <a:off x="5523028" y="304806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4A7A06F0-882D-27A1-0285-5BCBF184034E}"/>
              </a:ext>
            </a:extLst>
          </p:cNvPr>
          <p:cNvSpPr txBox="1"/>
          <p:nvPr/>
        </p:nvSpPr>
        <p:spPr>
          <a:xfrm>
            <a:off x="2756847" y="5409221"/>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D67E3E4D-23CD-CBFA-584B-770028F95DE3}"/>
              </a:ext>
            </a:extLst>
          </p:cNvPr>
          <p:cNvSpPr txBox="1"/>
          <p:nvPr/>
        </p:nvSpPr>
        <p:spPr>
          <a:xfrm>
            <a:off x="4819328" y="5433409"/>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40" name="TextBox 39">
            <a:extLst>
              <a:ext uri="{FF2B5EF4-FFF2-40B4-BE49-F238E27FC236}">
                <a16:creationId xmlns:a16="http://schemas.microsoft.com/office/drawing/2014/main" id="{589B70F3-BBB2-AFDD-9FCB-0B183C7CF429}"/>
              </a:ext>
            </a:extLst>
          </p:cNvPr>
          <p:cNvSpPr txBox="1"/>
          <p:nvPr/>
        </p:nvSpPr>
        <p:spPr>
          <a:xfrm>
            <a:off x="4841022" y="5834291"/>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ies:messageContent</a:t>
            </a:r>
            <a:endParaRPr lang="en-GB" sz="700" dirty="0">
              <a:latin typeface="Consolas" panose="020B0609020204030204" pitchFamily="49" charset="0"/>
              <a:cs typeface="Consolas" panose="020B0609020204030204" pitchFamily="49" charset="0"/>
            </a:endParaRPr>
          </a:p>
        </p:txBody>
      </p:sp>
      <p:sp>
        <p:nvSpPr>
          <p:cNvPr id="42" name="TextBox 41">
            <a:extLst>
              <a:ext uri="{FF2B5EF4-FFF2-40B4-BE49-F238E27FC236}">
                <a16:creationId xmlns:a16="http://schemas.microsoft.com/office/drawing/2014/main" id="{2180DC69-D813-E529-DC19-0C69872D70BD}"/>
              </a:ext>
            </a:extLst>
          </p:cNvPr>
          <p:cNvSpPr txBox="1"/>
          <p:nvPr/>
        </p:nvSpPr>
        <p:spPr>
          <a:xfrm>
            <a:off x="5117645" y="2063897"/>
            <a:ext cx="1296116"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GB" dirty="0" err="1"/>
              <a:t>data:personB</a:t>
            </a:r>
            <a:endParaRPr lang="en-GB" dirty="0"/>
          </a:p>
        </p:txBody>
      </p:sp>
      <p:sp>
        <p:nvSpPr>
          <p:cNvPr id="43" name="TextBox 42">
            <a:extLst>
              <a:ext uri="{FF2B5EF4-FFF2-40B4-BE49-F238E27FC236}">
                <a16:creationId xmlns:a16="http://schemas.microsoft.com/office/drawing/2014/main" id="{F5E8115F-DF1A-AB43-A7EA-8FEC24D106AF}"/>
              </a:ext>
            </a:extLst>
          </p:cNvPr>
          <p:cNvSpPr txBox="1"/>
          <p:nvPr/>
        </p:nvSpPr>
        <p:spPr>
          <a:xfrm>
            <a:off x="2413663" y="2096509"/>
            <a:ext cx="1296116"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GB" dirty="0" err="1"/>
              <a:t>data:personA</a:t>
            </a:r>
            <a:endParaRPr lang="en-GB" dirty="0"/>
          </a:p>
        </p:txBody>
      </p:sp>
      <p:sp>
        <p:nvSpPr>
          <p:cNvPr id="44" name="TextBox 43">
            <a:extLst>
              <a:ext uri="{FF2B5EF4-FFF2-40B4-BE49-F238E27FC236}">
                <a16:creationId xmlns:a16="http://schemas.microsoft.com/office/drawing/2014/main" id="{7EC73043-DDD5-23A5-08C4-757EC9701E99}"/>
              </a:ext>
            </a:extLst>
          </p:cNvPr>
          <p:cNvSpPr txBox="1"/>
          <p:nvPr/>
        </p:nvSpPr>
        <p:spPr>
          <a:xfrm>
            <a:off x="6584667" y="5934318"/>
            <a:ext cx="1035333" cy="253916"/>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90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sz="1050" dirty="0"/>
              <a:t>“Hello!”</a:t>
            </a:r>
          </a:p>
        </p:txBody>
      </p:sp>
      <p:sp>
        <p:nvSpPr>
          <p:cNvPr id="3" name="TextBox 2">
            <a:extLst>
              <a:ext uri="{FF2B5EF4-FFF2-40B4-BE49-F238E27FC236}">
                <a16:creationId xmlns:a16="http://schemas.microsoft.com/office/drawing/2014/main" id="{23259EA4-00C9-B50E-BD14-AE979CC10B92}"/>
              </a:ext>
            </a:extLst>
          </p:cNvPr>
          <p:cNvSpPr txBox="1"/>
          <p:nvPr/>
        </p:nvSpPr>
        <p:spPr>
          <a:xfrm>
            <a:off x="1012016" y="1292729"/>
            <a:ext cx="9966646" cy="738664"/>
          </a:xfrm>
          <a:prstGeom prst="rect">
            <a:avLst/>
          </a:prstGeom>
          <a:noFill/>
        </p:spPr>
        <p:txBody>
          <a:bodyPr wrap="square" rtlCol="0">
            <a:spAutoFit/>
          </a:bodyPr>
          <a:lstStyle/>
          <a:p>
            <a:pPr algn="l"/>
            <a:r>
              <a:rPr lang="en-US" sz="1400" dirty="0">
                <a:solidFill>
                  <a:schemeClr val="tx2"/>
                </a:solidFill>
                <a:latin typeface="Consolas" panose="020B0609020204030204" pitchFamily="49" charset="0"/>
                <a:cs typeface="Consolas" panose="020B0609020204030204" pitchFamily="49" charset="0"/>
              </a:rPr>
              <a:t>This example shows how the sending and receiving of a text message is modelled in IES. Note how the SMS event itself is composed of two events which the people-in-communication participate in respectively; a Sender event and a Recipient event.</a:t>
            </a:r>
          </a:p>
        </p:txBody>
      </p:sp>
    </p:spTree>
    <p:extLst>
      <p:ext uri="{BB962C8B-B14F-4D97-AF65-F5344CB8AC3E}">
        <p14:creationId xmlns:p14="http://schemas.microsoft.com/office/powerpoint/2010/main" val="126663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7A08-B972-30F0-5B54-C0307C380226}"/>
              </a:ext>
            </a:extLst>
          </p:cNvPr>
          <p:cNvSpPr>
            <a:spLocks noGrp="1"/>
          </p:cNvSpPr>
          <p:nvPr>
            <p:ph type="title"/>
          </p:nvPr>
        </p:nvSpPr>
        <p:spPr/>
        <p:txBody>
          <a:bodyPr/>
          <a:lstStyle/>
          <a:p>
            <a:r>
              <a:rPr lang="en-US" dirty="0"/>
              <a:t>SMS Message: triples </a:t>
            </a:r>
          </a:p>
        </p:txBody>
      </p:sp>
      <p:sp>
        <p:nvSpPr>
          <p:cNvPr id="4" name="TextBox 3">
            <a:extLst>
              <a:ext uri="{FF2B5EF4-FFF2-40B4-BE49-F238E27FC236}">
                <a16:creationId xmlns:a16="http://schemas.microsoft.com/office/drawing/2014/main" id="{9576353F-9CAE-28EE-FA5C-CE62373267C7}"/>
              </a:ext>
            </a:extLst>
          </p:cNvPr>
          <p:cNvSpPr txBox="1"/>
          <p:nvPr/>
        </p:nvSpPr>
        <p:spPr>
          <a:xfrm>
            <a:off x="3725680" y="1589907"/>
            <a:ext cx="5137748" cy="4154984"/>
          </a:xfrm>
          <a:prstGeom prst="rect">
            <a:avLst/>
          </a:prstGeom>
          <a:solidFill>
            <a:schemeClr val="tx1"/>
          </a:solidFill>
        </p:spPr>
        <p:txBody>
          <a:bodyPr wrap="square">
            <a:spAutoFit/>
          </a:bodyPr>
          <a:lstStyle/>
          <a:p>
            <a:r>
              <a:rPr lang="en-GB" sz="1100" b="0" dirty="0">
                <a:solidFill>
                  <a:srgbClr val="FFFFFF"/>
                </a:solidFill>
                <a:effectLst/>
                <a:latin typeface="Consolas" panose="020B0609020204030204" pitchFamily="49" charset="0"/>
              </a:rPr>
              <a:t>@prefix</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data:</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&lt;http://example.com/local-data#&gt;</a:t>
            </a:r>
            <a:r>
              <a:rPr lang="en-GB" sz="1100" b="0" dirty="0">
                <a:solidFill>
                  <a:srgbClr val="D4D4D4"/>
                </a:solidFill>
                <a:effectLst/>
                <a:latin typeface="Consolas" panose="020B0609020204030204" pitchFamily="49" charset="0"/>
              </a:rPr>
              <a:t> .</a:t>
            </a:r>
          </a:p>
          <a:p>
            <a:r>
              <a:rPr lang="en-GB" sz="1100" b="0" dirty="0">
                <a:solidFill>
                  <a:srgbClr val="FFFFFF"/>
                </a:solidFill>
                <a:effectLst/>
                <a:latin typeface="Consolas" panose="020B0609020204030204" pitchFamily="49" charset="0"/>
              </a:rPr>
              <a:t>@prefix</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&lt;http://ies.data.gov.uk/ontology/ies4#&gt;</a:t>
            </a:r>
            <a:r>
              <a:rPr lang="en-GB" sz="1100" b="0" dirty="0">
                <a:solidFill>
                  <a:srgbClr val="D4D4D4"/>
                </a:solidFill>
                <a:effectLst/>
                <a:latin typeface="Consolas" panose="020B0609020204030204" pitchFamily="49" charset="0"/>
              </a:rPr>
              <a:t> .</a:t>
            </a:r>
          </a:p>
          <a:p>
            <a:r>
              <a:rPr lang="en-GB" sz="1100" b="0" dirty="0">
                <a:solidFill>
                  <a:srgbClr val="FFFFFF"/>
                </a:solidFill>
                <a:effectLst/>
                <a:latin typeface="Consolas" panose="020B0609020204030204" pitchFamily="49" charset="0"/>
              </a:rPr>
              <a:t>@prefix</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xsd</a:t>
            </a:r>
            <a:r>
              <a:rPr lang="en-GB" sz="1100" b="0" dirty="0">
                <a:solidFill>
                  <a:srgbClr val="569CD6"/>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&lt;http://www.w3.org/2001/XMLSchema#&gt;</a:t>
            </a:r>
            <a:r>
              <a:rPr lang="en-GB" sz="1100" b="0" dirty="0">
                <a:solidFill>
                  <a:srgbClr val="D4D4D4"/>
                </a:solidFill>
                <a:effectLst/>
                <a:latin typeface="Consolas" panose="020B0609020204030204" pitchFamily="49" charset="0"/>
              </a:rPr>
              <a:t> .</a:t>
            </a:r>
          </a:p>
          <a:p>
            <a:br>
              <a:rPr lang="en-GB" sz="1100" b="0" dirty="0">
                <a:solidFill>
                  <a:srgbClr val="D4D4D4"/>
                </a:solidFill>
                <a:effectLst/>
                <a:latin typeface="Consolas" panose="020B0609020204030204" pitchFamily="49" charset="0"/>
              </a:rPr>
            </a:b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personA</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a</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FFFF00"/>
                </a:solidFill>
                <a:effectLst/>
                <a:latin typeface="Consolas" panose="020B0609020204030204" pitchFamily="49" charset="0"/>
              </a:rPr>
              <a:t>Person</a:t>
            </a:r>
            <a:r>
              <a:rPr lang="en-GB" sz="1100" b="0" dirty="0">
                <a:solidFill>
                  <a:srgbClr val="D4D4D4"/>
                </a:solidFill>
                <a:effectLst/>
                <a:latin typeface="Consolas" panose="020B0609020204030204" pitchFamily="49" charset="0"/>
              </a:rPr>
              <a:t> .</a:t>
            </a:r>
          </a:p>
          <a:p>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personB</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a</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FFFF00"/>
                </a:solidFill>
                <a:effectLst/>
                <a:latin typeface="Consolas" panose="020B0609020204030204" pitchFamily="49" charset="0"/>
              </a:rPr>
              <a:t>Person</a:t>
            </a:r>
            <a:r>
              <a:rPr lang="en-GB" sz="1100" b="0" dirty="0">
                <a:solidFill>
                  <a:srgbClr val="D4D4D4"/>
                </a:solidFill>
                <a:effectLst/>
                <a:latin typeface="Consolas" panose="020B0609020204030204" pitchFamily="49" charset="0"/>
              </a:rPr>
              <a:t> .</a:t>
            </a:r>
          </a:p>
          <a:p>
            <a:br>
              <a:rPr lang="en-GB" sz="1100" b="0" dirty="0">
                <a:solidFill>
                  <a:srgbClr val="D4D4D4"/>
                </a:solidFill>
                <a:effectLst/>
                <a:latin typeface="Consolas" panose="020B0609020204030204" pitchFamily="49" charset="0"/>
              </a:rPr>
            </a:b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personAinCommunication</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a</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8F34EB"/>
                </a:solidFill>
                <a:effectLst/>
                <a:latin typeface="Consolas" panose="020B0609020204030204" pitchFamily="49" charset="0"/>
              </a:rPr>
              <a:t>PersonInCommunication</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isParticipationOf</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personA</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isParticipantIn</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senderEvent</a:t>
            </a:r>
            <a:r>
              <a:rPr lang="en-GB" sz="1100" b="0" dirty="0">
                <a:solidFill>
                  <a:srgbClr val="D4D4D4"/>
                </a:solidFill>
                <a:effectLst/>
                <a:latin typeface="Consolas" panose="020B0609020204030204" pitchFamily="49" charset="0"/>
              </a:rPr>
              <a:t> .</a:t>
            </a:r>
          </a:p>
          <a:p>
            <a:br>
              <a:rPr lang="en-GB" sz="1100" b="0" dirty="0">
                <a:solidFill>
                  <a:srgbClr val="D4D4D4"/>
                </a:solidFill>
                <a:effectLst/>
                <a:latin typeface="Consolas" panose="020B0609020204030204" pitchFamily="49" charset="0"/>
              </a:rPr>
            </a:b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personBinCommunication</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a</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8F34EB"/>
                </a:solidFill>
                <a:effectLst/>
                <a:latin typeface="Consolas" panose="020B0609020204030204" pitchFamily="49" charset="0"/>
              </a:rPr>
              <a:t>PersonInCommunication</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isParticipationOf</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personB</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isParticipantIn</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recipientEvent</a:t>
            </a:r>
            <a:r>
              <a:rPr lang="en-GB" sz="1100" b="0" dirty="0">
                <a:solidFill>
                  <a:srgbClr val="D4D4D4"/>
                </a:solidFill>
                <a:effectLst/>
                <a:latin typeface="Consolas" panose="020B0609020204030204" pitchFamily="49" charset="0"/>
              </a:rPr>
              <a:t> .</a:t>
            </a:r>
          </a:p>
          <a:p>
            <a:br>
              <a:rPr lang="en-GB" sz="1100" b="0" dirty="0">
                <a:solidFill>
                  <a:srgbClr val="D4D4D4"/>
                </a:solidFill>
                <a:effectLst/>
                <a:latin typeface="Consolas" panose="020B0609020204030204" pitchFamily="49" charset="0"/>
              </a:rPr>
            </a:b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senderEvent</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a</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FF8AD8"/>
                </a:solidFill>
                <a:effectLst/>
                <a:latin typeface="Consolas" panose="020B0609020204030204" pitchFamily="49" charset="0"/>
              </a:rPr>
              <a:t>Sender</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isPartOf</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messageEvent</a:t>
            </a:r>
            <a:r>
              <a:rPr lang="en-GB" sz="1100" b="0" dirty="0">
                <a:solidFill>
                  <a:srgbClr val="D4D4D4"/>
                </a:solidFill>
                <a:effectLst/>
                <a:latin typeface="Consolas" panose="020B0609020204030204" pitchFamily="49" charset="0"/>
              </a:rPr>
              <a:t> .</a:t>
            </a:r>
          </a:p>
          <a:p>
            <a:br>
              <a:rPr lang="en-GB" sz="1100" b="0" dirty="0">
                <a:solidFill>
                  <a:srgbClr val="D4D4D4"/>
                </a:solidFill>
                <a:effectLst/>
                <a:latin typeface="Consolas" panose="020B0609020204030204" pitchFamily="49" charset="0"/>
              </a:rPr>
            </a:b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recipientEvent</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a</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FF8AD8"/>
                </a:solidFill>
                <a:effectLst/>
                <a:latin typeface="Consolas" panose="020B0609020204030204" pitchFamily="49" charset="0"/>
              </a:rPr>
              <a:t>Recipient</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isPartOf</a:t>
            </a:r>
            <a:r>
              <a:rPr lang="en-GB" sz="1100" b="0" dirty="0">
                <a:solidFill>
                  <a:srgbClr val="D4D4D4"/>
                </a:solidFill>
                <a:effectLst/>
                <a:latin typeface="Consolas" panose="020B0609020204030204" pitchFamily="49" charset="0"/>
              </a:rPr>
              <a:t> </a:t>
            </a: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messageEvent</a:t>
            </a:r>
            <a:r>
              <a:rPr lang="en-GB" sz="1100" b="0" dirty="0">
                <a:solidFill>
                  <a:srgbClr val="D4D4D4"/>
                </a:solidFill>
                <a:effectLst/>
                <a:latin typeface="Consolas" panose="020B0609020204030204" pitchFamily="49" charset="0"/>
              </a:rPr>
              <a:t> .</a:t>
            </a:r>
          </a:p>
          <a:p>
            <a:br>
              <a:rPr lang="en-GB" sz="1100" b="0" dirty="0">
                <a:solidFill>
                  <a:srgbClr val="D4D4D4"/>
                </a:solidFill>
                <a:effectLst/>
                <a:latin typeface="Consolas" panose="020B0609020204030204" pitchFamily="49" charset="0"/>
              </a:rPr>
            </a:br>
            <a:r>
              <a:rPr lang="en-GB" sz="1100" b="0" dirty="0" err="1">
                <a:solidFill>
                  <a:srgbClr val="569CD6"/>
                </a:solidFill>
                <a:effectLst/>
                <a:latin typeface="Consolas" panose="020B0609020204030204" pitchFamily="49" charset="0"/>
              </a:rPr>
              <a:t>data:</a:t>
            </a:r>
            <a:r>
              <a:rPr lang="en-GB" sz="1100" b="0" dirty="0" err="1">
                <a:solidFill>
                  <a:srgbClr val="9CDCFE"/>
                </a:solidFill>
                <a:effectLst/>
                <a:latin typeface="Consolas" panose="020B0609020204030204" pitchFamily="49" charset="0"/>
              </a:rPr>
              <a:t>messageEvent</a:t>
            </a:r>
            <a:r>
              <a:rPr lang="en-GB" sz="1100" b="0" dirty="0">
                <a:solidFill>
                  <a:srgbClr val="D4D4D4"/>
                </a:solidFill>
                <a:effectLst/>
                <a:latin typeface="Consolas" panose="020B0609020204030204" pitchFamily="49" charset="0"/>
              </a:rPr>
              <a:t> </a:t>
            </a:r>
            <a:r>
              <a:rPr lang="en-GB" sz="1100" b="0" dirty="0">
                <a:solidFill>
                  <a:srgbClr val="569CD6"/>
                </a:solidFill>
                <a:effectLst/>
                <a:latin typeface="Consolas" panose="020B0609020204030204" pitchFamily="49" charset="0"/>
              </a:rPr>
              <a:t>a</a:t>
            </a:r>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FF8AD8"/>
                </a:solidFill>
                <a:effectLst/>
                <a:latin typeface="Consolas" panose="020B0609020204030204" pitchFamily="49" charset="0"/>
              </a:rPr>
              <a:t>SMS</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1" dirty="0" err="1">
                <a:solidFill>
                  <a:srgbClr val="FFFFFF"/>
                </a:solidFill>
                <a:effectLst/>
                <a:latin typeface="Consolas" panose="020B0609020204030204" pitchFamily="49" charset="0"/>
              </a:rPr>
              <a:t>ies</a:t>
            </a:r>
            <a:r>
              <a:rPr lang="en-GB" sz="1100" b="0" dirty="0" err="1">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messageContent</a:t>
            </a:r>
            <a:r>
              <a:rPr lang="en-GB" sz="1100" b="0" dirty="0">
                <a:solidFill>
                  <a:srgbClr val="D4D4D4"/>
                </a:solidFill>
                <a:effectLst/>
                <a:latin typeface="Consolas" panose="020B0609020204030204" pitchFamily="49" charset="0"/>
              </a:rPr>
              <a:t> </a:t>
            </a:r>
            <a:r>
              <a:rPr lang="en-GB" sz="1100" b="0" dirty="0">
                <a:solidFill>
                  <a:srgbClr val="CE9178"/>
                </a:solidFill>
                <a:effectLst/>
                <a:latin typeface="Consolas" panose="020B0609020204030204" pitchFamily="49" charset="0"/>
              </a:rPr>
              <a:t>"Hello"</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xsd:</a:t>
            </a:r>
            <a:r>
              <a:rPr lang="en-GB" sz="1100" b="0" dirty="0" err="1">
                <a:solidFill>
                  <a:srgbClr val="9CDCFE"/>
                </a:solidFill>
                <a:effectLst/>
                <a:latin typeface="Consolas" panose="020B0609020204030204" pitchFamily="49" charset="0"/>
              </a:rPr>
              <a:t>string</a:t>
            </a:r>
            <a:r>
              <a:rPr lang="en-GB" sz="1100" b="0" dirty="0">
                <a:solidFill>
                  <a:srgbClr val="D4D4D4"/>
                </a:solidFill>
                <a:effectLst/>
                <a:latin typeface="Consolas" panose="020B0609020204030204" pitchFamily="49" charset="0"/>
              </a:rPr>
              <a:t> .</a:t>
            </a:r>
          </a:p>
          <a:p>
            <a:endParaRPr lang="en-GB"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4442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BD08-C587-90D9-0622-248F3150DBBE}"/>
              </a:ext>
            </a:extLst>
          </p:cNvPr>
          <p:cNvSpPr>
            <a:spLocks noGrp="1"/>
          </p:cNvSpPr>
          <p:nvPr>
            <p:ph type="title"/>
          </p:nvPr>
        </p:nvSpPr>
        <p:spPr/>
        <p:txBody>
          <a:bodyPr/>
          <a:lstStyle/>
          <a:p>
            <a:r>
              <a:rPr lang="en-US" dirty="0"/>
              <a:t>Voice call: diagram</a:t>
            </a:r>
          </a:p>
        </p:txBody>
      </p:sp>
      <p:sp>
        <p:nvSpPr>
          <p:cNvPr id="4" name="Oval 3">
            <a:extLst>
              <a:ext uri="{FF2B5EF4-FFF2-40B4-BE49-F238E27FC236}">
                <a16:creationId xmlns:a16="http://schemas.microsoft.com/office/drawing/2014/main" id="{ACA342FC-AFB3-A4EB-3084-A9E6D1228E79}"/>
              </a:ext>
            </a:extLst>
          </p:cNvPr>
          <p:cNvSpPr/>
          <p:nvPr/>
        </p:nvSpPr>
        <p:spPr>
          <a:xfrm>
            <a:off x="5892478" y="2880038"/>
            <a:ext cx="487680" cy="473612"/>
          </a:xfrm>
          <a:prstGeom prst="ellipse">
            <a:avLst/>
          </a:prstGeom>
          <a:solidFill>
            <a:schemeClr val="tx1"/>
          </a:solidFill>
          <a:ln w="38100">
            <a:solidFill>
              <a:srgbClr val="FFC0CB"/>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CB"/>
                </a:solidFill>
                <a:latin typeface="Consolas" panose="020B0609020204030204" pitchFamily="49" charset="0"/>
              </a:rPr>
              <a:t>VC</a:t>
            </a:r>
            <a:endParaRPr lang="en-GB" sz="1600" dirty="0">
              <a:solidFill>
                <a:srgbClr val="FFC0CB"/>
              </a:solidFill>
              <a:latin typeface="Consolas" panose="020B0609020204030204" pitchFamily="49" charset="0"/>
            </a:endParaRPr>
          </a:p>
        </p:txBody>
      </p:sp>
      <p:sp>
        <p:nvSpPr>
          <p:cNvPr id="6" name="Oval 5">
            <a:extLst>
              <a:ext uri="{FF2B5EF4-FFF2-40B4-BE49-F238E27FC236}">
                <a16:creationId xmlns:a16="http://schemas.microsoft.com/office/drawing/2014/main" id="{81594C96-F0C6-71E8-9F91-4BB7D1CAFF7A}"/>
              </a:ext>
            </a:extLst>
          </p:cNvPr>
          <p:cNvSpPr/>
          <p:nvPr/>
        </p:nvSpPr>
        <p:spPr>
          <a:xfrm>
            <a:off x="4262290" y="3803955"/>
            <a:ext cx="487680" cy="473612"/>
          </a:xfrm>
          <a:prstGeom prst="ellipse">
            <a:avLst/>
          </a:prstGeom>
          <a:solidFill>
            <a:schemeClr val="tx1"/>
          </a:solidFill>
          <a:ln w="38100">
            <a:solidFill>
              <a:srgbClr val="FFC0CB"/>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CB"/>
                </a:solidFill>
                <a:latin typeface="Consolas" panose="020B0609020204030204" pitchFamily="49" charset="0"/>
              </a:rPr>
              <a:t>Cr</a:t>
            </a:r>
            <a:endParaRPr lang="en-GB" sz="1600" dirty="0">
              <a:solidFill>
                <a:srgbClr val="FFC0CB"/>
              </a:solidFill>
              <a:latin typeface="Consolas" panose="020B0609020204030204" pitchFamily="49" charset="0"/>
            </a:endParaRPr>
          </a:p>
        </p:txBody>
      </p:sp>
      <p:sp>
        <p:nvSpPr>
          <p:cNvPr id="7" name="Oval 6">
            <a:extLst>
              <a:ext uri="{FF2B5EF4-FFF2-40B4-BE49-F238E27FC236}">
                <a16:creationId xmlns:a16="http://schemas.microsoft.com/office/drawing/2014/main" id="{561F33BF-91D6-50E5-4EA7-2235BBF107D0}"/>
              </a:ext>
            </a:extLst>
          </p:cNvPr>
          <p:cNvSpPr/>
          <p:nvPr/>
        </p:nvSpPr>
        <p:spPr>
          <a:xfrm>
            <a:off x="7345459" y="3803955"/>
            <a:ext cx="487680" cy="473612"/>
          </a:xfrm>
          <a:prstGeom prst="ellipse">
            <a:avLst/>
          </a:prstGeom>
          <a:solidFill>
            <a:schemeClr val="tx1"/>
          </a:solidFill>
          <a:ln w="38100">
            <a:solidFill>
              <a:srgbClr val="FFC0CB"/>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CB"/>
                </a:solidFill>
                <a:latin typeface="Consolas" panose="020B0609020204030204" pitchFamily="49" charset="0"/>
              </a:rPr>
              <a:t>Ce</a:t>
            </a:r>
            <a:endParaRPr lang="en-GB" sz="1600" dirty="0">
              <a:solidFill>
                <a:srgbClr val="FFC0CB"/>
              </a:solidFill>
              <a:latin typeface="Consolas" panose="020B0609020204030204" pitchFamily="49" charset="0"/>
            </a:endParaRPr>
          </a:p>
        </p:txBody>
      </p:sp>
      <p:sp>
        <p:nvSpPr>
          <p:cNvPr id="8" name="Oval 7">
            <a:extLst>
              <a:ext uri="{FF2B5EF4-FFF2-40B4-BE49-F238E27FC236}">
                <a16:creationId xmlns:a16="http://schemas.microsoft.com/office/drawing/2014/main" id="{7DF663E3-1E4E-8FB0-2FF8-402E31277766}"/>
              </a:ext>
            </a:extLst>
          </p:cNvPr>
          <p:cNvSpPr/>
          <p:nvPr/>
        </p:nvSpPr>
        <p:spPr>
          <a:xfrm>
            <a:off x="2603476" y="3803955"/>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CC99FF"/>
                </a:solidFill>
                <a:latin typeface="Consolas" panose="020B0609020204030204" pitchFamily="49" charset="0"/>
              </a:rPr>
              <a:t>PiC</a:t>
            </a:r>
            <a:endParaRPr lang="en-GB" sz="1600" dirty="0">
              <a:solidFill>
                <a:srgbClr val="CC99FF"/>
              </a:solidFill>
              <a:latin typeface="Consolas" panose="020B0609020204030204" pitchFamily="49" charset="0"/>
            </a:endParaRPr>
          </a:p>
        </p:txBody>
      </p:sp>
      <p:sp>
        <p:nvSpPr>
          <p:cNvPr id="9" name="Oval 8">
            <a:extLst>
              <a:ext uri="{FF2B5EF4-FFF2-40B4-BE49-F238E27FC236}">
                <a16:creationId xmlns:a16="http://schemas.microsoft.com/office/drawing/2014/main" id="{FB3E1714-D236-DC74-99E8-DDB793D133A9}"/>
              </a:ext>
            </a:extLst>
          </p:cNvPr>
          <p:cNvSpPr/>
          <p:nvPr/>
        </p:nvSpPr>
        <p:spPr>
          <a:xfrm>
            <a:off x="9192448" y="3792749"/>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CC99FF"/>
                </a:solidFill>
                <a:latin typeface="Consolas" panose="020B0609020204030204" pitchFamily="49" charset="0"/>
              </a:rPr>
              <a:t>PiC</a:t>
            </a:r>
            <a:endParaRPr lang="en-GB" sz="1600" dirty="0">
              <a:solidFill>
                <a:srgbClr val="CC99FF"/>
              </a:solidFill>
              <a:latin typeface="Consolas" panose="020B0609020204030204" pitchFamily="49" charset="0"/>
            </a:endParaRPr>
          </a:p>
        </p:txBody>
      </p:sp>
      <p:sp>
        <p:nvSpPr>
          <p:cNvPr id="11" name="Oval 10">
            <a:extLst>
              <a:ext uri="{FF2B5EF4-FFF2-40B4-BE49-F238E27FC236}">
                <a16:creationId xmlns:a16="http://schemas.microsoft.com/office/drawing/2014/main" id="{FC1A7B3E-6088-BC81-E2F5-AF9A752C5B69}"/>
              </a:ext>
            </a:extLst>
          </p:cNvPr>
          <p:cNvSpPr/>
          <p:nvPr/>
        </p:nvSpPr>
        <p:spPr>
          <a:xfrm>
            <a:off x="732093" y="3790766"/>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P</a:t>
            </a:r>
            <a:endParaRPr lang="en-GB" sz="1600" dirty="0">
              <a:solidFill>
                <a:srgbClr val="FFFF00"/>
              </a:solidFill>
              <a:latin typeface="Consolas" panose="020B0609020204030204" pitchFamily="49" charset="0"/>
            </a:endParaRPr>
          </a:p>
        </p:txBody>
      </p:sp>
      <p:sp>
        <p:nvSpPr>
          <p:cNvPr id="12" name="Oval 11">
            <a:extLst>
              <a:ext uri="{FF2B5EF4-FFF2-40B4-BE49-F238E27FC236}">
                <a16:creationId xmlns:a16="http://schemas.microsoft.com/office/drawing/2014/main" id="{58E9A7ED-29FA-78BE-7791-C4D45030D4E9}"/>
              </a:ext>
            </a:extLst>
          </p:cNvPr>
          <p:cNvSpPr/>
          <p:nvPr/>
        </p:nvSpPr>
        <p:spPr>
          <a:xfrm>
            <a:off x="11119860" y="3779560"/>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FF00"/>
                </a:solidFill>
                <a:latin typeface="Consolas" panose="020B0609020204030204" pitchFamily="49" charset="0"/>
              </a:rPr>
              <a:t>P</a:t>
            </a:r>
            <a:endParaRPr lang="en-GB" sz="1600" dirty="0">
              <a:solidFill>
                <a:srgbClr val="FFFF00"/>
              </a:solidFill>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DFB096EE-82F9-D7E8-5658-FE8A31845AD5}"/>
              </a:ext>
            </a:extLst>
          </p:cNvPr>
          <p:cNvCxnSpPr>
            <a:cxnSpLocks/>
            <a:stCxn id="6" idx="7"/>
            <a:endCxn id="4" idx="3"/>
          </p:cNvCxnSpPr>
          <p:nvPr/>
        </p:nvCxnSpPr>
        <p:spPr>
          <a:xfrm flipV="1">
            <a:off x="4678551" y="3284291"/>
            <a:ext cx="1285346" cy="58902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25B1704-4644-9404-BEBC-F3EE539CE326}"/>
              </a:ext>
            </a:extLst>
          </p:cNvPr>
          <p:cNvCxnSpPr>
            <a:cxnSpLocks/>
            <a:stCxn id="7" idx="1"/>
            <a:endCxn id="4" idx="5"/>
          </p:cNvCxnSpPr>
          <p:nvPr/>
        </p:nvCxnSpPr>
        <p:spPr>
          <a:xfrm flipH="1" flipV="1">
            <a:off x="6308739" y="3284291"/>
            <a:ext cx="1108139" cy="58902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BBC81A-8DA5-1E78-0ED3-2D55AF16891C}"/>
              </a:ext>
            </a:extLst>
          </p:cNvPr>
          <p:cNvCxnSpPr>
            <a:cxnSpLocks/>
          </p:cNvCxnSpPr>
          <p:nvPr/>
        </p:nvCxnSpPr>
        <p:spPr>
          <a:xfrm>
            <a:off x="3091156" y="4040761"/>
            <a:ext cx="117113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AA3A3C1-CF2C-1F40-9A28-2F9C9B802031}"/>
              </a:ext>
            </a:extLst>
          </p:cNvPr>
          <p:cNvCxnSpPr>
            <a:cxnSpLocks/>
          </p:cNvCxnSpPr>
          <p:nvPr/>
        </p:nvCxnSpPr>
        <p:spPr>
          <a:xfrm flipH="1">
            <a:off x="7833139" y="4029555"/>
            <a:ext cx="1359309" cy="1120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C878AE7-3002-050D-AD6A-3B37274C18CE}"/>
              </a:ext>
            </a:extLst>
          </p:cNvPr>
          <p:cNvCxnSpPr>
            <a:cxnSpLocks/>
          </p:cNvCxnSpPr>
          <p:nvPr/>
        </p:nvCxnSpPr>
        <p:spPr>
          <a:xfrm flipV="1">
            <a:off x="9699627" y="4023451"/>
            <a:ext cx="1434353" cy="462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AA9ACFB-3A33-AD56-8D21-A3B4A2863D2F}"/>
              </a:ext>
            </a:extLst>
          </p:cNvPr>
          <p:cNvSpPr txBox="1"/>
          <p:nvPr/>
        </p:nvSpPr>
        <p:spPr>
          <a:xfrm>
            <a:off x="4705563" y="3299674"/>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572421BF-B6C2-7663-DB31-F2CD08906138}"/>
              </a:ext>
            </a:extLst>
          </p:cNvPr>
          <p:cNvSpPr txBox="1"/>
          <p:nvPr/>
        </p:nvSpPr>
        <p:spPr>
          <a:xfrm>
            <a:off x="6725000" y="3322209"/>
            <a:ext cx="1296116"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35E2BA27-E097-B401-02C4-140DD2867048}"/>
              </a:ext>
            </a:extLst>
          </p:cNvPr>
          <p:cNvSpPr txBox="1"/>
          <p:nvPr/>
        </p:nvSpPr>
        <p:spPr>
          <a:xfrm>
            <a:off x="3112305" y="405913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6" name="TextBox 35">
            <a:extLst>
              <a:ext uri="{FF2B5EF4-FFF2-40B4-BE49-F238E27FC236}">
                <a16:creationId xmlns:a16="http://schemas.microsoft.com/office/drawing/2014/main" id="{586111A2-5D00-C591-F643-38CFE8F7C62A}"/>
              </a:ext>
            </a:extLst>
          </p:cNvPr>
          <p:cNvSpPr txBox="1"/>
          <p:nvPr/>
        </p:nvSpPr>
        <p:spPr>
          <a:xfrm>
            <a:off x="7990783" y="405913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7" name="TextBox 36">
            <a:extLst>
              <a:ext uri="{FF2B5EF4-FFF2-40B4-BE49-F238E27FC236}">
                <a16:creationId xmlns:a16="http://schemas.microsoft.com/office/drawing/2014/main" id="{C6F7C43C-5F78-8E64-BC3B-253AA27F07BF}"/>
              </a:ext>
            </a:extLst>
          </p:cNvPr>
          <p:cNvSpPr txBox="1"/>
          <p:nvPr/>
        </p:nvSpPr>
        <p:spPr>
          <a:xfrm>
            <a:off x="1361498" y="4046197"/>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3906E6C6-D0E2-722D-FCB1-C630BBE9C056}"/>
              </a:ext>
            </a:extLst>
          </p:cNvPr>
          <p:cNvSpPr txBox="1"/>
          <p:nvPr/>
        </p:nvSpPr>
        <p:spPr>
          <a:xfrm>
            <a:off x="9802001" y="4026624"/>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39" name="Rectangle 38">
            <a:extLst>
              <a:ext uri="{FF2B5EF4-FFF2-40B4-BE49-F238E27FC236}">
                <a16:creationId xmlns:a16="http://schemas.microsoft.com/office/drawing/2014/main" id="{9159E239-7BBF-68D4-A775-A1E230C52B7B}"/>
              </a:ext>
            </a:extLst>
          </p:cNvPr>
          <p:cNvSpPr/>
          <p:nvPr/>
        </p:nvSpPr>
        <p:spPr>
          <a:xfrm>
            <a:off x="9588493" y="496417"/>
            <a:ext cx="2464071" cy="1631216"/>
          </a:xfrm>
          <a:prstGeom prst="rect">
            <a:avLst/>
          </a:prstGeom>
        </p:spPr>
        <p:txBody>
          <a:bodyPr wrap="square" lIns="91440" tIns="45720" rIns="91440" bIns="45720" anchor="t">
            <a:spAutoFit/>
          </a:bodyPr>
          <a:lstStyle/>
          <a:p>
            <a:r>
              <a:rPr lang="en-GB" sz="1000" b="1" dirty="0">
                <a:latin typeface="Consolas" panose="020B0609020204030204" pitchFamily="49" charset="0"/>
              </a:rPr>
              <a:t>KEY:</a:t>
            </a:r>
          </a:p>
          <a:p>
            <a:r>
              <a:rPr lang="en-GB" sz="1000" dirty="0">
                <a:latin typeface="Consolas" panose="020B0609020204030204" pitchFamily="49" charset="0"/>
              </a:rPr>
              <a:t>P 	</a:t>
            </a:r>
            <a:r>
              <a:rPr lang="en-GB" sz="1000" dirty="0" err="1">
                <a:latin typeface="Consolas" panose="020B0609020204030204" pitchFamily="49" charset="0"/>
              </a:rPr>
              <a:t>ies:Person</a:t>
            </a:r>
            <a:endParaRPr lang="en-GB" sz="1000" dirty="0">
              <a:latin typeface="Consolas" panose="020B0609020204030204" pitchFamily="49" charset="0"/>
            </a:endParaRPr>
          </a:p>
          <a:p>
            <a:r>
              <a:rPr lang="en-GB" sz="1000" dirty="0" err="1">
                <a:latin typeface="Consolas" panose="020B0609020204030204" pitchFamily="49" charset="0"/>
              </a:rPr>
              <a:t>PiC</a:t>
            </a:r>
            <a:r>
              <a:rPr lang="en-GB" sz="1000" dirty="0">
                <a:latin typeface="Consolas" panose="020B0609020204030204" pitchFamily="49" charset="0"/>
              </a:rPr>
              <a:t>	</a:t>
            </a:r>
            <a:r>
              <a:rPr lang="en-GB" sz="1000" dirty="0" err="1">
                <a:latin typeface="Consolas" panose="020B0609020204030204" pitchFamily="49" charset="0"/>
              </a:rPr>
              <a:t>ies:PersonInCommunication</a:t>
            </a:r>
            <a:endParaRPr lang="en-GB" sz="1000" dirty="0">
              <a:latin typeface="Consolas" panose="020B0609020204030204" pitchFamily="49" charset="0"/>
            </a:endParaRPr>
          </a:p>
          <a:p>
            <a:r>
              <a:rPr lang="en-GB" sz="1000" dirty="0">
                <a:latin typeface="Consolas" panose="020B0609020204030204" pitchFamily="49" charset="0"/>
              </a:rPr>
              <a:t>Cr	</a:t>
            </a:r>
            <a:r>
              <a:rPr lang="en-GB" sz="1000" dirty="0" err="1">
                <a:latin typeface="Consolas" panose="020B0609020204030204" pitchFamily="49" charset="0"/>
              </a:rPr>
              <a:t>ies:Caller</a:t>
            </a:r>
            <a:endParaRPr lang="en-GB" sz="1000" dirty="0">
              <a:latin typeface="Consolas" panose="020B0609020204030204" pitchFamily="49" charset="0"/>
            </a:endParaRPr>
          </a:p>
          <a:p>
            <a:r>
              <a:rPr lang="en-GB" sz="1000" dirty="0">
                <a:latin typeface="Consolas" panose="020B0609020204030204" pitchFamily="49" charset="0"/>
              </a:rPr>
              <a:t>Ce	</a:t>
            </a:r>
            <a:r>
              <a:rPr lang="en-GB" sz="1000" dirty="0" err="1">
                <a:latin typeface="Consolas" panose="020B0609020204030204" pitchFamily="49" charset="0"/>
              </a:rPr>
              <a:t>ies:Callee</a:t>
            </a:r>
            <a:endParaRPr lang="en-GB" sz="1000" dirty="0">
              <a:latin typeface="Consolas" panose="020B0609020204030204" pitchFamily="49" charset="0"/>
            </a:endParaRPr>
          </a:p>
          <a:p>
            <a:r>
              <a:rPr lang="en-GB" sz="1000" dirty="0">
                <a:latin typeface="Consolas"/>
                <a:ea typeface="ＭＳ Ｐゴシック"/>
              </a:rPr>
              <a:t>VC	</a:t>
            </a:r>
            <a:r>
              <a:rPr lang="en-GB" sz="1000" dirty="0" err="1">
                <a:latin typeface="Consolas"/>
                <a:ea typeface="ＭＳ Ｐゴシック"/>
              </a:rPr>
              <a:t>ies:VoiceCall</a:t>
            </a:r>
            <a:endParaRPr lang="en-GB" sz="1000" dirty="0">
              <a:latin typeface="Consolas"/>
              <a:ea typeface="ＭＳ Ｐゴシック"/>
            </a:endParaRPr>
          </a:p>
          <a:p>
            <a:r>
              <a:rPr lang="en-GB" sz="1000" dirty="0">
                <a:latin typeface="Consolas"/>
                <a:ea typeface="ＭＳ Ｐゴシック"/>
                <a:cs typeface="Arial"/>
              </a:rPr>
              <a:t>MH 	</a:t>
            </a:r>
            <a:r>
              <a:rPr lang="en-GB" sz="1000" dirty="0" err="1">
                <a:latin typeface="Consolas"/>
                <a:ea typeface="ＭＳ Ｐゴシック"/>
                <a:cs typeface="Arial"/>
              </a:rPr>
              <a:t>ies:</a:t>
            </a:r>
            <a:r>
              <a:rPr lang="en-GB" sz="1000" dirty="0" err="1">
                <a:latin typeface="Consolas" panose="020B0609020204030204" pitchFamily="49" charset="0"/>
              </a:rPr>
              <a:t>MobileHandset</a:t>
            </a:r>
            <a:endParaRPr lang="en-GB" sz="1000" dirty="0">
              <a:latin typeface="Consolas"/>
            </a:endParaRPr>
          </a:p>
          <a:p>
            <a:r>
              <a:rPr lang="en-GB" sz="1000" dirty="0" err="1">
                <a:latin typeface="Consolas"/>
                <a:ea typeface="ＭＳ Ｐゴシック"/>
              </a:rPr>
              <a:t>DiC</a:t>
            </a:r>
            <a:r>
              <a:rPr lang="en-GB" sz="1000" dirty="0">
                <a:latin typeface="Consolas"/>
                <a:ea typeface="ＭＳ Ｐゴシック"/>
              </a:rPr>
              <a:t> 	</a:t>
            </a:r>
            <a:r>
              <a:rPr lang="en-GB" sz="1000" dirty="0" err="1">
                <a:latin typeface="Consolas"/>
                <a:ea typeface="ＭＳ Ｐゴシック"/>
              </a:rPr>
              <a:t>ies:DeviceInCommunication</a:t>
            </a:r>
            <a:endParaRPr lang="en-GB" sz="1000" dirty="0">
              <a:latin typeface="Consolas"/>
              <a:ea typeface="ＭＳ Ｐゴシック"/>
            </a:endParaRPr>
          </a:p>
          <a:p>
            <a:r>
              <a:rPr lang="en-US" sz="1000" dirty="0">
                <a:solidFill>
                  <a:schemeClr val="tx1"/>
                </a:solidFill>
                <a:latin typeface="Consolas" panose="020B0609020204030204" pitchFamily="49" charset="0"/>
              </a:rPr>
              <a:t>IMEI </a:t>
            </a:r>
            <a:r>
              <a:rPr lang="en-GB" sz="1000" dirty="0">
                <a:latin typeface="Consolas"/>
                <a:ea typeface="ＭＳ Ｐゴシック"/>
              </a:rPr>
              <a:t> 	</a:t>
            </a:r>
            <a:r>
              <a:rPr lang="en-GB" sz="1000" dirty="0" err="1">
                <a:latin typeface="Consolas"/>
                <a:ea typeface="ＭＳ Ｐゴシック"/>
              </a:rPr>
              <a:t>ies:imei</a:t>
            </a:r>
            <a:endParaRPr lang="en-GB" sz="1000" dirty="0">
              <a:latin typeface="Consolas"/>
              <a:ea typeface="ＭＳ Ｐゴシック"/>
            </a:endParaRPr>
          </a:p>
          <a:p>
            <a:r>
              <a:rPr lang="en-GB" sz="1000" dirty="0" err="1">
                <a:latin typeface="Consolas"/>
                <a:ea typeface="ＭＳ Ｐゴシック"/>
              </a:rPr>
              <a:t>TelN</a:t>
            </a:r>
            <a:r>
              <a:rPr lang="en-GB" sz="1000" dirty="0">
                <a:latin typeface="Consolas"/>
                <a:ea typeface="ＭＳ Ｐゴシック"/>
              </a:rPr>
              <a:t> 	</a:t>
            </a:r>
            <a:r>
              <a:rPr lang="en-GB" sz="1000" dirty="0" err="1">
                <a:latin typeface="Consolas"/>
                <a:ea typeface="ＭＳ Ｐゴシック"/>
              </a:rPr>
              <a:t>ies:TelephoneNumber</a:t>
            </a:r>
            <a:endParaRPr lang="en-GB" sz="1000" dirty="0">
              <a:latin typeface="Consolas"/>
              <a:ea typeface="ＭＳ Ｐゴシック"/>
            </a:endParaRPr>
          </a:p>
        </p:txBody>
      </p:sp>
      <p:sp>
        <p:nvSpPr>
          <p:cNvPr id="41" name="TextBox 40">
            <a:extLst>
              <a:ext uri="{FF2B5EF4-FFF2-40B4-BE49-F238E27FC236}">
                <a16:creationId xmlns:a16="http://schemas.microsoft.com/office/drawing/2014/main" id="{2BF1781C-2475-A6E4-D483-4D0C09454E06}"/>
              </a:ext>
            </a:extLst>
          </p:cNvPr>
          <p:cNvSpPr txBox="1"/>
          <p:nvPr/>
        </p:nvSpPr>
        <p:spPr>
          <a:xfrm>
            <a:off x="541001" y="3553960"/>
            <a:ext cx="1296116"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GB" dirty="0" err="1"/>
              <a:t>data:personA</a:t>
            </a:r>
            <a:endParaRPr lang="en-GB" dirty="0"/>
          </a:p>
        </p:txBody>
      </p:sp>
      <p:sp>
        <p:nvSpPr>
          <p:cNvPr id="42" name="TextBox 41">
            <a:extLst>
              <a:ext uri="{FF2B5EF4-FFF2-40B4-BE49-F238E27FC236}">
                <a16:creationId xmlns:a16="http://schemas.microsoft.com/office/drawing/2014/main" id="{F11FB8E1-1B3E-8CAC-A254-3DBEAD6E06A0}"/>
              </a:ext>
            </a:extLst>
          </p:cNvPr>
          <p:cNvSpPr txBox="1"/>
          <p:nvPr/>
        </p:nvSpPr>
        <p:spPr>
          <a:xfrm>
            <a:off x="11016437" y="3530765"/>
            <a:ext cx="103612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GB" dirty="0" err="1"/>
              <a:t>data:personB</a:t>
            </a:r>
            <a:endParaRPr lang="en-GB" dirty="0"/>
          </a:p>
        </p:txBody>
      </p:sp>
      <p:sp>
        <p:nvSpPr>
          <p:cNvPr id="3" name="TextBox 2">
            <a:extLst>
              <a:ext uri="{FF2B5EF4-FFF2-40B4-BE49-F238E27FC236}">
                <a16:creationId xmlns:a16="http://schemas.microsoft.com/office/drawing/2014/main" id="{3F65286C-6768-4C48-82EC-2F6EF5D35698}"/>
              </a:ext>
            </a:extLst>
          </p:cNvPr>
          <p:cNvSpPr txBox="1"/>
          <p:nvPr/>
        </p:nvSpPr>
        <p:spPr>
          <a:xfrm>
            <a:off x="975933" y="1117584"/>
            <a:ext cx="8442646" cy="1569660"/>
          </a:xfrm>
          <a:prstGeom prst="rect">
            <a:avLst/>
          </a:prstGeom>
          <a:noFill/>
        </p:spPr>
        <p:txBody>
          <a:bodyPr wrap="square" rtlCol="0">
            <a:spAutoFit/>
          </a:bodyPr>
          <a:lstStyle/>
          <a:p>
            <a:pPr algn="l"/>
            <a:r>
              <a:rPr lang="en-US" sz="1200" dirty="0">
                <a:solidFill>
                  <a:schemeClr val="tx2"/>
                </a:solidFill>
                <a:latin typeface="Consolas" panose="020B0609020204030204" pitchFamily="49" charset="0"/>
                <a:cs typeface="Consolas" panose="020B0609020204030204" pitchFamily="49" charset="0"/>
              </a:rPr>
              <a:t>This example is similar to the SMS example where event parts are used to group participations to convey something which can’t be conveyed solely by the participations themselves i.e., the participants on the Caller side and the participants on the Callee side.</a:t>
            </a:r>
          </a:p>
          <a:p>
            <a:pPr algn="l"/>
            <a:endParaRPr lang="en-US" sz="1200" dirty="0">
              <a:solidFill>
                <a:schemeClr val="tx2"/>
              </a:solidFill>
              <a:latin typeface="Consolas" panose="020B0609020204030204" pitchFamily="49" charset="0"/>
              <a:cs typeface="Consolas" panose="020B0609020204030204" pitchFamily="49" charset="0"/>
            </a:endParaRPr>
          </a:p>
          <a:p>
            <a:pPr algn="l"/>
            <a:r>
              <a:rPr lang="en-US" sz="1200" dirty="0">
                <a:solidFill>
                  <a:schemeClr val="tx2"/>
                </a:solidFill>
                <a:latin typeface="Consolas" panose="020B0609020204030204" pitchFamily="49" charset="0"/>
                <a:cs typeface="Consolas" panose="020B0609020204030204" pitchFamily="49" charset="0"/>
              </a:rPr>
              <a:t>Note, that as telephone numbers can swapped between devices, these identifiers appear on the participant states involved in the call while the IMEIs are associated to the handsets themselves.</a:t>
            </a:r>
          </a:p>
          <a:p>
            <a:pPr algn="l"/>
            <a:r>
              <a:rPr lang="en-US" sz="1200" dirty="0">
                <a:solidFill>
                  <a:schemeClr val="tx2"/>
                </a:solidFill>
                <a:latin typeface="Consolas" panose="020B0609020204030204" pitchFamily="49" charset="0"/>
                <a:cs typeface="Consolas" panose="020B0609020204030204" pitchFamily="49" charset="0"/>
              </a:rPr>
              <a:t>There are handsets that allow you to change the IMEI so it being associated to the Handset entity is not always going to be true.</a:t>
            </a:r>
          </a:p>
        </p:txBody>
      </p:sp>
      <p:sp>
        <p:nvSpPr>
          <p:cNvPr id="15" name="Oval 14">
            <a:extLst>
              <a:ext uri="{FF2B5EF4-FFF2-40B4-BE49-F238E27FC236}">
                <a16:creationId xmlns:a16="http://schemas.microsoft.com/office/drawing/2014/main" id="{4E205D32-385E-BA5C-F4C4-256060879969}"/>
              </a:ext>
            </a:extLst>
          </p:cNvPr>
          <p:cNvSpPr/>
          <p:nvPr/>
        </p:nvSpPr>
        <p:spPr>
          <a:xfrm>
            <a:off x="4261946" y="4991778"/>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err="1">
                <a:solidFill>
                  <a:srgbClr val="CC99FF"/>
                </a:solidFill>
                <a:latin typeface="Consolas"/>
              </a:rPr>
              <a:t>DiC</a:t>
            </a:r>
            <a:endParaRPr lang="en-GB" sz="1600" dirty="0" err="1">
              <a:solidFill>
                <a:srgbClr val="CC99FF"/>
              </a:solidFill>
              <a:latin typeface="Consolas" panose="020B0609020204030204" pitchFamily="49" charset="0"/>
            </a:endParaRPr>
          </a:p>
        </p:txBody>
      </p:sp>
      <p:sp>
        <p:nvSpPr>
          <p:cNvPr id="17" name="TextBox 16">
            <a:extLst>
              <a:ext uri="{FF2B5EF4-FFF2-40B4-BE49-F238E27FC236}">
                <a16:creationId xmlns:a16="http://schemas.microsoft.com/office/drawing/2014/main" id="{A3C51A39-C823-A2BD-0275-0FC7FDF79135}"/>
              </a:ext>
            </a:extLst>
          </p:cNvPr>
          <p:cNvSpPr txBox="1"/>
          <p:nvPr/>
        </p:nvSpPr>
        <p:spPr>
          <a:xfrm>
            <a:off x="4468217" y="451857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E97D51A4-B32F-1503-3EEA-485B1722537F}"/>
              </a:ext>
            </a:extLst>
          </p:cNvPr>
          <p:cNvSpPr/>
          <p:nvPr/>
        </p:nvSpPr>
        <p:spPr>
          <a:xfrm>
            <a:off x="7326754" y="4991777"/>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err="1">
                <a:solidFill>
                  <a:srgbClr val="CC99FF"/>
                </a:solidFill>
                <a:latin typeface="Consolas"/>
              </a:rPr>
              <a:t>DiC</a:t>
            </a:r>
            <a:endParaRPr lang="en-GB" sz="1600" dirty="0" err="1">
              <a:solidFill>
                <a:srgbClr val="CC99FF"/>
              </a:solidFill>
              <a:latin typeface="Consolas" panose="020B0609020204030204" pitchFamily="49" charset="0"/>
            </a:endParaRPr>
          </a:p>
        </p:txBody>
      </p:sp>
      <p:sp>
        <p:nvSpPr>
          <p:cNvPr id="31" name="TextBox 30">
            <a:extLst>
              <a:ext uri="{FF2B5EF4-FFF2-40B4-BE49-F238E27FC236}">
                <a16:creationId xmlns:a16="http://schemas.microsoft.com/office/drawing/2014/main" id="{1A6B1535-797A-419F-47DC-1A303B32E182}"/>
              </a:ext>
            </a:extLst>
          </p:cNvPr>
          <p:cNvSpPr txBox="1"/>
          <p:nvPr/>
        </p:nvSpPr>
        <p:spPr>
          <a:xfrm>
            <a:off x="6518893" y="4518576"/>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32" name="Straight Arrow Connector 31">
            <a:extLst>
              <a:ext uri="{FF2B5EF4-FFF2-40B4-BE49-F238E27FC236}">
                <a16:creationId xmlns:a16="http://schemas.microsoft.com/office/drawing/2014/main" id="{7BEB3C3F-059F-7ED7-8107-CD0F448DFC68}"/>
              </a:ext>
            </a:extLst>
          </p:cNvPr>
          <p:cNvCxnSpPr>
            <a:cxnSpLocks/>
          </p:cNvCxnSpPr>
          <p:nvPr/>
        </p:nvCxnSpPr>
        <p:spPr>
          <a:xfrm flipH="1">
            <a:off x="1249681" y="4046363"/>
            <a:ext cx="1325694" cy="56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EF8020A-CF17-1202-1D5C-E0B918C1FDDD}"/>
              </a:ext>
            </a:extLst>
          </p:cNvPr>
          <p:cNvSpPr txBox="1"/>
          <p:nvPr/>
        </p:nvSpPr>
        <p:spPr>
          <a:xfrm>
            <a:off x="3031174" y="5228417"/>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44" name="Oval 43">
            <a:extLst>
              <a:ext uri="{FF2B5EF4-FFF2-40B4-BE49-F238E27FC236}">
                <a16:creationId xmlns:a16="http://schemas.microsoft.com/office/drawing/2014/main" id="{1C5A2457-73A4-7766-39D7-000231BFBDDF}"/>
              </a:ext>
            </a:extLst>
          </p:cNvPr>
          <p:cNvSpPr/>
          <p:nvPr/>
        </p:nvSpPr>
        <p:spPr>
          <a:xfrm>
            <a:off x="2429784" y="4995398"/>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a:solidFill>
                  <a:srgbClr val="FFFF00"/>
                </a:solidFill>
                <a:latin typeface="Consolas" panose="020B0609020204030204" pitchFamily="49" charset="0"/>
              </a:rPr>
              <a:t>MH</a:t>
            </a:r>
          </a:p>
        </p:txBody>
      </p:sp>
      <p:cxnSp>
        <p:nvCxnSpPr>
          <p:cNvPr id="43" name="Straight Arrow Connector 42">
            <a:extLst>
              <a:ext uri="{FF2B5EF4-FFF2-40B4-BE49-F238E27FC236}">
                <a16:creationId xmlns:a16="http://schemas.microsoft.com/office/drawing/2014/main" id="{FA29823D-479C-80F1-0D5B-340ABCD7D135}"/>
              </a:ext>
            </a:extLst>
          </p:cNvPr>
          <p:cNvCxnSpPr>
            <a:cxnSpLocks/>
          </p:cNvCxnSpPr>
          <p:nvPr/>
        </p:nvCxnSpPr>
        <p:spPr>
          <a:xfrm flipH="1">
            <a:off x="2919357" y="5228583"/>
            <a:ext cx="1325694" cy="56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F1258D1-F70D-7A27-B673-7E75A92534AD}"/>
              </a:ext>
            </a:extLst>
          </p:cNvPr>
          <p:cNvSpPr txBox="1"/>
          <p:nvPr/>
        </p:nvSpPr>
        <p:spPr>
          <a:xfrm>
            <a:off x="1411186" y="4979088"/>
            <a:ext cx="1079142" cy="200055"/>
          </a:xfrm>
          <a:prstGeom prst="rect">
            <a:avLst/>
          </a:prstGeom>
          <a:noFill/>
        </p:spPr>
        <p:txBody>
          <a:bodyPr wrap="none" lIns="91440" tIns="45720" rIns="91440" bIns="45720" rtlCol="0" anchor="t">
            <a:spAutoFit/>
          </a:bodyPr>
          <a:lstStyle/>
          <a:p>
            <a:r>
              <a:rPr lang="en-GB" sz="700" dirty="0" err="1">
                <a:latin typeface="Consolas"/>
                <a:ea typeface="ＭＳ Ｐゴシック"/>
                <a:cs typeface="Consolas" panose="020B0609020204030204" pitchFamily="49" charset="0"/>
              </a:rPr>
              <a:t>ies:isIdentifiedBy</a:t>
            </a:r>
            <a:endParaRPr lang="en-GB" sz="700" dirty="0" err="1">
              <a:latin typeface="Consolas" panose="020B0609020204030204" pitchFamily="49" charset="0"/>
              <a:cs typeface="Consolas" panose="020B0609020204030204" pitchFamily="49" charset="0"/>
            </a:endParaRPr>
          </a:p>
        </p:txBody>
      </p:sp>
      <p:sp>
        <p:nvSpPr>
          <p:cNvPr id="47" name="Oval 46">
            <a:extLst>
              <a:ext uri="{FF2B5EF4-FFF2-40B4-BE49-F238E27FC236}">
                <a16:creationId xmlns:a16="http://schemas.microsoft.com/office/drawing/2014/main" id="{3795548D-9C3C-03F4-4FB1-C0D56EACA586}"/>
              </a:ext>
            </a:extLst>
          </p:cNvPr>
          <p:cNvSpPr/>
          <p:nvPr/>
        </p:nvSpPr>
        <p:spPr>
          <a:xfrm>
            <a:off x="756770" y="4997381"/>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Consolas" panose="020B0609020204030204" pitchFamily="49" charset="0"/>
              </a:rPr>
              <a:t>IMEI</a:t>
            </a:r>
            <a:endParaRPr lang="en-GB" sz="1200" dirty="0">
              <a:solidFill>
                <a:schemeClr val="tx1"/>
              </a:solidFill>
              <a:latin typeface="Consolas" panose="020B0609020204030204" pitchFamily="49" charset="0"/>
            </a:endParaRPr>
          </a:p>
        </p:txBody>
      </p:sp>
      <p:sp>
        <p:nvSpPr>
          <p:cNvPr id="57" name="TextBox 56">
            <a:extLst>
              <a:ext uri="{FF2B5EF4-FFF2-40B4-BE49-F238E27FC236}">
                <a16:creationId xmlns:a16="http://schemas.microsoft.com/office/drawing/2014/main" id="{77F7F3A9-707C-0B5F-E6CD-34880DBF8BFA}"/>
              </a:ext>
            </a:extLst>
          </p:cNvPr>
          <p:cNvSpPr txBox="1"/>
          <p:nvPr/>
        </p:nvSpPr>
        <p:spPr>
          <a:xfrm>
            <a:off x="7930618" y="5220050"/>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58" name="Oval 57">
            <a:extLst>
              <a:ext uri="{FF2B5EF4-FFF2-40B4-BE49-F238E27FC236}">
                <a16:creationId xmlns:a16="http://schemas.microsoft.com/office/drawing/2014/main" id="{545F747D-1A9A-958A-E933-3673F9A3692D}"/>
              </a:ext>
            </a:extLst>
          </p:cNvPr>
          <p:cNvSpPr/>
          <p:nvPr/>
        </p:nvSpPr>
        <p:spPr>
          <a:xfrm>
            <a:off x="9254166" y="4972986"/>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r>
              <a:rPr lang="en-US" sz="1600" dirty="0">
                <a:solidFill>
                  <a:srgbClr val="FFFF00"/>
                </a:solidFill>
                <a:latin typeface="Consolas" panose="020B0609020204030204" pitchFamily="49" charset="0"/>
              </a:rPr>
              <a:t>MH</a:t>
            </a:r>
          </a:p>
        </p:txBody>
      </p:sp>
      <p:sp>
        <p:nvSpPr>
          <p:cNvPr id="60" name="TextBox 59">
            <a:extLst>
              <a:ext uri="{FF2B5EF4-FFF2-40B4-BE49-F238E27FC236}">
                <a16:creationId xmlns:a16="http://schemas.microsoft.com/office/drawing/2014/main" id="{213D3CD9-0C17-BE87-2B8F-B85088B2FC76}"/>
              </a:ext>
            </a:extLst>
          </p:cNvPr>
          <p:cNvSpPr txBox="1"/>
          <p:nvPr/>
        </p:nvSpPr>
        <p:spPr>
          <a:xfrm>
            <a:off x="9858029" y="5208844"/>
            <a:ext cx="1079142" cy="200055"/>
          </a:xfrm>
          <a:prstGeom prst="rect">
            <a:avLst/>
          </a:prstGeom>
          <a:noFill/>
        </p:spPr>
        <p:txBody>
          <a:bodyPr wrap="none" lIns="91440" tIns="45720" rIns="91440" bIns="45720" rtlCol="0" anchor="t">
            <a:spAutoFit/>
          </a:bodyPr>
          <a:lstStyle/>
          <a:p>
            <a:r>
              <a:rPr lang="en-GB" sz="700" dirty="0" err="1">
                <a:latin typeface="Consolas"/>
                <a:ea typeface="ＭＳ Ｐゴシック"/>
                <a:cs typeface="Consolas" panose="020B0609020204030204" pitchFamily="49" charset="0"/>
              </a:rPr>
              <a:t>ies:isIdentifiedBy</a:t>
            </a:r>
            <a:endParaRPr lang="en-GB" sz="700" dirty="0" err="1">
              <a:latin typeface="Consolas" panose="020B0609020204030204" pitchFamily="49" charset="0"/>
              <a:cs typeface="Consolas" panose="020B0609020204030204" pitchFamily="49" charset="0"/>
            </a:endParaRPr>
          </a:p>
        </p:txBody>
      </p:sp>
      <p:sp>
        <p:nvSpPr>
          <p:cNvPr id="61" name="Oval 60">
            <a:extLst>
              <a:ext uri="{FF2B5EF4-FFF2-40B4-BE49-F238E27FC236}">
                <a16:creationId xmlns:a16="http://schemas.microsoft.com/office/drawing/2014/main" id="{CBB8B792-7533-C1DD-36A2-D7009C0B531A}"/>
              </a:ext>
            </a:extLst>
          </p:cNvPr>
          <p:cNvSpPr/>
          <p:nvPr/>
        </p:nvSpPr>
        <p:spPr>
          <a:xfrm>
            <a:off x="11119946" y="4972986"/>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Consolas" panose="020B0609020204030204" pitchFamily="49" charset="0"/>
              </a:rPr>
              <a:t>IMEI</a:t>
            </a:r>
            <a:endParaRPr lang="en-GB" sz="1200" dirty="0">
              <a:solidFill>
                <a:schemeClr val="tx1"/>
              </a:solidFill>
              <a:latin typeface="Consolas" panose="020B0609020204030204" pitchFamily="49" charset="0"/>
            </a:endParaRPr>
          </a:p>
        </p:txBody>
      </p:sp>
      <p:cxnSp>
        <p:nvCxnSpPr>
          <p:cNvPr id="59" name="Straight Arrow Connector 58">
            <a:extLst>
              <a:ext uri="{FF2B5EF4-FFF2-40B4-BE49-F238E27FC236}">
                <a16:creationId xmlns:a16="http://schemas.microsoft.com/office/drawing/2014/main" id="{0FBFDD5C-7359-AB05-8A0F-956EB3C319E2}"/>
              </a:ext>
            </a:extLst>
          </p:cNvPr>
          <p:cNvCxnSpPr>
            <a:cxnSpLocks/>
          </p:cNvCxnSpPr>
          <p:nvPr/>
        </p:nvCxnSpPr>
        <p:spPr>
          <a:xfrm flipV="1">
            <a:off x="9750053" y="5205671"/>
            <a:ext cx="1372720" cy="1022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AC30E6F6-1DB3-50D7-EC89-6F7F3EAA3481}"/>
              </a:ext>
            </a:extLst>
          </p:cNvPr>
          <p:cNvSpPr/>
          <p:nvPr/>
        </p:nvSpPr>
        <p:spPr>
          <a:xfrm>
            <a:off x="6572545" y="5611165"/>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tx1"/>
                </a:solidFill>
                <a:latin typeface="Consolas" panose="020B0609020204030204" pitchFamily="49" charset="0"/>
              </a:rPr>
              <a:t>TelN</a:t>
            </a:r>
            <a:endParaRPr lang="en-US" sz="1200" dirty="0">
              <a:solidFill>
                <a:schemeClr val="tx1"/>
              </a:solidFill>
              <a:latin typeface="Consolas" panose="020B0609020204030204" pitchFamily="49" charset="0"/>
            </a:endParaRPr>
          </a:p>
        </p:txBody>
      </p:sp>
      <p:cxnSp>
        <p:nvCxnSpPr>
          <p:cNvPr id="68" name="Straight Arrow Connector 67">
            <a:extLst>
              <a:ext uri="{FF2B5EF4-FFF2-40B4-BE49-F238E27FC236}">
                <a16:creationId xmlns:a16="http://schemas.microsoft.com/office/drawing/2014/main" id="{1DE3BC39-D414-B5BF-E1FF-EBAA58B18DAD}"/>
              </a:ext>
            </a:extLst>
          </p:cNvPr>
          <p:cNvCxnSpPr>
            <a:cxnSpLocks/>
            <a:stCxn id="29" idx="3"/>
          </p:cNvCxnSpPr>
          <p:nvPr/>
        </p:nvCxnSpPr>
        <p:spPr>
          <a:xfrm flipH="1">
            <a:off x="7029133" y="5396030"/>
            <a:ext cx="369040" cy="3712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5847E9A9-C913-4A89-EB42-875195ACEC63}"/>
              </a:ext>
            </a:extLst>
          </p:cNvPr>
          <p:cNvSpPr txBox="1"/>
          <p:nvPr/>
        </p:nvSpPr>
        <p:spPr>
          <a:xfrm>
            <a:off x="6276814" y="5282013"/>
            <a:ext cx="1079142" cy="200055"/>
          </a:xfrm>
          <a:prstGeom prst="rect">
            <a:avLst/>
          </a:prstGeom>
          <a:noFill/>
        </p:spPr>
        <p:txBody>
          <a:bodyPr wrap="square" lIns="91440" tIns="45720" rIns="91440" bIns="45720" rtlCol="0" anchor="t">
            <a:spAutoFit/>
          </a:bodyPr>
          <a:lstStyle/>
          <a:p>
            <a:r>
              <a:rPr lang="en-GB" sz="700" dirty="0" err="1">
                <a:latin typeface="Consolas"/>
                <a:ea typeface="ＭＳ Ｐゴシック"/>
                <a:cs typeface="Consolas" panose="020B0609020204030204" pitchFamily="49" charset="0"/>
              </a:rPr>
              <a:t>ies:isIdentifiedBy</a:t>
            </a:r>
            <a:endParaRPr lang="en-GB" sz="700" dirty="0">
              <a:latin typeface="Consolas"/>
              <a:ea typeface="ＭＳ Ｐゴシック"/>
              <a:cs typeface="Consolas" panose="020B0609020204030204" pitchFamily="49" charset="0"/>
            </a:endParaRPr>
          </a:p>
        </p:txBody>
      </p:sp>
      <p:cxnSp>
        <p:nvCxnSpPr>
          <p:cNvPr id="77" name="Straight Arrow Connector 76">
            <a:extLst>
              <a:ext uri="{FF2B5EF4-FFF2-40B4-BE49-F238E27FC236}">
                <a16:creationId xmlns:a16="http://schemas.microsoft.com/office/drawing/2014/main" id="{A1675B47-8290-3255-35D0-E9F4E008DD06}"/>
              </a:ext>
            </a:extLst>
          </p:cNvPr>
          <p:cNvCxnSpPr>
            <a:cxnSpLocks/>
          </p:cNvCxnSpPr>
          <p:nvPr/>
        </p:nvCxnSpPr>
        <p:spPr>
          <a:xfrm flipV="1">
            <a:off x="4499910" y="4276754"/>
            <a:ext cx="0" cy="6943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E4DC190-BA9B-FCA1-3053-FEEDDA1263ED}"/>
              </a:ext>
            </a:extLst>
          </p:cNvPr>
          <p:cNvCxnSpPr>
            <a:cxnSpLocks/>
          </p:cNvCxnSpPr>
          <p:nvPr/>
        </p:nvCxnSpPr>
        <p:spPr>
          <a:xfrm flipV="1">
            <a:off x="7581528" y="4282357"/>
            <a:ext cx="0" cy="6943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F43EBB8-CD2F-5E89-E74F-B95096EAAB6A}"/>
              </a:ext>
            </a:extLst>
          </p:cNvPr>
          <p:cNvCxnSpPr>
            <a:cxnSpLocks/>
          </p:cNvCxnSpPr>
          <p:nvPr/>
        </p:nvCxnSpPr>
        <p:spPr>
          <a:xfrm flipV="1">
            <a:off x="7828244" y="5216877"/>
            <a:ext cx="1434353" cy="462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AF2512-28C8-D21C-B42A-F0EC176F5276}"/>
              </a:ext>
            </a:extLst>
          </p:cNvPr>
          <p:cNvSpPr txBox="1"/>
          <p:nvPr/>
        </p:nvSpPr>
        <p:spPr>
          <a:xfrm>
            <a:off x="6827730" y="6204644"/>
            <a:ext cx="1327608" cy="200055"/>
          </a:xfrm>
          <a:prstGeom prst="rect">
            <a:avLst/>
          </a:prstGeom>
          <a:noFill/>
        </p:spPr>
        <p:txBody>
          <a:bodyPr wrap="square" lIns="91440" tIns="45720" rIns="91440" bIns="45720" rtlCol="0" anchor="t">
            <a:spAutoFit/>
          </a:bodyPr>
          <a:lstStyle/>
          <a:p>
            <a:r>
              <a:rPr lang="en-GB" sz="700" dirty="0" err="1">
                <a:latin typeface="Consolas"/>
                <a:ea typeface="ＭＳ Ｐゴシック"/>
                <a:cs typeface="Consolas" panose="020B0609020204030204" pitchFamily="49" charset="0"/>
              </a:rPr>
              <a:t>ies:representationValue</a:t>
            </a:r>
            <a:endParaRPr lang="en-GB" sz="700" dirty="0">
              <a:latin typeface="Consolas"/>
              <a:ea typeface="ＭＳ Ｐゴシック"/>
              <a:cs typeface="Consolas" panose="020B0609020204030204" pitchFamily="49" charset="0"/>
            </a:endParaRPr>
          </a:p>
        </p:txBody>
      </p:sp>
      <p:cxnSp>
        <p:nvCxnSpPr>
          <p:cNvPr id="54" name="Straight Arrow Connector 53">
            <a:extLst>
              <a:ext uri="{FF2B5EF4-FFF2-40B4-BE49-F238E27FC236}">
                <a16:creationId xmlns:a16="http://schemas.microsoft.com/office/drawing/2014/main" id="{198DAEE7-8B91-77A7-B213-FE77DDB43617}"/>
              </a:ext>
            </a:extLst>
          </p:cNvPr>
          <p:cNvCxnSpPr>
            <a:cxnSpLocks/>
            <a:stCxn id="44" idx="2"/>
            <a:endCxn id="47" idx="6"/>
          </p:cNvCxnSpPr>
          <p:nvPr/>
        </p:nvCxnSpPr>
        <p:spPr>
          <a:xfrm flipH="1">
            <a:off x="1244450" y="5232204"/>
            <a:ext cx="1185334" cy="198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3D57AA0-AEA9-0F7A-5768-86EFDB3D8B2E}"/>
              </a:ext>
            </a:extLst>
          </p:cNvPr>
          <p:cNvSpPr txBox="1"/>
          <p:nvPr/>
        </p:nvSpPr>
        <p:spPr>
          <a:xfrm>
            <a:off x="1377108" y="5810765"/>
            <a:ext cx="1327608" cy="200055"/>
          </a:xfrm>
          <a:prstGeom prst="rect">
            <a:avLst/>
          </a:prstGeom>
          <a:noFill/>
        </p:spPr>
        <p:txBody>
          <a:bodyPr wrap="none" lIns="91440" tIns="45720" rIns="91440" bIns="45720" rtlCol="0" anchor="t">
            <a:spAutoFit/>
          </a:bodyPr>
          <a:lstStyle/>
          <a:p>
            <a:r>
              <a:rPr lang="en-GB" sz="700" dirty="0" err="1">
                <a:latin typeface="Consolas"/>
                <a:ea typeface="ＭＳ Ｐゴシック"/>
                <a:cs typeface="Consolas" panose="020B0609020204030204" pitchFamily="49" charset="0"/>
              </a:rPr>
              <a:t>ies:representationValue</a:t>
            </a:r>
            <a:endParaRPr lang="en-GB" sz="700" dirty="0">
              <a:latin typeface="Consolas"/>
              <a:ea typeface="ＭＳ Ｐゴシック"/>
              <a:cs typeface="Consolas" panose="020B0609020204030204" pitchFamily="49" charset="0"/>
            </a:endParaRPr>
          </a:p>
        </p:txBody>
      </p:sp>
      <p:sp>
        <p:nvSpPr>
          <p:cNvPr id="82" name="TextBox 81">
            <a:extLst>
              <a:ext uri="{FF2B5EF4-FFF2-40B4-BE49-F238E27FC236}">
                <a16:creationId xmlns:a16="http://schemas.microsoft.com/office/drawing/2014/main" id="{3CF23910-944F-30DC-8995-9AB58A27B109}"/>
              </a:ext>
            </a:extLst>
          </p:cNvPr>
          <p:cNvSpPr txBox="1"/>
          <p:nvPr/>
        </p:nvSpPr>
        <p:spPr>
          <a:xfrm>
            <a:off x="9791486" y="5767264"/>
            <a:ext cx="1327608" cy="200055"/>
          </a:xfrm>
          <a:prstGeom prst="rect">
            <a:avLst/>
          </a:prstGeom>
          <a:solidFill>
            <a:schemeClr val="bg1"/>
          </a:solidFill>
        </p:spPr>
        <p:txBody>
          <a:bodyPr wrap="none" lIns="91440" tIns="45720" rIns="91440" bIns="45720" rtlCol="0" anchor="t">
            <a:spAutoFit/>
          </a:bodyPr>
          <a:lstStyle/>
          <a:p>
            <a:r>
              <a:rPr lang="en-GB" sz="700" dirty="0" err="1">
                <a:latin typeface="Consolas"/>
                <a:ea typeface="ＭＳ Ｐゴシック"/>
                <a:cs typeface="Consolas" panose="020B0609020204030204" pitchFamily="49" charset="0"/>
              </a:rPr>
              <a:t>ies:representationValue</a:t>
            </a:r>
            <a:endParaRPr lang="en-GB" sz="700" dirty="0">
              <a:latin typeface="Consolas"/>
              <a:ea typeface="ＭＳ Ｐゴシック"/>
              <a:cs typeface="Consolas" panose="020B0609020204030204" pitchFamily="49" charset="0"/>
            </a:endParaRPr>
          </a:p>
        </p:txBody>
      </p:sp>
      <p:sp>
        <p:nvSpPr>
          <p:cNvPr id="85" name="TextBox 84">
            <a:extLst>
              <a:ext uri="{FF2B5EF4-FFF2-40B4-BE49-F238E27FC236}">
                <a16:creationId xmlns:a16="http://schemas.microsoft.com/office/drawing/2014/main" id="{DF787AF0-A60A-A189-25C7-D177A9521D1A}"/>
              </a:ext>
            </a:extLst>
          </p:cNvPr>
          <p:cNvSpPr txBox="1"/>
          <p:nvPr/>
        </p:nvSpPr>
        <p:spPr>
          <a:xfrm>
            <a:off x="7977525" y="6347234"/>
            <a:ext cx="1339182" cy="253916"/>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“+44</a:t>
            </a:r>
            <a:r>
              <a:rPr lang="en-GB" dirty="0"/>
              <a:t>7712345678</a:t>
            </a:r>
            <a:r>
              <a:rPr lang="en-US" dirty="0"/>
              <a:t>”</a:t>
            </a:r>
          </a:p>
        </p:txBody>
      </p:sp>
      <p:sp>
        <p:nvSpPr>
          <p:cNvPr id="87" name="TextBox 86">
            <a:extLst>
              <a:ext uri="{FF2B5EF4-FFF2-40B4-BE49-F238E27FC236}">
                <a16:creationId xmlns:a16="http://schemas.microsoft.com/office/drawing/2014/main" id="{944863C3-4DFF-0076-663D-2C342098E8D7}"/>
              </a:ext>
            </a:extLst>
          </p:cNvPr>
          <p:cNvSpPr txBox="1"/>
          <p:nvPr/>
        </p:nvSpPr>
        <p:spPr>
          <a:xfrm>
            <a:off x="3091156" y="5939002"/>
            <a:ext cx="1996020" cy="261610"/>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latin typeface="Consolas"/>
              </a:rPr>
              <a:t>“</a:t>
            </a:r>
            <a:r>
              <a:rPr lang="en-GB" sz="1100" dirty="0">
                <a:solidFill>
                  <a:srgbClr val="272727"/>
                </a:solidFill>
                <a:latin typeface="Consolas"/>
              </a:rPr>
              <a:t>35-209900-176148-1</a:t>
            </a:r>
            <a:r>
              <a:rPr lang="en-US" dirty="0">
                <a:latin typeface="Consolas"/>
              </a:rPr>
              <a:t>”</a:t>
            </a:r>
            <a:endParaRPr lang="en-US" dirty="0"/>
          </a:p>
        </p:txBody>
      </p:sp>
      <p:sp>
        <p:nvSpPr>
          <p:cNvPr id="88" name="TextBox 87">
            <a:extLst>
              <a:ext uri="{FF2B5EF4-FFF2-40B4-BE49-F238E27FC236}">
                <a16:creationId xmlns:a16="http://schemas.microsoft.com/office/drawing/2014/main" id="{B9C35961-603B-85A9-43ED-9318EBC50546}"/>
              </a:ext>
            </a:extLst>
          </p:cNvPr>
          <p:cNvSpPr txBox="1"/>
          <p:nvPr/>
        </p:nvSpPr>
        <p:spPr>
          <a:xfrm>
            <a:off x="7621953" y="5883862"/>
            <a:ext cx="1697307" cy="253916"/>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latin typeface="Consolas"/>
              </a:rPr>
              <a:t>“49-015420-323751-8”</a:t>
            </a:r>
            <a:endParaRPr lang="en-US" dirty="0"/>
          </a:p>
        </p:txBody>
      </p:sp>
      <p:cxnSp>
        <p:nvCxnSpPr>
          <p:cNvPr id="53" name="Connector: Elbow 44">
            <a:extLst>
              <a:ext uri="{FF2B5EF4-FFF2-40B4-BE49-F238E27FC236}">
                <a16:creationId xmlns:a16="http://schemas.microsoft.com/office/drawing/2014/main" id="{8B146978-2372-6B3C-F9A8-BC30E49220C3}"/>
              </a:ext>
            </a:extLst>
          </p:cNvPr>
          <p:cNvCxnSpPr>
            <a:cxnSpLocks/>
            <a:stCxn id="47" idx="4"/>
          </p:cNvCxnSpPr>
          <p:nvPr/>
        </p:nvCxnSpPr>
        <p:spPr>
          <a:xfrm rot="16200000" flipH="1">
            <a:off x="1723946" y="4747657"/>
            <a:ext cx="583892" cy="203056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or: Elbow 44">
            <a:extLst>
              <a:ext uri="{FF2B5EF4-FFF2-40B4-BE49-F238E27FC236}">
                <a16:creationId xmlns:a16="http://schemas.microsoft.com/office/drawing/2014/main" id="{875B6417-505E-FEE3-669B-0D29798E0CF2}"/>
              </a:ext>
            </a:extLst>
          </p:cNvPr>
          <p:cNvCxnSpPr>
            <a:cxnSpLocks/>
            <a:stCxn id="61" idx="4"/>
            <a:endCxn id="88" idx="3"/>
          </p:cNvCxnSpPr>
          <p:nvPr/>
        </p:nvCxnSpPr>
        <p:spPr>
          <a:xfrm rot="5400000">
            <a:off x="10059412" y="4706446"/>
            <a:ext cx="564222" cy="204452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or: Elbow 44">
            <a:extLst>
              <a:ext uri="{FF2B5EF4-FFF2-40B4-BE49-F238E27FC236}">
                <a16:creationId xmlns:a16="http://schemas.microsoft.com/office/drawing/2014/main" id="{6B50C994-52EA-1A12-A839-DB487E09F880}"/>
              </a:ext>
            </a:extLst>
          </p:cNvPr>
          <p:cNvCxnSpPr>
            <a:cxnSpLocks/>
            <a:stCxn id="69" idx="4"/>
            <a:endCxn id="85" idx="1"/>
          </p:cNvCxnSpPr>
          <p:nvPr/>
        </p:nvCxnSpPr>
        <p:spPr>
          <a:xfrm rot="16200000" flipH="1">
            <a:off x="7202248" y="5698914"/>
            <a:ext cx="389415" cy="116114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45035BA8-F9B2-FE4A-C0D3-E6ED48FF474E}"/>
              </a:ext>
            </a:extLst>
          </p:cNvPr>
          <p:cNvSpPr/>
          <p:nvPr/>
        </p:nvSpPr>
        <p:spPr>
          <a:xfrm>
            <a:off x="5342180" y="5615452"/>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tx1"/>
                </a:solidFill>
                <a:latin typeface="Consolas" panose="020B0609020204030204" pitchFamily="49" charset="0"/>
              </a:rPr>
              <a:t>TelN</a:t>
            </a:r>
            <a:endParaRPr lang="en-US" sz="1200" dirty="0">
              <a:solidFill>
                <a:schemeClr val="tx1"/>
              </a:solidFill>
              <a:latin typeface="Consolas" panose="020B0609020204030204" pitchFamily="49" charset="0"/>
            </a:endParaRPr>
          </a:p>
        </p:txBody>
      </p:sp>
      <p:cxnSp>
        <p:nvCxnSpPr>
          <p:cNvPr id="99" name="Straight Arrow Connector 98">
            <a:extLst>
              <a:ext uri="{FF2B5EF4-FFF2-40B4-BE49-F238E27FC236}">
                <a16:creationId xmlns:a16="http://schemas.microsoft.com/office/drawing/2014/main" id="{FDAC4F75-3995-603D-7CDD-5DBEB443B005}"/>
              </a:ext>
            </a:extLst>
          </p:cNvPr>
          <p:cNvCxnSpPr>
            <a:cxnSpLocks/>
            <a:stCxn id="15" idx="5"/>
            <a:endCxn id="98" idx="1"/>
          </p:cNvCxnSpPr>
          <p:nvPr/>
        </p:nvCxnSpPr>
        <p:spPr>
          <a:xfrm>
            <a:off x="4678207" y="5396031"/>
            <a:ext cx="735392" cy="28878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DC3654C-F310-93E8-154B-D686E1EDD732}"/>
              </a:ext>
            </a:extLst>
          </p:cNvPr>
          <p:cNvSpPr txBox="1"/>
          <p:nvPr/>
        </p:nvSpPr>
        <p:spPr>
          <a:xfrm>
            <a:off x="4791045" y="5270938"/>
            <a:ext cx="1079142" cy="200055"/>
          </a:xfrm>
          <a:prstGeom prst="rect">
            <a:avLst/>
          </a:prstGeom>
          <a:noFill/>
        </p:spPr>
        <p:txBody>
          <a:bodyPr wrap="square" lIns="91440" tIns="45720" rIns="91440" bIns="45720" rtlCol="0" anchor="t">
            <a:spAutoFit/>
          </a:bodyPr>
          <a:lstStyle/>
          <a:p>
            <a:r>
              <a:rPr lang="en-GB" sz="700" dirty="0" err="1">
                <a:latin typeface="Consolas"/>
                <a:ea typeface="ＭＳ Ｐゴシック"/>
                <a:cs typeface="Consolas" panose="020B0609020204030204" pitchFamily="49" charset="0"/>
              </a:rPr>
              <a:t>ies:isIdentifiedBy</a:t>
            </a:r>
            <a:endParaRPr lang="en-GB" sz="700" dirty="0">
              <a:latin typeface="Consolas"/>
              <a:ea typeface="ＭＳ Ｐゴシック"/>
              <a:cs typeface="Consolas" panose="020B0609020204030204" pitchFamily="49" charset="0"/>
            </a:endParaRPr>
          </a:p>
        </p:txBody>
      </p:sp>
      <p:cxnSp>
        <p:nvCxnSpPr>
          <p:cNvPr id="104" name="Connector: Elbow 44">
            <a:extLst>
              <a:ext uri="{FF2B5EF4-FFF2-40B4-BE49-F238E27FC236}">
                <a16:creationId xmlns:a16="http://schemas.microsoft.com/office/drawing/2014/main" id="{A72052EF-0AE7-7CAE-B5B4-D89647DCAAF4}"/>
              </a:ext>
            </a:extLst>
          </p:cNvPr>
          <p:cNvCxnSpPr>
            <a:cxnSpLocks/>
            <a:stCxn id="98" idx="4"/>
          </p:cNvCxnSpPr>
          <p:nvPr/>
        </p:nvCxnSpPr>
        <p:spPr>
          <a:xfrm rot="5400000">
            <a:off x="4666928" y="5602948"/>
            <a:ext cx="432977" cy="1405209"/>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668FEDEC-DEF3-C32A-6977-271CA07458CF}"/>
              </a:ext>
            </a:extLst>
          </p:cNvPr>
          <p:cNvSpPr txBox="1"/>
          <p:nvPr/>
        </p:nvSpPr>
        <p:spPr>
          <a:xfrm>
            <a:off x="4245051" y="6272772"/>
            <a:ext cx="1327608" cy="307777"/>
          </a:xfrm>
          <a:prstGeom prst="rect">
            <a:avLst/>
          </a:prstGeom>
          <a:noFill/>
        </p:spPr>
        <p:txBody>
          <a:bodyPr wrap="square" lIns="91440" tIns="45720" rIns="91440" bIns="45720" rtlCol="0" anchor="t">
            <a:spAutoFit/>
          </a:bodyPr>
          <a:lstStyle/>
          <a:p>
            <a:r>
              <a:rPr lang="en-GB" sz="700" dirty="0" err="1">
                <a:latin typeface="Consolas"/>
                <a:ea typeface="ＭＳ Ｐゴシック"/>
                <a:cs typeface="Consolas" panose="020B0609020204030204" pitchFamily="49" charset="0"/>
              </a:rPr>
              <a:t>ies:representationValue</a:t>
            </a:r>
            <a:endParaRPr lang="en-GB" sz="700" dirty="0">
              <a:latin typeface="Consolas"/>
              <a:ea typeface="ＭＳ Ｐゴシック"/>
              <a:cs typeface="Consolas" panose="020B0609020204030204" pitchFamily="49" charset="0"/>
            </a:endParaRPr>
          </a:p>
        </p:txBody>
      </p:sp>
      <p:sp>
        <p:nvSpPr>
          <p:cNvPr id="109" name="TextBox 108">
            <a:extLst>
              <a:ext uri="{FF2B5EF4-FFF2-40B4-BE49-F238E27FC236}">
                <a16:creationId xmlns:a16="http://schemas.microsoft.com/office/drawing/2014/main" id="{204C9F60-F345-5ABE-2CCA-14C136472E0C}"/>
              </a:ext>
            </a:extLst>
          </p:cNvPr>
          <p:cNvSpPr txBox="1"/>
          <p:nvPr/>
        </p:nvSpPr>
        <p:spPr>
          <a:xfrm>
            <a:off x="2887005" y="6364341"/>
            <a:ext cx="1339182" cy="253916"/>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latin typeface="Consolas"/>
              </a:rPr>
              <a:t>“+44</a:t>
            </a:r>
            <a:r>
              <a:rPr lang="en-GB" dirty="0">
                <a:latin typeface="Consolas"/>
              </a:rPr>
              <a:t>7912345678</a:t>
            </a:r>
            <a:r>
              <a:rPr lang="en-US" dirty="0">
                <a:latin typeface="Consolas"/>
              </a:rPr>
              <a:t>”</a:t>
            </a:r>
            <a:endParaRPr lang="en-US" dirty="0"/>
          </a:p>
        </p:txBody>
      </p:sp>
    </p:spTree>
    <p:extLst>
      <p:ext uri="{BB962C8B-B14F-4D97-AF65-F5344CB8AC3E}">
        <p14:creationId xmlns:p14="http://schemas.microsoft.com/office/powerpoint/2010/main" val="2504921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A673-7536-F56A-62C2-FD83A1F1399E}"/>
              </a:ext>
            </a:extLst>
          </p:cNvPr>
          <p:cNvSpPr>
            <a:spLocks noGrp="1"/>
          </p:cNvSpPr>
          <p:nvPr>
            <p:ph type="title"/>
          </p:nvPr>
        </p:nvSpPr>
        <p:spPr/>
        <p:txBody>
          <a:bodyPr/>
          <a:lstStyle/>
          <a:p>
            <a:r>
              <a:rPr lang="en-US" dirty="0"/>
              <a:t>Voice call: triples</a:t>
            </a:r>
          </a:p>
        </p:txBody>
      </p:sp>
      <p:sp>
        <p:nvSpPr>
          <p:cNvPr id="6" name="TextBox 5">
            <a:extLst>
              <a:ext uri="{FF2B5EF4-FFF2-40B4-BE49-F238E27FC236}">
                <a16:creationId xmlns:a16="http://schemas.microsoft.com/office/drawing/2014/main" id="{190AF003-0BB3-E5E4-1B2F-D8A5FF5BDCC7}"/>
              </a:ext>
            </a:extLst>
          </p:cNvPr>
          <p:cNvSpPr txBox="1"/>
          <p:nvPr/>
        </p:nvSpPr>
        <p:spPr>
          <a:xfrm>
            <a:off x="366189" y="1434477"/>
            <a:ext cx="5649384" cy="3323987"/>
          </a:xfrm>
          <a:prstGeom prst="rect">
            <a:avLst/>
          </a:prstGeom>
          <a:solidFill>
            <a:schemeClr val="tx1"/>
          </a:solidFill>
        </p:spPr>
        <p:txBody>
          <a:bodyPr wrap="square" lIns="91440" tIns="45720" rIns="91440" bIns="45720" anchor="t">
            <a:spAutoFit/>
          </a:bodyPr>
          <a:lstStyle/>
          <a:p>
            <a:r>
              <a:rPr lang="en-US" sz="1000" b="0" dirty="0">
                <a:solidFill>
                  <a:srgbClr val="608B4E"/>
                </a:solidFill>
                <a:effectLst/>
                <a:latin typeface="Consolas" panose="020B0609020204030204" pitchFamily="49" charset="0"/>
              </a:rPr>
              <a:t># 1 of 2</a:t>
            </a:r>
            <a:endParaRPr lang="en-US" sz="1000" b="0" dirty="0">
              <a:solidFill>
                <a:srgbClr val="D4D4D4"/>
              </a:solidFill>
              <a:effectLst/>
              <a:latin typeface="Consolas" panose="020B0609020204030204" pitchFamily="49" charset="0"/>
            </a:endParaRPr>
          </a:p>
          <a:p>
            <a:r>
              <a:rPr lang="en-US" sz="1000" b="0" dirty="0">
                <a:solidFill>
                  <a:srgbClr val="FFFFFF"/>
                </a:solidFill>
                <a:effectLst/>
                <a:latin typeface="Consolas" panose="020B0609020204030204" pitchFamily="49" charset="0"/>
              </a:rPr>
              <a:t>@prefix</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&lt;http://ies.data.gov.uk/ontology/ies4#&gt;</a:t>
            </a:r>
            <a:r>
              <a:rPr lang="en-US" sz="1000" b="0" dirty="0">
                <a:solidFill>
                  <a:srgbClr val="D4D4D4"/>
                </a:solidFill>
                <a:effectLst/>
                <a:latin typeface="Consolas" panose="020B0609020204030204" pitchFamily="49" charset="0"/>
              </a:rPr>
              <a:t> .</a:t>
            </a:r>
          </a:p>
          <a:p>
            <a:r>
              <a:rPr lang="en-US" sz="1000" b="0" dirty="0">
                <a:solidFill>
                  <a:srgbClr val="FFFFFF"/>
                </a:solidFill>
                <a:effectLst/>
                <a:latin typeface="Consolas" panose="020B0609020204030204" pitchFamily="49" charset="0"/>
              </a:rPr>
              <a:t>@prefix</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data:</a:t>
            </a:r>
            <a:r>
              <a:rPr lang="en-US" sz="1000" b="0" dirty="0">
                <a:solidFill>
                  <a:srgbClr val="D4D4D4"/>
                </a:solidFill>
                <a:effectLst/>
                <a:latin typeface="Consolas" panose="020B0609020204030204" pitchFamily="49" charset="0"/>
              </a:rPr>
              <a:t> </a:t>
            </a:r>
            <a:r>
              <a:rPr lang="en-US" sz="1000" b="0" dirty="0">
                <a:solidFill>
                  <a:srgbClr val="4EC9B0"/>
                </a:solidFill>
                <a:effectLst/>
                <a:latin typeface="Consolas" panose="020B0609020204030204" pitchFamily="49" charset="0"/>
              </a:rPr>
              <a:t>&lt;http://example.com/local-data#&gt;</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br>
              <a:rPr lang="en-US" sz="1000" b="0" dirty="0">
                <a:solidFill>
                  <a:srgbClr val="D4D4D4"/>
                </a:solidFill>
                <a:effectLst/>
                <a:latin typeface="Consolas" panose="020B0609020204030204" pitchFamily="49" charset="0"/>
              </a:rPr>
            </a:b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personA</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FFFF00"/>
                </a:solidFill>
                <a:effectLst/>
                <a:latin typeface="Consolas" panose="020B0609020204030204" pitchFamily="49" charset="0"/>
              </a:rPr>
              <a:t>Person</a:t>
            </a:r>
            <a:r>
              <a:rPr lang="en-US" sz="1000" b="0" dirty="0">
                <a:solidFill>
                  <a:srgbClr val="D4D4D4"/>
                </a:solidFill>
                <a:effectLst/>
                <a:latin typeface="Consolas" panose="020B0609020204030204" pitchFamily="49" charset="0"/>
              </a:rPr>
              <a:t> .</a:t>
            </a:r>
          </a:p>
          <a:p>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personB</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FFFF00"/>
                </a:solidFill>
                <a:effectLst/>
                <a:latin typeface="Consolas" panose="020B0609020204030204" pitchFamily="49" charset="0"/>
              </a:rPr>
              <a:t>Person</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device1inCommunication</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8F34EB"/>
                </a:solidFill>
                <a:effectLst/>
                <a:latin typeface="Consolas" panose="020B0609020204030204" pitchFamily="49" charset="0"/>
              </a:rPr>
              <a:t>DeviceInCommunication</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isParticipationOf</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mobiledevice1</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isParticipantIn</a:t>
            </a:r>
            <a:r>
              <a:rPr lang="en-US" sz="1000" b="0" dirty="0">
                <a:solidFill>
                  <a:srgbClr val="D4D4D4"/>
                </a:solidFill>
                <a:effectLst/>
                <a:latin typeface="Consolas" panose="020B0609020204030204" pitchFamily="49" charset="0"/>
              </a:rPr>
              <a:t> 	</a:t>
            </a: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calleeEvent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isIdentifiedBy</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telephonenumber1</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mobiledevice1</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FFFF00"/>
                </a:solidFill>
                <a:effectLst/>
                <a:latin typeface="Consolas" panose="020B0609020204030204" pitchFamily="49" charset="0"/>
              </a:rPr>
              <a:t>MobileHandset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isIdentifiedBy</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imei1</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imei1</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imei</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representationValue</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"35-209900-176148-1"</a:t>
            </a:r>
            <a:r>
              <a:rPr lang="en-US" sz="1000" b="0" dirty="0">
                <a:solidFill>
                  <a:srgbClr val="D4D4D4"/>
                </a:solidFill>
                <a:effectLst/>
                <a:latin typeface="Consolas" panose="020B0609020204030204" pitchFamily="49" charset="0"/>
              </a:rPr>
              <a:t>^^</a:t>
            </a:r>
            <a:r>
              <a:rPr lang="en-US" sz="1000" b="0" dirty="0" err="1">
                <a:solidFill>
                  <a:srgbClr val="569CD6"/>
                </a:solidFill>
                <a:effectLst/>
                <a:latin typeface="Consolas" panose="020B0609020204030204" pitchFamily="49" charset="0"/>
              </a:rPr>
              <a:t>xsd:</a:t>
            </a:r>
            <a:r>
              <a:rPr lang="en-US" sz="1000" b="0" dirty="0" err="1">
                <a:solidFill>
                  <a:srgbClr val="9CDCFE"/>
                </a:solidFill>
                <a:effectLst/>
                <a:latin typeface="Consolas" panose="020B0609020204030204" pitchFamily="49" charset="0"/>
              </a:rPr>
              <a:t>string</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telephonenumber1</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00B0F0"/>
                </a:solidFill>
                <a:effectLst/>
                <a:latin typeface="Consolas" panose="020B0609020204030204" pitchFamily="49" charset="0"/>
              </a:rPr>
              <a:t>TelephoneNumber</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representationValue</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"+447912345678"</a:t>
            </a:r>
            <a:r>
              <a:rPr lang="en-US" sz="1000" b="0" dirty="0">
                <a:solidFill>
                  <a:srgbClr val="D4D4D4"/>
                </a:solidFill>
                <a:effectLst/>
                <a:latin typeface="Consolas" panose="020B0609020204030204" pitchFamily="49" charset="0"/>
              </a:rPr>
              <a:t>^^</a:t>
            </a:r>
            <a:r>
              <a:rPr lang="en-US" sz="1000" b="0" dirty="0" err="1">
                <a:solidFill>
                  <a:srgbClr val="569CD6"/>
                </a:solidFill>
                <a:effectLst/>
                <a:latin typeface="Consolas" panose="020B0609020204030204" pitchFamily="49" charset="0"/>
              </a:rPr>
              <a:t>xsd:</a:t>
            </a:r>
            <a:r>
              <a:rPr lang="en-US" sz="1000" b="0" dirty="0" err="1">
                <a:solidFill>
                  <a:srgbClr val="9CDCFE"/>
                </a:solidFill>
                <a:effectLst/>
                <a:latin typeface="Consolas" panose="020B0609020204030204" pitchFamily="49" charset="0"/>
              </a:rPr>
              <a:t>string</a:t>
            </a:r>
            <a:r>
              <a:rPr lang="en-US" sz="1000" b="0" dirty="0">
                <a:solidFill>
                  <a:srgbClr val="D4D4D4"/>
                </a:solidFill>
                <a:effectLst/>
                <a:latin typeface="Consolas" panose="020B0609020204030204" pitchFamily="49" charset="0"/>
              </a:rPr>
              <a:t> .</a:t>
            </a:r>
            <a:endParaRPr lang="en-GB" sz="1000" dirty="0">
              <a:solidFill>
                <a:srgbClr val="FFFFFF"/>
              </a:solidFill>
              <a:latin typeface="Menlo" panose="020B0609030804020204" pitchFamily="49" charset="0"/>
            </a:endParaRPr>
          </a:p>
        </p:txBody>
      </p:sp>
      <p:sp>
        <p:nvSpPr>
          <p:cNvPr id="4" name="TextBox 3">
            <a:extLst>
              <a:ext uri="{FF2B5EF4-FFF2-40B4-BE49-F238E27FC236}">
                <a16:creationId xmlns:a16="http://schemas.microsoft.com/office/drawing/2014/main" id="{02745B40-144C-2823-5E1A-408951950F68}"/>
              </a:ext>
            </a:extLst>
          </p:cNvPr>
          <p:cNvSpPr txBox="1"/>
          <p:nvPr/>
        </p:nvSpPr>
        <p:spPr>
          <a:xfrm>
            <a:off x="6019555" y="1434476"/>
            <a:ext cx="5795062" cy="5016758"/>
          </a:xfrm>
          <a:prstGeom prst="rect">
            <a:avLst/>
          </a:prstGeom>
          <a:solidFill>
            <a:schemeClr val="tx1"/>
          </a:solidFill>
        </p:spPr>
        <p:txBody>
          <a:bodyPr wrap="square" lIns="91440" tIns="45720" rIns="91440" bIns="45720" anchor="t">
            <a:spAutoFit/>
          </a:bodyPr>
          <a:lstStyle/>
          <a:p>
            <a:r>
              <a:rPr lang="en-GB" sz="1000" b="0" dirty="0">
                <a:solidFill>
                  <a:srgbClr val="608B4E"/>
                </a:solidFill>
                <a:effectLst/>
                <a:latin typeface="Consolas" panose="020B0609020204030204" pitchFamily="49" charset="0"/>
              </a:rPr>
              <a:t># 2 of 2</a:t>
            </a:r>
            <a:endParaRPr lang="en-GB" sz="1000" b="0" dirty="0">
              <a:solidFill>
                <a:srgbClr val="D4D4D4"/>
              </a:solidFill>
              <a:effectLst/>
              <a:latin typeface="Consolas" panose="020B0609020204030204" pitchFamily="49" charset="0"/>
            </a:endParaRPr>
          </a:p>
          <a:p>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device2inCommunication</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8F34EB"/>
                </a:solidFill>
                <a:effectLst/>
                <a:latin typeface="Consolas" panose="020B0609020204030204" pitchFamily="49" charset="0"/>
              </a:rPr>
              <a:t>DeviceInCommunication</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isParticipationOf</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mobiledevice2</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isParticipantIn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callerEvent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isIdentifiedBy</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telephonenumber2</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mobiledevice2</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MobileHandset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isIdentifiedBy</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imei2</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imei2</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imei</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representationValue</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"49-015420-323751-8"</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telephonenumber2</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00B0F0"/>
                </a:solidFill>
                <a:effectLst/>
                <a:latin typeface="Consolas" panose="020B0609020204030204" pitchFamily="49" charset="0"/>
              </a:rPr>
              <a:t>TelephoneNumber</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representationValue</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"+447712345678"</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personAinCommunication</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8F34EB"/>
                </a:solidFill>
                <a:effectLst/>
                <a:latin typeface="Consolas" panose="020B0609020204030204" pitchFamily="49" charset="0"/>
              </a:rPr>
              <a:t>PersonInCommunication</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isParticipationOf</a:t>
            </a:r>
            <a:r>
              <a:rPr lang="en-GB" sz="1000" b="0" dirty="0">
                <a:solidFill>
                  <a:srgbClr val="9CDCFE"/>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personA</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isParticipantIn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calleeEvent</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personBinCommunication</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8F34EB"/>
                </a:solidFill>
                <a:effectLst/>
                <a:latin typeface="Consolas" panose="020B0609020204030204" pitchFamily="49" charset="0"/>
              </a:rPr>
              <a:t>PersonInCommunication</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isParticipationOf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personB</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isParticipantIn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callerEvent</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calleeEvent</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8AD8"/>
                </a:solidFill>
                <a:effectLst/>
                <a:latin typeface="Consolas" panose="020B0609020204030204" pitchFamily="49" charset="0"/>
              </a:rPr>
              <a:t>Callee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voicecallEvent</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callerEvent</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8AD8"/>
                </a:solidFill>
                <a:effectLst/>
                <a:latin typeface="Consolas" panose="020B0609020204030204" pitchFamily="49" charset="0"/>
              </a:rPr>
              <a:t>Caller</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voicecallEvent</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voicecallEvent</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8AD8"/>
                </a:solidFill>
                <a:effectLst/>
                <a:latin typeface="Consolas" panose="020B0609020204030204" pitchFamily="49" charset="0"/>
              </a:rPr>
              <a:t>VoiceCall</a:t>
            </a:r>
            <a:r>
              <a:rPr lang="en-GB" sz="1000" b="0" dirty="0">
                <a:solidFill>
                  <a:srgbClr val="D4D4D4"/>
                </a:solidFill>
                <a:effectLst/>
                <a:latin typeface="Consolas" panose="020B0609020204030204" pitchFamily="49" charset="0"/>
              </a:rPr>
              <a:t> .</a:t>
            </a:r>
            <a:endParaRPr lang="en-GB" sz="1000" dirty="0">
              <a:solidFill>
                <a:srgbClr val="FFFFFF"/>
              </a:solidFill>
              <a:latin typeface="Menlo"/>
            </a:endParaRPr>
          </a:p>
          <a:p>
            <a:endParaRPr lang="en-GB" sz="1000" dirty="0">
              <a:solidFill>
                <a:srgbClr val="FFFFFF"/>
              </a:solidFill>
              <a:latin typeface="Menlo"/>
            </a:endParaRPr>
          </a:p>
        </p:txBody>
      </p:sp>
    </p:spTree>
    <p:extLst>
      <p:ext uri="{BB962C8B-B14F-4D97-AF65-F5344CB8AC3E}">
        <p14:creationId xmlns:p14="http://schemas.microsoft.com/office/powerpoint/2010/main" val="412074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01A-D725-F2DD-56F4-797519F5A90A}"/>
              </a:ext>
            </a:extLst>
          </p:cNvPr>
          <p:cNvSpPr>
            <a:spLocks noGrp="1"/>
          </p:cNvSpPr>
          <p:nvPr>
            <p:ph type="title"/>
          </p:nvPr>
        </p:nvSpPr>
        <p:spPr/>
        <p:txBody>
          <a:bodyPr/>
          <a:lstStyle/>
          <a:p>
            <a:r>
              <a:rPr lang="en-GB" dirty="0"/>
              <a:t>Examples included:</a:t>
            </a:r>
          </a:p>
        </p:txBody>
      </p:sp>
      <p:sp>
        <p:nvSpPr>
          <p:cNvPr id="3" name="Text Placeholder 2">
            <a:extLst>
              <a:ext uri="{FF2B5EF4-FFF2-40B4-BE49-F238E27FC236}">
                <a16:creationId xmlns:a16="http://schemas.microsoft.com/office/drawing/2014/main" id="{33435DA1-F37E-A791-06A8-69CAF92C04D6}"/>
              </a:ext>
            </a:extLst>
          </p:cNvPr>
          <p:cNvSpPr>
            <a:spLocks noGrp="1"/>
          </p:cNvSpPr>
          <p:nvPr>
            <p:ph type="body" sz="quarter" idx="10"/>
          </p:nvPr>
        </p:nvSpPr>
        <p:spPr>
          <a:xfrm>
            <a:off x="1684020" y="1706880"/>
            <a:ext cx="9790434" cy="4195447"/>
          </a:xfrm>
        </p:spPr>
        <p:txBody>
          <a:bodyPr/>
          <a:lstStyle/>
          <a:p>
            <a:pPr marL="342900" indent="-342900">
              <a:buFont typeface="Arial" charset="0"/>
              <a:buAutoNum type="arabicPeriod"/>
            </a:pPr>
            <a:r>
              <a:rPr lang="en-GB" sz="1600" dirty="0">
                <a:hlinkClick r:id="rId2" action="ppaction://hlinksldjump"/>
              </a:rPr>
              <a:t>A Meeting</a:t>
            </a:r>
            <a:endParaRPr lang="en-GB" sz="1600" dirty="0">
              <a:hlinkClick r:id="rId3" action="ppaction://hlinksldjump"/>
            </a:endParaRPr>
          </a:p>
          <a:p>
            <a:pPr marL="342900" indent="-342900">
              <a:buAutoNum type="arabicPeriod"/>
            </a:pPr>
            <a:r>
              <a:rPr lang="en-GB" sz="1600" dirty="0">
                <a:hlinkClick r:id="rId3" action="ppaction://hlinksldjump"/>
              </a:rPr>
              <a:t>Observations of a moving aircraft</a:t>
            </a:r>
            <a:endParaRPr lang="en-GB" sz="1600" dirty="0"/>
          </a:p>
          <a:p>
            <a:pPr marL="342900" indent="-342900">
              <a:buAutoNum type="arabicPeriod"/>
            </a:pPr>
            <a:r>
              <a:rPr lang="en-GB" sz="1600" dirty="0">
                <a:hlinkClick r:id="rId4" action="ppaction://hlinksldjump"/>
              </a:rPr>
              <a:t>Representations of an Address</a:t>
            </a:r>
            <a:endParaRPr lang="en-GB" sz="1600" dirty="0"/>
          </a:p>
          <a:p>
            <a:pPr marL="342900" indent="-342900">
              <a:buAutoNum type="arabicPeriod"/>
            </a:pPr>
            <a:r>
              <a:rPr lang="en-GB" sz="1600" dirty="0">
                <a:hlinkClick r:id="rId5" action="ppaction://hlinksldjump"/>
              </a:rPr>
              <a:t>Sim Card Swap in a Mobile Handset</a:t>
            </a:r>
            <a:endParaRPr lang="en-GB" sz="1600" dirty="0"/>
          </a:p>
          <a:p>
            <a:pPr marL="342900" indent="-342900">
              <a:buAutoNum type="arabicPeriod"/>
            </a:pPr>
            <a:r>
              <a:rPr lang="en-US" sz="1600" dirty="0">
                <a:hlinkClick r:id="rId6" action="ppaction://hlinksldjump"/>
              </a:rPr>
              <a:t>Assessments and Subject of Interest</a:t>
            </a:r>
            <a:endParaRPr lang="en-GB" sz="1600" dirty="0">
              <a:hlinkClick r:id="rId6" action="ppaction://hlinksldjump"/>
            </a:endParaRPr>
          </a:p>
          <a:p>
            <a:pPr marL="342900" indent="-342900">
              <a:buAutoNum type="arabicPeriod"/>
            </a:pPr>
            <a:r>
              <a:rPr lang="en-GB" sz="1600" dirty="0">
                <a:hlinkClick r:id="rId7" action="ppaction://hlinksldjump"/>
              </a:rPr>
              <a:t>Posts of organisations</a:t>
            </a:r>
            <a:endParaRPr lang="en-GB" sz="1600" dirty="0"/>
          </a:p>
          <a:p>
            <a:pPr marL="342900" indent="-342900">
              <a:buAutoNum type="arabicPeriod"/>
            </a:pPr>
            <a:r>
              <a:rPr lang="en-GB" sz="1600" dirty="0">
                <a:hlinkClick r:id="rId8" action="ppaction://hlinksldjump"/>
              </a:rPr>
              <a:t>SMS Message</a:t>
            </a:r>
            <a:endParaRPr lang="en-GB" sz="1600" dirty="0"/>
          </a:p>
          <a:p>
            <a:pPr marL="342900" indent="-342900">
              <a:buFont typeface="Arial" charset="0"/>
              <a:buAutoNum type="arabicPeriod"/>
            </a:pPr>
            <a:r>
              <a:rPr lang="en-GB" sz="1600" dirty="0">
                <a:hlinkClick r:id="rId2" action="ppaction://hlinksldjump"/>
              </a:rPr>
              <a:t>Voice call</a:t>
            </a:r>
            <a:endParaRPr lang="en-GB" sz="1600" dirty="0"/>
          </a:p>
          <a:p>
            <a:pPr marL="342900" indent="-342900">
              <a:buAutoNum type="arabicPeriod"/>
            </a:pPr>
            <a:r>
              <a:rPr lang="en-GB" sz="1600" dirty="0">
                <a:hlinkClick r:id="rId9" action="ppaction://hlinksldjump"/>
              </a:rPr>
              <a:t>Movement</a:t>
            </a:r>
            <a:endParaRPr lang="en-GB" sz="1600" dirty="0"/>
          </a:p>
        </p:txBody>
      </p:sp>
    </p:spTree>
    <p:extLst>
      <p:ext uri="{BB962C8B-B14F-4D97-AF65-F5344CB8AC3E}">
        <p14:creationId xmlns:p14="http://schemas.microsoft.com/office/powerpoint/2010/main" val="164895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6172-2F2F-A72A-3A9B-DFEEF1AB63A7}"/>
              </a:ext>
            </a:extLst>
          </p:cNvPr>
          <p:cNvSpPr>
            <a:spLocks noGrp="1"/>
          </p:cNvSpPr>
          <p:nvPr>
            <p:ph type="title"/>
          </p:nvPr>
        </p:nvSpPr>
        <p:spPr/>
        <p:txBody>
          <a:bodyPr/>
          <a:lstStyle/>
          <a:p>
            <a:r>
              <a:rPr lang="en-US" dirty="0"/>
              <a:t>Movement: diagram</a:t>
            </a:r>
          </a:p>
        </p:txBody>
      </p:sp>
      <p:sp>
        <p:nvSpPr>
          <p:cNvPr id="8" name="Oval 7">
            <a:extLst>
              <a:ext uri="{FF2B5EF4-FFF2-40B4-BE49-F238E27FC236}">
                <a16:creationId xmlns:a16="http://schemas.microsoft.com/office/drawing/2014/main" id="{EE99FDC3-239B-7A09-58CE-26E6FA0FE6CF}"/>
              </a:ext>
            </a:extLst>
          </p:cNvPr>
          <p:cNvSpPr/>
          <p:nvPr/>
        </p:nvSpPr>
        <p:spPr>
          <a:xfrm>
            <a:off x="1309601" y="4065109"/>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CC99FF"/>
                </a:solidFill>
                <a:latin typeface="Consolas" panose="020B0609020204030204" pitchFamily="49" charset="0"/>
              </a:rPr>
              <a:t>Mvg</a:t>
            </a:r>
            <a:endParaRPr lang="en-GB" sz="1600" dirty="0">
              <a:solidFill>
                <a:srgbClr val="CC99FF"/>
              </a:solidFill>
              <a:latin typeface="Consolas" panose="020B0609020204030204" pitchFamily="49" charset="0"/>
            </a:endParaRPr>
          </a:p>
        </p:txBody>
      </p:sp>
      <p:sp>
        <p:nvSpPr>
          <p:cNvPr id="9" name="Oval 8">
            <a:extLst>
              <a:ext uri="{FF2B5EF4-FFF2-40B4-BE49-F238E27FC236}">
                <a16:creationId xmlns:a16="http://schemas.microsoft.com/office/drawing/2014/main" id="{FC009922-823A-8D98-1B7E-4F71F2B1351E}"/>
              </a:ext>
            </a:extLst>
          </p:cNvPr>
          <p:cNvSpPr/>
          <p:nvPr/>
        </p:nvSpPr>
        <p:spPr>
          <a:xfrm>
            <a:off x="4632261" y="4065109"/>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CC99FF"/>
                </a:solidFill>
                <a:latin typeface="Consolas" panose="020B0609020204030204" pitchFamily="49" charset="0"/>
              </a:rPr>
              <a:t>Mvg</a:t>
            </a:r>
            <a:endParaRPr lang="en-GB" sz="1600" dirty="0">
              <a:solidFill>
                <a:srgbClr val="CC99FF"/>
              </a:solidFill>
              <a:latin typeface="Consolas" panose="020B0609020204030204" pitchFamily="49" charset="0"/>
            </a:endParaRPr>
          </a:p>
        </p:txBody>
      </p:sp>
      <p:sp>
        <p:nvSpPr>
          <p:cNvPr id="10" name="Oval 9">
            <a:extLst>
              <a:ext uri="{FF2B5EF4-FFF2-40B4-BE49-F238E27FC236}">
                <a16:creationId xmlns:a16="http://schemas.microsoft.com/office/drawing/2014/main" id="{7E20D5B0-FC9E-1C8D-5541-42FDB8A36A41}"/>
              </a:ext>
            </a:extLst>
          </p:cNvPr>
          <p:cNvSpPr/>
          <p:nvPr/>
        </p:nvSpPr>
        <p:spPr>
          <a:xfrm>
            <a:off x="8782473" y="3969596"/>
            <a:ext cx="487680" cy="473612"/>
          </a:xfrm>
          <a:prstGeom prst="ellipse">
            <a:avLst/>
          </a:prstGeom>
          <a:solidFill>
            <a:schemeClr val="tx1"/>
          </a:solid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CC99FF"/>
                </a:solidFill>
                <a:latin typeface="Consolas" panose="020B0609020204030204" pitchFamily="49" charset="0"/>
              </a:rPr>
              <a:t>Mvg</a:t>
            </a:r>
            <a:endParaRPr lang="en-GB" sz="1600" dirty="0">
              <a:solidFill>
                <a:srgbClr val="CC99FF"/>
              </a:solidFill>
              <a:latin typeface="Consolas" panose="020B0609020204030204" pitchFamily="49" charset="0"/>
            </a:endParaRPr>
          </a:p>
        </p:txBody>
      </p:sp>
      <p:sp>
        <p:nvSpPr>
          <p:cNvPr id="11" name="Oval 10">
            <a:extLst>
              <a:ext uri="{FF2B5EF4-FFF2-40B4-BE49-F238E27FC236}">
                <a16:creationId xmlns:a16="http://schemas.microsoft.com/office/drawing/2014/main" id="{508A3394-FB1D-C99F-807F-0FE419B60070}"/>
              </a:ext>
            </a:extLst>
          </p:cNvPr>
          <p:cNvSpPr/>
          <p:nvPr/>
        </p:nvSpPr>
        <p:spPr>
          <a:xfrm>
            <a:off x="4632261" y="5119327"/>
            <a:ext cx="487680" cy="473612"/>
          </a:xfrm>
          <a:prstGeom prst="ellipse">
            <a:avLst/>
          </a:prstGeom>
          <a:solidFill>
            <a:schemeClr val="tx1"/>
          </a:solidFill>
          <a:ln w="38100">
            <a:solidFill>
              <a:srgbClr val="FFC0CB"/>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C0CB"/>
                </a:solidFill>
                <a:latin typeface="Consolas" panose="020B0609020204030204" pitchFamily="49" charset="0"/>
              </a:rPr>
              <a:t>Mv</a:t>
            </a:r>
            <a:endParaRPr lang="en-GB" sz="1600" dirty="0">
              <a:solidFill>
                <a:srgbClr val="FFC0CB"/>
              </a:solidFill>
              <a:latin typeface="Consolas" panose="020B0609020204030204" pitchFamily="49" charset="0"/>
            </a:endParaRPr>
          </a:p>
        </p:txBody>
      </p:sp>
      <p:sp>
        <p:nvSpPr>
          <p:cNvPr id="12" name="Oval 11">
            <a:extLst>
              <a:ext uri="{FF2B5EF4-FFF2-40B4-BE49-F238E27FC236}">
                <a16:creationId xmlns:a16="http://schemas.microsoft.com/office/drawing/2014/main" id="{E22C87FB-53E3-FA03-1B45-69F1CD112027}"/>
              </a:ext>
            </a:extLst>
          </p:cNvPr>
          <p:cNvSpPr/>
          <p:nvPr/>
        </p:nvSpPr>
        <p:spPr>
          <a:xfrm>
            <a:off x="4569757" y="5924023"/>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err="1">
                <a:solidFill>
                  <a:srgbClr val="FFFF00"/>
                </a:solidFill>
                <a:latin typeface="Consolas" panose="020B0609020204030204" pitchFamily="49" charset="0"/>
              </a:rPr>
              <a:t>Sh</a:t>
            </a:r>
            <a:endParaRPr lang="en-GB" sz="1600" dirty="0">
              <a:solidFill>
                <a:srgbClr val="FFFF00"/>
              </a:solidFill>
              <a:latin typeface="Consolas" panose="020B0609020204030204" pitchFamily="49" charset="0"/>
            </a:endParaRPr>
          </a:p>
        </p:txBody>
      </p:sp>
      <p:cxnSp>
        <p:nvCxnSpPr>
          <p:cNvPr id="13" name="Connector: Elbow 50">
            <a:extLst>
              <a:ext uri="{FF2B5EF4-FFF2-40B4-BE49-F238E27FC236}">
                <a16:creationId xmlns:a16="http://schemas.microsoft.com/office/drawing/2014/main" id="{6782A806-5B14-E89F-D088-907E8CD54927}"/>
              </a:ext>
            </a:extLst>
          </p:cNvPr>
          <p:cNvCxnSpPr>
            <a:cxnSpLocks/>
            <a:stCxn id="8" idx="5"/>
            <a:endCxn id="11" idx="2"/>
          </p:cNvCxnSpPr>
          <p:nvPr/>
        </p:nvCxnSpPr>
        <p:spPr>
          <a:xfrm rot="16200000" flipH="1">
            <a:off x="2735676" y="3459547"/>
            <a:ext cx="886771" cy="2906399"/>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or: Elbow 57">
            <a:extLst>
              <a:ext uri="{FF2B5EF4-FFF2-40B4-BE49-F238E27FC236}">
                <a16:creationId xmlns:a16="http://schemas.microsoft.com/office/drawing/2014/main" id="{3DF076A6-4CEE-00D1-7BF5-F4C7DC7A2921}"/>
              </a:ext>
            </a:extLst>
          </p:cNvPr>
          <p:cNvCxnSpPr>
            <a:cxnSpLocks/>
            <a:stCxn id="10" idx="3"/>
            <a:endCxn id="11" idx="6"/>
          </p:cNvCxnSpPr>
          <p:nvPr/>
        </p:nvCxnSpPr>
        <p:spPr>
          <a:xfrm rot="5400000">
            <a:off x="6495775" y="2998016"/>
            <a:ext cx="982284" cy="3733951"/>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21ECC2-5DC7-1907-7C91-49B55F5A4902}"/>
              </a:ext>
            </a:extLst>
          </p:cNvPr>
          <p:cNvCxnSpPr>
            <a:cxnSpLocks/>
            <a:stCxn id="9" idx="4"/>
            <a:endCxn id="11" idx="0"/>
          </p:cNvCxnSpPr>
          <p:nvPr/>
        </p:nvCxnSpPr>
        <p:spPr>
          <a:xfrm>
            <a:off x="4876101" y="4538721"/>
            <a:ext cx="0" cy="58060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85041D-2D3F-0E0B-CF10-13C3D54A32D5}"/>
              </a:ext>
            </a:extLst>
          </p:cNvPr>
          <p:cNvSpPr txBox="1"/>
          <p:nvPr/>
        </p:nvSpPr>
        <p:spPr>
          <a:xfrm>
            <a:off x="3004063" y="5142015"/>
            <a:ext cx="129304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E3503A40-4701-CDE8-8CAD-439D5DC5A686}"/>
              </a:ext>
            </a:extLst>
          </p:cNvPr>
          <p:cNvSpPr txBox="1"/>
          <p:nvPr/>
        </p:nvSpPr>
        <p:spPr>
          <a:xfrm>
            <a:off x="6060083" y="5142014"/>
            <a:ext cx="129304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C69B59EF-4E13-CBA1-741A-A0EC8435CAB4}"/>
              </a:ext>
            </a:extLst>
          </p:cNvPr>
          <p:cNvSpPr txBox="1"/>
          <p:nvPr/>
        </p:nvSpPr>
        <p:spPr>
          <a:xfrm>
            <a:off x="3755927" y="4637736"/>
            <a:ext cx="129304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19" name="Connector: Elbow 86">
            <a:extLst>
              <a:ext uri="{FF2B5EF4-FFF2-40B4-BE49-F238E27FC236}">
                <a16:creationId xmlns:a16="http://schemas.microsoft.com/office/drawing/2014/main" id="{7CEC84A7-932B-EDD3-3BB7-7406CD11796B}"/>
              </a:ext>
            </a:extLst>
          </p:cNvPr>
          <p:cNvCxnSpPr>
            <a:cxnSpLocks/>
            <a:stCxn id="8" idx="3"/>
            <a:endCxn id="12" idx="2"/>
          </p:cNvCxnSpPr>
          <p:nvPr/>
        </p:nvCxnSpPr>
        <p:spPr>
          <a:xfrm rot="16200000" flipH="1">
            <a:off x="2129655" y="3720726"/>
            <a:ext cx="1691467" cy="3188737"/>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or: Elbow 89">
            <a:extLst>
              <a:ext uri="{FF2B5EF4-FFF2-40B4-BE49-F238E27FC236}">
                <a16:creationId xmlns:a16="http://schemas.microsoft.com/office/drawing/2014/main" id="{4A565A6D-4614-19A5-38C7-C5F921D0A68E}"/>
              </a:ext>
            </a:extLst>
          </p:cNvPr>
          <p:cNvCxnSpPr>
            <a:cxnSpLocks/>
            <a:stCxn id="10" idx="5"/>
            <a:endCxn id="12" idx="6"/>
          </p:cNvCxnSpPr>
          <p:nvPr/>
        </p:nvCxnSpPr>
        <p:spPr>
          <a:xfrm rot="5400000">
            <a:off x="6234596" y="3196691"/>
            <a:ext cx="1786980" cy="4141297"/>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93">
            <a:extLst>
              <a:ext uri="{FF2B5EF4-FFF2-40B4-BE49-F238E27FC236}">
                <a16:creationId xmlns:a16="http://schemas.microsoft.com/office/drawing/2014/main" id="{A87C1003-79A1-B647-DBAE-B0C475EE99A6}"/>
              </a:ext>
            </a:extLst>
          </p:cNvPr>
          <p:cNvCxnSpPr>
            <a:cxnSpLocks/>
            <a:stCxn id="9" idx="6"/>
            <a:endCxn id="12" idx="7"/>
          </p:cNvCxnSpPr>
          <p:nvPr/>
        </p:nvCxnSpPr>
        <p:spPr>
          <a:xfrm flipH="1">
            <a:off x="4986018" y="4301915"/>
            <a:ext cx="133923" cy="1691467"/>
          </a:xfrm>
          <a:prstGeom prst="bentConnector4">
            <a:avLst>
              <a:gd name="adj1" fmla="val -170695"/>
              <a:gd name="adj2" fmla="val 99669"/>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1AC9818-37F5-C04F-4B04-2DC35C424C9E}"/>
              </a:ext>
            </a:extLst>
          </p:cNvPr>
          <p:cNvSpPr txBox="1"/>
          <p:nvPr/>
        </p:nvSpPr>
        <p:spPr>
          <a:xfrm>
            <a:off x="2392691" y="5914504"/>
            <a:ext cx="129304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EDD95D16-B616-B509-4A02-C28F792FD75A}"/>
              </a:ext>
            </a:extLst>
          </p:cNvPr>
          <p:cNvSpPr txBox="1"/>
          <p:nvPr/>
        </p:nvSpPr>
        <p:spPr>
          <a:xfrm>
            <a:off x="6000827" y="5914504"/>
            <a:ext cx="129304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02F2FF60-4BA3-E53E-9142-7327CAB36DB6}"/>
              </a:ext>
            </a:extLst>
          </p:cNvPr>
          <p:cNvSpPr txBox="1"/>
          <p:nvPr/>
        </p:nvSpPr>
        <p:spPr>
          <a:xfrm>
            <a:off x="4927215" y="5608723"/>
            <a:ext cx="1293042" cy="200055"/>
          </a:xfrm>
          <a:prstGeom prst="rect">
            <a:avLst/>
          </a:prstGeom>
          <a:solidFill>
            <a:schemeClr val="bg1"/>
          </a:solidFill>
        </p:spPr>
        <p:txBody>
          <a:bodyPr wrap="squar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2C27FAA8-0401-783C-F4B5-8BE29234D677}"/>
              </a:ext>
            </a:extLst>
          </p:cNvPr>
          <p:cNvSpPr/>
          <p:nvPr/>
        </p:nvSpPr>
        <p:spPr>
          <a:xfrm>
            <a:off x="2496990" y="4031132"/>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FF00"/>
                </a:solidFill>
                <a:latin typeface="Consolas" panose="020B0609020204030204" pitchFamily="49" charset="0"/>
              </a:rPr>
              <a:t>GP</a:t>
            </a:r>
          </a:p>
        </p:txBody>
      </p:sp>
      <p:cxnSp>
        <p:nvCxnSpPr>
          <p:cNvPr id="27" name="Straight Arrow Connector 26">
            <a:extLst>
              <a:ext uri="{FF2B5EF4-FFF2-40B4-BE49-F238E27FC236}">
                <a16:creationId xmlns:a16="http://schemas.microsoft.com/office/drawing/2014/main" id="{83EB6406-6806-81D6-ACA3-AD9FE61108D5}"/>
              </a:ext>
            </a:extLst>
          </p:cNvPr>
          <p:cNvCxnSpPr>
            <a:cxnSpLocks/>
            <a:endCxn id="25" idx="2"/>
          </p:cNvCxnSpPr>
          <p:nvPr/>
        </p:nvCxnSpPr>
        <p:spPr>
          <a:xfrm>
            <a:off x="1810757" y="4267938"/>
            <a:ext cx="6862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F0AB24-8E61-DDCA-01D1-0F2C668D6B1E}"/>
              </a:ext>
            </a:extLst>
          </p:cNvPr>
          <p:cNvSpPr txBox="1"/>
          <p:nvPr/>
        </p:nvSpPr>
        <p:spPr>
          <a:xfrm>
            <a:off x="1728697" y="4323064"/>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ies:inLocation</a:t>
            </a:r>
            <a:endParaRPr lang="en-GB" sz="700" dirty="0">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856ED9B5-991F-3CE8-A333-744865C85884}"/>
              </a:ext>
            </a:extLst>
          </p:cNvPr>
          <p:cNvSpPr/>
          <p:nvPr/>
        </p:nvSpPr>
        <p:spPr>
          <a:xfrm>
            <a:off x="6102507" y="3888839"/>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FF00"/>
                </a:solidFill>
                <a:latin typeface="Consolas" panose="020B0609020204030204" pitchFamily="49" charset="0"/>
              </a:rPr>
              <a:t>GP</a:t>
            </a:r>
          </a:p>
        </p:txBody>
      </p:sp>
      <p:cxnSp>
        <p:nvCxnSpPr>
          <p:cNvPr id="31" name="Straight Arrow Connector 30">
            <a:extLst>
              <a:ext uri="{FF2B5EF4-FFF2-40B4-BE49-F238E27FC236}">
                <a16:creationId xmlns:a16="http://schemas.microsoft.com/office/drawing/2014/main" id="{E822D96C-1F37-6C90-2FAD-2C7A117278DC}"/>
              </a:ext>
            </a:extLst>
          </p:cNvPr>
          <p:cNvCxnSpPr>
            <a:cxnSpLocks/>
            <a:stCxn id="9" idx="7"/>
            <a:endCxn id="29" idx="2"/>
          </p:cNvCxnSpPr>
          <p:nvPr/>
        </p:nvCxnSpPr>
        <p:spPr>
          <a:xfrm flipV="1">
            <a:off x="5048522" y="4125645"/>
            <a:ext cx="1053985" cy="882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68CAA88-1D7F-DA92-E67E-50368FABD397}"/>
              </a:ext>
            </a:extLst>
          </p:cNvPr>
          <p:cNvSpPr/>
          <p:nvPr/>
        </p:nvSpPr>
        <p:spPr>
          <a:xfrm>
            <a:off x="10129670" y="3968144"/>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FFFF00"/>
                </a:solidFill>
                <a:latin typeface="Consolas" panose="020B0609020204030204" pitchFamily="49" charset="0"/>
              </a:rPr>
              <a:t>GP</a:t>
            </a:r>
          </a:p>
        </p:txBody>
      </p:sp>
      <p:cxnSp>
        <p:nvCxnSpPr>
          <p:cNvPr id="33" name="Straight Arrow Connector 32">
            <a:extLst>
              <a:ext uri="{FF2B5EF4-FFF2-40B4-BE49-F238E27FC236}">
                <a16:creationId xmlns:a16="http://schemas.microsoft.com/office/drawing/2014/main" id="{131FEDCB-C1E5-27BC-06AF-E27E385EB2B8}"/>
              </a:ext>
            </a:extLst>
          </p:cNvPr>
          <p:cNvCxnSpPr>
            <a:cxnSpLocks/>
            <a:stCxn id="10" idx="6"/>
            <a:endCxn id="32" idx="2"/>
          </p:cNvCxnSpPr>
          <p:nvPr/>
        </p:nvCxnSpPr>
        <p:spPr>
          <a:xfrm flipV="1">
            <a:off x="9270153" y="4204950"/>
            <a:ext cx="859517" cy="14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EB030E2-EF96-581D-865F-85844FDBC7A9}"/>
              </a:ext>
            </a:extLst>
          </p:cNvPr>
          <p:cNvSpPr txBox="1"/>
          <p:nvPr/>
        </p:nvSpPr>
        <p:spPr>
          <a:xfrm>
            <a:off x="9210396" y="4252336"/>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ies:inLocation</a:t>
            </a:r>
            <a:endParaRPr lang="en-GB" sz="700" dirty="0">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F9993DB4-61D7-C8B9-6E52-90F07AF54CC3}"/>
              </a:ext>
            </a:extLst>
          </p:cNvPr>
          <p:cNvSpPr/>
          <p:nvPr/>
        </p:nvSpPr>
        <p:spPr>
          <a:xfrm>
            <a:off x="9519625" y="5126705"/>
            <a:ext cx="1911610" cy="1077218"/>
          </a:xfrm>
          <a:prstGeom prst="rect">
            <a:avLst/>
          </a:prstGeom>
        </p:spPr>
        <p:txBody>
          <a:bodyPr wrap="square">
            <a:spAutoFit/>
          </a:bodyPr>
          <a:lstStyle/>
          <a:p>
            <a:r>
              <a:rPr lang="en-GB" sz="800" b="1" dirty="0">
                <a:latin typeface="Consolas" panose="020B0609020204030204" pitchFamily="49" charset="0"/>
              </a:rPr>
              <a:t>KEY:</a:t>
            </a:r>
          </a:p>
          <a:p>
            <a:r>
              <a:rPr lang="en-GB" sz="800" dirty="0">
                <a:latin typeface="Consolas" panose="020B0609020204030204" pitchFamily="49" charset="0"/>
              </a:rPr>
              <a:t>Mv	</a:t>
            </a:r>
            <a:r>
              <a:rPr lang="en-GB" sz="800" dirty="0" err="1">
                <a:latin typeface="Consolas" panose="020B0609020204030204" pitchFamily="49" charset="0"/>
              </a:rPr>
              <a:t>ies:Movement</a:t>
            </a:r>
            <a:endParaRPr lang="en-GB" sz="800" dirty="0">
              <a:latin typeface="Consolas" panose="020B0609020204030204" pitchFamily="49" charset="0"/>
            </a:endParaRPr>
          </a:p>
          <a:p>
            <a:r>
              <a:rPr lang="en-GB" sz="800" dirty="0" err="1">
                <a:latin typeface="Consolas" panose="020B0609020204030204" pitchFamily="49" charset="0"/>
              </a:rPr>
              <a:t>Mvg</a:t>
            </a:r>
            <a:r>
              <a:rPr lang="en-GB" sz="800" dirty="0">
                <a:latin typeface="Consolas" panose="020B0609020204030204" pitchFamily="49" charset="0"/>
              </a:rPr>
              <a:t>	</a:t>
            </a:r>
            <a:r>
              <a:rPr lang="en-GB" sz="800" dirty="0" err="1">
                <a:latin typeface="Consolas" panose="020B0609020204030204" pitchFamily="49" charset="0"/>
              </a:rPr>
              <a:t>ies:Moving</a:t>
            </a:r>
            <a:endParaRPr lang="en-GB" sz="800" dirty="0">
              <a:latin typeface="Consolas" panose="020B0609020204030204" pitchFamily="49" charset="0"/>
            </a:endParaRPr>
          </a:p>
          <a:p>
            <a:r>
              <a:rPr lang="en-GB" sz="800" dirty="0" err="1">
                <a:latin typeface="Consolas" panose="020B0609020204030204" pitchFamily="49" charset="0"/>
              </a:rPr>
              <a:t>Sh</a:t>
            </a:r>
            <a:r>
              <a:rPr lang="en-GB" sz="800" dirty="0">
                <a:latin typeface="Consolas" panose="020B0609020204030204" pitchFamily="49" charset="0"/>
              </a:rPr>
              <a:t>	</a:t>
            </a:r>
            <a:r>
              <a:rPr lang="en-GB" sz="800" dirty="0" err="1">
                <a:latin typeface="Consolas" panose="020B0609020204030204" pitchFamily="49" charset="0"/>
              </a:rPr>
              <a:t>ies:Ship</a:t>
            </a:r>
            <a:endParaRPr lang="en-GB" sz="800" dirty="0">
              <a:latin typeface="Consolas" panose="020B0609020204030204" pitchFamily="49" charset="0"/>
            </a:endParaRPr>
          </a:p>
          <a:p>
            <a:r>
              <a:rPr lang="en-GB" sz="800" dirty="0">
                <a:latin typeface="Consolas" panose="020B0609020204030204" pitchFamily="49" charset="0"/>
              </a:rPr>
              <a:t>GP	</a:t>
            </a:r>
            <a:r>
              <a:rPr lang="en-GB" sz="800" dirty="0" err="1">
                <a:latin typeface="Consolas" panose="020B0609020204030204" pitchFamily="49" charset="0"/>
              </a:rPr>
              <a:t>ies:GeoPoint</a:t>
            </a:r>
            <a:endParaRPr lang="en-GB" sz="800" dirty="0">
              <a:latin typeface="Consolas" panose="020B0609020204030204" pitchFamily="49" charset="0"/>
            </a:endParaRPr>
          </a:p>
          <a:p>
            <a:r>
              <a:rPr lang="en-GB" sz="800" dirty="0">
                <a:latin typeface="Consolas" panose="020B0609020204030204" pitchFamily="49" charset="0"/>
              </a:rPr>
              <a:t>Lat	</a:t>
            </a:r>
            <a:r>
              <a:rPr lang="en-GB" sz="800" dirty="0" err="1">
                <a:latin typeface="Consolas" panose="020B0609020204030204" pitchFamily="49" charset="0"/>
              </a:rPr>
              <a:t>ies:Latitude</a:t>
            </a:r>
            <a:endParaRPr lang="en-GB" sz="800" dirty="0">
              <a:latin typeface="Consolas" panose="020B0609020204030204" pitchFamily="49" charset="0"/>
            </a:endParaRPr>
          </a:p>
          <a:p>
            <a:r>
              <a:rPr lang="en-GB" sz="800" dirty="0">
                <a:latin typeface="Consolas" panose="020B0609020204030204" pitchFamily="49" charset="0"/>
              </a:rPr>
              <a:t>Lon	</a:t>
            </a:r>
            <a:r>
              <a:rPr lang="en-GB" sz="800" dirty="0" err="1">
                <a:latin typeface="Consolas" panose="020B0609020204030204" pitchFamily="49" charset="0"/>
              </a:rPr>
              <a:t>ies:Longitude</a:t>
            </a:r>
            <a:endParaRPr lang="en-GB" sz="800" dirty="0">
              <a:latin typeface="Consolas" panose="020B0609020204030204" pitchFamily="49" charset="0"/>
            </a:endParaRPr>
          </a:p>
          <a:p>
            <a:r>
              <a:rPr lang="en-GB" sz="800" dirty="0">
                <a:latin typeface="Consolas" panose="020B0609020204030204" pitchFamily="49" charset="0"/>
              </a:rPr>
              <a:t>PP	</a:t>
            </a:r>
            <a:r>
              <a:rPr lang="en-GB" sz="800" dirty="0" err="1">
                <a:latin typeface="Consolas" panose="020B0609020204030204" pitchFamily="49" charset="0"/>
              </a:rPr>
              <a:t>ies:ParticularPeriod</a:t>
            </a:r>
            <a:endParaRPr lang="en-GB" sz="800" dirty="0">
              <a:latin typeface="Consolas" panose="020B0609020204030204" pitchFamily="49" charset="0"/>
            </a:endParaRPr>
          </a:p>
        </p:txBody>
      </p:sp>
      <p:sp>
        <p:nvSpPr>
          <p:cNvPr id="7" name="Oval 6">
            <a:extLst>
              <a:ext uri="{FF2B5EF4-FFF2-40B4-BE49-F238E27FC236}">
                <a16:creationId xmlns:a16="http://schemas.microsoft.com/office/drawing/2014/main" id="{260DD2C9-7137-B395-DB9C-9FD9AF65ED02}"/>
              </a:ext>
            </a:extLst>
          </p:cNvPr>
          <p:cNvSpPr/>
          <p:nvPr/>
        </p:nvSpPr>
        <p:spPr>
          <a:xfrm>
            <a:off x="2009310" y="3001519"/>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Consolas" panose="020B0609020204030204" pitchFamily="49" charset="0"/>
              </a:rPr>
              <a:t>Lat</a:t>
            </a:r>
          </a:p>
        </p:txBody>
      </p:sp>
      <p:sp>
        <p:nvSpPr>
          <p:cNvPr id="35" name="Oval 34">
            <a:extLst>
              <a:ext uri="{FF2B5EF4-FFF2-40B4-BE49-F238E27FC236}">
                <a16:creationId xmlns:a16="http://schemas.microsoft.com/office/drawing/2014/main" id="{796E3106-E972-2073-EE83-9171D756AE7D}"/>
              </a:ext>
            </a:extLst>
          </p:cNvPr>
          <p:cNvSpPr/>
          <p:nvPr/>
        </p:nvSpPr>
        <p:spPr>
          <a:xfrm>
            <a:off x="5327205" y="3005281"/>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Consolas" panose="020B0609020204030204" pitchFamily="49" charset="0"/>
              </a:rPr>
              <a:t>Lat</a:t>
            </a:r>
          </a:p>
        </p:txBody>
      </p:sp>
      <p:sp>
        <p:nvSpPr>
          <p:cNvPr id="36" name="Oval 35">
            <a:extLst>
              <a:ext uri="{FF2B5EF4-FFF2-40B4-BE49-F238E27FC236}">
                <a16:creationId xmlns:a16="http://schemas.microsoft.com/office/drawing/2014/main" id="{8FE5F278-9C43-2A99-929F-7A3D7E3A1DF4}"/>
              </a:ext>
            </a:extLst>
          </p:cNvPr>
          <p:cNvSpPr/>
          <p:nvPr/>
        </p:nvSpPr>
        <p:spPr>
          <a:xfrm>
            <a:off x="9456071" y="2938531"/>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Consolas" panose="020B0609020204030204" pitchFamily="49" charset="0"/>
              </a:rPr>
              <a:t>Lat</a:t>
            </a:r>
          </a:p>
        </p:txBody>
      </p:sp>
      <p:sp>
        <p:nvSpPr>
          <p:cNvPr id="37" name="Oval 36">
            <a:extLst>
              <a:ext uri="{FF2B5EF4-FFF2-40B4-BE49-F238E27FC236}">
                <a16:creationId xmlns:a16="http://schemas.microsoft.com/office/drawing/2014/main" id="{6E35E4BC-6C66-5382-C7D0-E9140CCA2BA5}"/>
              </a:ext>
            </a:extLst>
          </p:cNvPr>
          <p:cNvSpPr/>
          <p:nvPr/>
        </p:nvSpPr>
        <p:spPr>
          <a:xfrm>
            <a:off x="3162320" y="3001519"/>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Consolas" panose="020B0609020204030204" pitchFamily="49" charset="0"/>
              </a:rPr>
              <a:t>Lon</a:t>
            </a:r>
          </a:p>
        </p:txBody>
      </p:sp>
      <p:sp>
        <p:nvSpPr>
          <p:cNvPr id="38" name="Oval 37">
            <a:extLst>
              <a:ext uri="{FF2B5EF4-FFF2-40B4-BE49-F238E27FC236}">
                <a16:creationId xmlns:a16="http://schemas.microsoft.com/office/drawing/2014/main" id="{1C25090F-EE4D-22DF-EAFE-FCF069E50E1B}"/>
              </a:ext>
            </a:extLst>
          </p:cNvPr>
          <p:cNvSpPr/>
          <p:nvPr/>
        </p:nvSpPr>
        <p:spPr>
          <a:xfrm>
            <a:off x="10761350" y="2944902"/>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Consolas" panose="020B0609020204030204" pitchFamily="49" charset="0"/>
              </a:rPr>
              <a:t>Lon</a:t>
            </a:r>
          </a:p>
        </p:txBody>
      </p:sp>
      <p:sp>
        <p:nvSpPr>
          <p:cNvPr id="39" name="Oval 38">
            <a:extLst>
              <a:ext uri="{FF2B5EF4-FFF2-40B4-BE49-F238E27FC236}">
                <a16:creationId xmlns:a16="http://schemas.microsoft.com/office/drawing/2014/main" id="{19B1DE51-8C50-D233-70F8-932ED208F755}"/>
              </a:ext>
            </a:extLst>
          </p:cNvPr>
          <p:cNvSpPr/>
          <p:nvPr/>
        </p:nvSpPr>
        <p:spPr>
          <a:xfrm>
            <a:off x="6788323" y="2997724"/>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Consolas" panose="020B0609020204030204" pitchFamily="49" charset="0"/>
              </a:rPr>
              <a:t>Lon</a:t>
            </a:r>
          </a:p>
        </p:txBody>
      </p:sp>
      <p:cxnSp>
        <p:nvCxnSpPr>
          <p:cNvPr id="40" name="Straight Arrow Connector 39">
            <a:extLst>
              <a:ext uri="{FF2B5EF4-FFF2-40B4-BE49-F238E27FC236}">
                <a16:creationId xmlns:a16="http://schemas.microsoft.com/office/drawing/2014/main" id="{9BFABFE7-9847-7BC5-A0A3-BCA04E156FF9}"/>
              </a:ext>
            </a:extLst>
          </p:cNvPr>
          <p:cNvCxnSpPr>
            <a:cxnSpLocks/>
            <a:stCxn id="25" idx="1"/>
            <a:endCxn id="7" idx="4"/>
          </p:cNvCxnSpPr>
          <p:nvPr/>
        </p:nvCxnSpPr>
        <p:spPr>
          <a:xfrm flipH="1" flipV="1">
            <a:off x="2253150" y="3475131"/>
            <a:ext cx="315259" cy="62536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7479C9B-7DF1-E669-284D-70C63EF9B2C1}"/>
              </a:ext>
            </a:extLst>
          </p:cNvPr>
          <p:cNvCxnSpPr>
            <a:cxnSpLocks/>
            <a:stCxn id="25" idx="7"/>
            <a:endCxn id="37" idx="4"/>
          </p:cNvCxnSpPr>
          <p:nvPr/>
        </p:nvCxnSpPr>
        <p:spPr>
          <a:xfrm flipV="1">
            <a:off x="2913251" y="3475131"/>
            <a:ext cx="492909" cy="62536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D0A3F1A-5A01-3701-B071-6ADDA8DF4954}"/>
              </a:ext>
            </a:extLst>
          </p:cNvPr>
          <p:cNvCxnSpPr>
            <a:cxnSpLocks/>
            <a:stCxn id="29" idx="1"/>
            <a:endCxn id="35" idx="5"/>
          </p:cNvCxnSpPr>
          <p:nvPr/>
        </p:nvCxnSpPr>
        <p:spPr>
          <a:xfrm flipH="1" flipV="1">
            <a:off x="5743466" y="3409534"/>
            <a:ext cx="430460" cy="54866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3CEE0DA-22AF-1858-C622-997101B60AB6}"/>
              </a:ext>
            </a:extLst>
          </p:cNvPr>
          <p:cNvCxnSpPr>
            <a:cxnSpLocks/>
            <a:stCxn id="29" idx="7"/>
            <a:endCxn id="39" idx="3"/>
          </p:cNvCxnSpPr>
          <p:nvPr/>
        </p:nvCxnSpPr>
        <p:spPr>
          <a:xfrm flipV="1">
            <a:off x="6518768" y="3401977"/>
            <a:ext cx="340974" cy="55622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7523172-2F87-AD1F-A0BB-90D9F30272A2}"/>
              </a:ext>
            </a:extLst>
          </p:cNvPr>
          <p:cNvCxnSpPr>
            <a:cxnSpLocks/>
            <a:stCxn id="32" idx="1"/>
            <a:endCxn id="36" idx="5"/>
          </p:cNvCxnSpPr>
          <p:nvPr/>
        </p:nvCxnSpPr>
        <p:spPr>
          <a:xfrm flipH="1" flipV="1">
            <a:off x="9872332" y="3342784"/>
            <a:ext cx="328757" cy="6947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4C1044B-C4BA-249D-F8D4-D7CC7E047D15}"/>
              </a:ext>
            </a:extLst>
          </p:cNvPr>
          <p:cNvCxnSpPr>
            <a:cxnSpLocks/>
            <a:stCxn id="32" idx="7"/>
            <a:endCxn id="38" idx="3"/>
          </p:cNvCxnSpPr>
          <p:nvPr/>
        </p:nvCxnSpPr>
        <p:spPr>
          <a:xfrm flipV="1">
            <a:off x="10545931" y="3349155"/>
            <a:ext cx="286838" cy="68834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FFDF976-7774-C01B-ECBB-3376B689FBF5}"/>
              </a:ext>
            </a:extLst>
          </p:cNvPr>
          <p:cNvSpPr txBox="1"/>
          <p:nvPr/>
        </p:nvSpPr>
        <p:spPr>
          <a:xfrm>
            <a:off x="10676106" y="3602277"/>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61" name="TextBox 60">
            <a:extLst>
              <a:ext uri="{FF2B5EF4-FFF2-40B4-BE49-F238E27FC236}">
                <a16:creationId xmlns:a16="http://schemas.microsoft.com/office/drawing/2014/main" id="{2F77B096-7B11-94F6-919E-D1BA3C49FF9D}"/>
              </a:ext>
            </a:extLst>
          </p:cNvPr>
          <p:cNvSpPr txBox="1"/>
          <p:nvPr/>
        </p:nvSpPr>
        <p:spPr>
          <a:xfrm>
            <a:off x="9026313" y="3597311"/>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BDE3B2E2-FEB8-FFAE-E037-7735290D1662}"/>
              </a:ext>
            </a:extLst>
          </p:cNvPr>
          <p:cNvSpPr txBox="1"/>
          <p:nvPr/>
        </p:nvSpPr>
        <p:spPr>
          <a:xfrm>
            <a:off x="6660731" y="3587756"/>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63" name="TextBox 62">
            <a:extLst>
              <a:ext uri="{FF2B5EF4-FFF2-40B4-BE49-F238E27FC236}">
                <a16:creationId xmlns:a16="http://schemas.microsoft.com/office/drawing/2014/main" id="{6B5765FD-7E31-0F12-BE4C-1E16BBC1EE65}"/>
              </a:ext>
            </a:extLst>
          </p:cNvPr>
          <p:cNvSpPr txBox="1"/>
          <p:nvPr/>
        </p:nvSpPr>
        <p:spPr>
          <a:xfrm>
            <a:off x="4927215" y="3596307"/>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64" name="TextBox 63">
            <a:extLst>
              <a:ext uri="{FF2B5EF4-FFF2-40B4-BE49-F238E27FC236}">
                <a16:creationId xmlns:a16="http://schemas.microsoft.com/office/drawing/2014/main" id="{6D9D7AFD-EEA5-4240-1A95-FDC27EAB5D89}"/>
              </a:ext>
            </a:extLst>
          </p:cNvPr>
          <p:cNvSpPr txBox="1"/>
          <p:nvPr/>
        </p:nvSpPr>
        <p:spPr>
          <a:xfrm>
            <a:off x="3079263" y="3725939"/>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65" name="TextBox 64">
            <a:extLst>
              <a:ext uri="{FF2B5EF4-FFF2-40B4-BE49-F238E27FC236}">
                <a16:creationId xmlns:a16="http://schemas.microsoft.com/office/drawing/2014/main" id="{DF9412DC-35EE-FB56-7279-8979C878AFC9}"/>
              </a:ext>
            </a:extLst>
          </p:cNvPr>
          <p:cNvSpPr txBox="1"/>
          <p:nvPr/>
        </p:nvSpPr>
        <p:spPr>
          <a:xfrm>
            <a:off x="1376097" y="3702099"/>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67" name="TextBox 66">
            <a:extLst>
              <a:ext uri="{FF2B5EF4-FFF2-40B4-BE49-F238E27FC236}">
                <a16:creationId xmlns:a16="http://schemas.microsoft.com/office/drawing/2014/main" id="{E3A6A0F6-15B1-03D1-0913-899C30E547AA}"/>
              </a:ext>
            </a:extLst>
          </p:cNvPr>
          <p:cNvSpPr txBox="1"/>
          <p:nvPr/>
        </p:nvSpPr>
        <p:spPr>
          <a:xfrm>
            <a:off x="842437" y="1192685"/>
            <a:ext cx="10731725" cy="738664"/>
          </a:xfrm>
          <a:prstGeom prst="rect">
            <a:avLst/>
          </a:prstGeom>
          <a:noFill/>
        </p:spPr>
        <p:txBody>
          <a:bodyPr wrap="square" rtlCol="0">
            <a:spAutoFit/>
          </a:bodyPr>
          <a:lstStyle/>
          <a:p>
            <a:pPr algn="l"/>
            <a:r>
              <a:rPr lang="en-US" sz="1400" dirty="0">
                <a:solidFill>
                  <a:schemeClr val="tx2"/>
                </a:solidFill>
                <a:latin typeface="Consolas" panose="020B0609020204030204" pitchFamily="49" charset="0"/>
                <a:cs typeface="Consolas" panose="020B0609020204030204" pitchFamily="49" charset="0"/>
              </a:rPr>
              <a:t>This example models the movement of a ship along the English Channel. This uses the IES Movement pattern. The end-to-end movement is an event (</a:t>
            </a:r>
            <a:r>
              <a:rPr lang="en-US" sz="1400" dirty="0" err="1">
                <a:solidFill>
                  <a:schemeClr val="tx2"/>
                </a:solidFill>
                <a:latin typeface="Consolas" panose="020B0609020204030204" pitchFamily="49" charset="0"/>
                <a:cs typeface="Consolas" panose="020B0609020204030204" pitchFamily="49" charset="0"/>
              </a:rPr>
              <a:t>ies:Movement</a:t>
            </a:r>
            <a:r>
              <a:rPr lang="en-US" sz="1400" dirty="0">
                <a:solidFill>
                  <a:schemeClr val="tx2"/>
                </a:solidFill>
                <a:latin typeface="Consolas" panose="020B0609020204030204" pitchFamily="49" charset="0"/>
                <a:cs typeface="Consolas" panose="020B0609020204030204" pitchFamily="49" charset="0"/>
              </a:rPr>
              <a:t>) with each known position of the ship during the movement a participant state (</a:t>
            </a:r>
            <a:r>
              <a:rPr lang="en-US" sz="1400" dirty="0" err="1">
                <a:solidFill>
                  <a:schemeClr val="tx2"/>
                </a:solidFill>
                <a:latin typeface="Consolas" panose="020B0609020204030204" pitchFamily="49" charset="0"/>
                <a:cs typeface="Consolas" panose="020B0609020204030204" pitchFamily="49" charset="0"/>
              </a:rPr>
              <a:t>ies:Moving</a:t>
            </a:r>
            <a:r>
              <a:rPr lang="en-US" sz="1400" dirty="0">
                <a:solidFill>
                  <a:schemeClr val="tx2"/>
                </a:solidFill>
                <a:latin typeface="Consolas" panose="020B0609020204030204" pitchFamily="49" charset="0"/>
                <a:cs typeface="Consolas" panose="020B0609020204030204" pitchFamily="49" charset="0"/>
              </a:rPr>
              <a:t>) of the ship. </a:t>
            </a:r>
          </a:p>
        </p:txBody>
      </p:sp>
      <p:cxnSp>
        <p:nvCxnSpPr>
          <p:cNvPr id="68" name="Straight Arrow Connector 67">
            <a:extLst>
              <a:ext uri="{FF2B5EF4-FFF2-40B4-BE49-F238E27FC236}">
                <a16:creationId xmlns:a16="http://schemas.microsoft.com/office/drawing/2014/main" id="{5C0EB625-EEB1-75C1-E039-A5D8F662EEA8}"/>
              </a:ext>
            </a:extLst>
          </p:cNvPr>
          <p:cNvCxnSpPr>
            <a:cxnSpLocks/>
            <a:stCxn id="37" idx="0"/>
          </p:cNvCxnSpPr>
          <p:nvPr/>
        </p:nvCxnSpPr>
        <p:spPr>
          <a:xfrm flipV="1">
            <a:off x="3406160" y="2503578"/>
            <a:ext cx="0" cy="4979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EAA6B76-18FE-1512-17C1-A2F117B307BB}"/>
              </a:ext>
            </a:extLst>
          </p:cNvPr>
          <p:cNvCxnSpPr>
            <a:cxnSpLocks/>
            <a:stCxn id="7" idx="0"/>
          </p:cNvCxnSpPr>
          <p:nvPr/>
        </p:nvCxnSpPr>
        <p:spPr>
          <a:xfrm flipV="1">
            <a:off x="2253150" y="2517388"/>
            <a:ext cx="0" cy="48413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D87995F-4543-81FF-036F-91364BB60027}"/>
              </a:ext>
            </a:extLst>
          </p:cNvPr>
          <p:cNvCxnSpPr>
            <a:cxnSpLocks/>
          </p:cNvCxnSpPr>
          <p:nvPr/>
        </p:nvCxnSpPr>
        <p:spPr>
          <a:xfrm flipV="1">
            <a:off x="5571045" y="2499783"/>
            <a:ext cx="0" cy="4979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7D3933B-B4E1-C3FF-E557-969C3B3FC0F5}"/>
              </a:ext>
            </a:extLst>
          </p:cNvPr>
          <p:cNvCxnSpPr>
            <a:cxnSpLocks/>
          </p:cNvCxnSpPr>
          <p:nvPr/>
        </p:nvCxnSpPr>
        <p:spPr>
          <a:xfrm flipV="1">
            <a:off x="7032163" y="2499782"/>
            <a:ext cx="0" cy="4979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A1C8EDE-F47E-3E05-ED87-02B4F0CE5F8C}"/>
              </a:ext>
            </a:extLst>
          </p:cNvPr>
          <p:cNvCxnSpPr>
            <a:cxnSpLocks/>
          </p:cNvCxnSpPr>
          <p:nvPr/>
        </p:nvCxnSpPr>
        <p:spPr>
          <a:xfrm flipV="1">
            <a:off x="9707218" y="2420326"/>
            <a:ext cx="0" cy="4979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285C8BA-8C74-52D6-F70B-4F3766F9C15B}"/>
              </a:ext>
            </a:extLst>
          </p:cNvPr>
          <p:cNvCxnSpPr>
            <a:cxnSpLocks/>
            <a:stCxn id="38" idx="0"/>
          </p:cNvCxnSpPr>
          <p:nvPr/>
        </p:nvCxnSpPr>
        <p:spPr>
          <a:xfrm flipV="1">
            <a:off x="11005190" y="2436793"/>
            <a:ext cx="0" cy="50810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127FE71-5467-718B-E8CA-7A04DE294A4B}"/>
              </a:ext>
            </a:extLst>
          </p:cNvPr>
          <p:cNvSpPr txBox="1"/>
          <p:nvPr/>
        </p:nvSpPr>
        <p:spPr>
          <a:xfrm>
            <a:off x="1725862" y="2227046"/>
            <a:ext cx="1008609" cy="307777"/>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“51.1175”</a:t>
            </a:r>
          </a:p>
        </p:txBody>
      </p:sp>
      <p:sp>
        <p:nvSpPr>
          <p:cNvPr id="86" name="TextBox 85">
            <a:extLst>
              <a:ext uri="{FF2B5EF4-FFF2-40B4-BE49-F238E27FC236}">
                <a16:creationId xmlns:a16="http://schemas.microsoft.com/office/drawing/2014/main" id="{A69A4EF0-E659-8D88-4491-7C0B29D2AFF5}"/>
              </a:ext>
            </a:extLst>
          </p:cNvPr>
          <p:cNvSpPr txBox="1"/>
          <p:nvPr/>
        </p:nvSpPr>
        <p:spPr>
          <a:xfrm>
            <a:off x="2930967" y="2203992"/>
            <a:ext cx="1048685" cy="307777"/>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“1.3223”</a:t>
            </a:r>
          </a:p>
        </p:txBody>
      </p:sp>
      <p:sp>
        <p:nvSpPr>
          <p:cNvPr id="87" name="TextBox 86">
            <a:extLst>
              <a:ext uri="{FF2B5EF4-FFF2-40B4-BE49-F238E27FC236}">
                <a16:creationId xmlns:a16="http://schemas.microsoft.com/office/drawing/2014/main" id="{B08B9092-5D80-A347-6641-F60829B0FE8D}"/>
              </a:ext>
            </a:extLst>
          </p:cNvPr>
          <p:cNvSpPr txBox="1"/>
          <p:nvPr/>
        </p:nvSpPr>
        <p:spPr>
          <a:xfrm>
            <a:off x="5041091" y="2210754"/>
            <a:ext cx="1008609" cy="307777"/>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“50.6927”</a:t>
            </a:r>
          </a:p>
        </p:txBody>
      </p:sp>
      <p:sp>
        <p:nvSpPr>
          <p:cNvPr id="88" name="TextBox 87">
            <a:extLst>
              <a:ext uri="{FF2B5EF4-FFF2-40B4-BE49-F238E27FC236}">
                <a16:creationId xmlns:a16="http://schemas.microsoft.com/office/drawing/2014/main" id="{88E6F09C-9A06-FEA8-2E53-3E0EBB5D9638}"/>
              </a:ext>
            </a:extLst>
          </p:cNvPr>
          <p:cNvSpPr txBox="1"/>
          <p:nvPr/>
        </p:nvSpPr>
        <p:spPr>
          <a:xfrm>
            <a:off x="6576216" y="2233598"/>
            <a:ext cx="1048685" cy="307777"/>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“-1.3040”</a:t>
            </a:r>
          </a:p>
        </p:txBody>
      </p:sp>
      <p:sp>
        <p:nvSpPr>
          <p:cNvPr id="89" name="TextBox 88">
            <a:extLst>
              <a:ext uri="{FF2B5EF4-FFF2-40B4-BE49-F238E27FC236}">
                <a16:creationId xmlns:a16="http://schemas.microsoft.com/office/drawing/2014/main" id="{B99FBCF9-461C-7EC0-FDB2-895E93E57A0A}"/>
              </a:ext>
            </a:extLst>
          </p:cNvPr>
          <p:cNvSpPr txBox="1"/>
          <p:nvPr/>
        </p:nvSpPr>
        <p:spPr>
          <a:xfrm>
            <a:off x="9198735" y="2130797"/>
            <a:ext cx="922047" cy="253916"/>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“49.6454”</a:t>
            </a:r>
          </a:p>
        </p:txBody>
      </p:sp>
      <p:sp>
        <p:nvSpPr>
          <p:cNvPr id="90" name="TextBox 89">
            <a:extLst>
              <a:ext uri="{FF2B5EF4-FFF2-40B4-BE49-F238E27FC236}">
                <a16:creationId xmlns:a16="http://schemas.microsoft.com/office/drawing/2014/main" id="{9B86ECC2-3832-3185-C447-62527D1B2D60}"/>
              </a:ext>
            </a:extLst>
          </p:cNvPr>
          <p:cNvSpPr txBox="1"/>
          <p:nvPr/>
        </p:nvSpPr>
        <p:spPr>
          <a:xfrm>
            <a:off x="10509187" y="2147069"/>
            <a:ext cx="922047" cy="253916"/>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“-1.6091”</a:t>
            </a:r>
          </a:p>
        </p:txBody>
      </p:sp>
      <p:sp>
        <p:nvSpPr>
          <p:cNvPr id="4" name="TextBox 3">
            <a:extLst>
              <a:ext uri="{FF2B5EF4-FFF2-40B4-BE49-F238E27FC236}">
                <a16:creationId xmlns:a16="http://schemas.microsoft.com/office/drawing/2014/main" id="{38730A5E-83DB-6E88-2171-D95A44943925}"/>
              </a:ext>
            </a:extLst>
          </p:cNvPr>
          <p:cNvSpPr txBox="1"/>
          <p:nvPr/>
        </p:nvSpPr>
        <p:spPr>
          <a:xfrm>
            <a:off x="3919483" y="3193905"/>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2023-10-07T11:00</a:t>
            </a:r>
            <a:endParaRPr lang="en-GB" dirty="0"/>
          </a:p>
        </p:txBody>
      </p:sp>
      <p:sp>
        <p:nvSpPr>
          <p:cNvPr id="5" name="Oval 4">
            <a:extLst>
              <a:ext uri="{FF2B5EF4-FFF2-40B4-BE49-F238E27FC236}">
                <a16:creationId xmlns:a16="http://schemas.microsoft.com/office/drawing/2014/main" id="{9A4C7199-6F19-ABDD-FEF1-8DACC4C48C42}"/>
              </a:ext>
            </a:extLst>
          </p:cNvPr>
          <p:cNvSpPr/>
          <p:nvPr/>
        </p:nvSpPr>
        <p:spPr>
          <a:xfrm>
            <a:off x="4157497" y="3386742"/>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sp>
        <p:nvSpPr>
          <p:cNvPr id="6" name="TextBox 5">
            <a:extLst>
              <a:ext uri="{FF2B5EF4-FFF2-40B4-BE49-F238E27FC236}">
                <a16:creationId xmlns:a16="http://schemas.microsoft.com/office/drawing/2014/main" id="{06CE28EF-2BE1-6995-FC25-822D550C3CDF}"/>
              </a:ext>
            </a:extLst>
          </p:cNvPr>
          <p:cNvSpPr txBox="1"/>
          <p:nvPr/>
        </p:nvSpPr>
        <p:spPr>
          <a:xfrm>
            <a:off x="305482" y="3207711"/>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2023-10-07T08:00</a:t>
            </a:r>
            <a:endParaRPr lang="en-GB" dirty="0"/>
          </a:p>
        </p:txBody>
      </p:sp>
      <p:sp>
        <p:nvSpPr>
          <p:cNvPr id="41" name="Oval 40">
            <a:extLst>
              <a:ext uri="{FF2B5EF4-FFF2-40B4-BE49-F238E27FC236}">
                <a16:creationId xmlns:a16="http://schemas.microsoft.com/office/drawing/2014/main" id="{A59ADDAE-CB64-B25D-B128-5CDF3C6B15BA}"/>
              </a:ext>
            </a:extLst>
          </p:cNvPr>
          <p:cNvSpPr/>
          <p:nvPr/>
        </p:nvSpPr>
        <p:spPr>
          <a:xfrm>
            <a:off x="567755" y="3450311"/>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sp>
        <p:nvSpPr>
          <p:cNvPr id="42" name="TextBox 41">
            <a:extLst>
              <a:ext uri="{FF2B5EF4-FFF2-40B4-BE49-F238E27FC236}">
                <a16:creationId xmlns:a16="http://schemas.microsoft.com/office/drawing/2014/main" id="{D65B7B4B-2CA3-53D0-0323-D35BA32D574E}"/>
              </a:ext>
            </a:extLst>
          </p:cNvPr>
          <p:cNvSpPr txBox="1"/>
          <p:nvPr/>
        </p:nvSpPr>
        <p:spPr>
          <a:xfrm>
            <a:off x="7679989" y="3017644"/>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2023-10-07T15:00</a:t>
            </a:r>
            <a:endParaRPr lang="en-GB" dirty="0"/>
          </a:p>
        </p:txBody>
      </p:sp>
      <p:sp>
        <p:nvSpPr>
          <p:cNvPr id="44" name="Oval 43">
            <a:extLst>
              <a:ext uri="{FF2B5EF4-FFF2-40B4-BE49-F238E27FC236}">
                <a16:creationId xmlns:a16="http://schemas.microsoft.com/office/drawing/2014/main" id="{820DF2B8-4936-9287-AF47-4277078D6DD2}"/>
              </a:ext>
            </a:extLst>
          </p:cNvPr>
          <p:cNvSpPr/>
          <p:nvPr/>
        </p:nvSpPr>
        <p:spPr>
          <a:xfrm>
            <a:off x="7947162" y="3223726"/>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A7D00"/>
                </a:solidFill>
                <a:latin typeface="Consolas" panose="020B0609020204030204" pitchFamily="49" charset="0"/>
              </a:rPr>
              <a:t>PP</a:t>
            </a:r>
            <a:endParaRPr lang="en-GB" sz="1600" dirty="0">
              <a:solidFill>
                <a:srgbClr val="FA7D00"/>
              </a:solidFill>
              <a:latin typeface="Consolas" panose="020B0609020204030204" pitchFamily="49" charset="0"/>
            </a:endParaRPr>
          </a:p>
        </p:txBody>
      </p:sp>
      <p:cxnSp>
        <p:nvCxnSpPr>
          <p:cNvPr id="45" name="Straight Arrow Connector 44">
            <a:extLst>
              <a:ext uri="{FF2B5EF4-FFF2-40B4-BE49-F238E27FC236}">
                <a16:creationId xmlns:a16="http://schemas.microsoft.com/office/drawing/2014/main" id="{4EF53438-0AD4-7078-B3EC-B30C25BC3670}"/>
              </a:ext>
            </a:extLst>
          </p:cNvPr>
          <p:cNvCxnSpPr>
            <a:cxnSpLocks/>
            <a:stCxn id="8" idx="1"/>
          </p:cNvCxnSpPr>
          <p:nvPr/>
        </p:nvCxnSpPr>
        <p:spPr>
          <a:xfrm flipH="1" flipV="1">
            <a:off x="1061314" y="3765292"/>
            <a:ext cx="319706" cy="36917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CB36DA6-847A-735C-B296-662DFA0DA048}"/>
              </a:ext>
            </a:extLst>
          </p:cNvPr>
          <p:cNvSpPr txBox="1"/>
          <p:nvPr/>
        </p:nvSpPr>
        <p:spPr>
          <a:xfrm>
            <a:off x="529157" y="3996432"/>
            <a:ext cx="90178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cxnSp>
        <p:nvCxnSpPr>
          <p:cNvPr id="54" name="Straight Arrow Connector 53">
            <a:extLst>
              <a:ext uri="{FF2B5EF4-FFF2-40B4-BE49-F238E27FC236}">
                <a16:creationId xmlns:a16="http://schemas.microsoft.com/office/drawing/2014/main" id="{EB0CF2B8-CD04-6D5D-DEB6-330F85BEAB2D}"/>
              </a:ext>
            </a:extLst>
          </p:cNvPr>
          <p:cNvCxnSpPr>
            <a:cxnSpLocks/>
            <a:stCxn id="9" idx="1"/>
          </p:cNvCxnSpPr>
          <p:nvPr/>
        </p:nvCxnSpPr>
        <p:spPr>
          <a:xfrm flipH="1" flipV="1">
            <a:off x="4501248" y="3835844"/>
            <a:ext cx="202432" cy="2986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EEDC942-D391-AD6F-D239-A7AB587E0E56}"/>
              </a:ext>
            </a:extLst>
          </p:cNvPr>
          <p:cNvSpPr txBox="1"/>
          <p:nvPr/>
        </p:nvSpPr>
        <p:spPr>
          <a:xfrm>
            <a:off x="3911815" y="3967152"/>
            <a:ext cx="90178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cxnSp>
        <p:nvCxnSpPr>
          <p:cNvPr id="69" name="Straight Arrow Connector 68">
            <a:extLst>
              <a:ext uri="{FF2B5EF4-FFF2-40B4-BE49-F238E27FC236}">
                <a16:creationId xmlns:a16="http://schemas.microsoft.com/office/drawing/2014/main" id="{54FAFFF2-5EB2-C5F9-D2AF-E4431EF5993B}"/>
              </a:ext>
            </a:extLst>
          </p:cNvPr>
          <p:cNvCxnSpPr>
            <a:cxnSpLocks/>
            <a:stCxn id="10" idx="1"/>
          </p:cNvCxnSpPr>
          <p:nvPr/>
        </p:nvCxnSpPr>
        <p:spPr>
          <a:xfrm flipH="1" flipV="1">
            <a:off x="8379830" y="3633984"/>
            <a:ext cx="474062" cy="40497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01B7FF6-4A0B-879D-2DC4-CEE5FE23F5EC}"/>
              </a:ext>
            </a:extLst>
          </p:cNvPr>
          <p:cNvSpPr txBox="1"/>
          <p:nvPr/>
        </p:nvSpPr>
        <p:spPr>
          <a:xfrm>
            <a:off x="7950854" y="3878974"/>
            <a:ext cx="901782"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82" name="TextBox 81">
            <a:extLst>
              <a:ext uri="{FF2B5EF4-FFF2-40B4-BE49-F238E27FC236}">
                <a16:creationId xmlns:a16="http://schemas.microsoft.com/office/drawing/2014/main" id="{CD2AFBC3-268C-EC53-2A47-4130F1B8304E}"/>
              </a:ext>
            </a:extLst>
          </p:cNvPr>
          <p:cNvSpPr txBox="1"/>
          <p:nvPr/>
        </p:nvSpPr>
        <p:spPr>
          <a:xfrm>
            <a:off x="1485348" y="2704894"/>
            <a:ext cx="1399456" cy="200055"/>
          </a:xfrm>
          <a:prstGeom prst="rect">
            <a:avLst/>
          </a:prstGeom>
          <a:solidFill>
            <a:schemeClr val="bg1"/>
          </a:solidFill>
        </p:spPr>
        <p:txBody>
          <a:bodyPr wrap="square" rtlCol="0">
            <a:spAutoFit/>
          </a:bodyPr>
          <a:lstStyle/>
          <a:p>
            <a:r>
              <a:rPr lang="en-GB" sz="700" dirty="0" err="1">
                <a:latin typeface="Consolas" panose="020B0609020204030204" pitchFamily="49" charset="0"/>
                <a:cs typeface="Consolas" panose="020B0609020204030204" pitchFamily="49" charset="0"/>
              </a:rPr>
              <a:t>ies:representationValue</a:t>
            </a:r>
            <a:endParaRPr lang="en-GB" sz="700" dirty="0">
              <a:latin typeface="Consolas" panose="020B0609020204030204" pitchFamily="49" charset="0"/>
              <a:cs typeface="Consolas" panose="020B0609020204030204" pitchFamily="49" charset="0"/>
            </a:endParaRPr>
          </a:p>
        </p:txBody>
      </p:sp>
      <p:sp>
        <p:nvSpPr>
          <p:cNvPr id="73" name="TextBox 72">
            <a:extLst>
              <a:ext uri="{FF2B5EF4-FFF2-40B4-BE49-F238E27FC236}">
                <a16:creationId xmlns:a16="http://schemas.microsoft.com/office/drawing/2014/main" id="{34624A47-38D2-8C31-D2E3-911376B9879C}"/>
              </a:ext>
            </a:extLst>
          </p:cNvPr>
          <p:cNvSpPr txBox="1"/>
          <p:nvPr/>
        </p:nvSpPr>
        <p:spPr>
          <a:xfrm>
            <a:off x="2758041" y="2704606"/>
            <a:ext cx="1399456" cy="200055"/>
          </a:xfrm>
          <a:prstGeom prst="rect">
            <a:avLst/>
          </a:prstGeom>
          <a:solidFill>
            <a:schemeClr val="bg1"/>
          </a:solidFill>
        </p:spPr>
        <p:txBody>
          <a:bodyPr wrap="square" rtlCol="0">
            <a:spAutoFit/>
          </a:bodyPr>
          <a:lstStyle/>
          <a:p>
            <a:r>
              <a:rPr lang="en-GB" sz="700" dirty="0" err="1">
                <a:latin typeface="Consolas" panose="020B0609020204030204" pitchFamily="49" charset="0"/>
                <a:cs typeface="Consolas" panose="020B0609020204030204" pitchFamily="49" charset="0"/>
              </a:rPr>
              <a:t>ies:representationValue</a:t>
            </a:r>
            <a:endParaRPr lang="en-GB" sz="700" dirty="0">
              <a:latin typeface="Consolas" panose="020B0609020204030204" pitchFamily="49" charset="0"/>
              <a:cs typeface="Consolas" panose="020B0609020204030204" pitchFamily="49" charset="0"/>
            </a:endParaRPr>
          </a:p>
        </p:txBody>
      </p:sp>
      <p:sp>
        <p:nvSpPr>
          <p:cNvPr id="78" name="TextBox 77">
            <a:extLst>
              <a:ext uri="{FF2B5EF4-FFF2-40B4-BE49-F238E27FC236}">
                <a16:creationId xmlns:a16="http://schemas.microsoft.com/office/drawing/2014/main" id="{A7A3A5FB-AC6E-E13B-B6F0-A10B4168A7C0}"/>
              </a:ext>
            </a:extLst>
          </p:cNvPr>
          <p:cNvSpPr txBox="1"/>
          <p:nvPr/>
        </p:nvSpPr>
        <p:spPr>
          <a:xfrm>
            <a:off x="4871317" y="2719808"/>
            <a:ext cx="1399456" cy="200055"/>
          </a:xfrm>
          <a:prstGeom prst="rect">
            <a:avLst/>
          </a:prstGeom>
          <a:solidFill>
            <a:schemeClr val="bg1"/>
          </a:solidFill>
        </p:spPr>
        <p:txBody>
          <a:bodyPr wrap="square" rtlCol="0">
            <a:spAutoFit/>
          </a:bodyPr>
          <a:lstStyle/>
          <a:p>
            <a:r>
              <a:rPr lang="en-GB" sz="700" dirty="0" err="1">
                <a:latin typeface="Consolas" panose="020B0609020204030204" pitchFamily="49" charset="0"/>
                <a:cs typeface="Consolas" panose="020B0609020204030204" pitchFamily="49" charset="0"/>
              </a:rPr>
              <a:t>ies:representationValue</a:t>
            </a:r>
            <a:endParaRPr lang="en-GB" sz="700" dirty="0">
              <a:latin typeface="Consolas" panose="020B0609020204030204" pitchFamily="49" charset="0"/>
              <a:cs typeface="Consolas" panose="020B0609020204030204" pitchFamily="49" charset="0"/>
            </a:endParaRPr>
          </a:p>
        </p:txBody>
      </p:sp>
      <p:sp>
        <p:nvSpPr>
          <p:cNvPr id="91" name="TextBox 90">
            <a:extLst>
              <a:ext uri="{FF2B5EF4-FFF2-40B4-BE49-F238E27FC236}">
                <a16:creationId xmlns:a16="http://schemas.microsoft.com/office/drawing/2014/main" id="{5542B406-D627-E323-5988-E5D18A3A8034}"/>
              </a:ext>
            </a:extLst>
          </p:cNvPr>
          <p:cNvSpPr txBox="1"/>
          <p:nvPr/>
        </p:nvSpPr>
        <p:spPr>
          <a:xfrm>
            <a:off x="6389323" y="2719808"/>
            <a:ext cx="1399456" cy="200055"/>
          </a:xfrm>
          <a:prstGeom prst="rect">
            <a:avLst/>
          </a:prstGeom>
          <a:solidFill>
            <a:schemeClr val="bg1"/>
          </a:solidFill>
        </p:spPr>
        <p:txBody>
          <a:bodyPr wrap="square" rtlCol="0">
            <a:spAutoFit/>
          </a:bodyPr>
          <a:lstStyle/>
          <a:p>
            <a:r>
              <a:rPr lang="en-GB" sz="700" dirty="0" err="1">
                <a:latin typeface="Consolas" panose="020B0609020204030204" pitchFamily="49" charset="0"/>
                <a:cs typeface="Consolas" panose="020B0609020204030204" pitchFamily="49" charset="0"/>
              </a:rPr>
              <a:t>ies:representationValue</a:t>
            </a:r>
            <a:endParaRPr lang="en-GB" sz="700" dirty="0">
              <a:latin typeface="Consolas" panose="020B0609020204030204" pitchFamily="49" charset="0"/>
              <a:cs typeface="Consolas" panose="020B0609020204030204" pitchFamily="49" charset="0"/>
            </a:endParaRPr>
          </a:p>
        </p:txBody>
      </p:sp>
      <p:sp>
        <p:nvSpPr>
          <p:cNvPr id="92" name="TextBox 91">
            <a:extLst>
              <a:ext uri="{FF2B5EF4-FFF2-40B4-BE49-F238E27FC236}">
                <a16:creationId xmlns:a16="http://schemas.microsoft.com/office/drawing/2014/main" id="{79784CF0-735D-8473-D8C1-CB277FF582AF}"/>
              </a:ext>
            </a:extLst>
          </p:cNvPr>
          <p:cNvSpPr txBox="1"/>
          <p:nvPr/>
        </p:nvSpPr>
        <p:spPr>
          <a:xfrm>
            <a:off x="8954571" y="2651811"/>
            <a:ext cx="1399456" cy="200055"/>
          </a:xfrm>
          <a:prstGeom prst="rect">
            <a:avLst/>
          </a:prstGeom>
          <a:solidFill>
            <a:schemeClr val="bg1"/>
          </a:solidFill>
        </p:spPr>
        <p:txBody>
          <a:bodyPr wrap="square" rtlCol="0">
            <a:spAutoFit/>
          </a:bodyPr>
          <a:lstStyle/>
          <a:p>
            <a:r>
              <a:rPr lang="en-GB" sz="700" dirty="0" err="1">
                <a:latin typeface="Consolas" panose="020B0609020204030204" pitchFamily="49" charset="0"/>
                <a:cs typeface="Consolas" panose="020B0609020204030204" pitchFamily="49" charset="0"/>
              </a:rPr>
              <a:t>ies:representationValue</a:t>
            </a:r>
            <a:endParaRPr lang="en-GB" sz="700" dirty="0">
              <a:latin typeface="Consolas" panose="020B0609020204030204" pitchFamily="49" charset="0"/>
              <a:cs typeface="Consolas" panose="020B0609020204030204" pitchFamily="49" charset="0"/>
            </a:endParaRPr>
          </a:p>
        </p:txBody>
      </p:sp>
      <p:sp>
        <p:nvSpPr>
          <p:cNvPr id="93" name="TextBox 92">
            <a:extLst>
              <a:ext uri="{FF2B5EF4-FFF2-40B4-BE49-F238E27FC236}">
                <a16:creationId xmlns:a16="http://schemas.microsoft.com/office/drawing/2014/main" id="{BE5A37EE-673B-D6C4-C9BB-E8DF7CF01B47}"/>
              </a:ext>
            </a:extLst>
          </p:cNvPr>
          <p:cNvSpPr txBox="1"/>
          <p:nvPr/>
        </p:nvSpPr>
        <p:spPr>
          <a:xfrm>
            <a:off x="10373510" y="2646313"/>
            <a:ext cx="1399456" cy="200055"/>
          </a:xfrm>
          <a:prstGeom prst="rect">
            <a:avLst/>
          </a:prstGeom>
          <a:solidFill>
            <a:schemeClr val="bg1"/>
          </a:solidFill>
        </p:spPr>
        <p:txBody>
          <a:bodyPr wrap="square" rtlCol="0">
            <a:spAutoFit/>
          </a:bodyPr>
          <a:lstStyle/>
          <a:p>
            <a:r>
              <a:rPr lang="en-GB" sz="700" dirty="0" err="1">
                <a:latin typeface="Consolas" panose="020B0609020204030204" pitchFamily="49" charset="0"/>
                <a:cs typeface="Consolas" panose="020B0609020204030204" pitchFamily="49" charset="0"/>
              </a:rPr>
              <a:t>ies:representationValue</a:t>
            </a:r>
            <a:endParaRPr lang="en-GB" sz="700" dirty="0">
              <a:latin typeface="Consolas" panose="020B0609020204030204" pitchFamily="49" charset="0"/>
              <a:cs typeface="Consolas" panose="020B0609020204030204" pitchFamily="49" charset="0"/>
            </a:endParaRPr>
          </a:p>
        </p:txBody>
      </p:sp>
      <p:sp>
        <p:nvSpPr>
          <p:cNvPr id="49" name="TextBox 48">
            <a:extLst>
              <a:ext uri="{FF2B5EF4-FFF2-40B4-BE49-F238E27FC236}">
                <a16:creationId xmlns:a16="http://schemas.microsoft.com/office/drawing/2014/main" id="{0215A0B1-7F43-94EB-3188-AD510A4C0A9B}"/>
              </a:ext>
            </a:extLst>
          </p:cNvPr>
          <p:cNvSpPr txBox="1"/>
          <p:nvPr/>
        </p:nvSpPr>
        <p:spPr>
          <a:xfrm>
            <a:off x="5152878" y="4117112"/>
            <a:ext cx="125597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ies:inLocation</a:t>
            </a:r>
            <a:endParaRPr lang="en-GB" sz="7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31955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5774-84AE-4DB4-1221-4E66AD960209}"/>
              </a:ext>
            </a:extLst>
          </p:cNvPr>
          <p:cNvSpPr>
            <a:spLocks noGrp="1"/>
          </p:cNvSpPr>
          <p:nvPr>
            <p:ph type="title"/>
          </p:nvPr>
        </p:nvSpPr>
        <p:spPr/>
        <p:txBody>
          <a:bodyPr/>
          <a:lstStyle/>
          <a:p>
            <a:r>
              <a:rPr lang="en-US" dirty="0"/>
              <a:t>Movement: triples</a:t>
            </a:r>
          </a:p>
        </p:txBody>
      </p:sp>
      <p:sp>
        <p:nvSpPr>
          <p:cNvPr id="4" name="TextBox 3">
            <a:extLst>
              <a:ext uri="{FF2B5EF4-FFF2-40B4-BE49-F238E27FC236}">
                <a16:creationId xmlns:a16="http://schemas.microsoft.com/office/drawing/2014/main" id="{B8A5C1F8-7531-4A5F-92FA-C069B081B7FD}"/>
              </a:ext>
            </a:extLst>
          </p:cNvPr>
          <p:cNvSpPr txBox="1"/>
          <p:nvPr/>
        </p:nvSpPr>
        <p:spPr>
          <a:xfrm>
            <a:off x="842437" y="1193695"/>
            <a:ext cx="5299821" cy="4093428"/>
          </a:xfrm>
          <a:prstGeom prst="rect">
            <a:avLst/>
          </a:prstGeom>
          <a:solidFill>
            <a:schemeClr val="tx1"/>
          </a:solidFill>
        </p:spPr>
        <p:txBody>
          <a:bodyPr wrap="square">
            <a:spAutoFit/>
          </a:bodyPr>
          <a:lstStyle/>
          <a:p>
            <a:r>
              <a:rPr lang="en-GB" sz="1000" b="0" dirty="0">
                <a:solidFill>
                  <a:srgbClr val="608B4E"/>
                </a:solidFill>
                <a:effectLst/>
                <a:latin typeface="Consolas" panose="020B0609020204030204" pitchFamily="49" charset="0"/>
              </a:rPr>
              <a:t>#1 of 2</a:t>
            </a:r>
            <a:endParaRPr lang="en-GB" sz="1000" b="0" dirty="0">
              <a:solidFill>
                <a:srgbClr val="D4D4D4"/>
              </a:solidFill>
              <a:effectLst/>
              <a:latin typeface="Consolas" panose="020B0609020204030204" pitchFamily="49" charset="0"/>
            </a:endParaRP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&lt;http://ies.data.gov.uk/ontology/ies4#&gt;</a:t>
            </a:r>
            <a:r>
              <a:rPr lang="en-GB" sz="1000" b="0" dirty="0">
                <a:solidFill>
                  <a:srgbClr val="D4D4D4"/>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&lt;http://example.com/local-data#&gt;</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personA</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Person</a:t>
            </a:r>
            <a:r>
              <a:rPr lang="en-GB" sz="1000" b="0" dirty="0">
                <a:solidFill>
                  <a:srgbClr val="D4D4D4"/>
                </a:solidFill>
                <a:effectLst/>
                <a:latin typeface="Consolas" panose="020B0609020204030204" pitchFamily="49" charset="0"/>
              </a:rPr>
              <a:t> .</a:t>
            </a:r>
          </a:p>
          <a:p>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personB</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Person</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device1inCommunication</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8F34EB"/>
                </a:solidFill>
                <a:effectLst/>
                <a:latin typeface="Consolas" panose="020B0609020204030204" pitchFamily="49" charset="0"/>
              </a:rPr>
              <a:t>DeviceInCommunication</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isParticipationOf</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mobiledevice1</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isParticipantIn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calleeEvent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isIdentifiedBy</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telephonenumber1</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mobiledevice1</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MobileHandset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isIdentifiedBy</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imei1</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imei1</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imei</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representationValue</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"35-209900-176148-1"</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telephonenumber1</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00B0F0"/>
                </a:solidFill>
                <a:effectLst/>
                <a:latin typeface="Consolas" panose="020B0609020204030204" pitchFamily="49" charset="0"/>
              </a:rPr>
              <a:t>TelephoneNumber</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representationValue</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"+447912345678"</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device2inCommunication</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8F34EB"/>
                </a:solidFill>
                <a:effectLst/>
                <a:latin typeface="Consolas" panose="020B0609020204030204" pitchFamily="49" charset="0"/>
              </a:rPr>
              <a:t>DeviceInCommunication</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isParticipationOf</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mobiledevice2</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isParticipantIn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callerEvent</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isIdentifiedBy</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9CDCFE"/>
                </a:solidFill>
                <a:effectLst/>
                <a:latin typeface="Consolas" panose="020B0609020204030204" pitchFamily="49" charset="0"/>
              </a:rPr>
              <a:t>telephonenumber2</a:t>
            </a:r>
            <a:r>
              <a:rPr lang="en-GB" sz="1000" b="0" dirty="0">
                <a:solidFill>
                  <a:srgbClr val="D4D4D4"/>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8B42DD21-1B90-1A6A-8D7D-C41E8A24AE44}"/>
              </a:ext>
            </a:extLst>
          </p:cNvPr>
          <p:cNvSpPr txBox="1"/>
          <p:nvPr/>
        </p:nvSpPr>
        <p:spPr>
          <a:xfrm>
            <a:off x="6296747" y="1200876"/>
            <a:ext cx="5052816" cy="3939540"/>
          </a:xfrm>
          <a:prstGeom prst="rect">
            <a:avLst/>
          </a:prstGeom>
          <a:solidFill>
            <a:schemeClr val="tx1"/>
          </a:solidFill>
        </p:spPr>
        <p:txBody>
          <a:bodyPr wrap="square">
            <a:spAutoFit/>
          </a:bodyPr>
          <a:lstStyle/>
          <a:p>
            <a:r>
              <a:rPr lang="en-US" sz="1000" b="0" dirty="0">
                <a:solidFill>
                  <a:srgbClr val="608B4E"/>
                </a:solidFill>
                <a:effectLst/>
                <a:latin typeface="Consolas" panose="020B0609020204030204" pitchFamily="49" charset="0"/>
              </a:rPr>
              <a:t>#2 of 2</a:t>
            </a:r>
            <a:endParaRPr lang="en-US" sz="1000" b="0" dirty="0">
              <a:solidFill>
                <a:srgbClr val="D4D4D4"/>
              </a:solidFill>
              <a:effectLst/>
              <a:latin typeface="Consolas" panose="020B0609020204030204" pitchFamily="49" charset="0"/>
            </a:endParaRPr>
          </a:p>
          <a:p>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mobiledevice2</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FFFF00"/>
                </a:solidFill>
                <a:effectLst/>
                <a:latin typeface="Consolas" panose="020B0609020204030204" pitchFamily="49" charset="0"/>
              </a:rPr>
              <a:t>MobileHandset</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isIdentifiedBy</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imei2</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imei2</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imei</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representationValue</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"49-015420-323751-8"</a:t>
            </a:r>
            <a:r>
              <a:rPr lang="en-US" sz="1000" b="0" dirty="0">
                <a:solidFill>
                  <a:srgbClr val="D4D4D4"/>
                </a:solidFill>
                <a:effectLst/>
                <a:latin typeface="Consolas" panose="020B0609020204030204" pitchFamily="49" charset="0"/>
              </a:rPr>
              <a:t>^^</a:t>
            </a:r>
            <a:r>
              <a:rPr lang="en-US" sz="1000" b="0" dirty="0" err="1">
                <a:solidFill>
                  <a:srgbClr val="569CD6"/>
                </a:solidFill>
                <a:effectLst/>
                <a:latin typeface="Consolas" panose="020B0609020204030204" pitchFamily="49" charset="0"/>
              </a:rPr>
              <a:t>xsd:</a:t>
            </a:r>
            <a:r>
              <a:rPr lang="en-US" sz="1000" b="0" dirty="0" err="1">
                <a:solidFill>
                  <a:srgbClr val="9CDCFE"/>
                </a:solidFill>
                <a:effectLst/>
                <a:latin typeface="Consolas" panose="020B0609020204030204" pitchFamily="49" charset="0"/>
              </a:rPr>
              <a:t>string</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a:solidFill>
                  <a:srgbClr val="569CD6"/>
                </a:solidFill>
                <a:effectLst/>
                <a:latin typeface="Consolas" panose="020B0609020204030204" pitchFamily="49" charset="0"/>
              </a:rPr>
              <a:t>data:</a:t>
            </a:r>
            <a:r>
              <a:rPr lang="en-US" sz="1000" b="0" dirty="0">
                <a:solidFill>
                  <a:srgbClr val="9CDCFE"/>
                </a:solidFill>
                <a:effectLst/>
                <a:latin typeface="Consolas" panose="020B0609020204030204" pitchFamily="49" charset="0"/>
              </a:rPr>
              <a:t>telephonenumber2</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00B0F0"/>
                </a:solidFill>
                <a:effectLst/>
                <a:latin typeface="Consolas" panose="020B0609020204030204" pitchFamily="49" charset="0"/>
              </a:rPr>
              <a:t>TelephoneNumber</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representationValue</a:t>
            </a:r>
            <a:r>
              <a:rPr lang="en-US"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"+447712345678"</a:t>
            </a:r>
            <a:r>
              <a:rPr lang="en-US" sz="1000" b="0" dirty="0">
                <a:solidFill>
                  <a:srgbClr val="D4D4D4"/>
                </a:solidFill>
                <a:effectLst/>
                <a:latin typeface="Consolas" panose="020B0609020204030204" pitchFamily="49" charset="0"/>
              </a:rPr>
              <a:t>^^</a:t>
            </a:r>
            <a:r>
              <a:rPr lang="en-US" sz="1000" b="0" dirty="0" err="1">
                <a:solidFill>
                  <a:srgbClr val="569CD6"/>
                </a:solidFill>
                <a:effectLst/>
                <a:latin typeface="Consolas" panose="020B0609020204030204" pitchFamily="49" charset="0"/>
              </a:rPr>
              <a:t>xsd:</a:t>
            </a:r>
            <a:r>
              <a:rPr lang="en-US" sz="1000" b="0" dirty="0" err="1">
                <a:solidFill>
                  <a:srgbClr val="9CDCFE"/>
                </a:solidFill>
                <a:effectLst/>
                <a:latin typeface="Consolas" panose="020B0609020204030204" pitchFamily="49" charset="0"/>
              </a:rPr>
              <a:t>string</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personAinCommunication</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8F34EB"/>
                </a:solidFill>
                <a:effectLst/>
                <a:latin typeface="Consolas" panose="020B0609020204030204" pitchFamily="49" charset="0"/>
              </a:rPr>
              <a:t>PersonInCommunication</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isParticipationOf</a:t>
            </a:r>
            <a:r>
              <a:rPr lang="en-US" sz="1000" b="0" dirty="0">
                <a:solidFill>
                  <a:srgbClr val="D4D4D4"/>
                </a:solidFill>
                <a:effectLst/>
                <a:latin typeface="Consolas" panose="020B0609020204030204" pitchFamily="49" charset="0"/>
              </a:rPr>
              <a:t> </a:t>
            </a: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personA</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isParticipantIn</a:t>
            </a:r>
            <a:r>
              <a:rPr lang="en-US" sz="1000" b="0" dirty="0">
                <a:solidFill>
                  <a:srgbClr val="D4D4D4"/>
                </a:solidFill>
                <a:effectLst/>
                <a:latin typeface="Consolas" panose="020B0609020204030204" pitchFamily="49" charset="0"/>
              </a:rPr>
              <a:t> </a:t>
            </a: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calleeEvent</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personBinCommunication</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8F34EB"/>
                </a:solidFill>
                <a:effectLst/>
                <a:latin typeface="Consolas" panose="020B0609020204030204" pitchFamily="49" charset="0"/>
              </a:rPr>
              <a:t>PersonInCommunication</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isParticipationOf</a:t>
            </a:r>
            <a:r>
              <a:rPr lang="en-US" sz="1000" b="0" dirty="0">
                <a:solidFill>
                  <a:srgbClr val="D4D4D4"/>
                </a:solidFill>
                <a:effectLst/>
                <a:latin typeface="Consolas" panose="020B0609020204030204" pitchFamily="49" charset="0"/>
              </a:rPr>
              <a:t> </a:t>
            </a: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personB</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isParticipantIn</a:t>
            </a:r>
            <a:r>
              <a:rPr lang="en-US" sz="1000" b="0" dirty="0">
                <a:solidFill>
                  <a:srgbClr val="D4D4D4"/>
                </a:solidFill>
                <a:effectLst/>
                <a:latin typeface="Consolas" panose="020B0609020204030204" pitchFamily="49" charset="0"/>
              </a:rPr>
              <a:t> </a:t>
            </a: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callerEvent</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calleeEvent</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FF8AD8"/>
                </a:solidFill>
                <a:effectLst/>
                <a:latin typeface="Consolas" panose="020B0609020204030204" pitchFamily="49" charset="0"/>
              </a:rPr>
              <a:t>Callee</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isPartOf</a:t>
            </a:r>
            <a:r>
              <a:rPr lang="en-US" sz="1000" b="0" dirty="0">
                <a:solidFill>
                  <a:srgbClr val="D4D4D4"/>
                </a:solidFill>
                <a:effectLst/>
                <a:latin typeface="Consolas" panose="020B0609020204030204" pitchFamily="49" charset="0"/>
              </a:rPr>
              <a:t> </a:t>
            </a: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voicecallEvent</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callerEvent</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FF8AD8"/>
                </a:solidFill>
                <a:effectLst/>
                <a:latin typeface="Consolas" panose="020B0609020204030204" pitchFamily="49" charset="0"/>
              </a:rPr>
              <a:t>Caller</a:t>
            </a:r>
            <a:r>
              <a:rPr lang="en-US" sz="1000" b="0" dirty="0">
                <a:solidFill>
                  <a:srgbClr val="D4D4D4"/>
                </a:solidFill>
                <a:effectLst/>
                <a:latin typeface="Consolas" panose="020B0609020204030204" pitchFamily="49" charset="0"/>
              </a:rPr>
              <a:t>;</a:t>
            </a:r>
          </a:p>
          <a:p>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isPartOf</a:t>
            </a:r>
            <a:r>
              <a:rPr lang="en-US" sz="1000" b="0" dirty="0">
                <a:solidFill>
                  <a:srgbClr val="D4D4D4"/>
                </a:solidFill>
                <a:effectLst/>
                <a:latin typeface="Consolas" panose="020B0609020204030204" pitchFamily="49" charset="0"/>
              </a:rPr>
              <a:t> </a:t>
            </a: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voicecallEvent</a:t>
            </a:r>
            <a:r>
              <a:rPr lang="en-US" sz="1000" b="0" dirty="0">
                <a:solidFill>
                  <a:srgbClr val="D4D4D4"/>
                </a:solidFill>
                <a:effectLst/>
                <a:latin typeface="Consolas" panose="020B0609020204030204" pitchFamily="49" charset="0"/>
              </a:rPr>
              <a:t> .</a:t>
            </a:r>
          </a:p>
          <a:p>
            <a:br>
              <a:rPr lang="en-US" sz="1000" b="0" dirty="0">
                <a:solidFill>
                  <a:srgbClr val="D4D4D4"/>
                </a:solidFill>
                <a:effectLst/>
                <a:latin typeface="Consolas" panose="020B0609020204030204" pitchFamily="49" charset="0"/>
              </a:rPr>
            </a:br>
            <a:r>
              <a:rPr lang="en-US" sz="1000" b="0" dirty="0" err="1">
                <a:solidFill>
                  <a:srgbClr val="569CD6"/>
                </a:solidFill>
                <a:effectLst/>
                <a:latin typeface="Consolas" panose="020B0609020204030204" pitchFamily="49" charset="0"/>
              </a:rPr>
              <a:t>data:</a:t>
            </a:r>
            <a:r>
              <a:rPr lang="en-US" sz="1000" b="0" dirty="0" err="1">
                <a:solidFill>
                  <a:srgbClr val="9CDCFE"/>
                </a:solidFill>
                <a:effectLst/>
                <a:latin typeface="Consolas" panose="020B0609020204030204" pitchFamily="49" charset="0"/>
              </a:rPr>
              <a:t>voicecallEvent</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a:t>
            </a:r>
            <a:r>
              <a:rPr lang="en-US" sz="1000" b="0" dirty="0">
                <a:solidFill>
                  <a:srgbClr val="D4D4D4"/>
                </a:solidFill>
                <a:effectLst/>
                <a:latin typeface="Consolas" panose="020B0609020204030204" pitchFamily="49" charset="0"/>
              </a:rPr>
              <a:t> </a:t>
            </a:r>
            <a:r>
              <a:rPr lang="en-US" sz="1000" b="1" dirty="0" err="1">
                <a:solidFill>
                  <a:srgbClr val="FFFFFF"/>
                </a:solidFill>
                <a:effectLst/>
                <a:latin typeface="Consolas" panose="020B0609020204030204" pitchFamily="49" charset="0"/>
              </a:rPr>
              <a:t>ies</a:t>
            </a:r>
            <a:r>
              <a:rPr lang="en-US" sz="1000" b="0" dirty="0" err="1">
                <a:solidFill>
                  <a:srgbClr val="D4D4D4"/>
                </a:solidFill>
                <a:effectLst/>
                <a:latin typeface="Consolas" panose="020B0609020204030204" pitchFamily="49" charset="0"/>
              </a:rPr>
              <a:t>:</a:t>
            </a:r>
            <a:r>
              <a:rPr lang="en-US" sz="1000" b="0" dirty="0" err="1">
                <a:solidFill>
                  <a:srgbClr val="FF8AD8"/>
                </a:solidFill>
                <a:effectLst/>
                <a:latin typeface="Consolas" panose="020B0609020204030204" pitchFamily="49" charset="0"/>
              </a:rPr>
              <a:t>VoiceCall</a:t>
            </a:r>
            <a:r>
              <a:rPr lang="en-US" sz="10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67282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E05C-F3CC-3104-9103-6ADE47E22FA6}"/>
              </a:ext>
            </a:extLst>
          </p:cNvPr>
          <p:cNvSpPr>
            <a:spLocks noGrp="1"/>
          </p:cNvSpPr>
          <p:nvPr>
            <p:ph type="title"/>
          </p:nvPr>
        </p:nvSpPr>
        <p:spPr/>
        <p:txBody>
          <a:bodyPr/>
          <a:lstStyle/>
          <a:p>
            <a:r>
              <a:rPr lang="en-GB" dirty="0"/>
              <a:t>Notation used in this document</a:t>
            </a:r>
          </a:p>
        </p:txBody>
      </p:sp>
      <p:sp>
        <p:nvSpPr>
          <p:cNvPr id="4" name="Rectangle 1">
            <a:extLst>
              <a:ext uri="{FF2B5EF4-FFF2-40B4-BE49-F238E27FC236}">
                <a16:creationId xmlns:a16="http://schemas.microsoft.com/office/drawing/2014/main" id="{8EB69AEB-E9A4-1F09-3923-E68B4DD03F9E}"/>
              </a:ext>
            </a:extLst>
          </p:cNvPr>
          <p:cNvSpPr>
            <a:spLocks noChangeArrowheads="1"/>
          </p:cNvSpPr>
          <p:nvPr/>
        </p:nvSpPr>
        <p:spPr bwMode="auto">
          <a:xfrm>
            <a:off x="842437" y="1271306"/>
            <a:ext cx="10773979" cy="1754326"/>
          </a:xfrm>
          <a:prstGeom prst="rect">
            <a:avLst/>
          </a:prstGeom>
        </p:spPr>
        <p:txBody>
          <a:bodyPr/>
          <a:lstStyle/>
          <a:p>
            <a:pPr>
              <a:spcBef>
                <a:spcPct val="20000"/>
              </a:spcBef>
            </a:pPr>
            <a:r>
              <a:rPr lang="en-GB" altLang="en-US" sz="1400" dirty="0">
                <a:solidFill>
                  <a:schemeClr val="tx2"/>
                </a:solidFill>
                <a:latin typeface="Consolas" panose="020B0609020204030204" pitchFamily="49" charset="0"/>
              </a:rPr>
              <a:t>Throughout the following examples we use a commonly used IES graphical notation. An example of such is shown below. All IES instances are shown as circular nodes where their type is indicated by an abbreviation. Pentagonal nodes are used for local ontology extensions to IES. A key is provided for these abbreviations on each diagram. The colour coding from the IES model is carried through to these diagrams – e.g. yellow indicated Entity. If the node has its IES colour as the fill-colour, then this represents a class. If its IES colour is that of the border, it represents an instance. In some examples we provide a descriptive label for the instance using blue, underlined text.</a:t>
            </a:r>
          </a:p>
        </p:txBody>
      </p:sp>
      <p:sp>
        <p:nvSpPr>
          <p:cNvPr id="5" name="Rectangle 4">
            <a:extLst>
              <a:ext uri="{FF2B5EF4-FFF2-40B4-BE49-F238E27FC236}">
                <a16:creationId xmlns:a16="http://schemas.microsoft.com/office/drawing/2014/main" id="{3E3EF91A-1FB1-988E-6B90-56E3564E6E1B}"/>
              </a:ext>
            </a:extLst>
          </p:cNvPr>
          <p:cNvSpPr/>
          <p:nvPr/>
        </p:nvSpPr>
        <p:spPr>
          <a:xfrm>
            <a:off x="7655711" y="5116162"/>
            <a:ext cx="3268597"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Ce	</a:t>
            </a:r>
            <a:r>
              <a:rPr lang="en-GB" sz="1100" dirty="0" err="1">
                <a:solidFill>
                  <a:srgbClr val="000000"/>
                </a:solidFill>
                <a:latin typeface="Consolas" panose="020B0609020204030204" pitchFamily="49" charset="0"/>
              </a:rPr>
              <a:t>ies:Callee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Cr	</a:t>
            </a:r>
            <a:r>
              <a:rPr lang="en-GB" sz="1100" dirty="0" err="1">
                <a:solidFill>
                  <a:srgbClr val="000000"/>
                </a:solidFill>
                <a:latin typeface="Consolas" panose="020B0609020204030204" pitchFamily="49" charset="0"/>
              </a:rPr>
              <a:t>ies:Caller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	</a:t>
            </a:r>
            <a:r>
              <a:rPr lang="en-GB" sz="1100" dirty="0" err="1">
                <a:solidFill>
                  <a:srgbClr val="000000"/>
                </a:solidFill>
                <a:latin typeface="Consolas" panose="020B0609020204030204" pitchFamily="49" charset="0"/>
              </a:rPr>
              <a:t>ies:Person</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PiC</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ies:PersonInCommunication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VC	</a:t>
            </a:r>
            <a:r>
              <a:rPr lang="en-GB" sz="1100" dirty="0" err="1">
                <a:solidFill>
                  <a:srgbClr val="000000"/>
                </a:solidFill>
                <a:latin typeface="Consolas" panose="020B0609020204030204" pitchFamily="49" charset="0"/>
              </a:rPr>
              <a:t>ies:VoiceCall</a:t>
            </a:r>
            <a:endParaRPr lang="en-GB" sz="1100" dirty="0"/>
          </a:p>
        </p:txBody>
      </p:sp>
      <p:sp>
        <p:nvSpPr>
          <p:cNvPr id="6" name="Rectangle 5">
            <a:extLst>
              <a:ext uri="{FF2B5EF4-FFF2-40B4-BE49-F238E27FC236}">
                <a16:creationId xmlns:a16="http://schemas.microsoft.com/office/drawing/2014/main" id="{F2CBC3BD-2423-0D80-9759-1F69A25DC8D2}"/>
              </a:ext>
            </a:extLst>
          </p:cNvPr>
          <p:cNvSpPr/>
          <p:nvPr/>
        </p:nvSpPr>
        <p:spPr>
          <a:xfrm>
            <a:off x="2276230" y="5256071"/>
            <a:ext cx="6096000" cy="954107"/>
          </a:xfrm>
          <a:prstGeom prst="rect">
            <a:avLst/>
          </a:prstGeom>
        </p:spPr>
        <p:txBody>
          <a:bodyPr>
            <a:spAutoFit/>
          </a:bodyPr>
          <a:lstStyle/>
          <a:p>
            <a:r>
              <a:rPr lang="en-GB" sz="1200" b="1">
                <a:solidFill>
                  <a:srgbClr val="0070C0"/>
                </a:solidFill>
                <a:latin typeface="Consolas" panose="020B0609020204030204" pitchFamily="49" charset="0"/>
              </a:rPr>
              <a:t>Namespaces:</a:t>
            </a:r>
          </a:p>
          <a:p>
            <a:r>
              <a:rPr lang="en-GB" sz="1100">
                <a:solidFill>
                  <a:srgbClr val="0070C0"/>
                </a:solidFill>
                <a:latin typeface="Consolas" panose="020B0609020204030204" pitchFamily="49" charset="0"/>
              </a:rPr>
              <a:t>@prefix </a:t>
            </a:r>
            <a:r>
              <a:rPr lang="en-GB" sz="1100" err="1">
                <a:solidFill>
                  <a:srgbClr val="0070C0"/>
                </a:solidFill>
                <a:latin typeface="Consolas" panose="020B0609020204030204" pitchFamily="49" charset="0"/>
              </a:rPr>
              <a:t>rdf</a:t>
            </a:r>
            <a:r>
              <a:rPr lang="en-GB" sz="1100">
                <a:solidFill>
                  <a:srgbClr val="0070C0"/>
                </a:solidFill>
                <a:latin typeface="Consolas" panose="020B0609020204030204" pitchFamily="49" charset="0"/>
              </a:rPr>
              <a:t>: &lt;http://www.w3.org/1999/02/22-rdf-syntax-ns#&gt; .</a:t>
            </a:r>
          </a:p>
          <a:p>
            <a:r>
              <a:rPr lang="en-GB" sz="1100">
                <a:solidFill>
                  <a:srgbClr val="0070C0"/>
                </a:solidFill>
                <a:latin typeface="Consolas" panose="020B0609020204030204" pitchFamily="49" charset="0"/>
              </a:rPr>
              <a:t>@prefix </a:t>
            </a:r>
            <a:r>
              <a:rPr lang="en-GB" sz="1100" err="1">
                <a:solidFill>
                  <a:srgbClr val="0070C0"/>
                </a:solidFill>
                <a:latin typeface="Consolas" panose="020B0609020204030204" pitchFamily="49" charset="0"/>
              </a:rPr>
              <a:t>rdfs</a:t>
            </a:r>
            <a:r>
              <a:rPr lang="en-GB" sz="1100">
                <a:solidFill>
                  <a:srgbClr val="0070C0"/>
                </a:solidFill>
                <a:latin typeface="Consolas" panose="020B0609020204030204" pitchFamily="49" charset="0"/>
              </a:rPr>
              <a:t>: &lt;http://www.w3.org/2000/01/rdf-schema#&gt; . </a:t>
            </a:r>
          </a:p>
          <a:p>
            <a:r>
              <a:rPr lang="en-GB" sz="1100">
                <a:solidFill>
                  <a:srgbClr val="0070C0"/>
                </a:solidFill>
                <a:latin typeface="Consolas" panose="020B0609020204030204" pitchFamily="49" charset="0"/>
              </a:rPr>
              <a:t>@prefix </a:t>
            </a:r>
            <a:r>
              <a:rPr lang="en-GB" sz="1100" err="1">
                <a:solidFill>
                  <a:srgbClr val="0070C0"/>
                </a:solidFill>
                <a:latin typeface="Consolas" panose="020B0609020204030204" pitchFamily="49" charset="0"/>
              </a:rPr>
              <a:t>ies</a:t>
            </a:r>
            <a:r>
              <a:rPr lang="en-GB" sz="1100">
                <a:solidFill>
                  <a:srgbClr val="0070C0"/>
                </a:solidFill>
                <a:latin typeface="Consolas" panose="020B0609020204030204" pitchFamily="49" charset="0"/>
              </a:rPr>
              <a:t>: &lt;http://ies.data.gov.uk/ies4#&gt; . </a:t>
            </a:r>
          </a:p>
          <a:p>
            <a:r>
              <a:rPr lang="en-GB" sz="1100">
                <a:solidFill>
                  <a:srgbClr val="0070C0"/>
                </a:solidFill>
                <a:latin typeface="Consolas" panose="020B0609020204030204" pitchFamily="49" charset="0"/>
              </a:rPr>
              <a:t>@prefix data: &lt;http://data.gov.uk/testdata#&gt; .</a:t>
            </a:r>
            <a:endParaRPr lang="en-GB" sz="1100"/>
          </a:p>
        </p:txBody>
      </p:sp>
      <p:grpSp>
        <p:nvGrpSpPr>
          <p:cNvPr id="7" name="Group 6">
            <a:extLst>
              <a:ext uri="{FF2B5EF4-FFF2-40B4-BE49-F238E27FC236}">
                <a16:creationId xmlns:a16="http://schemas.microsoft.com/office/drawing/2014/main" id="{D58C2644-627A-B0E7-E3BF-46C099F61163}"/>
              </a:ext>
            </a:extLst>
          </p:cNvPr>
          <p:cNvGrpSpPr/>
          <p:nvPr/>
        </p:nvGrpSpPr>
        <p:grpSpPr>
          <a:xfrm>
            <a:off x="2276230" y="3201632"/>
            <a:ext cx="7133889" cy="1738530"/>
            <a:chOff x="2591500" y="3139697"/>
            <a:chExt cx="7133889" cy="1738530"/>
          </a:xfrm>
        </p:grpSpPr>
        <p:pic>
          <p:nvPicPr>
            <p:cNvPr id="8" name="Picture 7">
              <a:extLst>
                <a:ext uri="{FF2B5EF4-FFF2-40B4-BE49-F238E27FC236}">
                  <a16:creationId xmlns:a16="http://schemas.microsoft.com/office/drawing/2014/main" id="{58CC47D9-7C0D-18ED-9765-A6797E7D8C14}"/>
                </a:ext>
              </a:extLst>
            </p:cNvPr>
            <p:cNvPicPr>
              <a:picLocks noChangeAspect="1"/>
            </p:cNvPicPr>
            <p:nvPr/>
          </p:nvPicPr>
          <p:blipFill>
            <a:blip r:embed="rId3"/>
            <a:stretch>
              <a:fillRect/>
            </a:stretch>
          </p:blipFill>
          <p:spPr>
            <a:xfrm>
              <a:off x="2591500" y="3139697"/>
              <a:ext cx="7133889" cy="1738530"/>
            </a:xfrm>
            <a:prstGeom prst="rect">
              <a:avLst/>
            </a:prstGeom>
          </p:spPr>
        </p:pic>
        <p:pic>
          <p:nvPicPr>
            <p:cNvPr id="9" name="Picture 8">
              <a:extLst>
                <a:ext uri="{FF2B5EF4-FFF2-40B4-BE49-F238E27FC236}">
                  <a16:creationId xmlns:a16="http://schemas.microsoft.com/office/drawing/2014/main" id="{73674677-0CCD-A78F-49DD-FE3780C086C8}"/>
                </a:ext>
              </a:extLst>
            </p:cNvPr>
            <p:cNvPicPr>
              <a:picLocks noChangeAspect="1"/>
            </p:cNvPicPr>
            <p:nvPr/>
          </p:nvPicPr>
          <p:blipFill rotWithShape="1">
            <a:blip r:embed="rId3"/>
            <a:srcRect l="33877" t="85694" r="61957" b="5872"/>
            <a:stretch/>
          </p:blipFill>
          <p:spPr>
            <a:xfrm>
              <a:off x="4920615" y="3668163"/>
              <a:ext cx="297180" cy="146632"/>
            </a:xfrm>
            <a:prstGeom prst="rect">
              <a:avLst/>
            </a:prstGeom>
            <a:solidFill>
              <a:schemeClr val="bg1"/>
            </a:solidFill>
          </p:spPr>
        </p:pic>
      </p:grpSp>
    </p:spTree>
    <p:extLst>
      <p:ext uri="{BB962C8B-B14F-4D97-AF65-F5344CB8AC3E}">
        <p14:creationId xmlns:p14="http://schemas.microsoft.com/office/powerpoint/2010/main" val="416353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9727-B733-54D2-DCD1-484ACD69071F}"/>
              </a:ext>
            </a:extLst>
          </p:cNvPr>
          <p:cNvSpPr>
            <a:spLocks noGrp="1"/>
          </p:cNvSpPr>
          <p:nvPr>
            <p:ph type="title"/>
          </p:nvPr>
        </p:nvSpPr>
        <p:spPr/>
        <p:txBody>
          <a:bodyPr/>
          <a:lstStyle/>
          <a:p>
            <a:r>
              <a:rPr lang="en-US" dirty="0"/>
              <a:t>A Meeting: diagram</a:t>
            </a:r>
          </a:p>
        </p:txBody>
      </p:sp>
      <p:sp>
        <p:nvSpPr>
          <p:cNvPr id="4" name="Oval 3">
            <a:extLst>
              <a:ext uri="{FF2B5EF4-FFF2-40B4-BE49-F238E27FC236}">
                <a16:creationId xmlns:a16="http://schemas.microsoft.com/office/drawing/2014/main" id="{FBEFB65F-7204-0AE9-09D5-91883B1CF80E}"/>
              </a:ext>
            </a:extLst>
          </p:cNvPr>
          <p:cNvSpPr/>
          <p:nvPr/>
        </p:nvSpPr>
        <p:spPr>
          <a:xfrm>
            <a:off x="5918936" y="1519075"/>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a:solidFill>
                  <a:srgbClr val="FFFF00"/>
                </a:solidFill>
                <a:latin typeface="Consolas" panose="020B0609020204030204" pitchFamily="49" charset="0"/>
              </a:rPr>
              <a:t>P</a:t>
            </a:r>
          </a:p>
        </p:txBody>
      </p:sp>
      <p:sp>
        <p:nvSpPr>
          <p:cNvPr id="5" name="Rectangle 4">
            <a:extLst>
              <a:ext uri="{FF2B5EF4-FFF2-40B4-BE49-F238E27FC236}">
                <a16:creationId xmlns:a16="http://schemas.microsoft.com/office/drawing/2014/main" id="{1E40D223-4BC7-425A-2CCC-9FB59C96A6C5}"/>
              </a:ext>
            </a:extLst>
          </p:cNvPr>
          <p:cNvSpPr/>
          <p:nvPr/>
        </p:nvSpPr>
        <p:spPr>
          <a:xfrm>
            <a:off x="8776506" y="3359097"/>
            <a:ext cx="2697949" cy="1169551"/>
          </a:xfrm>
          <a:prstGeom prst="rect">
            <a:avLst/>
          </a:prstGeom>
        </p:spPr>
        <p:txBody>
          <a:bodyPr wrap="square">
            <a:spAutoFit/>
          </a:bodyPr>
          <a:lstStyle/>
          <a:p>
            <a:r>
              <a:rPr lang="en-GB" sz="1000" b="1" dirty="0">
                <a:latin typeface="Consolas" panose="020B0609020204030204" pitchFamily="49" charset="0"/>
              </a:rPr>
              <a:t>KEY:</a:t>
            </a:r>
          </a:p>
          <a:p>
            <a:r>
              <a:rPr lang="en-GB" sz="1000" dirty="0">
                <a:latin typeface="Consolas" panose="020B0609020204030204" pitchFamily="49" charset="0"/>
              </a:rPr>
              <a:t>P	</a:t>
            </a:r>
            <a:r>
              <a:rPr lang="en-GB" sz="1000" dirty="0" err="1">
                <a:latin typeface="Consolas" panose="020B0609020204030204" pitchFamily="49" charset="0"/>
              </a:rPr>
              <a:t>ies:Person</a:t>
            </a:r>
            <a:endParaRPr lang="en-GB" sz="1000" dirty="0">
              <a:latin typeface="Consolas" panose="020B0609020204030204" pitchFamily="49" charset="0"/>
            </a:endParaRPr>
          </a:p>
          <a:p>
            <a:r>
              <a:rPr lang="en-GB" sz="1000" dirty="0">
                <a:latin typeface="Consolas" panose="020B0609020204030204" pitchFamily="49" charset="0"/>
              </a:rPr>
              <a:t>PN	</a:t>
            </a:r>
            <a:r>
              <a:rPr lang="en-GB" sz="1000" dirty="0" err="1">
                <a:latin typeface="Consolas" panose="020B0609020204030204" pitchFamily="49" charset="0"/>
              </a:rPr>
              <a:t>ies:PersonName</a:t>
            </a:r>
            <a:endParaRPr lang="en-GB" sz="1000" dirty="0">
              <a:latin typeface="Consolas" panose="020B0609020204030204" pitchFamily="49" charset="0"/>
            </a:endParaRPr>
          </a:p>
          <a:p>
            <a:r>
              <a:rPr lang="en-GB" sz="1000" dirty="0">
                <a:latin typeface="Consolas" panose="020B0609020204030204" pitchFamily="49" charset="0"/>
              </a:rPr>
              <a:t>M	</a:t>
            </a:r>
            <a:r>
              <a:rPr lang="en-GB" sz="1000" dirty="0" err="1">
                <a:latin typeface="Consolas" panose="020B0609020204030204" pitchFamily="49" charset="0"/>
              </a:rPr>
              <a:t>ies:Meeting</a:t>
            </a:r>
            <a:endParaRPr lang="en-GB" sz="1000" dirty="0">
              <a:latin typeface="Consolas" panose="020B0609020204030204" pitchFamily="49" charset="0"/>
            </a:endParaRPr>
          </a:p>
          <a:p>
            <a:r>
              <a:rPr lang="en-GB" sz="1000" dirty="0">
                <a:latin typeface="Consolas" panose="020B0609020204030204" pitchFamily="49" charset="0"/>
              </a:rPr>
              <a:t>PP	</a:t>
            </a:r>
            <a:r>
              <a:rPr lang="en-GB" sz="1000" dirty="0" err="1">
                <a:latin typeface="Consolas" panose="020B0609020204030204" pitchFamily="49" charset="0"/>
              </a:rPr>
              <a:t>ies:ParticularPeriod</a:t>
            </a:r>
            <a:endParaRPr lang="en-GB" sz="1000" dirty="0">
              <a:latin typeface="Consolas" panose="020B0609020204030204" pitchFamily="49" charset="0"/>
            </a:endParaRPr>
          </a:p>
          <a:p>
            <a:r>
              <a:rPr lang="en-GB" sz="1000" dirty="0" err="1">
                <a:latin typeface="Consolas" panose="020B0609020204030204" pitchFamily="49" charset="0"/>
              </a:rPr>
              <a:t>Att</a:t>
            </a:r>
            <a:r>
              <a:rPr lang="en-GB" sz="1000" dirty="0">
                <a:latin typeface="Consolas" panose="020B0609020204030204" pitchFamily="49" charset="0"/>
              </a:rPr>
              <a:t>	</a:t>
            </a:r>
            <a:r>
              <a:rPr lang="en-GB" sz="1000" dirty="0" err="1">
                <a:latin typeface="Consolas" panose="020B0609020204030204" pitchFamily="49" charset="0"/>
              </a:rPr>
              <a:t>ies:Attendance</a:t>
            </a:r>
            <a:endParaRPr lang="en-GB" sz="1000" dirty="0">
              <a:latin typeface="Consolas" panose="020B0609020204030204" pitchFamily="49" charset="0"/>
            </a:endParaRPr>
          </a:p>
          <a:p>
            <a:endParaRPr lang="en-GB" sz="1000" dirty="0">
              <a:latin typeface="Consolas" panose="020B0609020204030204" pitchFamily="49" charset="0"/>
            </a:endParaRPr>
          </a:p>
        </p:txBody>
      </p:sp>
      <p:sp>
        <p:nvSpPr>
          <p:cNvPr id="6" name="Oval 5">
            <a:extLst>
              <a:ext uri="{FF2B5EF4-FFF2-40B4-BE49-F238E27FC236}">
                <a16:creationId xmlns:a16="http://schemas.microsoft.com/office/drawing/2014/main" id="{011E6B2D-96F2-602D-F0AE-BBE808FF7A27}"/>
              </a:ext>
            </a:extLst>
          </p:cNvPr>
          <p:cNvSpPr/>
          <p:nvPr/>
        </p:nvSpPr>
        <p:spPr>
          <a:xfrm>
            <a:off x="7862693" y="1519075"/>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solidFill>
                <a:latin typeface="Consolas" panose="020B0609020204030204" pitchFamily="49" charset="0"/>
              </a:rPr>
              <a:t>PN</a:t>
            </a:r>
          </a:p>
        </p:txBody>
      </p:sp>
      <p:cxnSp>
        <p:nvCxnSpPr>
          <p:cNvPr id="7" name="Straight Arrow Connector 6">
            <a:extLst>
              <a:ext uri="{FF2B5EF4-FFF2-40B4-BE49-F238E27FC236}">
                <a16:creationId xmlns:a16="http://schemas.microsoft.com/office/drawing/2014/main" id="{564868F0-38DD-54B3-E3C0-D26E9D1940B3}"/>
              </a:ext>
            </a:extLst>
          </p:cNvPr>
          <p:cNvCxnSpPr>
            <a:cxnSpLocks/>
            <a:stCxn id="4" idx="6"/>
            <a:endCxn id="6" idx="2"/>
          </p:cNvCxnSpPr>
          <p:nvPr/>
        </p:nvCxnSpPr>
        <p:spPr>
          <a:xfrm>
            <a:off x="6406616" y="1755881"/>
            <a:ext cx="145607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995A6A-E1E5-0A17-9D31-2032370544B0}"/>
              </a:ext>
            </a:extLst>
          </p:cNvPr>
          <p:cNvSpPr txBox="1"/>
          <p:nvPr/>
        </p:nvSpPr>
        <p:spPr>
          <a:xfrm>
            <a:off x="6684116" y="1482372"/>
            <a:ext cx="731290"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ies:hasName</a:t>
            </a:r>
            <a:endParaRPr lang="en-GB" sz="700" dirty="0">
              <a:latin typeface="Consolas" panose="020B0609020204030204" pitchFamily="49" charset="0"/>
              <a:cs typeface="Consolas" panose="020B0609020204030204" pitchFamily="49" charset="0"/>
            </a:endParaRPr>
          </a:p>
        </p:txBody>
      </p:sp>
      <p:cxnSp>
        <p:nvCxnSpPr>
          <p:cNvPr id="9" name="Straight Arrow Connector 8">
            <a:extLst>
              <a:ext uri="{FF2B5EF4-FFF2-40B4-BE49-F238E27FC236}">
                <a16:creationId xmlns:a16="http://schemas.microsoft.com/office/drawing/2014/main" id="{0AE389E4-988A-DC05-F022-18F32A1C30B6}"/>
              </a:ext>
            </a:extLst>
          </p:cNvPr>
          <p:cNvCxnSpPr>
            <a:cxnSpLocks/>
            <a:stCxn id="6" idx="6"/>
          </p:cNvCxnSpPr>
          <p:nvPr/>
        </p:nvCxnSpPr>
        <p:spPr>
          <a:xfrm>
            <a:off x="8350373" y="1755881"/>
            <a:ext cx="132716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5792D8-01BC-D829-FCA5-6470DB08B137}"/>
              </a:ext>
            </a:extLst>
          </p:cNvPr>
          <p:cNvSpPr txBox="1"/>
          <p:nvPr/>
        </p:nvSpPr>
        <p:spPr>
          <a:xfrm>
            <a:off x="8285053" y="1493098"/>
            <a:ext cx="1327608" cy="200055"/>
          </a:xfrm>
          <a:prstGeom prst="rect">
            <a:avLst/>
          </a:prstGeom>
          <a:noFill/>
        </p:spPr>
        <p:txBody>
          <a:bodyPr wrap="none" rtlCol="0">
            <a:spAutoFit/>
          </a:bodyPr>
          <a:lstStyle/>
          <a:p>
            <a:r>
              <a:rPr lang="en-GB" sz="700" err="1">
                <a:latin typeface="Consolas" panose="020B0609020204030204" pitchFamily="49" charset="0"/>
                <a:cs typeface="Consolas" panose="020B0609020204030204" pitchFamily="49" charset="0"/>
              </a:rPr>
              <a:t>ies:representationValue</a:t>
            </a:r>
            <a:endParaRPr lang="en-GB" sz="70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DAF5E3F8-1C83-2323-AC81-7E8583525E87}"/>
              </a:ext>
            </a:extLst>
          </p:cNvPr>
          <p:cNvSpPr txBox="1"/>
          <p:nvPr/>
        </p:nvSpPr>
        <p:spPr>
          <a:xfrm>
            <a:off x="9628316" y="1628923"/>
            <a:ext cx="627095" cy="253916"/>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“Fred”</a:t>
            </a:r>
          </a:p>
        </p:txBody>
      </p:sp>
      <p:cxnSp>
        <p:nvCxnSpPr>
          <p:cNvPr id="13" name="Straight Arrow Connector 12">
            <a:extLst>
              <a:ext uri="{FF2B5EF4-FFF2-40B4-BE49-F238E27FC236}">
                <a16:creationId xmlns:a16="http://schemas.microsoft.com/office/drawing/2014/main" id="{2D2CE86E-D0E6-1094-9EC0-19F12A36AA92}"/>
              </a:ext>
            </a:extLst>
          </p:cNvPr>
          <p:cNvCxnSpPr>
            <a:cxnSpLocks/>
            <a:stCxn id="24" idx="0"/>
            <a:endCxn id="4" idx="4"/>
          </p:cNvCxnSpPr>
          <p:nvPr/>
        </p:nvCxnSpPr>
        <p:spPr>
          <a:xfrm flipV="1">
            <a:off x="6162776" y="1992687"/>
            <a:ext cx="0" cy="63260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3915F5-D6DD-5231-F76B-EA0066D97DC7}"/>
              </a:ext>
            </a:extLst>
          </p:cNvPr>
          <p:cNvCxnSpPr>
            <a:cxnSpLocks/>
            <a:stCxn id="24" idx="4"/>
            <a:endCxn id="29" idx="0"/>
          </p:cNvCxnSpPr>
          <p:nvPr/>
        </p:nvCxnSpPr>
        <p:spPr>
          <a:xfrm>
            <a:off x="6162776" y="3098900"/>
            <a:ext cx="0" cy="82295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715157E-A5FE-106B-0237-6B86A58661F7}"/>
              </a:ext>
            </a:extLst>
          </p:cNvPr>
          <p:cNvSpPr/>
          <p:nvPr/>
        </p:nvSpPr>
        <p:spPr>
          <a:xfrm>
            <a:off x="4352584" y="3921854"/>
            <a:ext cx="487680" cy="473612"/>
          </a:xfrm>
          <a:prstGeom prst="ellipse">
            <a:avLst/>
          </a:prstGeom>
          <a:solidFill>
            <a:schemeClr val="tx1"/>
          </a:solidFill>
          <a:ln w="38100">
            <a:solidFill>
              <a:srgbClr val="FA7D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a:solidFill>
                  <a:srgbClr val="FA7D00"/>
                </a:solidFill>
                <a:latin typeface="Consolas" panose="020B0609020204030204" pitchFamily="49" charset="0"/>
              </a:rPr>
              <a:t>PP</a:t>
            </a:r>
          </a:p>
        </p:txBody>
      </p:sp>
      <p:cxnSp>
        <p:nvCxnSpPr>
          <p:cNvPr id="17" name="Straight Arrow Connector 16">
            <a:extLst>
              <a:ext uri="{FF2B5EF4-FFF2-40B4-BE49-F238E27FC236}">
                <a16:creationId xmlns:a16="http://schemas.microsoft.com/office/drawing/2014/main" id="{D3FFADA4-9729-37B1-9EC8-2A39739EF506}"/>
              </a:ext>
            </a:extLst>
          </p:cNvPr>
          <p:cNvCxnSpPr>
            <a:cxnSpLocks/>
            <a:stCxn id="29" idx="2"/>
            <a:endCxn id="15" idx="6"/>
          </p:cNvCxnSpPr>
          <p:nvPr/>
        </p:nvCxnSpPr>
        <p:spPr>
          <a:xfrm flipH="1">
            <a:off x="4840264" y="4158660"/>
            <a:ext cx="107867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CFA012D-3C57-FC14-4164-73AFC6B27DA9}"/>
              </a:ext>
            </a:extLst>
          </p:cNvPr>
          <p:cNvSpPr txBox="1"/>
          <p:nvPr/>
        </p:nvSpPr>
        <p:spPr>
          <a:xfrm>
            <a:off x="4975221" y="392209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24" name="Oval 23">
            <a:extLst>
              <a:ext uri="{FF2B5EF4-FFF2-40B4-BE49-F238E27FC236}">
                <a16:creationId xmlns:a16="http://schemas.microsoft.com/office/drawing/2014/main" id="{A544AAB3-6FA7-3105-FC52-F2CC8F823D60}"/>
              </a:ext>
            </a:extLst>
          </p:cNvPr>
          <p:cNvSpPr/>
          <p:nvPr/>
        </p:nvSpPr>
        <p:spPr>
          <a:xfrm>
            <a:off x="5918936" y="2625288"/>
            <a:ext cx="487680" cy="473612"/>
          </a:xfrm>
          <a:prstGeom prst="ellipse">
            <a:avLst/>
          </a:prstGeom>
          <a:solidFill>
            <a:schemeClr val="tx1"/>
          </a:solidFill>
          <a:ln w="38100">
            <a:solidFill>
              <a:srgbClr val="CC99FF"/>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rgbClr val="CC99FF"/>
                </a:solidFill>
                <a:latin typeface="Consolas" panose="020B0609020204030204" pitchFamily="49" charset="0"/>
              </a:rPr>
              <a:t>Att</a:t>
            </a:r>
            <a:endParaRPr lang="en-GB" sz="1600" dirty="0">
              <a:solidFill>
                <a:srgbClr val="CC99FF"/>
              </a:solidFill>
              <a:latin typeface="Consolas" panose="020B0609020204030204" pitchFamily="49" charset="0"/>
            </a:endParaRPr>
          </a:p>
        </p:txBody>
      </p:sp>
      <p:sp>
        <p:nvSpPr>
          <p:cNvPr id="25" name="TextBox 24">
            <a:extLst>
              <a:ext uri="{FF2B5EF4-FFF2-40B4-BE49-F238E27FC236}">
                <a16:creationId xmlns:a16="http://schemas.microsoft.com/office/drawing/2014/main" id="{726E1168-EC39-7624-CDA8-2C73C0889FEA}"/>
              </a:ext>
            </a:extLst>
          </p:cNvPr>
          <p:cNvSpPr txBox="1"/>
          <p:nvPr/>
        </p:nvSpPr>
        <p:spPr>
          <a:xfrm>
            <a:off x="4975221" y="3199024"/>
            <a:ext cx="1128835" cy="200055"/>
          </a:xfrm>
          <a:prstGeom prst="rect">
            <a:avLst/>
          </a:prstGeom>
          <a:solidFill>
            <a:schemeClr val="bg1"/>
          </a:solid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BD334A18-1207-E682-8C57-2BB8B855AF65}"/>
              </a:ext>
            </a:extLst>
          </p:cNvPr>
          <p:cNvSpPr txBox="1"/>
          <p:nvPr/>
        </p:nvSpPr>
        <p:spPr>
          <a:xfrm>
            <a:off x="4911195" y="2219460"/>
            <a:ext cx="1228221" cy="200055"/>
          </a:xfrm>
          <a:prstGeom prst="rect">
            <a:avLst/>
          </a:prstGeom>
          <a:solidFill>
            <a:schemeClr val="bg1"/>
          </a:solidFill>
        </p:spPr>
        <p:txBody>
          <a:bodyPr wrap="none" rtlCol="0">
            <a:spAutoFit/>
          </a:bodyPr>
          <a:lstStyle>
            <a:defPPr>
              <a:defRPr lang="en-US"/>
            </a:defPPr>
            <a:lvl1pPr>
              <a:defRPr sz="700">
                <a:latin typeface="Consolas" panose="020B0609020204030204" pitchFamily="49" charset="0"/>
                <a:cs typeface="Consolas" panose="020B0609020204030204" pitchFamily="49" charset="0"/>
              </a:defRPr>
            </a:lvl1pPr>
          </a:lstStyle>
          <a:p>
            <a:r>
              <a:rPr lang="en-GB" dirty="0" err="1"/>
              <a:t>ies:isParticipationOf</a:t>
            </a:r>
            <a:endParaRPr lang="en-GB" dirty="0"/>
          </a:p>
        </p:txBody>
      </p:sp>
      <p:sp>
        <p:nvSpPr>
          <p:cNvPr id="29" name="Oval 28">
            <a:extLst>
              <a:ext uri="{FF2B5EF4-FFF2-40B4-BE49-F238E27FC236}">
                <a16:creationId xmlns:a16="http://schemas.microsoft.com/office/drawing/2014/main" id="{168306AA-0134-FD99-1F68-2ACCA222786A}"/>
              </a:ext>
            </a:extLst>
          </p:cNvPr>
          <p:cNvSpPr/>
          <p:nvPr/>
        </p:nvSpPr>
        <p:spPr>
          <a:xfrm>
            <a:off x="5918936" y="3921854"/>
            <a:ext cx="487680" cy="473612"/>
          </a:xfrm>
          <a:prstGeom prst="ellipse">
            <a:avLst/>
          </a:prstGeom>
          <a:solidFill>
            <a:schemeClr val="tx1"/>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EB1BF"/>
                </a:solidFill>
                <a:latin typeface="Consolas" panose="020B0609020204030204" pitchFamily="49" charset="0"/>
              </a:rPr>
              <a:t>M</a:t>
            </a:r>
            <a:endParaRPr lang="en-GB" sz="1600" dirty="0">
              <a:solidFill>
                <a:srgbClr val="FEB1BF"/>
              </a:solidFill>
              <a:latin typeface="Consolas" panose="020B0609020204030204" pitchFamily="49" charset="0"/>
            </a:endParaRPr>
          </a:p>
        </p:txBody>
      </p:sp>
      <p:sp>
        <p:nvSpPr>
          <p:cNvPr id="31" name="TextBox 30">
            <a:extLst>
              <a:ext uri="{FF2B5EF4-FFF2-40B4-BE49-F238E27FC236}">
                <a16:creationId xmlns:a16="http://schemas.microsoft.com/office/drawing/2014/main" id="{A89BF820-4C7F-63B0-6B15-F8E19A06ACBF}"/>
              </a:ext>
            </a:extLst>
          </p:cNvPr>
          <p:cNvSpPr txBox="1"/>
          <p:nvPr/>
        </p:nvSpPr>
        <p:spPr>
          <a:xfrm>
            <a:off x="4254143" y="4432217"/>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a:t>2020-10-07</a:t>
            </a:r>
            <a:endParaRPr lang="en-GB" dirty="0"/>
          </a:p>
        </p:txBody>
      </p:sp>
      <p:sp>
        <p:nvSpPr>
          <p:cNvPr id="40" name="Oval 39">
            <a:extLst>
              <a:ext uri="{FF2B5EF4-FFF2-40B4-BE49-F238E27FC236}">
                <a16:creationId xmlns:a16="http://schemas.microsoft.com/office/drawing/2014/main" id="{FD5E3D61-8CD2-EEBC-13A8-915D994C4308}"/>
              </a:ext>
            </a:extLst>
          </p:cNvPr>
          <p:cNvSpPr/>
          <p:nvPr/>
        </p:nvSpPr>
        <p:spPr>
          <a:xfrm>
            <a:off x="5918936" y="4935637"/>
            <a:ext cx="487680" cy="473612"/>
          </a:xfrm>
          <a:prstGeom prst="ellipse">
            <a:avLst/>
          </a:prstGeom>
          <a:solidFill>
            <a:schemeClr val="tx1"/>
          </a:solidFill>
          <a:ln w="38100">
            <a:solidFill>
              <a:srgbClr val="CC99FF"/>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rgbClr val="CC99FF"/>
                </a:solidFill>
                <a:latin typeface="Consolas" panose="020B0609020204030204" pitchFamily="49" charset="0"/>
              </a:rPr>
              <a:t>Att</a:t>
            </a:r>
            <a:endParaRPr lang="en-GB" sz="1600" dirty="0">
              <a:solidFill>
                <a:srgbClr val="CC99FF"/>
              </a:solidFill>
              <a:latin typeface="Consolas" panose="020B0609020204030204" pitchFamily="49" charset="0"/>
            </a:endParaRPr>
          </a:p>
        </p:txBody>
      </p:sp>
      <p:sp>
        <p:nvSpPr>
          <p:cNvPr id="41" name="Oval 40">
            <a:extLst>
              <a:ext uri="{FF2B5EF4-FFF2-40B4-BE49-F238E27FC236}">
                <a16:creationId xmlns:a16="http://schemas.microsoft.com/office/drawing/2014/main" id="{284CD1E2-665D-1C82-02A3-97C45919309E}"/>
              </a:ext>
            </a:extLst>
          </p:cNvPr>
          <p:cNvSpPr/>
          <p:nvPr/>
        </p:nvSpPr>
        <p:spPr>
          <a:xfrm>
            <a:off x="5918936" y="5958530"/>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a:solidFill>
                  <a:srgbClr val="FFFF00"/>
                </a:solidFill>
                <a:latin typeface="Consolas" panose="020B0609020204030204" pitchFamily="49" charset="0"/>
              </a:rPr>
              <a:t>P</a:t>
            </a:r>
          </a:p>
        </p:txBody>
      </p:sp>
      <p:cxnSp>
        <p:nvCxnSpPr>
          <p:cNvPr id="42" name="Straight Arrow Connector 41">
            <a:extLst>
              <a:ext uri="{FF2B5EF4-FFF2-40B4-BE49-F238E27FC236}">
                <a16:creationId xmlns:a16="http://schemas.microsoft.com/office/drawing/2014/main" id="{0FCC4B08-503D-7430-A9F9-F5A2912DC61F}"/>
              </a:ext>
            </a:extLst>
          </p:cNvPr>
          <p:cNvCxnSpPr>
            <a:cxnSpLocks/>
            <a:stCxn id="40" idx="0"/>
            <a:endCxn id="29" idx="4"/>
          </p:cNvCxnSpPr>
          <p:nvPr/>
        </p:nvCxnSpPr>
        <p:spPr>
          <a:xfrm flipV="1">
            <a:off x="6162776" y="4395466"/>
            <a:ext cx="0" cy="54017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5676449-B803-588F-8A72-F0EDAB988CA1}"/>
              </a:ext>
            </a:extLst>
          </p:cNvPr>
          <p:cNvCxnSpPr>
            <a:cxnSpLocks/>
            <a:stCxn id="40" idx="4"/>
            <a:endCxn id="41" idx="0"/>
          </p:cNvCxnSpPr>
          <p:nvPr/>
        </p:nvCxnSpPr>
        <p:spPr>
          <a:xfrm>
            <a:off x="6162776" y="5409249"/>
            <a:ext cx="0" cy="54928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9D2D2BD-19D8-A7A2-D354-37D7EAEC9289}"/>
              </a:ext>
            </a:extLst>
          </p:cNvPr>
          <p:cNvSpPr txBox="1"/>
          <p:nvPr/>
        </p:nvSpPr>
        <p:spPr>
          <a:xfrm>
            <a:off x="5001526" y="4592325"/>
            <a:ext cx="1128835" cy="200055"/>
          </a:xfrm>
          <a:prstGeom prst="rect">
            <a:avLst/>
          </a:prstGeom>
          <a:solidFill>
            <a:schemeClr val="bg1"/>
          </a:solid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50" name="TextBox 49">
            <a:extLst>
              <a:ext uri="{FF2B5EF4-FFF2-40B4-BE49-F238E27FC236}">
                <a16:creationId xmlns:a16="http://schemas.microsoft.com/office/drawing/2014/main" id="{9312F499-4945-7551-AC19-F77E092BDEBD}"/>
              </a:ext>
            </a:extLst>
          </p:cNvPr>
          <p:cNvSpPr txBox="1"/>
          <p:nvPr/>
        </p:nvSpPr>
        <p:spPr>
          <a:xfrm>
            <a:off x="4925500" y="5499128"/>
            <a:ext cx="1228221" cy="200055"/>
          </a:xfrm>
          <a:prstGeom prst="rect">
            <a:avLst/>
          </a:prstGeom>
          <a:solidFill>
            <a:schemeClr val="bg1"/>
          </a:solidFill>
        </p:spPr>
        <p:txBody>
          <a:bodyPr wrap="none" rtlCol="0">
            <a:spAutoFit/>
          </a:bodyPr>
          <a:lstStyle>
            <a:defPPr>
              <a:defRPr lang="en-US"/>
            </a:defPPr>
            <a:lvl1pPr>
              <a:defRPr sz="700">
                <a:latin typeface="Consolas" panose="020B0609020204030204" pitchFamily="49" charset="0"/>
                <a:cs typeface="Consolas" panose="020B0609020204030204" pitchFamily="49" charset="0"/>
              </a:defRPr>
            </a:lvl1pPr>
          </a:lstStyle>
          <a:p>
            <a:r>
              <a:rPr lang="en-GB" dirty="0" err="1"/>
              <a:t>ies:isParticipationOf</a:t>
            </a:r>
            <a:endParaRPr lang="en-GB" dirty="0"/>
          </a:p>
        </p:txBody>
      </p:sp>
      <p:sp>
        <p:nvSpPr>
          <p:cNvPr id="57" name="Oval 56">
            <a:extLst>
              <a:ext uri="{FF2B5EF4-FFF2-40B4-BE49-F238E27FC236}">
                <a16:creationId xmlns:a16="http://schemas.microsoft.com/office/drawing/2014/main" id="{B4CBB4A6-24FD-813A-898D-95D7AD25A0CE}"/>
              </a:ext>
            </a:extLst>
          </p:cNvPr>
          <p:cNvSpPr/>
          <p:nvPr/>
        </p:nvSpPr>
        <p:spPr>
          <a:xfrm>
            <a:off x="7862693" y="5958530"/>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solidFill>
                <a:latin typeface="Consolas" panose="020B0609020204030204" pitchFamily="49" charset="0"/>
              </a:rPr>
              <a:t>PN</a:t>
            </a:r>
          </a:p>
        </p:txBody>
      </p:sp>
      <p:cxnSp>
        <p:nvCxnSpPr>
          <p:cNvPr id="58" name="Straight Arrow Connector 57">
            <a:extLst>
              <a:ext uri="{FF2B5EF4-FFF2-40B4-BE49-F238E27FC236}">
                <a16:creationId xmlns:a16="http://schemas.microsoft.com/office/drawing/2014/main" id="{A9FB0EA2-9726-DAA5-BB04-C5580440B888}"/>
              </a:ext>
            </a:extLst>
          </p:cNvPr>
          <p:cNvCxnSpPr>
            <a:cxnSpLocks/>
            <a:stCxn id="41" idx="6"/>
            <a:endCxn id="57" idx="2"/>
          </p:cNvCxnSpPr>
          <p:nvPr/>
        </p:nvCxnSpPr>
        <p:spPr>
          <a:xfrm>
            <a:off x="6406616" y="6195336"/>
            <a:ext cx="145607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22C7300-6E11-7EB4-5577-EAFB480E85B4}"/>
              </a:ext>
            </a:extLst>
          </p:cNvPr>
          <p:cNvSpPr txBox="1"/>
          <p:nvPr/>
        </p:nvSpPr>
        <p:spPr>
          <a:xfrm>
            <a:off x="6684116" y="5921827"/>
            <a:ext cx="731290"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ies:hasName</a:t>
            </a:r>
            <a:endParaRPr lang="en-GB" sz="7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8D38EBDC-28F9-D560-18AF-4B4574C52F3F}"/>
              </a:ext>
            </a:extLst>
          </p:cNvPr>
          <p:cNvCxnSpPr>
            <a:cxnSpLocks/>
            <a:stCxn id="57" idx="6"/>
          </p:cNvCxnSpPr>
          <p:nvPr/>
        </p:nvCxnSpPr>
        <p:spPr>
          <a:xfrm>
            <a:off x="8350373" y="6195336"/>
            <a:ext cx="132716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E149D20-CEC2-1F9B-B586-CBBCC0DC4A32}"/>
              </a:ext>
            </a:extLst>
          </p:cNvPr>
          <p:cNvSpPr txBox="1"/>
          <p:nvPr/>
        </p:nvSpPr>
        <p:spPr>
          <a:xfrm>
            <a:off x="8285053" y="5932553"/>
            <a:ext cx="1327608" cy="200055"/>
          </a:xfrm>
          <a:prstGeom prst="rect">
            <a:avLst/>
          </a:prstGeom>
          <a:noFill/>
        </p:spPr>
        <p:txBody>
          <a:bodyPr wrap="square" rtlCol="0">
            <a:spAutoFit/>
          </a:bodyPr>
          <a:lstStyle/>
          <a:p>
            <a:r>
              <a:rPr lang="en-GB" sz="700" err="1">
                <a:latin typeface="Consolas" panose="020B0609020204030204" pitchFamily="49" charset="0"/>
                <a:cs typeface="Consolas" panose="020B0609020204030204" pitchFamily="49" charset="0"/>
              </a:rPr>
              <a:t>ies:representationValue</a:t>
            </a:r>
            <a:endParaRPr lang="en-GB" sz="700">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C010141D-27D8-2757-586D-6A3E1FB265CA}"/>
              </a:ext>
            </a:extLst>
          </p:cNvPr>
          <p:cNvSpPr txBox="1"/>
          <p:nvPr/>
        </p:nvSpPr>
        <p:spPr>
          <a:xfrm>
            <a:off x="9677734" y="6068402"/>
            <a:ext cx="1044912" cy="253916"/>
          </a:xfrm>
          <a:prstGeom prst="rect">
            <a:avLst/>
          </a:prstGeom>
          <a:noFill/>
        </p:spPr>
        <p:txBody>
          <a:bodyPr wrap="square" rtlCol="0">
            <a:spAutoFit/>
          </a:bodyPr>
          <a:lstStyle>
            <a:defPPr marR="0" lvl="0" algn="l" rtl="0">
              <a:lnSpc>
                <a:spcPct val="100000"/>
              </a:lnSpc>
              <a:spcBef>
                <a:spcPts val="0"/>
              </a:spcBef>
              <a:spcAft>
                <a:spcPts val="0"/>
              </a:spcAft>
              <a:defRPr lang="en-US"/>
            </a:defPPr>
            <a:lvl1pPr marR="0" lvl="0">
              <a:lnSpc>
                <a:spcPct val="100000"/>
              </a:lnSpc>
              <a:spcBef>
                <a:spcPts val="0"/>
              </a:spcBef>
              <a:spcAft>
                <a:spcPts val="0"/>
              </a:spcAft>
              <a:buClr>
                <a:srgbClr val="000000"/>
              </a:buClr>
              <a:buFont typeface="Arial"/>
              <a:defRPr sz="1050" b="0" i="0" u="none" strike="noStrike" cap="none">
                <a:solidFill>
                  <a:srgbClr val="000000"/>
                </a:solidFill>
                <a:latin typeface="Consolas" panose="020B0609020204030204" pitchFamily="49" charset="0"/>
                <a:ea typeface="Arial"/>
                <a:cs typeface="Consolas" panose="020B0609020204030204" pitchFamily="49" charset="0"/>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dirty="0"/>
              <a:t>“Gary”</a:t>
            </a:r>
          </a:p>
        </p:txBody>
      </p:sp>
      <p:sp>
        <p:nvSpPr>
          <p:cNvPr id="65" name="TextBox 64">
            <a:extLst>
              <a:ext uri="{FF2B5EF4-FFF2-40B4-BE49-F238E27FC236}">
                <a16:creationId xmlns:a16="http://schemas.microsoft.com/office/drawing/2014/main" id="{B3F08CED-A84D-2EDC-A8A3-A78EB2EA6FEC}"/>
              </a:ext>
            </a:extLst>
          </p:cNvPr>
          <p:cNvSpPr txBox="1"/>
          <p:nvPr/>
        </p:nvSpPr>
        <p:spPr>
          <a:xfrm>
            <a:off x="5843296" y="1341413"/>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err="1"/>
              <a:t>data:Fred</a:t>
            </a:r>
            <a:endParaRPr lang="en-GB" dirty="0"/>
          </a:p>
        </p:txBody>
      </p:sp>
      <p:sp>
        <p:nvSpPr>
          <p:cNvPr id="66" name="TextBox 65">
            <a:extLst>
              <a:ext uri="{FF2B5EF4-FFF2-40B4-BE49-F238E27FC236}">
                <a16:creationId xmlns:a16="http://schemas.microsoft.com/office/drawing/2014/main" id="{FF2FC00C-1B73-C7AF-3218-29DB7FFEE864}"/>
              </a:ext>
            </a:extLst>
          </p:cNvPr>
          <p:cNvSpPr txBox="1"/>
          <p:nvPr/>
        </p:nvSpPr>
        <p:spPr>
          <a:xfrm>
            <a:off x="5843297" y="6414956"/>
            <a:ext cx="1125457"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err="1"/>
              <a:t>data:Gary</a:t>
            </a:r>
            <a:endParaRPr lang="en-GB" dirty="0"/>
          </a:p>
        </p:txBody>
      </p:sp>
      <p:sp>
        <p:nvSpPr>
          <p:cNvPr id="68" name="TextBox 67">
            <a:extLst>
              <a:ext uri="{FF2B5EF4-FFF2-40B4-BE49-F238E27FC236}">
                <a16:creationId xmlns:a16="http://schemas.microsoft.com/office/drawing/2014/main" id="{1E035FAF-BC7E-1DA0-BCF4-D9C8A3F6DB43}"/>
              </a:ext>
            </a:extLst>
          </p:cNvPr>
          <p:cNvSpPr txBox="1"/>
          <p:nvPr/>
        </p:nvSpPr>
        <p:spPr>
          <a:xfrm>
            <a:off x="6240720" y="4435500"/>
            <a:ext cx="1456068" cy="200055"/>
          </a:xfrm>
          <a:prstGeom prst="rect">
            <a:avLst/>
          </a:prstGeom>
          <a:noFill/>
        </p:spPr>
        <p:txBody>
          <a:bodyPr wrap="square" rtlCol="0">
            <a:spAutoFit/>
          </a:bodyPr>
          <a:lstStyle>
            <a:defPPr>
              <a:defRPr lang="en-US"/>
            </a:defPPr>
            <a:lvl1pPr>
              <a:defRPr sz="700" u="sng">
                <a:solidFill>
                  <a:srgbClr val="0070C0"/>
                </a:solidFill>
                <a:latin typeface="Consolas" panose="020B0609020204030204" pitchFamily="49" charset="0"/>
                <a:cs typeface="Consolas" panose="020B0609020204030204" pitchFamily="49" charset="0"/>
              </a:defRPr>
            </a:lvl1pPr>
          </a:lstStyle>
          <a:p>
            <a:r>
              <a:rPr lang="en-US" dirty="0" err="1"/>
              <a:t>data:fred_gary_Meeting</a:t>
            </a:r>
            <a:endParaRPr lang="en-GB" dirty="0"/>
          </a:p>
        </p:txBody>
      </p:sp>
      <p:sp>
        <p:nvSpPr>
          <p:cNvPr id="3" name="Text Placeholder 2">
            <a:extLst>
              <a:ext uri="{FF2B5EF4-FFF2-40B4-BE49-F238E27FC236}">
                <a16:creationId xmlns:a16="http://schemas.microsoft.com/office/drawing/2014/main" id="{E25BC4E6-0180-20FF-4089-66F46C785B3E}"/>
              </a:ext>
            </a:extLst>
          </p:cNvPr>
          <p:cNvSpPr>
            <a:spLocks noGrp="1"/>
          </p:cNvSpPr>
          <p:nvPr>
            <p:ph type="body" sz="quarter" idx="10"/>
          </p:nvPr>
        </p:nvSpPr>
        <p:spPr>
          <a:xfrm>
            <a:off x="842438" y="1301918"/>
            <a:ext cx="3494492" cy="4506600"/>
          </a:xfrm>
        </p:spPr>
        <p:txBody>
          <a:bodyPr/>
          <a:lstStyle/>
          <a:p>
            <a:r>
              <a:rPr lang="en-US" sz="1400" dirty="0"/>
              <a:t>In this example we have a meeting involving two persons. When entities like a person participate in events, that participation if a special form of State called </a:t>
            </a:r>
            <a:r>
              <a:rPr lang="en-US" sz="1400" dirty="0" err="1"/>
              <a:t>EventParticipant</a:t>
            </a:r>
            <a:r>
              <a:rPr lang="en-US" sz="1400" dirty="0"/>
              <a:t>. Attendance here is a subtype of </a:t>
            </a:r>
            <a:r>
              <a:rPr lang="en-US" sz="1400" dirty="0" err="1"/>
              <a:t>EventParticipant</a:t>
            </a:r>
            <a:r>
              <a:rPr lang="en-US" sz="1400" dirty="0"/>
              <a:t>. The pattern used here is a common one seen across multiple types of </a:t>
            </a:r>
            <a:r>
              <a:rPr lang="en-US" sz="1400"/>
              <a:t>event.</a:t>
            </a:r>
            <a:endParaRPr lang="en-US" sz="1400" dirty="0"/>
          </a:p>
        </p:txBody>
      </p:sp>
    </p:spTree>
    <p:extLst>
      <p:ext uri="{BB962C8B-B14F-4D97-AF65-F5344CB8AC3E}">
        <p14:creationId xmlns:p14="http://schemas.microsoft.com/office/powerpoint/2010/main" val="37244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78CD-4C97-E6E7-5B8C-1BBA0AEE7D26}"/>
              </a:ext>
            </a:extLst>
          </p:cNvPr>
          <p:cNvSpPr>
            <a:spLocks noGrp="1"/>
          </p:cNvSpPr>
          <p:nvPr>
            <p:ph type="title"/>
          </p:nvPr>
        </p:nvSpPr>
        <p:spPr/>
        <p:txBody>
          <a:bodyPr/>
          <a:lstStyle/>
          <a:p>
            <a:r>
              <a:rPr lang="en-US" dirty="0"/>
              <a:t>Planned Meeting: triples</a:t>
            </a:r>
          </a:p>
        </p:txBody>
      </p:sp>
      <p:sp>
        <p:nvSpPr>
          <p:cNvPr id="4" name="TextBox 3">
            <a:extLst>
              <a:ext uri="{FF2B5EF4-FFF2-40B4-BE49-F238E27FC236}">
                <a16:creationId xmlns:a16="http://schemas.microsoft.com/office/drawing/2014/main" id="{275396F7-17D2-C462-3F0C-753AF28D7F79}"/>
              </a:ext>
            </a:extLst>
          </p:cNvPr>
          <p:cNvSpPr txBox="1"/>
          <p:nvPr/>
        </p:nvSpPr>
        <p:spPr>
          <a:xfrm>
            <a:off x="2984999" y="1347583"/>
            <a:ext cx="6056594" cy="4708981"/>
          </a:xfrm>
          <a:prstGeom prst="rect">
            <a:avLst/>
          </a:prstGeom>
          <a:solidFill>
            <a:schemeClr val="tx1"/>
          </a:solidFill>
        </p:spPr>
        <p:txBody>
          <a:bodyPr wrap="square" lIns="91440" tIns="45720" rIns="91440" bIns="45720" anchor="t">
            <a:spAutoFit/>
          </a:bodyPr>
          <a:lstStyle/>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&lt;http://ies.data.gov.uk/ontology/ies4#&gt;</a:t>
            </a:r>
            <a:r>
              <a:rPr lang="en-GB" sz="1000" b="0" dirty="0">
                <a:solidFill>
                  <a:srgbClr val="D4D4D4"/>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xsd</a:t>
            </a:r>
            <a:r>
              <a:rPr lang="en-GB" sz="1000" b="0" dirty="0">
                <a:solidFill>
                  <a:srgbClr val="569CD6"/>
                </a:solidFill>
                <a:effectLst/>
                <a:latin typeface="Consolas" panose="020B0609020204030204" pitchFamily="49" charset="0"/>
              </a:rPr>
              <a:t>:</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&lt;http://www.w3.org/2001/XMLSchema#&gt;</a:t>
            </a:r>
            <a:r>
              <a:rPr lang="en-GB" sz="1000" b="0" dirty="0">
                <a:solidFill>
                  <a:srgbClr val="D4D4D4"/>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&lt;http://iso.org/iso8601#&gt;</a:t>
            </a:r>
            <a:r>
              <a:rPr lang="en-GB" sz="1000" b="0" dirty="0">
                <a:solidFill>
                  <a:srgbClr val="D4D4D4"/>
                </a:solidFill>
                <a:effectLst/>
                <a:latin typeface="Consolas" panose="020B0609020204030204" pitchFamily="49" charset="0"/>
              </a:rPr>
              <a:t> .</a:t>
            </a:r>
          </a:p>
          <a:p>
            <a:r>
              <a:rPr lang="en-GB" sz="1000" b="0" dirty="0">
                <a:solidFill>
                  <a:srgbClr val="FFFFFF"/>
                </a:solidFill>
                <a:effectLst/>
                <a:latin typeface="Consolas" panose="020B0609020204030204" pitchFamily="49" charset="0"/>
              </a:rPr>
              <a:t>@prefix</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data:</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&lt;http://example.com/local-data#&gt;</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Person</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hasName</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FredName</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FredName</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00B0F0"/>
                </a:solidFill>
                <a:effectLst/>
                <a:latin typeface="Consolas" panose="020B0609020204030204" pitchFamily="49" charset="0"/>
              </a:rPr>
              <a:t>PersonName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representationValue</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"Fred"</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Gary</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FF00"/>
                </a:solidFill>
                <a:effectLst/>
                <a:latin typeface="Consolas" panose="020B0609020204030204" pitchFamily="49" charset="0"/>
              </a:rPr>
              <a:t>Person</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hasName</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GaryName</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GaryName</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00B0F0"/>
                </a:solidFill>
                <a:effectLst/>
                <a:latin typeface="Consolas" panose="020B0609020204030204" pitchFamily="49" charset="0"/>
              </a:rPr>
              <a:t>PersonName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representationValue</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"Gary"</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FredAttendance</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8F34EB"/>
                </a:solidFill>
                <a:effectLst/>
                <a:latin typeface="Consolas" panose="020B0609020204030204" pitchFamily="49" charset="0"/>
              </a:rPr>
              <a:t>Attendance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isParticipationOf</a:t>
            </a:r>
            <a:r>
              <a:rPr lang="en-GB" sz="1000" b="0" dirty="0">
                <a:solidFill>
                  <a:srgbClr val="9CDCFE"/>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isParticipantIn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FredGaryMeeting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GaryAttendance</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8F34EB"/>
                </a:solidFill>
                <a:effectLst/>
                <a:latin typeface="Consolas" panose="020B0609020204030204" pitchFamily="49" charset="0"/>
              </a:rPr>
              <a:t>Attendance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isParticipationOf</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Gary</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isParticipantIn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FredGaryMeeting</a:t>
            </a:r>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err="1">
                <a:solidFill>
                  <a:srgbClr val="569CD6"/>
                </a:solidFill>
                <a:effectLst/>
                <a:latin typeface="Consolas" panose="020B0609020204030204" pitchFamily="49" charset="0"/>
              </a:rPr>
              <a:t>data:</a:t>
            </a:r>
            <a:r>
              <a:rPr lang="en-GB" sz="1000" b="0" dirty="0" err="1">
                <a:solidFill>
                  <a:srgbClr val="9CDCFE"/>
                </a:solidFill>
                <a:effectLst/>
                <a:latin typeface="Consolas" panose="020B0609020204030204" pitchFamily="49" charset="0"/>
              </a:rPr>
              <a:t>FredGaryMeeting</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8AD8"/>
                </a:solidFill>
                <a:effectLst/>
                <a:latin typeface="Consolas" panose="020B0609020204030204" pitchFamily="49" charset="0"/>
              </a:rPr>
              <a:t>Meeting</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inPeriod</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20301007</a:t>
            </a:r>
            <a:r>
              <a:rPr lang="en-GB" sz="1000" b="0" dirty="0">
                <a:solidFill>
                  <a:srgbClr val="D4D4D4"/>
                </a:solidFill>
                <a:effectLst/>
                <a:latin typeface="Consolas" panose="020B0609020204030204" pitchFamily="49" charset="0"/>
              </a:rPr>
              <a:t>.</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iso8601:</a:t>
            </a:r>
            <a:r>
              <a:rPr lang="en-GB" sz="1000" b="0" dirty="0">
                <a:solidFill>
                  <a:srgbClr val="9CDCFE"/>
                </a:solidFill>
                <a:effectLst/>
                <a:latin typeface="Consolas" panose="020B0609020204030204" pitchFamily="49" charset="0"/>
              </a:rPr>
              <a:t>20301007</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a</a:t>
            </a:r>
            <a:r>
              <a:rPr lang="en-GB" sz="1000" b="0" dirty="0">
                <a:solidFill>
                  <a:srgbClr val="D4D4D4"/>
                </a:solidFill>
                <a:effectLst/>
                <a:latin typeface="Consolas" panose="020B0609020204030204" pitchFamily="49" charset="0"/>
              </a:rPr>
              <a:t> </a:t>
            </a:r>
            <a:r>
              <a:rPr lang="en-GB" sz="1000" b="1" dirty="0" err="1">
                <a:solidFill>
                  <a:srgbClr val="FFFFFF"/>
                </a:solidFill>
                <a:effectLst/>
                <a:latin typeface="Consolas" panose="020B0609020204030204" pitchFamily="49" charset="0"/>
              </a:rPr>
              <a:t>ies</a:t>
            </a:r>
            <a:r>
              <a:rPr lang="en-GB" sz="1000" b="0" dirty="0" err="1">
                <a:solidFill>
                  <a:srgbClr val="D4D4D4"/>
                </a:solidFill>
                <a:effectLst/>
                <a:latin typeface="Consolas" panose="020B0609020204030204" pitchFamily="49" charset="0"/>
              </a:rPr>
              <a:t>:</a:t>
            </a:r>
            <a:r>
              <a:rPr lang="en-GB" sz="1000" b="0" dirty="0" err="1">
                <a:solidFill>
                  <a:srgbClr val="FF7F50"/>
                </a:solidFill>
                <a:effectLst/>
                <a:latin typeface="Consolas" panose="020B0609020204030204" pitchFamily="49" charset="0"/>
              </a:rPr>
              <a:t>ParticularPeriod</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1" dirty="0">
                <a:solidFill>
                  <a:srgbClr val="FFFFFF"/>
                </a:solidFill>
                <a:effectLst/>
                <a:latin typeface="Consolas" panose="020B0609020204030204" pitchFamily="49" charset="0"/>
              </a:rPr>
              <a:t>ies</a:t>
            </a:r>
            <a:r>
              <a:rPr lang="en-GB" sz="1000" b="0" dirty="0">
                <a:solidFill>
                  <a:srgbClr val="D4D4D4"/>
                </a:solidFill>
                <a:effectLst/>
                <a:latin typeface="Consolas" panose="020B0609020204030204" pitchFamily="49" charset="0"/>
              </a:rPr>
              <a:t>:</a:t>
            </a:r>
            <a:r>
              <a:rPr lang="en-GB" sz="1000" b="0" dirty="0">
                <a:solidFill>
                  <a:srgbClr val="9CDCFE"/>
                </a:solidFill>
                <a:effectLst/>
                <a:latin typeface="Consolas" panose="020B0609020204030204" pitchFamily="49" charset="0"/>
              </a:rPr>
              <a:t>iso8601PeriodRepresentation</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"2030-10-07"</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xsd:</a:t>
            </a:r>
            <a:r>
              <a:rPr lang="en-GB" sz="1000" b="0" dirty="0" err="1">
                <a:solidFill>
                  <a:srgbClr val="9CDCFE"/>
                </a:solidFill>
                <a:effectLst/>
                <a:latin typeface="Consolas" panose="020B0609020204030204" pitchFamily="49" charset="0"/>
              </a:rPr>
              <a:t>string</a:t>
            </a:r>
            <a:r>
              <a:rPr lang="en-GB" sz="10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50745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Observations of a moving aircraft: diagram </a:t>
            </a:r>
          </a:p>
        </p:txBody>
      </p:sp>
      <p:sp>
        <p:nvSpPr>
          <p:cNvPr id="7" name="Oval 6">
            <a:extLst>
              <a:ext uri="{FF2B5EF4-FFF2-40B4-BE49-F238E27FC236}">
                <a16:creationId xmlns:a16="http://schemas.microsoft.com/office/drawing/2014/main" id="{2E48DFB7-CA25-653D-CD3E-35CFB9EE05A7}"/>
              </a:ext>
            </a:extLst>
          </p:cNvPr>
          <p:cNvSpPr/>
          <p:nvPr/>
        </p:nvSpPr>
        <p:spPr>
          <a:xfrm>
            <a:off x="2395893" y="3995483"/>
            <a:ext cx="365760" cy="355209"/>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dirty="0">
                <a:solidFill>
                  <a:srgbClr val="FFFF00"/>
                </a:solidFill>
                <a:latin typeface="Consolas" panose="020B0609020204030204" pitchFamily="49" charset="0"/>
              </a:rPr>
              <a:t>A</a:t>
            </a:r>
            <a:r>
              <a:rPr lang="en-GB" sz="1200" dirty="0">
                <a:solidFill>
                  <a:srgbClr val="FFFF00"/>
                </a:solidFill>
                <a:latin typeface="Consolas" panose="020B0609020204030204" pitchFamily="49" charset="0"/>
              </a:rPr>
              <a:t>c</a:t>
            </a:r>
          </a:p>
        </p:txBody>
      </p:sp>
      <p:sp>
        <p:nvSpPr>
          <p:cNvPr id="8" name="Oval 7">
            <a:extLst>
              <a:ext uri="{FF2B5EF4-FFF2-40B4-BE49-F238E27FC236}">
                <a16:creationId xmlns:a16="http://schemas.microsoft.com/office/drawing/2014/main" id="{D9A6B08D-6FF4-2F93-3D9D-A36094EBB01C}"/>
              </a:ext>
            </a:extLst>
          </p:cNvPr>
          <p:cNvSpPr/>
          <p:nvPr/>
        </p:nvSpPr>
        <p:spPr>
          <a:xfrm>
            <a:off x="3683740" y="2396559"/>
            <a:ext cx="365760" cy="355209"/>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200">
                <a:solidFill>
                  <a:srgbClr val="FFC000"/>
                </a:solidFill>
                <a:latin typeface="Consolas" panose="020B0609020204030204" pitchFamily="49" charset="0"/>
              </a:rPr>
              <a:t>S</a:t>
            </a:r>
          </a:p>
        </p:txBody>
      </p:sp>
      <p:sp>
        <p:nvSpPr>
          <p:cNvPr id="9" name="TextBox 52">
            <a:extLst>
              <a:ext uri="{FF2B5EF4-FFF2-40B4-BE49-F238E27FC236}">
                <a16:creationId xmlns:a16="http://schemas.microsoft.com/office/drawing/2014/main" id="{D07C631F-8F79-89EF-4B5E-3F505A09C1D1}"/>
              </a:ext>
            </a:extLst>
          </p:cNvPr>
          <p:cNvSpPr txBox="1"/>
          <p:nvPr/>
        </p:nvSpPr>
        <p:spPr>
          <a:xfrm>
            <a:off x="1964383" y="4437941"/>
            <a:ext cx="627095" cy="17312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ies:isPartOf</a:t>
            </a:r>
            <a:endParaRPr lang="en-GB" sz="525">
              <a:latin typeface="Consolas" panose="020B0609020204030204" pitchFamily="49" charset="0"/>
              <a:cs typeface="Consolas" panose="020B0609020204030204" pitchFamily="49" charset="0"/>
            </a:endParaRPr>
          </a:p>
        </p:txBody>
      </p:sp>
      <p:sp>
        <p:nvSpPr>
          <p:cNvPr id="10" name="Oval 9">
            <a:extLst>
              <a:ext uri="{FF2B5EF4-FFF2-40B4-BE49-F238E27FC236}">
                <a16:creationId xmlns:a16="http://schemas.microsoft.com/office/drawing/2014/main" id="{C67BEBD8-2226-914D-6B22-075A36AD8188}"/>
              </a:ext>
            </a:extLst>
          </p:cNvPr>
          <p:cNvSpPr/>
          <p:nvPr/>
        </p:nvSpPr>
        <p:spPr>
          <a:xfrm>
            <a:off x="4724076" y="2392077"/>
            <a:ext cx="365760" cy="355209"/>
          </a:xfrm>
          <a:prstGeom prst="ellipse">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rgbClr val="FFFF00"/>
                </a:solidFill>
                <a:latin typeface="Consolas" panose="020B0609020204030204" pitchFamily="49" charset="0"/>
                <a:cs typeface="Consolas" panose="020B0609020204030204" pitchFamily="49" charset="0"/>
              </a:rPr>
              <a:t>L</a:t>
            </a:r>
            <a:endParaRPr lang="en-GB" sz="1050">
              <a:solidFill>
                <a:srgbClr val="FFFF00"/>
              </a:solidFill>
              <a:latin typeface="Consolas" panose="020B0609020204030204" pitchFamily="49" charset="0"/>
              <a:cs typeface="Consolas" panose="020B0609020204030204" pitchFamily="49" charset="0"/>
            </a:endParaRPr>
          </a:p>
        </p:txBody>
      </p:sp>
      <p:sp>
        <p:nvSpPr>
          <p:cNvPr id="11" name="Oval 10">
            <a:extLst>
              <a:ext uri="{FF2B5EF4-FFF2-40B4-BE49-F238E27FC236}">
                <a16:creationId xmlns:a16="http://schemas.microsoft.com/office/drawing/2014/main" id="{FDFE0335-84E2-07B8-DAB5-A2F7B0C5FBE4}"/>
              </a:ext>
            </a:extLst>
          </p:cNvPr>
          <p:cNvSpPr/>
          <p:nvPr/>
        </p:nvSpPr>
        <p:spPr>
          <a:xfrm>
            <a:off x="5993493" y="2214472"/>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chemeClr val="tx1"/>
                </a:solidFill>
                <a:latin typeface="Consolas" panose="020B0609020204030204" pitchFamily="49" charset="0"/>
                <a:cs typeface="Consolas" panose="020B0609020204030204" pitchFamily="49" charset="0"/>
              </a:rPr>
              <a:t>Lat</a:t>
            </a:r>
            <a:endParaRPr lang="en-GB" sz="1050">
              <a:solidFill>
                <a:schemeClr val="tx1"/>
              </a:solidFill>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C32E375-EE4C-BFE9-D626-59955BBDFFF4}"/>
              </a:ext>
            </a:extLst>
          </p:cNvPr>
          <p:cNvSpPr/>
          <p:nvPr/>
        </p:nvSpPr>
        <p:spPr>
          <a:xfrm>
            <a:off x="5993493" y="2747286"/>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chemeClr val="tx1"/>
                </a:solidFill>
                <a:latin typeface="Consolas" panose="020B0609020204030204" pitchFamily="49" charset="0"/>
                <a:cs typeface="Consolas" panose="020B0609020204030204" pitchFamily="49" charset="0"/>
              </a:rPr>
              <a:t>Lon</a:t>
            </a:r>
            <a:endParaRPr lang="en-GB" sz="1050">
              <a:solidFill>
                <a:schemeClr val="tx1"/>
              </a:solidFill>
              <a:latin typeface="Consolas" panose="020B0609020204030204" pitchFamily="49" charset="0"/>
              <a:cs typeface="Consolas" panose="020B0609020204030204" pitchFamily="49" charset="0"/>
            </a:endParaRPr>
          </a:p>
        </p:txBody>
      </p:sp>
      <p:cxnSp>
        <p:nvCxnSpPr>
          <p:cNvPr id="13" name="Straight Arrow Connector 12">
            <a:extLst>
              <a:ext uri="{FF2B5EF4-FFF2-40B4-BE49-F238E27FC236}">
                <a16:creationId xmlns:a16="http://schemas.microsoft.com/office/drawing/2014/main" id="{ED8C7C37-128E-219C-9DB4-9508FFC68DEF}"/>
              </a:ext>
            </a:extLst>
          </p:cNvPr>
          <p:cNvCxnSpPr>
            <a:cxnSpLocks/>
            <a:stCxn id="10" idx="6"/>
            <a:endCxn id="11" idx="2"/>
          </p:cNvCxnSpPr>
          <p:nvPr/>
        </p:nvCxnSpPr>
        <p:spPr>
          <a:xfrm flipV="1">
            <a:off x="5089836" y="2392077"/>
            <a:ext cx="903657" cy="17760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766577-45D0-3FDF-CC10-3183E927FEBF}"/>
              </a:ext>
            </a:extLst>
          </p:cNvPr>
          <p:cNvCxnSpPr>
            <a:cxnSpLocks/>
            <a:stCxn id="10" idx="5"/>
            <a:endCxn id="12" idx="2"/>
          </p:cNvCxnSpPr>
          <p:nvPr/>
        </p:nvCxnSpPr>
        <p:spPr>
          <a:xfrm>
            <a:off x="5036272" y="2695267"/>
            <a:ext cx="957221" cy="2296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61">
            <a:extLst>
              <a:ext uri="{FF2B5EF4-FFF2-40B4-BE49-F238E27FC236}">
                <a16:creationId xmlns:a16="http://schemas.microsoft.com/office/drawing/2014/main" id="{09513A32-E59B-DC29-5204-55B9F8ADD194}"/>
              </a:ext>
            </a:extLst>
          </p:cNvPr>
          <p:cNvSpPr txBox="1"/>
          <p:nvPr/>
        </p:nvSpPr>
        <p:spPr>
          <a:xfrm rot="906823">
            <a:off x="5045844" y="2858382"/>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ies:isIdentifiedBy</a:t>
            </a:r>
            <a:endParaRPr lang="en-GB" sz="525">
              <a:latin typeface="Consolas" panose="020B0609020204030204" pitchFamily="49" charset="0"/>
              <a:cs typeface="Consolas" panose="020B0609020204030204" pitchFamily="49" charset="0"/>
            </a:endParaRPr>
          </a:p>
        </p:txBody>
      </p:sp>
      <p:sp>
        <p:nvSpPr>
          <p:cNvPr id="16" name="TextBox 62">
            <a:extLst>
              <a:ext uri="{FF2B5EF4-FFF2-40B4-BE49-F238E27FC236}">
                <a16:creationId xmlns:a16="http://schemas.microsoft.com/office/drawing/2014/main" id="{30A00D19-3F86-37F6-3085-281D7DA17490}"/>
              </a:ext>
            </a:extLst>
          </p:cNvPr>
          <p:cNvSpPr txBox="1"/>
          <p:nvPr/>
        </p:nvSpPr>
        <p:spPr>
          <a:xfrm rot="21006451">
            <a:off x="5065942" y="2246846"/>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ies:isIdentifiedBy</a:t>
            </a:r>
            <a:endParaRPr lang="en-GB" sz="525">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22A46A37-B066-8556-0076-E098C82B946A}"/>
              </a:ext>
            </a:extLst>
          </p:cNvPr>
          <p:cNvCxnSpPr>
            <a:cxnSpLocks/>
            <a:stCxn id="11" idx="6"/>
          </p:cNvCxnSpPr>
          <p:nvPr/>
        </p:nvCxnSpPr>
        <p:spPr>
          <a:xfrm>
            <a:off x="6359253" y="2392077"/>
            <a:ext cx="1165061"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8AF9D10-3526-AF94-F26E-C94A529C3D07}"/>
              </a:ext>
            </a:extLst>
          </p:cNvPr>
          <p:cNvCxnSpPr>
            <a:cxnSpLocks/>
            <a:stCxn id="12" idx="6"/>
          </p:cNvCxnSpPr>
          <p:nvPr/>
        </p:nvCxnSpPr>
        <p:spPr>
          <a:xfrm>
            <a:off x="6359253" y="2924891"/>
            <a:ext cx="1165061"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65">
            <a:extLst>
              <a:ext uri="{FF2B5EF4-FFF2-40B4-BE49-F238E27FC236}">
                <a16:creationId xmlns:a16="http://schemas.microsoft.com/office/drawing/2014/main" id="{5015494F-73A8-7D5C-3AA7-7180725E9256}"/>
              </a:ext>
            </a:extLst>
          </p:cNvPr>
          <p:cNvSpPr txBox="1"/>
          <p:nvPr/>
        </p:nvSpPr>
        <p:spPr>
          <a:xfrm>
            <a:off x="6312259" y="2182340"/>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ies:hasRepresentationValue</a:t>
            </a:r>
            <a:endParaRPr lang="en-GB" sz="525">
              <a:latin typeface="Consolas" panose="020B0609020204030204" pitchFamily="49" charset="0"/>
              <a:cs typeface="Consolas" panose="020B0609020204030204" pitchFamily="49" charset="0"/>
            </a:endParaRPr>
          </a:p>
        </p:txBody>
      </p:sp>
      <p:sp>
        <p:nvSpPr>
          <p:cNvPr id="20" name="TextBox 66">
            <a:extLst>
              <a:ext uri="{FF2B5EF4-FFF2-40B4-BE49-F238E27FC236}">
                <a16:creationId xmlns:a16="http://schemas.microsoft.com/office/drawing/2014/main" id="{16EFEE2C-231D-6DB8-C99D-F6609B29DF50}"/>
              </a:ext>
            </a:extLst>
          </p:cNvPr>
          <p:cNvSpPr txBox="1"/>
          <p:nvPr/>
        </p:nvSpPr>
        <p:spPr>
          <a:xfrm>
            <a:off x="6385866" y="2744140"/>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ies:hasRepresentationValue</a:t>
            </a:r>
            <a:endParaRPr lang="en-GB" sz="525">
              <a:latin typeface="Consolas" panose="020B0609020204030204" pitchFamily="49" charset="0"/>
              <a:cs typeface="Consolas" panose="020B0609020204030204" pitchFamily="49" charset="0"/>
            </a:endParaRPr>
          </a:p>
        </p:txBody>
      </p:sp>
      <p:sp>
        <p:nvSpPr>
          <p:cNvPr id="21" name="TextBox 67">
            <a:extLst>
              <a:ext uri="{FF2B5EF4-FFF2-40B4-BE49-F238E27FC236}">
                <a16:creationId xmlns:a16="http://schemas.microsoft.com/office/drawing/2014/main" id="{06814B80-909F-191C-B36D-F0C73CDCFD34}"/>
              </a:ext>
            </a:extLst>
          </p:cNvPr>
          <p:cNvSpPr txBox="1"/>
          <p:nvPr/>
        </p:nvSpPr>
        <p:spPr>
          <a:xfrm>
            <a:off x="7468294" y="2291098"/>
            <a:ext cx="1259050" cy="2539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50" b="0" i="0" dirty="0">
                <a:solidFill>
                  <a:srgbClr val="000000"/>
                </a:solidFill>
                <a:effectLst/>
                <a:latin typeface="Calibri" panose="020F0502020204030204" pitchFamily="34" charset="0"/>
              </a:rPr>
              <a:t>“51.345895”</a:t>
            </a:r>
            <a:endParaRPr lang="en-GB" sz="900" dirty="0">
              <a:latin typeface="Consolas" panose="020B0609020204030204" pitchFamily="49" charset="0"/>
              <a:cs typeface="Consolas" panose="020B0609020204030204" pitchFamily="49" charset="0"/>
            </a:endParaRPr>
          </a:p>
        </p:txBody>
      </p:sp>
      <p:sp>
        <p:nvSpPr>
          <p:cNvPr id="22" name="TextBox 68">
            <a:extLst>
              <a:ext uri="{FF2B5EF4-FFF2-40B4-BE49-F238E27FC236}">
                <a16:creationId xmlns:a16="http://schemas.microsoft.com/office/drawing/2014/main" id="{54681A1A-68B0-B779-6F8E-199AFCBFEA20}"/>
              </a:ext>
            </a:extLst>
          </p:cNvPr>
          <p:cNvSpPr txBox="1"/>
          <p:nvPr/>
        </p:nvSpPr>
        <p:spPr>
          <a:xfrm>
            <a:off x="7468294" y="2800431"/>
            <a:ext cx="1009166" cy="2539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50" b="0" i="0" dirty="0">
                <a:solidFill>
                  <a:srgbClr val="000000"/>
                </a:solidFill>
                <a:effectLst/>
                <a:latin typeface="Calibri" panose="020F0502020204030204" pitchFamily="34" charset="0"/>
              </a:rPr>
              <a:t>“-1.18312”</a:t>
            </a:r>
            <a:endParaRPr lang="en-GB" sz="900" dirty="0">
              <a:latin typeface="Consolas" panose="020B0609020204030204" pitchFamily="49" charset="0"/>
              <a:cs typeface="Consolas" panose="020B0609020204030204" pitchFamily="49" charset="0"/>
            </a:endParaRPr>
          </a:p>
        </p:txBody>
      </p:sp>
      <p:cxnSp>
        <p:nvCxnSpPr>
          <p:cNvPr id="23" name="Straight Arrow Connector 22">
            <a:extLst>
              <a:ext uri="{FF2B5EF4-FFF2-40B4-BE49-F238E27FC236}">
                <a16:creationId xmlns:a16="http://schemas.microsoft.com/office/drawing/2014/main" id="{B9D01D70-07D8-293E-72AD-5740F09F0E04}"/>
              </a:ext>
            </a:extLst>
          </p:cNvPr>
          <p:cNvCxnSpPr>
            <a:cxnSpLocks/>
            <a:endCxn id="10" idx="2"/>
          </p:cNvCxnSpPr>
          <p:nvPr/>
        </p:nvCxnSpPr>
        <p:spPr>
          <a:xfrm>
            <a:off x="4073968" y="2569682"/>
            <a:ext cx="65010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72">
            <a:extLst>
              <a:ext uri="{FF2B5EF4-FFF2-40B4-BE49-F238E27FC236}">
                <a16:creationId xmlns:a16="http://schemas.microsoft.com/office/drawing/2014/main" id="{E3AAE730-17B2-F0D0-1414-A2B9B5754DBB}"/>
              </a:ext>
            </a:extLst>
          </p:cNvPr>
          <p:cNvSpPr txBox="1"/>
          <p:nvPr/>
        </p:nvSpPr>
        <p:spPr>
          <a:xfrm>
            <a:off x="4001576" y="2353090"/>
            <a:ext cx="700833" cy="17312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ies:inLocation</a:t>
            </a:r>
            <a:endParaRPr lang="en-GB" sz="525">
              <a:latin typeface="Consolas" panose="020B0609020204030204" pitchFamily="49" charset="0"/>
              <a:cs typeface="Consolas" panose="020B0609020204030204" pitchFamily="49" charset="0"/>
            </a:endParaRPr>
          </a:p>
        </p:txBody>
      </p:sp>
      <p:cxnSp>
        <p:nvCxnSpPr>
          <p:cNvPr id="25" name="Straight Arrow Connector 24">
            <a:extLst>
              <a:ext uri="{FF2B5EF4-FFF2-40B4-BE49-F238E27FC236}">
                <a16:creationId xmlns:a16="http://schemas.microsoft.com/office/drawing/2014/main" id="{F38A25FB-BB40-527B-6E5B-DF19D1B842FC}"/>
              </a:ext>
            </a:extLst>
          </p:cNvPr>
          <p:cNvCxnSpPr>
            <a:cxnSpLocks/>
          </p:cNvCxnSpPr>
          <p:nvPr/>
        </p:nvCxnSpPr>
        <p:spPr>
          <a:xfrm>
            <a:off x="2761653" y="4170069"/>
            <a:ext cx="858382" cy="301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75">
            <a:extLst>
              <a:ext uri="{FF2B5EF4-FFF2-40B4-BE49-F238E27FC236}">
                <a16:creationId xmlns:a16="http://schemas.microsoft.com/office/drawing/2014/main" id="{9130CB2B-1CAD-A094-9BFA-A95528F956DF}"/>
              </a:ext>
            </a:extLst>
          </p:cNvPr>
          <p:cNvSpPr txBox="1"/>
          <p:nvPr/>
        </p:nvSpPr>
        <p:spPr>
          <a:xfrm>
            <a:off x="2695586" y="3967902"/>
            <a:ext cx="848309" cy="17312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ies:isIdentifiedBy</a:t>
            </a:r>
            <a:endParaRPr lang="en-GB" sz="525">
              <a:latin typeface="Consolas" panose="020B0609020204030204" pitchFamily="49" charset="0"/>
              <a:cs typeface="Consolas" panose="020B0609020204030204" pitchFamily="49" charset="0"/>
            </a:endParaRPr>
          </a:p>
        </p:txBody>
      </p:sp>
      <p:sp>
        <p:nvSpPr>
          <p:cNvPr id="27" name="Oval 26">
            <a:extLst>
              <a:ext uri="{FF2B5EF4-FFF2-40B4-BE49-F238E27FC236}">
                <a16:creationId xmlns:a16="http://schemas.microsoft.com/office/drawing/2014/main" id="{3A55C9E3-3B85-B57E-B1AB-12BCCAF6A6C9}"/>
              </a:ext>
            </a:extLst>
          </p:cNvPr>
          <p:cNvSpPr/>
          <p:nvPr/>
        </p:nvSpPr>
        <p:spPr>
          <a:xfrm>
            <a:off x="3613198" y="3999275"/>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dirty="0">
                <a:solidFill>
                  <a:schemeClr val="tx1"/>
                </a:solidFill>
                <a:latin typeface="Consolas" panose="020B0609020204030204" pitchFamily="49" charset="0"/>
                <a:cs typeface="Consolas" panose="020B0609020204030204" pitchFamily="49" charset="0"/>
              </a:rPr>
              <a:t>RN</a:t>
            </a:r>
            <a:endParaRPr lang="en-GB" sz="1050" dirty="0">
              <a:solidFill>
                <a:schemeClr val="tx1"/>
              </a:solidFill>
              <a:latin typeface="Consolas" panose="020B0609020204030204" pitchFamily="49" charset="0"/>
              <a:cs typeface="Consolas" panose="020B0609020204030204" pitchFamily="49" charset="0"/>
            </a:endParaRPr>
          </a:p>
        </p:txBody>
      </p:sp>
      <p:cxnSp>
        <p:nvCxnSpPr>
          <p:cNvPr id="28" name="Straight Arrow Connector 27">
            <a:extLst>
              <a:ext uri="{FF2B5EF4-FFF2-40B4-BE49-F238E27FC236}">
                <a16:creationId xmlns:a16="http://schemas.microsoft.com/office/drawing/2014/main" id="{1ADE8C1B-7A44-48CD-FF7A-DC3C501F029D}"/>
              </a:ext>
            </a:extLst>
          </p:cNvPr>
          <p:cNvCxnSpPr>
            <a:cxnSpLocks/>
            <a:stCxn id="27" idx="6"/>
          </p:cNvCxnSpPr>
          <p:nvPr/>
        </p:nvCxnSpPr>
        <p:spPr>
          <a:xfrm flipV="1">
            <a:off x="3978958" y="4169254"/>
            <a:ext cx="1205624" cy="762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79">
            <a:extLst>
              <a:ext uri="{FF2B5EF4-FFF2-40B4-BE49-F238E27FC236}">
                <a16:creationId xmlns:a16="http://schemas.microsoft.com/office/drawing/2014/main" id="{FFF2D96F-32AA-0C0F-71E8-15EDB24AB1B5}"/>
              </a:ext>
            </a:extLst>
          </p:cNvPr>
          <p:cNvSpPr txBox="1"/>
          <p:nvPr/>
        </p:nvSpPr>
        <p:spPr>
          <a:xfrm>
            <a:off x="4005571" y="3996130"/>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ies:hasRepresentationValue</a:t>
            </a:r>
            <a:endParaRPr lang="en-GB" sz="525">
              <a:latin typeface="Consolas" panose="020B0609020204030204" pitchFamily="49" charset="0"/>
              <a:cs typeface="Consolas" panose="020B0609020204030204" pitchFamily="49" charset="0"/>
            </a:endParaRPr>
          </a:p>
        </p:txBody>
      </p:sp>
      <p:sp>
        <p:nvSpPr>
          <p:cNvPr id="30" name="TextBox 80">
            <a:extLst>
              <a:ext uri="{FF2B5EF4-FFF2-40B4-BE49-F238E27FC236}">
                <a16:creationId xmlns:a16="http://schemas.microsoft.com/office/drawing/2014/main" id="{4BE568F2-5F17-7907-0C1B-9F78ACA17A4F}"/>
              </a:ext>
            </a:extLst>
          </p:cNvPr>
          <p:cNvSpPr txBox="1"/>
          <p:nvPr/>
        </p:nvSpPr>
        <p:spPr>
          <a:xfrm>
            <a:off x="5114034" y="4046109"/>
            <a:ext cx="880537" cy="2539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900" dirty="0">
                <a:latin typeface="Consolas" panose="020B0609020204030204" pitchFamily="49" charset="0"/>
                <a:cs typeface="Consolas" panose="020B0609020204030204" pitchFamily="49" charset="0"/>
              </a:rPr>
              <a:t>“</a:t>
            </a:r>
            <a:r>
              <a:rPr lang="en-GB" sz="1050" b="0" i="0" dirty="0">
                <a:solidFill>
                  <a:srgbClr val="000000"/>
                </a:solidFill>
                <a:effectLst/>
                <a:latin typeface="Calibri" panose="020F0502020204030204" pitchFamily="34" charset="0"/>
              </a:rPr>
              <a:t>G-ABCD</a:t>
            </a:r>
            <a:r>
              <a:rPr lang="en-GB" sz="900" dirty="0">
                <a:latin typeface="Consolas" panose="020B0609020204030204" pitchFamily="49" charset="0"/>
                <a:cs typeface="Consolas" panose="020B0609020204030204" pitchFamily="49" charset="0"/>
              </a:rPr>
              <a:t>”</a:t>
            </a:r>
          </a:p>
        </p:txBody>
      </p:sp>
      <p:cxnSp>
        <p:nvCxnSpPr>
          <p:cNvPr id="31" name="Connector: Elbow 30">
            <a:extLst>
              <a:ext uri="{FF2B5EF4-FFF2-40B4-BE49-F238E27FC236}">
                <a16:creationId xmlns:a16="http://schemas.microsoft.com/office/drawing/2014/main" id="{5B716FF6-25F5-13E1-F792-E88C01B2D2C2}"/>
              </a:ext>
            </a:extLst>
          </p:cNvPr>
          <p:cNvCxnSpPr>
            <a:cxnSpLocks/>
            <a:stCxn id="10" idx="4"/>
            <a:endCxn id="32" idx="2"/>
          </p:cNvCxnSpPr>
          <p:nvPr/>
        </p:nvCxnSpPr>
        <p:spPr>
          <a:xfrm rot="16200000" flipH="1">
            <a:off x="5066229" y="2588012"/>
            <a:ext cx="767991" cy="1086537"/>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E2F63C4-9F03-58C7-3C56-FDB6A79D14F6}"/>
              </a:ext>
            </a:extLst>
          </p:cNvPr>
          <p:cNvSpPr/>
          <p:nvPr/>
        </p:nvSpPr>
        <p:spPr>
          <a:xfrm>
            <a:off x="5993493" y="3337672"/>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chemeClr val="tx1"/>
                </a:solidFill>
                <a:latin typeface="Consolas" panose="020B0609020204030204" pitchFamily="49" charset="0"/>
                <a:cs typeface="Consolas" panose="020B0609020204030204" pitchFamily="49" charset="0"/>
              </a:rPr>
              <a:t>Al</a:t>
            </a:r>
            <a:endParaRPr lang="en-GB" sz="1050">
              <a:solidFill>
                <a:schemeClr val="tx1"/>
              </a:solidFill>
              <a:latin typeface="Consolas" panose="020B0609020204030204" pitchFamily="49" charset="0"/>
              <a:cs typeface="Consolas" panose="020B0609020204030204" pitchFamily="49" charset="0"/>
            </a:endParaRPr>
          </a:p>
        </p:txBody>
      </p:sp>
      <p:sp>
        <p:nvSpPr>
          <p:cNvPr id="33" name="TextBox 85">
            <a:extLst>
              <a:ext uri="{FF2B5EF4-FFF2-40B4-BE49-F238E27FC236}">
                <a16:creationId xmlns:a16="http://schemas.microsoft.com/office/drawing/2014/main" id="{AEECB9CC-F615-94E4-CC7E-64054BB40532}"/>
              </a:ext>
            </a:extLst>
          </p:cNvPr>
          <p:cNvSpPr txBox="1"/>
          <p:nvPr/>
        </p:nvSpPr>
        <p:spPr>
          <a:xfrm>
            <a:off x="4984808" y="3346585"/>
            <a:ext cx="957221"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ies:hasCharacteristic</a:t>
            </a:r>
            <a:endParaRPr lang="en-GB" sz="525">
              <a:latin typeface="Consolas" panose="020B0609020204030204" pitchFamily="49" charset="0"/>
              <a:cs typeface="Consolas" panose="020B0609020204030204" pitchFamily="49" charset="0"/>
            </a:endParaRPr>
          </a:p>
        </p:txBody>
      </p:sp>
      <p:cxnSp>
        <p:nvCxnSpPr>
          <p:cNvPr id="34" name="Straight Arrow Connector 33">
            <a:extLst>
              <a:ext uri="{FF2B5EF4-FFF2-40B4-BE49-F238E27FC236}">
                <a16:creationId xmlns:a16="http://schemas.microsoft.com/office/drawing/2014/main" id="{EECF5EF7-8B65-2462-D1B0-F253338982BD}"/>
              </a:ext>
            </a:extLst>
          </p:cNvPr>
          <p:cNvCxnSpPr>
            <a:cxnSpLocks/>
          </p:cNvCxnSpPr>
          <p:nvPr/>
        </p:nvCxnSpPr>
        <p:spPr>
          <a:xfrm>
            <a:off x="7404050" y="3524412"/>
            <a:ext cx="11316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88">
            <a:extLst>
              <a:ext uri="{FF2B5EF4-FFF2-40B4-BE49-F238E27FC236}">
                <a16:creationId xmlns:a16="http://schemas.microsoft.com/office/drawing/2014/main" id="{AC14FE86-7D91-9B10-FD43-08A1D4948D71}"/>
              </a:ext>
            </a:extLst>
          </p:cNvPr>
          <p:cNvSpPr txBox="1"/>
          <p:nvPr/>
        </p:nvSpPr>
        <p:spPr>
          <a:xfrm>
            <a:off x="7340327" y="3343661"/>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ies:hasRepresentationValue</a:t>
            </a:r>
            <a:endParaRPr lang="en-GB" sz="525">
              <a:latin typeface="Consolas" panose="020B0609020204030204" pitchFamily="49" charset="0"/>
              <a:cs typeface="Consolas" panose="020B0609020204030204" pitchFamily="49" charset="0"/>
            </a:endParaRPr>
          </a:p>
        </p:txBody>
      </p:sp>
      <p:sp>
        <p:nvSpPr>
          <p:cNvPr id="36" name="Oval 35">
            <a:extLst>
              <a:ext uri="{FF2B5EF4-FFF2-40B4-BE49-F238E27FC236}">
                <a16:creationId xmlns:a16="http://schemas.microsoft.com/office/drawing/2014/main" id="{D3DA1EB6-C990-2E65-CF70-4B65E5D61739}"/>
              </a:ext>
            </a:extLst>
          </p:cNvPr>
          <p:cNvSpPr/>
          <p:nvPr/>
        </p:nvSpPr>
        <p:spPr>
          <a:xfrm>
            <a:off x="7031340" y="3346585"/>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err="1">
                <a:solidFill>
                  <a:schemeClr val="tx1"/>
                </a:solidFill>
                <a:latin typeface="Consolas" panose="020B0609020204030204" pitchFamily="49" charset="0"/>
                <a:cs typeface="Consolas" panose="020B0609020204030204" pitchFamily="49" charset="0"/>
              </a:rPr>
              <a:t>ViM</a:t>
            </a:r>
            <a:endParaRPr lang="en-GB" sz="1050">
              <a:solidFill>
                <a:schemeClr val="tx1"/>
              </a:solidFill>
              <a:latin typeface="Consolas" panose="020B0609020204030204" pitchFamily="49" charset="0"/>
              <a:cs typeface="Consolas" panose="020B0609020204030204" pitchFamily="49" charset="0"/>
            </a:endParaRPr>
          </a:p>
        </p:txBody>
      </p:sp>
      <p:cxnSp>
        <p:nvCxnSpPr>
          <p:cNvPr id="37" name="Straight Arrow Connector 36">
            <a:extLst>
              <a:ext uri="{FF2B5EF4-FFF2-40B4-BE49-F238E27FC236}">
                <a16:creationId xmlns:a16="http://schemas.microsoft.com/office/drawing/2014/main" id="{5699F432-C174-0D14-8D5F-0FB08EA8FC3F}"/>
              </a:ext>
            </a:extLst>
          </p:cNvPr>
          <p:cNvCxnSpPr>
            <a:cxnSpLocks/>
            <a:stCxn id="32" idx="6"/>
            <a:endCxn id="36" idx="2"/>
          </p:cNvCxnSpPr>
          <p:nvPr/>
        </p:nvCxnSpPr>
        <p:spPr>
          <a:xfrm>
            <a:off x="6359253" y="3515277"/>
            <a:ext cx="672087" cy="891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94">
            <a:extLst>
              <a:ext uri="{FF2B5EF4-FFF2-40B4-BE49-F238E27FC236}">
                <a16:creationId xmlns:a16="http://schemas.microsoft.com/office/drawing/2014/main" id="{4976DDBE-5E66-D4CC-1D95-9F18DA95872B}"/>
              </a:ext>
            </a:extLst>
          </p:cNvPr>
          <p:cNvSpPr txBox="1"/>
          <p:nvPr/>
        </p:nvSpPr>
        <p:spPr>
          <a:xfrm>
            <a:off x="6366203" y="3334526"/>
            <a:ext cx="722877"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ies:hasValue</a:t>
            </a:r>
            <a:endParaRPr lang="en-GB" sz="525">
              <a:latin typeface="Consolas" panose="020B0609020204030204" pitchFamily="49" charset="0"/>
              <a:cs typeface="Consolas" panose="020B0609020204030204" pitchFamily="49" charset="0"/>
            </a:endParaRPr>
          </a:p>
        </p:txBody>
      </p:sp>
      <p:sp>
        <p:nvSpPr>
          <p:cNvPr id="39" name="Oval 38">
            <a:extLst>
              <a:ext uri="{FF2B5EF4-FFF2-40B4-BE49-F238E27FC236}">
                <a16:creationId xmlns:a16="http://schemas.microsoft.com/office/drawing/2014/main" id="{D008CCE8-7D47-118C-A41C-4FCC8CB0F6B1}"/>
              </a:ext>
            </a:extLst>
          </p:cNvPr>
          <p:cNvSpPr/>
          <p:nvPr/>
        </p:nvSpPr>
        <p:spPr>
          <a:xfrm>
            <a:off x="3692517" y="3331644"/>
            <a:ext cx="365760" cy="355209"/>
          </a:xfrm>
          <a:prstGeom prst="ellipse">
            <a:avLst/>
          </a:prstGeom>
          <a:solidFill>
            <a:schemeClr val="tx1"/>
          </a:solidFill>
          <a:ln w="38100">
            <a:solidFill>
              <a:srgbClr val="FF93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a:solidFill>
                  <a:srgbClr val="FF9300"/>
                </a:solidFill>
                <a:latin typeface="Consolas" panose="020B0609020204030204" pitchFamily="49" charset="0"/>
              </a:rPr>
              <a:t>P</a:t>
            </a:r>
            <a:r>
              <a:rPr lang="en-GB" sz="1200">
                <a:solidFill>
                  <a:srgbClr val="FF9300"/>
                </a:solidFill>
                <a:latin typeface="Consolas" panose="020B0609020204030204" pitchFamily="49" charset="0"/>
              </a:rPr>
              <a:t>P</a:t>
            </a:r>
          </a:p>
        </p:txBody>
      </p:sp>
      <p:cxnSp>
        <p:nvCxnSpPr>
          <p:cNvPr id="40" name="Straight Arrow Connector 39">
            <a:extLst>
              <a:ext uri="{FF2B5EF4-FFF2-40B4-BE49-F238E27FC236}">
                <a16:creationId xmlns:a16="http://schemas.microsoft.com/office/drawing/2014/main" id="{F3A1EA81-53C2-2902-D01C-1BFADDF095DB}"/>
              </a:ext>
            </a:extLst>
          </p:cNvPr>
          <p:cNvCxnSpPr>
            <a:cxnSpLocks/>
            <a:stCxn id="8" idx="4"/>
            <a:endCxn id="39" idx="0"/>
          </p:cNvCxnSpPr>
          <p:nvPr/>
        </p:nvCxnSpPr>
        <p:spPr>
          <a:xfrm>
            <a:off x="3866620" y="2751768"/>
            <a:ext cx="8777" cy="57987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102">
            <a:extLst>
              <a:ext uri="{FF2B5EF4-FFF2-40B4-BE49-F238E27FC236}">
                <a16:creationId xmlns:a16="http://schemas.microsoft.com/office/drawing/2014/main" id="{EF9000A3-8ECF-927F-ACE9-6F88771EEE09}"/>
              </a:ext>
            </a:extLst>
          </p:cNvPr>
          <p:cNvSpPr txBox="1"/>
          <p:nvPr/>
        </p:nvSpPr>
        <p:spPr>
          <a:xfrm>
            <a:off x="3875397" y="2952773"/>
            <a:ext cx="627095" cy="17312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ies:inPeriod</a:t>
            </a:r>
            <a:endParaRPr lang="en-GB" sz="525">
              <a:latin typeface="Consolas" panose="020B0609020204030204" pitchFamily="49" charset="0"/>
              <a:cs typeface="Consolas" panose="020B0609020204030204" pitchFamily="49" charset="0"/>
            </a:endParaRPr>
          </a:p>
        </p:txBody>
      </p:sp>
      <p:sp>
        <p:nvSpPr>
          <p:cNvPr id="42" name="Oval 41">
            <a:extLst>
              <a:ext uri="{FF2B5EF4-FFF2-40B4-BE49-F238E27FC236}">
                <a16:creationId xmlns:a16="http://schemas.microsoft.com/office/drawing/2014/main" id="{7D21997A-54E8-5526-A1B1-290D7379D3B4}"/>
              </a:ext>
            </a:extLst>
          </p:cNvPr>
          <p:cNvSpPr/>
          <p:nvPr/>
        </p:nvSpPr>
        <p:spPr>
          <a:xfrm>
            <a:off x="2671884" y="2406514"/>
            <a:ext cx="365760" cy="355209"/>
          </a:xfrm>
          <a:prstGeom prst="ellipse">
            <a:avLst/>
          </a:prstGeom>
          <a:solidFill>
            <a:schemeClr val="tx1"/>
          </a:solidFill>
          <a:ln w="38100">
            <a:solidFill>
              <a:srgbClr val="CC99FF"/>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a:solidFill>
                  <a:srgbClr val="CC99FF"/>
                </a:solidFill>
                <a:latin typeface="Consolas" panose="020B0609020204030204" pitchFamily="49" charset="0"/>
              </a:rPr>
              <a:t>Od</a:t>
            </a:r>
            <a:endParaRPr lang="en-GB" sz="1200">
              <a:solidFill>
                <a:srgbClr val="CC99FF"/>
              </a:solidFill>
              <a:latin typeface="Consolas" panose="020B0609020204030204" pitchFamily="49" charset="0"/>
            </a:endParaRPr>
          </a:p>
        </p:txBody>
      </p:sp>
      <p:cxnSp>
        <p:nvCxnSpPr>
          <p:cNvPr id="43" name="Straight Arrow Connector 42">
            <a:extLst>
              <a:ext uri="{FF2B5EF4-FFF2-40B4-BE49-F238E27FC236}">
                <a16:creationId xmlns:a16="http://schemas.microsoft.com/office/drawing/2014/main" id="{09011607-FE46-2055-2EA6-D82C37087E2F}"/>
              </a:ext>
            </a:extLst>
          </p:cNvPr>
          <p:cNvCxnSpPr>
            <a:cxnSpLocks/>
            <a:stCxn id="42" idx="6"/>
            <a:endCxn id="8" idx="2"/>
          </p:cNvCxnSpPr>
          <p:nvPr/>
        </p:nvCxnSpPr>
        <p:spPr>
          <a:xfrm flipV="1">
            <a:off x="3037644" y="2574164"/>
            <a:ext cx="646096" cy="995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156">
            <a:extLst>
              <a:ext uri="{FF2B5EF4-FFF2-40B4-BE49-F238E27FC236}">
                <a16:creationId xmlns:a16="http://schemas.microsoft.com/office/drawing/2014/main" id="{21A61EEB-F780-63BB-13EB-F5382E89E734}"/>
              </a:ext>
            </a:extLst>
          </p:cNvPr>
          <p:cNvSpPr txBox="1"/>
          <p:nvPr/>
        </p:nvSpPr>
        <p:spPr>
          <a:xfrm>
            <a:off x="1801473" y="2292829"/>
            <a:ext cx="958917"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ies:isParticipationIn</a:t>
            </a:r>
            <a:endParaRPr lang="en-GB" sz="525">
              <a:latin typeface="Consolas" panose="020B0609020204030204" pitchFamily="49" charset="0"/>
              <a:cs typeface="Consolas" panose="020B0609020204030204" pitchFamily="49" charset="0"/>
            </a:endParaRPr>
          </a:p>
        </p:txBody>
      </p:sp>
      <p:sp>
        <p:nvSpPr>
          <p:cNvPr id="45" name="TextBox 157">
            <a:extLst>
              <a:ext uri="{FF2B5EF4-FFF2-40B4-BE49-F238E27FC236}">
                <a16:creationId xmlns:a16="http://schemas.microsoft.com/office/drawing/2014/main" id="{264E5FBA-B7A8-C72C-6492-70577EEDF868}"/>
              </a:ext>
            </a:extLst>
          </p:cNvPr>
          <p:cNvSpPr txBox="1"/>
          <p:nvPr/>
        </p:nvSpPr>
        <p:spPr>
          <a:xfrm>
            <a:off x="2876140" y="2266874"/>
            <a:ext cx="885179"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ies:isParticipantOf</a:t>
            </a:r>
            <a:endParaRPr lang="en-GB" sz="525">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FD11747A-C0E4-899F-6DD5-FDA793294682}"/>
              </a:ext>
            </a:extLst>
          </p:cNvPr>
          <p:cNvSpPr/>
          <p:nvPr/>
        </p:nvSpPr>
        <p:spPr>
          <a:xfrm>
            <a:off x="1518218" y="2404982"/>
            <a:ext cx="365760" cy="355209"/>
          </a:xfrm>
          <a:prstGeom prst="ellipse">
            <a:avLst/>
          </a:prstGeom>
          <a:solidFill>
            <a:schemeClr val="tx1"/>
          </a:solidFill>
          <a:ln w="38100">
            <a:solidFill>
              <a:srgbClr val="FFC0CB"/>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a:solidFill>
                  <a:srgbClr val="FFC0CB"/>
                </a:solidFill>
                <a:latin typeface="Consolas" panose="020B0609020204030204" pitchFamily="49" charset="0"/>
              </a:rPr>
              <a:t>O</a:t>
            </a:r>
            <a:endParaRPr lang="en-GB" sz="1200">
              <a:solidFill>
                <a:srgbClr val="FFC0CB"/>
              </a:solidFill>
              <a:latin typeface="Consolas" panose="020B0609020204030204" pitchFamily="49" charset="0"/>
            </a:endParaRPr>
          </a:p>
        </p:txBody>
      </p:sp>
      <p:cxnSp>
        <p:nvCxnSpPr>
          <p:cNvPr id="47" name="Straight Arrow Connector 46">
            <a:extLst>
              <a:ext uri="{FF2B5EF4-FFF2-40B4-BE49-F238E27FC236}">
                <a16:creationId xmlns:a16="http://schemas.microsoft.com/office/drawing/2014/main" id="{1A651CAF-665C-AFF4-0D13-4EB4FCE4DD97}"/>
              </a:ext>
            </a:extLst>
          </p:cNvPr>
          <p:cNvCxnSpPr>
            <a:cxnSpLocks/>
            <a:stCxn id="42" idx="2"/>
            <a:endCxn id="46" idx="6"/>
          </p:cNvCxnSpPr>
          <p:nvPr/>
        </p:nvCxnSpPr>
        <p:spPr>
          <a:xfrm flipH="1" flipV="1">
            <a:off x="1883978" y="2582587"/>
            <a:ext cx="787906" cy="15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3B621B4F-E367-A0FF-6E3C-F72701C6480D}"/>
              </a:ext>
            </a:extLst>
          </p:cNvPr>
          <p:cNvSpPr/>
          <p:nvPr/>
        </p:nvSpPr>
        <p:spPr>
          <a:xfrm>
            <a:off x="4252156" y="4904665"/>
            <a:ext cx="365760" cy="355209"/>
          </a:xfrm>
          <a:prstGeom prst="ellipse">
            <a:avLst/>
          </a:prstGeom>
          <a:solidFill>
            <a:schemeClr val="tx1"/>
          </a:solidFill>
          <a:ln w="381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GB" sz="1200">
                <a:solidFill>
                  <a:srgbClr val="FFC000"/>
                </a:solidFill>
                <a:latin typeface="Consolas" panose="020B0609020204030204" pitchFamily="49" charset="0"/>
              </a:rPr>
              <a:t>S</a:t>
            </a:r>
          </a:p>
        </p:txBody>
      </p:sp>
      <p:sp>
        <p:nvSpPr>
          <p:cNvPr id="49" name="TextBox 171">
            <a:extLst>
              <a:ext uri="{FF2B5EF4-FFF2-40B4-BE49-F238E27FC236}">
                <a16:creationId xmlns:a16="http://schemas.microsoft.com/office/drawing/2014/main" id="{68204D72-7AA2-AD43-6DE3-5F749B435653}"/>
              </a:ext>
            </a:extLst>
          </p:cNvPr>
          <p:cNvSpPr txBox="1"/>
          <p:nvPr/>
        </p:nvSpPr>
        <p:spPr>
          <a:xfrm>
            <a:off x="1929182" y="3457568"/>
            <a:ext cx="627095" cy="17312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ies:isPartOf</a:t>
            </a:r>
            <a:endParaRPr lang="en-GB" sz="525">
              <a:latin typeface="Consolas" panose="020B0609020204030204" pitchFamily="49" charset="0"/>
              <a:cs typeface="Consolas" panose="020B0609020204030204" pitchFamily="49" charset="0"/>
            </a:endParaRPr>
          </a:p>
        </p:txBody>
      </p:sp>
      <p:sp>
        <p:nvSpPr>
          <p:cNvPr id="50" name="Oval 49">
            <a:extLst>
              <a:ext uri="{FF2B5EF4-FFF2-40B4-BE49-F238E27FC236}">
                <a16:creationId xmlns:a16="http://schemas.microsoft.com/office/drawing/2014/main" id="{53063F1B-0D11-5364-999F-86641B73F494}"/>
              </a:ext>
            </a:extLst>
          </p:cNvPr>
          <p:cNvSpPr/>
          <p:nvPr/>
        </p:nvSpPr>
        <p:spPr>
          <a:xfrm>
            <a:off x="5292492" y="4900183"/>
            <a:ext cx="365760" cy="355209"/>
          </a:xfrm>
          <a:prstGeom prst="ellipse">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rgbClr val="FFFF00"/>
                </a:solidFill>
                <a:latin typeface="Consolas" panose="020B0609020204030204" pitchFamily="49" charset="0"/>
                <a:cs typeface="Consolas" panose="020B0609020204030204" pitchFamily="49" charset="0"/>
              </a:rPr>
              <a:t>L</a:t>
            </a:r>
            <a:endParaRPr lang="en-GB" sz="1050">
              <a:solidFill>
                <a:srgbClr val="FFFF00"/>
              </a:solidFill>
              <a:latin typeface="Consolas" panose="020B0609020204030204" pitchFamily="49" charset="0"/>
              <a:cs typeface="Consolas" panose="020B0609020204030204" pitchFamily="49" charset="0"/>
            </a:endParaRPr>
          </a:p>
        </p:txBody>
      </p:sp>
      <p:sp>
        <p:nvSpPr>
          <p:cNvPr id="51" name="Oval 50">
            <a:extLst>
              <a:ext uri="{FF2B5EF4-FFF2-40B4-BE49-F238E27FC236}">
                <a16:creationId xmlns:a16="http://schemas.microsoft.com/office/drawing/2014/main" id="{6C00DDA9-5EF1-F9F1-2700-6AE9E1749FD9}"/>
              </a:ext>
            </a:extLst>
          </p:cNvPr>
          <p:cNvSpPr/>
          <p:nvPr/>
        </p:nvSpPr>
        <p:spPr>
          <a:xfrm>
            <a:off x="6561909" y="4722578"/>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chemeClr val="tx1"/>
                </a:solidFill>
                <a:latin typeface="Consolas" panose="020B0609020204030204" pitchFamily="49" charset="0"/>
                <a:cs typeface="Consolas" panose="020B0609020204030204" pitchFamily="49" charset="0"/>
              </a:rPr>
              <a:t>Lat</a:t>
            </a:r>
            <a:endParaRPr lang="en-GB" sz="1050">
              <a:solidFill>
                <a:schemeClr val="tx1"/>
              </a:solidFill>
              <a:latin typeface="Consolas" panose="020B0609020204030204" pitchFamily="49" charset="0"/>
              <a:cs typeface="Consolas" panose="020B0609020204030204" pitchFamily="49" charset="0"/>
            </a:endParaRPr>
          </a:p>
        </p:txBody>
      </p:sp>
      <p:sp>
        <p:nvSpPr>
          <p:cNvPr id="52" name="Oval 51">
            <a:extLst>
              <a:ext uri="{FF2B5EF4-FFF2-40B4-BE49-F238E27FC236}">
                <a16:creationId xmlns:a16="http://schemas.microsoft.com/office/drawing/2014/main" id="{412DCC26-1D80-3C04-30FA-C5BE87718B57}"/>
              </a:ext>
            </a:extLst>
          </p:cNvPr>
          <p:cNvSpPr/>
          <p:nvPr/>
        </p:nvSpPr>
        <p:spPr>
          <a:xfrm>
            <a:off x="6561909" y="5255392"/>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chemeClr val="tx1"/>
                </a:solidFill>
                <a:latin typeface="Consolas" panose="020B0609020204030204" pitchFamily="49" charset="0"/>
                <a:cs typeface="Consolas" panose="020B0609020204030204" pitchFamily="49" charset="0"/>
              </a:rPr>
              <a:t>Lon</a:t>
            </a:r>
            <a:endParaRPr lang="en-GB" sz="1050">
              <a:solidFill>
                <a:schemeClr val="tx1"/>
              </a:solidFill>
              <a:latin typeface="Consolas" panose="020B0609020204030204" pitchFamily="49" charset="0"/>
              <a:cs typeface="Consolas" panose="020B0609020204030204" pitchFamily="49" charset="0"/>
            </a:endParaRPr>
          </a:p>
        </p:txBody>
      </p:sp>
      <p:cxnSp>
        <p:nvCxnSpPr>
          <p:cNvPr id="53" name="Straight Arrow Connector 52">
            <a:extLst>
              <a:ext uri="{FF2B5EF4-FFF2-40B4-BE49-F238E27FC236}">
                <a16:creationId xmlns:a16="http://schemas.microsoft.com/office/drawing/2014/main" id="{E0EC2DCC-E324-1FA6-A761-50F477596D76}"/>
              </a:ext>
            </a:extLst>
          </p:cNvPr>
          <p:cNvCxnSpPr>
            <a:cxnSpLocks/>
            <a:stCxn id="50" idx="6"/>
            <a:endCxn id="51" idx="2"/>
          </p:cNvCxnSpPr>
          <p:nvPr/>
        </p:nvCxnSpPr>
        <p:spPr>
          <a:xfrm flipV="1">
            <a:off x="5658252" y="4900183"/>
            <a:ext cx="903657" cy="17760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48FFA0-F034-3A37-4BFF-754B46A6B494}"/>
              </a:ext>
            </a:extLst>
          </p:cNvPr>
          <p:cNvCxnSpPr>
            <a:cxnSpLocks/>
            <a:stCxn id="50" idx="5"/>
            <a:endCxn id="52" idx="2"/>
          </p:cNvCxnSpPr>
          <p:nvPr/>
        </p:nvCxnSpPr>
        <p:spPr>
          <a:xfrm>
            <a:off x="5604688" y="5203373"/>
            <a:ext cx="957221" cy="2296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177">
            <a:extLst>
              <a:ext uri="{FF2B5EF4-FFF2-40B4-BE49-F238E27FC236}">
                <a16:creationId xmlns:a16="http://schemas.microsoft.com/office/drawing/2014/main" id="{50125D79-3101-14F3-7878-78B9409902DD}"/>
              </a:ext>
            </a:extLst>
          </p:cNvPr>
          <p:cNvSpPr txBox="1"/>
          <p:nvPr/>
        </p:nvSpPr>
        <p:spPr>
          <a:xfrm rot="906823">
            <a:off x="5614260" y="5366488"/>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ies:isIdentifiedBy</a:t>
            </a:r>
            <a:endParaRPr lang="en-GB" sz="525">
              <a:latin typeface="Consolas" panose="020B0609020204030204" pitchFamily="49" charset="0"/>
              <a:cs typeface="Consolas" panose="020B0609020204030204" pitchFamily="49" charset="0"/>
            </a:endParaRPr>
          </a:p>
        </p:txBody>
      </p:sp>
      <p:sp>
        <p:nvSpPr>
          <p:cNvPr id="56" name="TextBox 178">
            <a:extLst>
              <a:ext uri="{FF2B5EF4-FFF2-40B4-BE49-F238E27FC236}">
                <a16:creationId xmlns:a16="http://schemas.microsoft.com/office/drawing/2014/main" id="{3CFAA38E-6B34-7DC3-2666-68F2AF07C168}"/>
              </a:ext>
            </a:extLst>
          </p:cNvPr>
          <p:cNvSpPr txBox="1"/>
          <p:nvPr/>
        </p:nvSpPr>
        <p:spPr>
          <a:xfrm rot="21006451">
            <a:off x="5634358" y="4754952"/>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ies:isIdentifiedBy</a:t>
            </a:r>
            <a:endParaRPr lang="en-GB" sz="525">
              <a:latin typeface="Consolas" panose="020B0609020204030204" pitchFamily="49" charset="0"/>
              <a:cs typeface="Consolas" panose="020B0609020204030204" pitchFamily="49" charset="0"/>
            </a:endParaRPr>
          </a:p>
        </p:txBody>
      </p:sp>
      <p:cxnSp>
        <p:nvCxnSpPr>
          <p:cNvPr id="57" name="Straight Arrow Connector 56">
            <a:extLst>
              <a:ext uri="{FF2B5EF4-FFF2-40B4-BE49-F238E27FC236}">
                <a16:creationId xmlns:a16="http://schemas.microsoft.com/office/drawing/2014/main" id="{7E2F67A8-A1CA-E237-E5DF-E367306C96C1}"/>
              </a:ext>
            </a:extLst>
          </p:cNvPr>
          <p:cNvCxnSpPr>
            <a:cxnSpLocks/>
            <a:stCxn id="51" idx="6"/>
          </p:cNvCxnSpPr>
          <p:nvPr/>
        </p:nvCxnSpPr>
        <p:spPr>
          <a:xfrm>
            <a:off x="6927669" y="4900183"/>
            <a:ext cx="1165061"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136C5C-5350-6381-9DCA-4CA3F756D632}"/>
              </a:ext>
            </a:extLst>
          </p:cNvPr>
          <p:cNvCxnSpPr>
            <a:cxnSpLocks/>
            <a:stCxn id="52" idx="6"/>
          </p:cNvCxnSpPr>
          <p:nvPr/>
        </p:nvCxnSpPr>
        <p:spPr>
          <a:xfrm>
            <a:off x="6927669" y="5432997"/>
            <a:ext cx="1165061"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181">
            <a:extLst>
              <a:ext uri="{FF2B5EF4-FFF2-40B4-BE49-F238E27FC236}">
                <a16:creationId xmlns:a16="http://schemas.microsoft.com/office/drawing/2014/main" id="{55A32AAF-CD05-B907-58DD-BC03F452676F}"/>
              </a:ext>
            </a:extLst>
          </p:cNvPr>
          <p:cNvSpPr txBox="1"/>
          <p:nvPr/>
        </p:nvSpPr>
        <p:spPr>
          <a:xfrm>
            <a:off x="6880675" y="4690446"/>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ies:hasRepresentationValue</a:t>
            </a:r>
            <a:endParaRPr lang="en-GB" sz="525">
              <a:latin typeface="Consolas" panose="020B0609020204030204" pitchFamily="49" charset="0"/>
              <a:cs typeface="Consolas" panose="020B0609020204030204" pitchFamily="49" charset="0"/>
            </a:endParaRPr>
          </a:p>
        </p:txBody>
      </p:sp>
      <p:sp>
        <p:nvSpPr>
          <p:cNvPr id="60" name="TextBox 182">
            <a:extLst>
              <a:ext uri="{FF2B5EF4-FFF2-40B4-BE49-F238E27FC236}">
                <a16:creationId xmlns:a16="http://schemas.microsoft.com/office/drawing/2014/main" id="{F779C26D-4B42-4661-3558-609AFE8D829D}"/>
              </a:ext>
            </a:extLst>
          </p:cNvPr>
          <p:cNvSpPr txBox="1"/>
          <p:nvPr/>
        </p:nvSpPr>
        <p:spPr>
          <a:xfrm>
            <a:off x="6954282" y="5252246"/>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ies:hasRepresentationValue</a:t>
            </a:r>
            <a:endParaRPr lang="en-GB" sz="525">
              <a:latin typeface="Consolas" panose="020B0609020204030204" pitchFamily="49" charset="0"/>
              <a:cs typeface="Consolas" panose="020B0609020204030204" pitchFamily="49" charset="0"/>
            </a:endParaRPr>
          </a:p>
        </p:txBody>
      </p:sp>
      <p:sp>
        <p:nvSpPr>
          <p:cNvPr id="61" name="TextBox 183">
            <a:extLst>
              <a:ext uri="{FF2B5EF4-FFF2-40B4-BE49-F238E27FC236}">
                <a16:creationId xmlns:a16="http://schemas.microsoft.com/office/drawing/2014/main" id="{9DF0DB93-9FEB-516B-A629-D6A921CEC3A9}"/>
              </a:ext>
            </a:extLst>
          </p:cNvPr>
          <p:cNvSpPr txBox="1"/>
          <p:nvPr/>
        </p:nvSpPr>
        <p:spPr>
          <a:xfrm>
            <a:off x="8036710" y="4799204"/>
            <a:ext cx="1506584" cy="2539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50" b="0" i="0" dirty="0">
                <a:solidFill>
                  <a:srgbClr val="000000"/>
                </a:solidFill>
                <a:effectLst/>
                <a:latin typeface="Calibri" panose="020F0502020204030204" pitchFamily="34" charset="0"/>
              </a:rPr>
              <a:t>“51.2475245”</a:t>
            </a:r>
            <a:endParaRPr lang="en-GB" sz="900" dirty="0">
              <a:latin typeface="Consolas" panose="020B0609020204030204" pitchFamily="49" charset="0"/>
              <a:cs typeface="Consolas" panose="020B0609020204030204" pitchFamily="49" charset="0"/>
            </a:endParaRPr>
          </a:p>
        </p:txBody>
      </p:sp>
      <p:sp>
        <p:nvSpPr>
          <p:cNvPr id="62" name="TextBox 184">
            <a:extLst>
              <a:ext uri="{FF2B5EF4-FFF2-40B4-BE49-F238E27FC236}">
                <a16:creationId xmlns:a16="http://schemas.microsoft.com/office/drawing/2014/main" id="{D0FDDB0A-1855-CF31-48BB-367CF0BADE5A}"/>
              </a:ext>
            </a:extLst>
          </p:cNvPr>
          <p:cNvSpPr txBox="1"/>
          <p:nvPr/>
        </p:nvSpPr>
        <p:spPr>
          <a:xfrm>
            <a:off x="8036709" y="5308537"/>
            <a:ext cx="1224291" cy="25391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900" dirty="0">
                <a:latin typeface="Consolas" panose="020B0609020204030204" pitchFamily="49" charset="0"/>
                <a:cs typeface="Consolas" panose="020B0609020204030204" pitchFamily="49" charset="0"/>
              </a:rPr>
              <a:t>“-</a:t>
            </a:r>
            <a:r>
              <a:rPr lang="en-GB" sz="1050" b="0" i="0" dirty="0">
                <a:solidFill>
                  <a:srgbClr val="000000"/>
                </a:solidFill>
                <a:effectLst/>
                <a:latin typeface="Calibri" panose="020F0502020204030204" pitchFamily="34" charset="0"/>
              </a:rPr>
              <a:t>1.1831117”</a:t>
            </a:r>
            <a:endParaRPr lang="en-GB" sz="9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BE70A672-BF70-D125-6FA8-BFA7023E3D40}"/>
              </a:ext>
            </a:extLst>
          </p:cNvPr>
          <p:cNvCxnSpPr>
            <a:cxnSpLocks/>
            <a:endCxn id="50" idx="2"/>
          </p:cNvCxnSpPr>
          <p:nvPr/>
        </p:nvCxnSpPr>
        <p:spPr>
          <a:xfrm>
            <a:off x="4642384" y="5077788"/>
            <a:ext cx="65010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186">
            <a:extLst>
              <a:ext uri="{FF2B5EF4-FFF2-40B4-BE49-F238E27FC236}">
                <a16:creationId xmlns:a16="http://schemas.microsoft.com/office/drawing/2014/main" id="{67A17585-51F6-6B84-AC32-111B7E6D7F35}"/>
              </a:ext>
            </a:extLst>
          </p:cNvPr>
          <p:cNvSpPr txBox="1"/>
          <p:nvPr/>
        </p:nvSpPr>
        <p:spPr>
          <a:xfrm>
            <a:off x="4616990" y="4861196"/>
            <a:ext cx="700833" cy="17312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ies:inLocation</a:t>
            </a:r>
            <a:endParaRPr lang="en-GB" sz="525">
              <a:latin typeface="Consolas" panose="020B0609020204030204" pitchFamily="49" charset="0"/>
              <a:cs typeface="Consolas" panose="020B0609020204030204" pitchFamily="49" charset="0"/>
            </a:endParaRPr>
          </a:p>
        </p:txBody>
      </p:sp>
      <p:cxnSp>
        <p:nvCxnSpPr>
          <p:cNvPr id="65" name="Connector: Elbow 64">
            <a:extLst>
              <a:ext uri="{FF2B5EF4-FFF2-40B4-BE49-F238E27FC236}">
                <a16:creationId xmlns:a16="http://schemas.microsoft.com/office/drawing/2014/main" id="{421087BE-6BDB-3B9D-F583-C823652402DD}"/>
              </a:ext>
            </a:extLst>
          </p:cNvPr>
          <p:cNvCxnSpPr>
            <a:cxnSpLocks/>
            <a:stCxn id="50" idx="4"/>
            <a:endCxn id="66" idx="2"/>
          </p:cNvCxnSpPr>
          <p:nvPr/>
        </p:nvCxnSpPr>
        <p:spPr>
          <a:xfrm rot="16200000" flipH="1">
            <a:off x="5634645" y="5096118"/>
            <a:ext cx="767991" cy="1086537"/>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56B6C5EE-3CA8-A6A8-B682-CD739871FE23}"/>
              </a:ext>
            </a:extLst>
          </p:cNvPr>
          <p:cNvSpPr/>
          <p:nvPr/>
        </p:nvSpPr>
        <p:spPr>
          <a:xfrm>
            <a:off x="6561909" y="5845778"/>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a:solidFill>
                  <a:schemeClr val="tx1"/>
                </a:solidFill>
                <a:latin typeface="Consolas" panose="020B0609020204030204" pitchFamily="49" charset="0"/>
                <a:cs typeface="Consolas" panose="020B0609020204030204" pitchFamily="49" charset="0"/>
              </a:rPr>
              <a:t>Al</a:t>
            </a:r>
            <a:endParaRPr lang="en-GB" sz="1050">
              <a:solidFill>
                <a:schemeClr val="tx1"/>
              </a:solidFill>
              <a:latin typeface="Consolas" panose="020B0609020204030204" pitchFamily="49" charset="0"/>
              <a:cs typeface="Consolas" panose="020B0609020204030204" pitchFamily="49" charset="0"/>
            </a:endParaRPr>
          </a:p>
        </p:txBody>
      </p:sp>
      <p:sp>
        <p:nvSpPr>
          <p:cNvPr id="67" name="TextBox 195">
            <a:extLst>
              <a:ext uri="{FF2B5EF4-FFF2-40B4-BE49-F238E27FC236}">
                <a16:creationId xmlns:a16="http://schemas.microsoft.com/office/drawing/2014/main" id="{C2B003BD-D032-65C4-7E6C-EE01B319A656}"/>
              </a:ext>
            </a:extLst>
          </p:cNvPr>
          <p:cNvSpPr txBox="1"/>
          <p:nvPr/>
        </p:nvSpPr>
        <p:spPr>
          <a:xfrm>
            <a:off x="5553224" y="5854691"/>
            <a:ext cx="957221"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ies:hasCharacteristic</a:t>
            </a:r>
            <a:endParaRPr lang="en-GB" sz="525">
              <a:latin typeface="Consolas" panose="020B0609020204030204" pitchFamily="49" charset="0"/>
              <a:cs typeface="Consolas" panose="020B0609020204030204" pitchFamily="49" charset="0"/>
            </a:endParaRPr>
          </a:p>
        </p:txBody>
      </p:sp>
      <p:cxnSp>
        <p:nvCxnSpPr>
          <p:cNvPr id="68" name="Straight Arrow Connector 67">
            <a:extLst>
              <a:ext uri="{FF2B5EF4-FFF2-40B4-BE49-F238E27FC236}">
                <a16:creationId xmlns:a16="http://schemas.microsoft.com/office/drawing/2014/main" id="{26CDC26F-0E42-6B08-3FA5-B98C06F12567}"/>
              </a:ext>
            </a:extLst>
          </p:cNvPr>
          <p:cNvCxnSpPr>
            <a:cxnSpLocks/>
          </p:cNvCxnSpPr>
          <p:nvPr/>
        </p:nvCxnSpPr>
        <p:spPr>
          <a:xfrm>
            <a:off x="7972466" y="6032518"/>
            <a:ext cx="11316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197">
            <a:extLst>
              <a:ext uri="{FF2B5EF4-FFF2-40B4-BE49-F238E27FC236}">
                <a16:creationId xmlns:a16="http://schemas.microsoft.com/office/drawing/2014/main" id="{698BAAB3-D406-3971-6BB3-5670E9753080}"/>
              </a:ext>
            </a:extLst>
          </p:cNvPr>
          <p:cNvSpPr txBox="1"/>
          <p:nvPr/>
        </p:nvSpPr>
        <p:spPr>
          <a:xfrm>
            <a:off x="7908743" y="5851767"/>
            <a:ext cx="1259050"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ies:hasRepresentationValue</a:t>
            </a:r>
            <a:endParaRPr lang="en-GB" sz="525">
              <a:latin typeface="Consolas" panose="020B0609020204030204" pitchFamily="49" charset="0"/>
              <a:cs typeface="Consolas" panose="020B0609020204030204" pitchFamily="49" charset="0"/>
            </a:endParaRPr>
          </a:p>
        </p:txBody>
      </p:sp>
      <p:sp>
        <p:nvSpPr>
          <p:cNvPr id="70" name="TextBox 198">
            <a:extLst>
              <a:ext uri="{FF2B5EF4-FFF2-40B4-BE49-F238E27FC236}">
                <a16:creationId xmlns:a16="http://schemas.microsoft.com/office/drawing/2014/main" id="{51841770-6EE7-7A52-BD47-2725A93D0E35}"/>
              </a:ext>
            </a:extLst>
          </p:cNvPr>
          <p:cNvSpPr txBox="1"/>
          <p:nvPr/>
        </p:nvSpPr>
        <p:spPr>
          <a:xfrm>
            <a:off x="9086113" y="5938329"/>
            <a:ext cx="133973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900" dirty="0">
                <a:latin typeface="Consolas" panose="020B0609020204030204" pitchFamily="49" charset="0"/>
                <a:cs typeface="Consolas" panose="020B0609020204030204" pitchFamily="49" charset="0"/>
              </a:rPr>
              <a:t>“4000”</a:t>
            </a:r>
          </a:p>
        </p:txBody>
      </p:sp>
      <p:sp>
        <p:nvSpPr>
          <p:cNvPr id="71" name="Oval 70">
            <a:extLst>
              <a:ext uri="{FF2B5EF4-FFF2-40B4-BE49-F238E27FC236}">
                <a16:creationId xmlns:a16="http://schemas.microsoft.com/office/drawing/2014/main" id="{6802E98D-A0FE-627F-BF0F-FB070CD3E607}"/>
              </a:ext>
            </a:extLst>
          </p:cNvPr>
          <p:cNvSpPr/>
          <p:nvPr/>
        </p:nvSpPr>
        <p:spPr>
          <a:xfrm>
            <a:off x="7599756" y="5854691"/>
            <a:ext cx="365760" cy="355209"/>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050" err="1">
                <a:solidFill>
                  <a:schemeClr val="tx1"/>
                </a:solidFill>
                <a:latin typeface="Consolas" panose="020B0609020204030204" pitchFamily="49" charset="0"/>
                <a:cs typeface="Consolas" panose="020B0609020204030204" pitchFamily="49" charset="0"/>
              </a:rPr>
              <a:t>ViM</a:t>
            </a:r>
            <a:endParaRPr lang="en-GB" sz="1050">
              <a:solidFill>
                <a:schemeClr val="tx1"/>
              </a:solidFill>
              <a:latin typeface="Consolas" panose="020B0609020204030204" pitchFamily="49" charset="0"/>
              <a:cs typeface="Consolas" panose="020B0609020204030204" pitchFamily="49" charset="0"/>
            </a:endParaRPr>
          </a:p>
        </p:txBody>
      </p:sp>
      <p:cxnSp>
        <p:nvCxnSpPr>
          <p:cNvPr id="72" name="Straight Arrow Connector 71">
            <a:extLst>
              <a:ext uri="{FF2B5EF4-FFF2-40B4-BE49-F238E27FC236}">
                <a16:creationId xmlns:a16="http://schemas.microsoft.com/office/drawing/2014/main" id="{F6FE66C4-6F02-6DAA-0535-9A1B14ACF25F}"/>
              </a:ext>
            </a:extLst>
          </p:cNvPr>
          <p:cNvCxnSpPr>
            <a:cxnSpLocks/>
            <a:stCxn id="66" idx="6"/>
            <a:endCxn id="71" idx="2"/>
          </p:cNvCxnSpPr>
          <p:nvPr/>
        </p:nvCxnSpPr>
        <p:spPr>
          <a:xfrm>
            <a:off x="6927669" y="6023383"/>
            <a:ext cx="672087" cy="891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201">
            <a:extLst>
              <a:ext uri="{FF2B5EF4-FFF2-40B4-BE49-F238E27FC236}">
                <a16:creationId xmlns:a16="http://schemas.microsoft.com/office/drawing/2014/main" id="{0FAF44A9-6569-F3DA-BD55-E4079C0B6BC7}"/>
              </a:ext>
            </a:extLst>
          </p:cNvPr>
          <p:cNvSpPr txBox="1"/>
          <p:nvPr/>
        </p:nvSpPr>
        <p:spPr>
          <a:xfrm>
            <a:off x="6934619" y="5842632"/>
            <a:ext cx="722877"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ies:hasValue</a:t>
            </a:r>
            <a:endParaRPr lang="en-GB" sz="525">
              <a:latin typeface="Consolas" panose="020B0609020204030204" pitchFamily="49" charset="0"/>
              <a:cs typeface="Consolas" panose="020B0609020204030204" pitchFamily="49" charset="0"/>
            </a:endParaRPr>
          </a:p>
        </p:txBody>
      </p:sp>
      <p:sp>
        <p:nvSpPr>
          <p:cNvPr id="74" name="Oval 73">
            <a:extLst>
              <a:ext uri="{FF2B5EF4-FFF2-40B4-BE49-F238E27FC236}">
                <a16:creationId xmlns:a16="http://schemas.microsoft.com/office/drawing/2014/main" id="{CCE6AE67-15F4-9953-548C-0972BC325FEB}"/>
              </a:ext>
            </a:extLst>
          </p:cNvPr>
          <p:cNvSpPr/>
          <p:nvPr/>
        </p:nvSpPr>
        <p:spPr>
          <a:xfrm>
            <a:off x="4260933" y="5839750"/>
            <a:ext cx="365760" cy="355209"/>
          </a:xfrm>
          <a:prstGeom prst="ellipse">
            <a:avLst/>
          </a:prstGeom>
          <a:solidFill>
            <a:schemeClr val="tx1"/>
          </a:solidFill>
          <a:ln w="38100">
            <a:solidFill>
              <a:srgbClr val="FF93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a:solidFill>
                  <a:srgbClr val="FF9300"/>
                </a:solidFill>
                <a:latin typeface="Consolas" panose="020B0609020204030204" pitchFamily="49" charset="0"/>
              </a:rPr>
              <a:t>P</a:t>
            </a:r>
            <a:r>
              <a:rPr lang="en-GB" sz="1200">
                <a:solidFill>
                  <a:srgbClr val="FF9300"/>
                </a:solidFill>
                <a:latin typeface="Consolas" panose="020B0609020204030204" pitchFamily="49" charset="0"/>
              </a:rPr>
              <a:t>P</a:t>
            </a:r>
          </a:p>
        </p:txBody>
      </p:sp>
      <p:cxnSp>
        <p:nvCxnSpPr>
          <p:cNvPr id="75" name="Straight Arrow Connector 74">
            <a:extLst>
              <a:ext uri="{FF2B5EF4-FFF2-40B4-BE49-F238E27FC236}">
                <a16:creationId xmlns:a16="http://schemas.microsoft.com/office/drawing/2014/main" id="{C4E7CBEB-F52A-D4FE-F9AE-941899EB44FE}"/>
              </a:ext>
            </a:extLst>
          </p:cNvPr>
          <p:cNvCxnSpPr>
            <a:cxnSpLocks/>
            <a:stCxn id="48" idx="4"/>
            <a:endCxn id="74" idx="0"/>
          </p:cNvCxnSpPr>
          <p:nvPr/>
        </p:nvCxnSpPr>
        <p:spPr>
          <a:xfrm>
            <a:off x="4435036" y="5259874"/>
            <a:ext cx="8777" cy="57987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204">
            <a:extLst>
              <a:ext uri="{FF2B5EF4-FFF2-40B4-BE49-F238E27FC236}">
                <a16:creationId xmlns:a16="http://schemas.microsoft.com/office/drawing/2014/main" id="{D176CF25-9FBA-F318-F964-8357874D28D4}"/>
              </a:ext>
            </a:extLst>
          </p:cNvPr>
          <p:cNvSpPr txBox="1"/>
          <p:nvPr/>
        </p:nvSpPr>
        <p:spPr>
          <a:xfrm>
            <a:off x="4443813" y="5460879"/>
            <a:ext cx="627095" cy="17312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ies:inPeriod</a:t>
            </a:r>
            <a:endParaRPr lang="en-GB" sz="525">
              <a:latin typeface="Consolas" panose="020B0609020204030204" pitchFamily="49" charset="0"/>
              <a:cs typeface="Consolas" panose="020B0609020204030204" pitchFamily="49" charset="0"/>
            </a:endParaRPr>
          </a:p>
        </p:txBody>
      </p:sp>
      <p:sp>
        <p:nvSpPr>
          <p:cNvPr id="77" name="Oval 76">
            <a:extLst>
              <a:ext uri="{FF2B5EF4-FFF2-40B4-BE49-F238E27FC236}">
                <a16:creationId xmlns:a16="http://schemas.microsoft.com/office/drawing/2014/main" id="{7FF0C5E9-52F7-A0FB-59BC-3C5D0D810222}"/>
              </a:ext>
            </a:extLst>
          </p:cNvPr>
          <p:cNvSpPr/>
          <p:nvPr/>
        </p:nvSpPr>
        <p:spPr>
          <a:xfrm>
            <a:off x="2706643" y="4915819"/>
            <a:ext cx="365760" cy="355209"/>
          </a:xfrm>
          <a:prstGeom prst="ellipse">
            <a:avLst/>
          </a:prstGeom>
          <a:solidFill>
            <a:schemeClr val="tx1"/>
          </a:solidFill>
          <a:ln w="38100">
            <a:solidFill>
              <a:srgbClr val="CC99FF"/>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a:solidFill>
                  <a:srgbClr val="CC99FF"/>
                </a:solidFill>
                <a:latin typeface="Consolas" panose="020B0609020204030204" pitchFamily="49" charset="0"/>
              </a:rPr>
              <a:t>Od</a:t>
            </a:r>
            <a:endParaRPr lang="en-GB" sz="1200">
              <a:solidFill>
                <a:srgbClr val="CC99FF"/>
              </a:solidFill>
              <a:latin typeface="Consolas" panose="020B0609020204030204" pitchFamily="49" charset="0"/>
            </a:endParaRPr>
          </a:p>
        </p:txBody>
      </p:sp>
      <p:cxnSp>
        <p:nvCxnSpPr>
          <p:cNvPr id="78" name="Straight Arrow Connector 77">
            <a:extLst>
              <a:ext uri="{FF2B5EF4-FFF2-40B4-BE49-F238E27FC236}">
                <a16:creationId xmlns:a16="http://schemas.microsoft.com/office/drawing/2014/main" id="{2D6CDF60-E1BD-ECE9-21E8-5F496C3827B1}"/>
              </a:ext>
            </a:extLst>
          </p:cNvPr>
          <p:cNvCxnSpPr>
            <a:cxnSpLocks/>
            <a:stCxn id="77" idx="6"/>
            <a:endCxn id="48" idx="2"/>
          </p:cNvCxnSpPr>
          <p:nvPr/>
        </p:nvCxnSpPr>
        <p:spPr>
          <a:xfrm flipV="1">
            <a:off x="3072403" y="5082270"/>
            <a:ext cx="1179753" cy="1115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209">
            <a:extLst>
              <a:ext uri="{FF2B5EF4-FFF2-40B4-BE49-F238E27FC236}">
                <a16:creationId xmlns:a16="http://schemas.microsoft.com/office/drawing/2014/main" id="{CB7B0523-1E7E-E074-888A-4252C28F525A}"/>
              </a:ext>
            </a:extLst>
          </p:cNvPr>
          <p:cNvSpPr txBox="1"/>
          <p:nvPr/>
        </p:nvSpPr>
        <p:spPr>
          <a:xfrm>
            <a:off x="1836232" y="4802134"/>
            <a:ext cx="958917"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ies:isParticipationIn</a:t>
            </a:r>
            <a:endParaRPr lang="en-GB" sz="525">
              <a:latin typeface="Consolas" panose="020B0609020204030204" pitchFamily="49" charset="0"/>
              <a:cs typeface="Consolas" panose="020B0609020204030204" pitchFamily="49" charset="0"/>
            </a:endParaRPr>
          </a:p>
        </p:txBody>
      </p:sp>
      <p:sp>
        <p:nvSpPr>
          <p:cNvPr id="80" name="TextBox 210">
            <a:extLst>
              <a:ext uri="{FF2B5EF4-FFF2-40B4-BE49-F238E27FC236}">
                <a16:creationId xmlns:a16="http://schemas.microsoft.com/office/drawing/2014/main" id="{50CA6CFC-87FB-D40D-90DC-C104DD3B1C9A}"/>
              </a:ext>
            </a:extLst>
          </p:cNvPr>
          <p:cNvSpPr txBox="1"/>
          <p:nvPr/>
        </p:nvSpPr>
        <p:spPr>
          <a:xfrm>
            <a:off x="3131503" y="4849135"/>
            <a:ext cx="885179" cy="1731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525" err="1">
                <a:latin typeface="Consolas" panose="020B0609020204030204" pitchFamily="49" charset="0"/>
                <a:cs typeface="Consolas" panose="020B0609020204030204" pitchFamily="49" charset="0"/>
              </a:rPr>
              <a:t>ies:isParticipantOf</a:t>
            </a:r>
            <a:endParaRPr lang="en-GB" sz="525">
              <a:latin typeface="Consolas" panose="020B0609020204030204" pitchFamily="49" charset="0"/>
              <a:cs typeface="Consolas" panose="020B0609020204030204" pitchFamily="49" charset="0"/>
            </a:endParaRPr>
          </a:p>
        </p:txBody>
      </p:sp>
      <p:sp>
        <p:nvSpPr>
          <p:cNvPr id="81" name="Oval 80">
            <a:extLst>
              <a:ext uri="{FF2B5EF4-FFF2-40B4-BE49-F238E27FC236}">
                <a16:creationId xmlns:a16="http://schemas.microsoft.com/office/drawing/2014/main" id="{256069C3-47E6-E651-DFE9-81450E9496F8}"/>
              </a:ext>
            </a:extLst>
          </p:cNvPr>
          <p:cNvSpPr/>
          <p:nvPr/>
        </p:nvSpPr>
        <p:spPr>
          <a:xfrm>
            <a:off x="1497471" y="4914287"/>
            <a:ext cx="365760" cy="355209"/>
          </a:xfrm>
          <a:prstGeom prst="ellipse">
            <a:avLst/>
          </a:prstGeom>
          <a:solidFill>
            <a:schemeClr val="tx1"/>
          </a:solidFill>
          <a:ln w="38100">
            <a:solidFill>
              <a:srgbClr val="FFC0CB"/>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a:solidFill>
                  <a:srgbClr val="FFC0CB"/>
                </a:solidFill>
                <a:latin typeface="Consolas" panose="020B0609020204030204" pitchFamily="49" charset="0"/>
              </a:rPr>
              <a:t>O</a:t>
            </a:r>
            <a:endParaRPr lang="en-GB" sz="1200">
              <a:solidFill>
                <a:srgbClr val="FFC0CB"/>
              </a:solidFill>
              <a:latin typeface="Consolas" panose="020B0609020204030204" pitchFamily="49" charset="0"/>
            </a:endParaRPr>
          </a:p>
        </p:txBody>
      </p:sp>
      <p:cxnSp>
        <p:nvCxnSpPr>
          <p:cNvPr id="82" name="Straight Arrow Connector 81">
            <a:extLst>
              <a:ext uri="{FF2B5EF4-FFF2-40B4-BE49-F238E27FC236}">
                <a16:creationId xmlns:a16="http://schemas.microsoft.com/office/drawing/2014/main" id="{C409BC0F-E17D-88C0-7C17-3DEFC80A7DFC}"/>
              </a:ext>
            </a:extLst>
          </p:cNvPr>
          <p:cNvCxnSpPr>
            <a:cxnSpLocks/>
            <a:stCxn id="77" idx="2"/>
            <a:endCxn id="81" idx="6"/>
          </p:cNvCxnSpPr>
          <p:nvPr/>
        </p:nvCxnSpPr>
        <p:spPr>
          <a:xfrm flipH="1" flipV="1">
            <a:off x="1863231" y="5091892"/>
            <a:ext cx="843412" cy="15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TextBox 223">
            <a:extLst>
              <a:ext uri="{FF2B5EF4-FFF2-40B4-BE49-F238E27FC236}">
                <a16:creationId xmlns:a16="http://schemas.microsoft.com/office/drawing/2014/main" id="{2FB718B3-5B55-BBBA-19D0-40A1003B778B}"/>
              </a:ext>
            </a:extLst>
          </p:cNvPr>
          <p:cNvSpPr txBox="1"/>
          <p:nvPr/>
        </p:nvSpPr>
        <p:spPr>
          <a:xfrm>
            <a:off x="8497927" y="3399860"/>
            <a:ext cx="133973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900" dirty="0">
                <a:latin typeface="Consolas" panose="020B0609020204030204" pitchFamily="49" charset="0"/>
                <a:cs typeface="Consolas" panose="020B0609020204030204" pitchFamily="49" charset="0"/>
              </a:rPr>
              <a:t>“5000”</a:t>
            </a:r>
          </a:p>
        </p:txBody>
      </p:sp>
      <p:cxnSp>
        <p:nvCxnSpPr>
          <p:cNvPr id="84" name="Connector: Elbow 83">
            <a:extLst>
              <a:ext uri="{FF2B5EF4-FFF2-40B4-BE49-F238E27FC236}">
                <a16:creationId xmlns:a16="http://schemas.microsoft.com/office/drawing/2014/main" id="{143FE2C5-8A9E-ACE1-2300-BC1B55105A5E}"/>
              </a:ext>
            </a:extLst>
          </p:cNvPr>
          <p:cNvCxnSpPr>
            <a:cxnSpLocks/>
            <a:stCxn id="48" idx="0"/>
            <a:endCxn id="7" idx="4"/>
          </p:cNvCxnSpPr>
          <p:nvPr/>
        </p:nvCxnSpPr>
        <p:spPr>
          <a:xfrm rot="16200000" flipV="1">
            <a:off x="3229919" y="3699547"/>
            <a:ext cx="553973" cy="1856263"/>
          </a:xfrm>
          <a:prstGeom prst="bentConnector3">
            <a:avLst>
              <a:gd name="adj1" fmla="val 50000"/>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2D5A6B2C-F5E5-E9A4-A17C-313FA0665B22}"/>
              </a:ext>
            </a:extLst>
          </p:cNvPr>
          <p:cNvCxnSpPr>
            <a:cxnSpLocks/>
            <a:stCxn id="8" idx="3"/>
            <a:endCxn id="7" idx="0"/>
          </p:cNvCxnSpPr>
          <p:nvPr/>
        </p:nvCxnSpPr>
        <p:spPr>
          <a:xfrm rot="5400000">
            <a:off x="2510172" y="2768351"/>
            <a:ext cx="1295734" cy="1158531"/>
          </a:xfrm>
          <a:prstGeom prst="bentConnector3">
            <a:avLst>
              <a:gd name="adj1" fmla="val 2765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236">
            <a:extLst>
              <a:ext uri="{FF2B5EF4-FFF2-40B4-BE49-F238E27FC236}">
                <a16:creationId xmlns:a16="http://schemas.microsoft.com/office/drawing/2014/main" id="{94E9A46B-F98C-E2A7-B310-04BF1CC0F6C3}"/>
              </a:ext>
            </a:extLst>
          </p:cNvPr>
          <p:cNvSpPr txBox="1"/>
          <p:nvPr/>
        </p:nvSpPr>
        <p:spPr>
          <a:xfrm>
            <a:off x="3388130" y="3677909"/>
            <a:ext cx="1226892" cy="21544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800" b="0" i="0" u="sng">
                <a:solidFill>
                  <a:schemeClr val="accent1"/>
                </a:solidFill>
                <a:effectLst/>
                <a:latin typeface="Calibri" panose="020F0502020204030204" pitchFamily="34" charset="0"/>
              </a:rPr>
              <a:t>2023-03-26T12:38:04</a:t>
            </a:r>
            <a:endParaRPr lang="en-GB" sz="600" u="sng">
              <a:solidFill>
                <a:schemeClr val="accent1"/>
              </a:solidFill>
              <a:latin typeface="Consolas" panose="020B0609020204030204" pitchFamily="49" charset="0"/>
              <a:cs typeface="Consolas" panose="020B0609020204030204" pitchFamily="49" charset="0"/>
            </a:endParaRPr>
          </a:p>
        </p:txBody>
      </p:sp>
      <p:sp>
        <p:nvSpPr>
          <p:cNvPr id="87" name="TextBox 237">
            <a:extLst>
              <a:ext uri="{FF2B5EF4-FFF2-40B4-BE49-F238E27FC236}">
                <a16:creationId xmlns:a16="http://schemas.microsoft.com/office/drawing/2014/main" id="{DD73C012-3E0E-4A16-B013-5AA99A010C77}"/>
              </a:ext>
            </a:extLst>
          </p:cNvPr>
          <p:cNvSpPr txBox="1"/>
          <p:nvPr/>
        </p:nvSpPr>
        <p:spPr>
          <a:xfrm>
            <a:off x="3890600" y="6222840"/>
            <a:ext cx="1226892" cy="21544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800" b="0" i="0" u="sng">
                <a:solidFill>
                  <a:schemeClr val="accent1"/>
                </a:solidFill>
                <a:effectLst/>
                <a:latin typeface="Calibri" panose="020F0502020204030204" pitchFamily="34" charset="0"/>
              </a:rPr>
              <a:t>2023-03-26T12:37:22</a:t>
            </a:r>
            <a:endParaRPr lang="en-GB" sz="600" u="sng">
              <a:solidFill>
                <a:schemeClr val="accent1"/>
              </a:solidFill>
              <a:latin typeface="Consolas" panose="020B0609020204030204" pitchFamily="49" charset="0"/>
              <a:cs typeface="Consolas" panose="020B0609020204030204" pitchFamily="49" charset="0"/>
            </a:endParaRPr>
          </a:p>
        </p:txBody>
      </p:sp>
      <p:sp>
        <p:nvSpPr>
          <p:cNvPr id="88" name="Rectangle 87">
            <a:extLst>
              <a:ext uri="{FF2B5EF4-FFF2-40B4-BE49-F238E27FC236}">
                <a16:creationId xmlns:a16="http://schemas.microsoft.com/office/drawing/2014/main" id="{1A95264B-ECEA-1FD8-6C2C-F3DDC6D03A13}"/>
              </a:ext>
            </a:extLst>
          </p:cNvPr>
          <p:cNvSpPr/>
          <p:nvPr/>
        </p:nvSpPr>
        <p:spPr>
          <a:xfrm>
            <a:off x="9379083" y="2139980"/>
            <a:ext cx="2375141" cy="1477328"/>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750" b="1" dirty="0">
                <a:solidFill>
                  <a:schemeClr val="tx1"/>
                </a:solidFill>
                <a:latin typeface="Consolas" panose="020B0609020204030204" pitchFamily="49" charset="0"/>
              </a:rPr>
              <a:t>KEY:</a:t>
            </a:r>
          </a:p>
          <a:p>
            <a:r>
              <a:rPr lang="en-GB" sz="750" dirty="0">
                <a:solidFill>
                  <a:schemeClr val="tx1"/>
                </a:solidFill>
                <a:latin typeface="Consolas" panose="020B0609020204030204" pitchFamily="49" charset="0"/>
              </a:rPr>
              <a:t>Ac	</a:t>
            </a:r>
            <a:r>
              <a:rPr lang="en-GB" sz="750" dirty="0" err="1">
                <a:solidFill>
                  <a:schemeClr val="tx1"/>
                </a:solidFill>
                <a:latin typeface="Consolas" panose="020B0609020204030204" pitchFamily="49" charset="0"/>
              </a:rPr>
              <a:t>ies:Aircraft</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S	</a:t>
            </a:r>
            <a:r>
              <a:rPr lang="en-GB" sz="750" dirty="0" err="1">
                <a:solidFill>
                  <a:schemeClr val="tx1"/>
                </a:solidFill>
                <a:latin typeface="Consolas" panose="020B0609020204030204" pitchFamily="49" charset="0"/>
              </a:rPr>
              <a:t>ies:State</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O	</a:t>
            </a:r>
            <a:r>
              <a:rPr lang="en-GB" sz="750" dirty="0" err="1">
                <a:solidFill>
                  <a:schemeClr val="tx1"/>
                </a:solidFill>
                <a:latin typeface="Consolas" panose="020B0609020204030204" pitchFamily="49" charset="0"/>
              </a:rPr>
              <a:t>ies:Observation</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Od	</a:t>
            </a:r>
            <a:r>
              <a:rPr lang="en-GB" sz="750" dirty="0" err="1">
                <a:solidFill>
                  <a:schemeClr val="tx1"/>
                </a:solidFill>
                <a:latin typeface="Consolas" panose="020B0609020204030204" pitchFamily="49" charset="0"/>
              </a:rPr>
              <a:t>ies:Observed</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PP	</a:t>
            </a:r>
            <a:r>
              <a:rPr lang="en-GB" sz="750" dirty="0" err="1">
                <a:solidFill>
                  <a:schemeClr val="tx1"/>
                </a:solidFill>
                <a:latin typeface="Consolas" panose="020B0609020204030204" pitchFamily="49" charset="0"/>
              </a:rPr>
              <a:t>ies:ParticularPeriod</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L	</a:t>
            </a:r>
            <a:r>
              <a:rPr lang="en-GB" sz="750" dirty="0" err="1">
                <a:solidFill>
                  <a:schemeClr val="tx1"/>
                </a:solidFill>
                <a:latin typeface="Consolas" panose="020B0609020204030204" pitchFamily="49" charset="0"/>
              </a:rPr>
              <a:t>ies:Location</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Lat	</a:t>
            </a:r>
            <a:r>
              <a:rPr lang="en-GB" sz="750" dirty="0" err="1">
                <a:solidFill>
                  <a:schemeClr val="tx1"/>
                </a:solidFill>
                <a:latin typeface="Consolas" panose="020B0609020204030204" pitchFamily="49" charset="0"/>
              </a:rPr>
              <a:t>ies:Latitude</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Lon	</a:t>
            </a:r>
            <a:r>
              <a:rPr lang="en-GB" sz="750" dirty="0" err="1">
                <a:solidFill>
                  <a:schemeClr val="tx1"/>
                </a:solidFill>
                <a:latin typeface="Consolas" panose="020B0609020204030204" pitchFamily="49" charset="0"/>
              </a:rPr>
              <a:t>ies:Longitude</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Al	</a:t>
            </a:r>
            <a:r>
              <a:rPr lang="en-GB" sz="750" dirty="0" err="1">
                <a:solidFill>
                  <a:schemeClr val="tx1"/>
                </a:solidFill>
                <a:latin typeface="Consolas" panose="020B0609020204030204" pitchFamily="49" charset="0"/>
              </a:rPr>
              <a:t>ies:Altitude</a:t>
            </a:r>
            <a:endParaRPr lang="en-GB" sz="750" dirty="0">
              <a:solidFill>
                <a:schemeClr val="tx1"/>
              </a:solidFill>
              <a:latin typeface="Consolas" panose="020B0609020204030204" pitchFamily="49" charset="0"/>
            </a:endParaRPr>
          </a:p>
          <a:p>
            <a:r>
              <a:rPr lang="en-GB" sz="750" dirty="0" err="1">
                <a:solidFill>
                  <a:schemeClr val="tx1"/>
                </a:solidFill>
                <a:latin typeface="Consolas" panose="020B0609020204030204" pitchFamily="49" charset="0"/>
              </a:rPr>
              <a:t>ViM</a:t>
            </a:r>
            <a:r>
              <a:rPr lang="en-GB" sz="750" dirty="0">
                <a:solidFill>
                  <a:schemeClr val="tx1"/>
                </a:solidFill>
                <a:latin typeface="Consolas" panose="020B0609020204030204" pitchFamily="49" charset="0"/>
              </a:rPr>
              <a:t>	</a:t>
            </a:r>
            <a:r>
              <a:rPr lang="en-GB" sz="750" dirty="0" err="1">
                <a:solidFill>
                  <a:schemeClr val="tx1"/>
                </a:solidFill>
                <a:latin typeface="Consolas" panose="020B0609020204030204" pitchFamily="49" charset="0"/>
              </a:rPr>
              <a:t>ies:ValueInMetres</a:t>
            </a:r>
            <a:endParaRPr lang="en-GB" sz="750" dirty="0">
              <a:solidFill>
                <a:schemeClr val="tx1"/>
              </a:solidFill>
              <a:latin typeface="Consolas" panose="020B0609020204030204" pitchFamily="49" charset="0"/>
            </a:endParaRPr>
          </a:p>
          <a:p>
            <a:r>
              <a:rPr lang="en-GB" sz="750" dirty="0">
                <a:solidFill>
                  <a:schemeClr val="tx1"/>
                </a:solidFill>
                <a:latin typeface="Consolas" panose="020B0609020204030204" pitchFamily="49" charset="0"/>
              </a:rPr>
              <a:t>RN	</a:t>
            </a:r>
            <a:r>
              <a:rPr lang="en-GB" sz="750" dirty="0" err="1">
                <a:solidFill>
                  <a:schemeClr val="tx1"/>
                </a:solidFill>
                <a:latin typeface="Consolas" panose="020B0609020204030204" pitchFamily="49" charset="0"/>
              </a:rPr>
              <a:t>ies:RegistationNumber</a:t>
            </a:r>
            <a:endParaRPr lang="en-GB" sz="750" dirty="0">
              <a:solidFill>
                <a:schemeClr val="tx1"/>
              </a:solidFill>
              <a:latin typeface="Consolas" panose="020B0609020204030204" pitchFamily="49" charset="0"/>
            </a:endParaRPr>
          </a:p>
        </p:txBody>
      </p:sp>
      <p:sp>
        <p:nvSpPr>
          <p:cNvPr id="89" name="Text Placeholder 2">
            <a:extLst>
              <a:ext uri="{FF2B5EF4-FFF2-40B4-BE49-F238E27FC236}">
                <a16:creationId xmlns:a16="http://schemas.microsoft.com/office/drawing/2014/main" id="{FCEDD10B-01AC-7435-EC4D-528D59F08443}"/>
              </a:ext>
            </a:extLst>
          </p:cNvPr>
          <p:cNvSpPr>
            <a:spLocks noGrp="1"/>
          </p:cNvSpPr>
          <p:nvPr>
            <p:ph type="body" sz="quarter" idx="10"/>
          </p:nvPr>
        </p:nvSpPr>
        <p:spPr>
          <a:xfrm>
            <a:off x="842437" y="1301918"/>
            <a:ext cx="10512611" cy="847647"/>
          </a:xfrm>
        </p:spPr>
        <p:txBody>
          <a:bodyPr/>
          <a:lstStyle/>
          <a:p>
            <a:r>
              <a:rPr lang="en-US" sz="1400" dirty="0"/>
              <a:t>In this example we have two observations of an aircraft moving through the air. Note, how these are observations of different states of that aircraft in different positions in the air and at different altitudes.</a:t>
            </a:r>
          </a:p>
        </p:txBody>
      </p:sp>
    </p:spTree>
    <p:extLst>
      <p:ext uri="{BB962C8B-B14F-4D97-AF65-F5344CB8AC3E}">
        <p14:creationId xmlns:p14="http://schemas.microsoft.com/office/powerpoint/2010/main" val="47649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091A4-B3DB-74E1-B303-77D44151FE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1C8C5-AB1F-0498-DF3C-25F95A06AA00}"/>
              </a:ext>
            </a:extLst>
          </p:cNvPr>
          <p:cNvSpPr>
            <a:spLocks noGrp="1"/>
          </p:cNvSpPr>
          <p:nvPr>
            <p:ph type="title"/>
          </p:nvPr>
        </p:nvSpPr>
        <p:spPr/>
        <p:txBody>
          <a:bodyPr/>
          <a:lstStyle/>
          <a:p>
            <a:r>
              <a:rPr lang="en-GB" sz="2800" dirty="0"/>
              <a:t>Observations of a moving aircraft: triples </a:t>
            </a:r>
          </a:p>
        </p:txBody>
      </p:sp>
      <p:sp>
        <p:nvSpPr>
          <p:cNvPr id="168" name="TextBox 1">
            <a:extLst>
              <a:ext uri="{FF2B5EF4-FFF2-40B4-BE49-F238E27FC236}">
                <a16:creationId xmlns:a16="http://schemas.microsoft.com/office/drawing/2014/main" id="{03BBD614-9013-7048-4A5B-2A617EEA2545}"/>
              </a:ext>
            </a:extLst>
          </p:cNvPr>
          <p:cNvSpPr txBox="1"/>
          <p:nvPr/>
        </p:nvSpPr>
        <p:spPr>
          <a:xfrm>
            <a:off x="1520515" y="1136599"/>
            <a:ext cx="4575485" cy="5062924"/>
          </a:xfrm>
          <a:prstGeom prst="rect">
            <a:avLst/>
          </a:prstGeom>
          <a:solidFill>
            <a:schemeClr val="tx1"/>
          </a:solid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850" b="0" dirty="0">
                <a:solidFill>
                  <a:srgbClr val="6A9955"/>
                </a:solidFill>
                <a:effectLst/>
                <a:latin typeface="Consolas" panose="020B0609020204030204" pitchFamily="49" charset="0"/>
              </a:rPr>
              <a:t># 1 of 2</a:t>
            </a:r>
            <a:endParaRPr lang="en-GB" sz="850" b="0" dirty="0">
              <a:solidFill>
                <a:srgbClr val="CCCCCC"/>
              </a:solidFill>
              <a:effectLst/>
              <a:latin typeface="Consolas" panose="020B0609020204030204" pitchFamily="49" charset="0"/>
            </a:endParaRPr>
          </a:p>
          <a:p>
            <a:r>
              <a:rPr lang="en-GB" sz="850" b="0" dirty="0">
                <a:solidFill>
                  <a:srgbClr val="FFFFFF"/>
                </a:solidFill>
                <a:effectLst/>
                <a:latin typeface="Consolas" panose="020B0609020204030204" pitchFamily="49" charset="0"/>
              </a:rPr>
              <a:t>@prefix</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a:solidFill>
                  <a:srgbClr val="C5C8C6"/>
                </a:solidFill>
                <a:effectLst/>
                <a:latin typeface="Consolas" panose="020B0609020204030204" pitchFamily="49" charset="0"/>
              </a:rPr>
              <a:t>:     </a:t>
            </a:r>
            <a:r>
              <a:rPr lang="en-GB" sz="850" b="0" dirty="0">
                <a:solidFill>
                  <a:srgbClr val="4EC9B0"/>
                </a:solidFill>
                <a:effectLst/>
                <a:latin typeface="Consolas" panose="020B0609020204030204" pitchFamily="49" charset="0"/>
              </a:rPr>
              <a:t>&lt;http://ies.data.gov.uk/ontology/ies4#&gt;</a:t>
            </a:r>
            <a:r>
              <a:rPr lang="en-GB" sz="850" b="0" dirty="0">
                <a:solidFill>
                  <a:srgbClr val="C5C8C6"/>
                </a:solidFill>
                <a:effectLst/>
                <a:latin typeface="Consolas" panose="020B0609020204030204" pitchFamily="49" charset="0"/>
              </a:rPr>
              <a:t> .</a:t>
            </a:r>
          </a:p>
          <a:p>
            <a:r>
              <a:rPr lang="en-GB" sz="850" b="0" dirty="0">
                <a:solidFill>
                  <a:srgbClr val="FFFFFF"/>
                </a:solidFill>
                <a:effectLst/>
                <a:latin typeface="Consolas" panose="020B0609020204030204" pitchFamily="49" charset="0"/>
              </a:rPr>
              <a:t>@prefix</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iso8601:</a:t>
            </a:r>
            <a:r>
              <a:rPr lang="en-GB" sz="850" b="0" dirty="0">
                <a:solidFill>
                  <a:srgbClr val="C5C8C6"/>
                </a:solidFill>
                <a:effectLst/>
                <a:latin typeface="Consolas" panose="020B0609020204030204" pitchFamily="49" charset="0"/>
              </a:rPr>
              <a:t> </a:t>
            </a:r>
            <a:r>
              <a:rPr lang="en-GB" sz="850" b="0" dirty="0">
                <a:solidFill>
                  <a:srgbClr val="4EC9B0"/>
                </a:solidFill>
                <a:effectLst/>
                <a:latin typeface="Consolas" panose="020B0609020204030204" pitchFamily="49" charset="0"/>
              </a:rPr>
              <a:t>&lt;http://iso.org/iso8601#&gt;</a:t>
            </a:r>
            <a:r>
              <a:rPr lang="en-GB" sz="850" b="0" dirty="0">
                <a:solidFill>
                  <a:srgbClr val="C5C8C6"/>
                </a:solidFill>
                <a:effectLst/>
                <a:latin typeface="Consolas" panose="020B0609020204030204" pitchFamily="49" charset="0"/>
              </a:rPr>
              <a:t> .</a:t>
            </a:r>
          </a:p>
          <a:p>
            <a:r>
              <a:rPr lang="en-GB" sz="850" b="0" dirty="0">
                <a:solidFill>
                  <a:srgbClr val="FFFFFF"/>
                </a:solidFill>
                <a:effectLst/>
                <a:latin typeface="Consolas" panose="020B0609020204030204" pitchFamily="49" charset="0"/>
              </a:rPr>
              <a:t>@prefix</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C5C8C6"/>
                </a:solidFill>
                <a:effectLst/>
                <a:latin typeface="Consolas" panose="020B0609020204030204" pitchFamily="49" charset="0"/>
              </a:rPr>
              <a:t>    </a:t>
            </a:r>
            <a:r>
              <a:rPr lang="en-GB" sz="850" b="0" dirty="0">
                <a:solidFill>
                  <a:srgbClr val="4EC9B0"/>
                </a:solidFill>
                <a:effectLst/>
                <a:latin typeface="Consolas" panose="020B0609020204030204" pitchFamily="49" charset="0"/>
              </a:rPr>
              <a:t>&lt;http://example.com/local-data#&gt;</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observation1</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8AD8"/>
                </a:solidFill>
                <a:effectLst/>
                <a:latin typeface="Consolas" panose="020B0609020204030204" pitchFamily="49" charset="0"/>
              </a:rPr>
              <a:t>Observation</a:t>
            </a:r>
            <a:r>
              <a:rPr lang="en-GB" sz="850" b="0" dirty="0">
                <a:solidFill>
                  <a:srgbClr val="C5C8C6"/>
                </a:solidFill>
                <a:effectLst/>
                <a:latin typeface="Consolas" panose="020B0609020204030204" pitchFamily="49" charset="0"/>
              </a:rPr>
              <a:t> .</a:t>
            </a:r>
          </a:p>
          <a:p>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observation2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8AD8"/>
                </a:solidFill>
                <a:effectLst/>
                <a:latin typeface="Consolas" panose="020B0609020204030204" pitchFamily="49" charset="0"/>
              </a:rPr>
              <a:t>Observation</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observer1</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8F34EB"/>
                </a:solidFill>
                <a:effectLst/>
                <a:latin typeface="Consolas" panose="020B0609020204030204" pitchFamily="49" charset="0"/>
              </a:rPr>
              <a:t>Observed</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isParticipationIn</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observation1</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isParticipationOf</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aircraftState1</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observer2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8F34EB"/>
                </a:solidFill>
                <a:effectLst/>
                <a:latin typeface="Consolas" panose="020B0609020204030204" pitchFamily="49" charset="0"/>
              </a:rPr>
              <a:t>Observed</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isParticipationIn</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observation2</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isParticipationOf</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aircraftState2</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err="1">
                <a:solidFill>
                  <a:srgbClr val="569CD6"/>
                </a:solidFill>
                <a:effectLst/>
                <a:latin typeface="Consolas" panose="020B0609020204030204" pitchFamily="49" charset="0"/>
              </a:rPr>
              <a:t>data:</a:t>
            </a:r>
            <a:r>
              <a:rPr lang="en-GB" sz="850" b="0" dirty="0" err="1">
                <a:solidFill>
                  <a:srgbClr val="9CDCFE"/>
                </a:solidFill>
                <a:effectLst/>
                <a:latin typeface="Consolas" panose="020B0609020204030204" pitchFamily="49" charset="0"/>
              </a:rPr>
              <a:t>aircraft</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FF00"/>
                </a:solidFill>
                <a:effectLst/>
                <a:latin typeface="Consolas" panose="020B0609020204030204" pitchFamily="49" charset="0"/>
              </a:rPr>
              <a:t>Aircraft</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isIdentifiedBy</a:t>
            </a:r>
            <a:r>
              <a:rPr lang="en-GB" sz="850" b="0" dirty="0">
                <a:solidFill>
                  <a:srgbClr val="C5C8C6"/>
                </a:solidFill>
                <a:effectLst/>
                <a:latin typeface="Consolas" panose="020B0609020204030204" pitchFamily="49" charset="0"/>
              </a:rPr>
              <a:t> </a:t>
            </a:r>
            <a:r>
              <a:rPr lang="en-GB" sz="850" b="0" dirty="0" err="1">
                <a:solidFill>
                  <a:srgbClr val="569CD6"/>
                </a:solidFill>
                <a:effectLst/>
                <a:latin typeface="Consolas" panose="020B0609020204030204" pitchFamily="49" charset="0"/>
              </a:rPr>
              <a:t>data:</a:t>
            </a:r>
            <a:r>
              <a:rPr lang="en-GB" sz="850" b="0" dirty="0" err="1">
                <a:solidFill>
                  <a:srgbClr val="9CDCFE"/>
                </a:solidFill>
                <a:effectLst/>
                <a:latin typeface="Consolas" panose="020B0609020204030204" pitchFamily="49" charset="0"/>
              </a:rPr>
              <a:t>aircraftRegID</a:t>
            </a:r>
            <a:r>
              <a:rPr lang="en-GB" sz="850" dirty="0">
                <a:solidFill>
                  <a:srgbClr val="C5C8C6"/>
                </a:solidFill>
                <a:latin typeface="Consolas" panose="020B0609020204030204" pitchFamily="49" charset="0"/>
              </a:rPr>
              <a:t> .</a:t>
            </a:r>
            <a:endParaRPr lang="en-GB" sz="850" b="0" dirty="0">
              <a:solidFill>
                <a:srgbClr val="C5C8C6"/>
              </a:solidFill>
              <a:effectLst/>
              <a:latin typeface="Consolas" panose="020B0609020204030204" pitchFamily="49" charset="0"/>
            </a:endParaRPr>
          </a:p>
          <a:p>
            <a:r>
              <a:rPr lang="en-GB" sz="850" b="1" dirty="0">
                <a:solidFill>
                  <a:srgbClr val="FFFFFF"/>
                </a:solidFill>
                <a:effectLst/>
                <a:latin typeface="Consolas" panose="020B0609020204030204" pitchFamily="49" charset="0"/>
              </a:rPr>
              <a:t>	</a:t>
            </a:r>
            <a:endParaRPr lang="en-GB" sz="850" dirty="0">
              <a:solidFill>
                <a:srgbClr val="C5C8C6"/>
              </a:solidFill>
              <a:latin typeface="Consolas" panose="020B0609020204030204" pitchFamily="49" charset="0"/>
            </a:endParaRPr>
          </a:p>
          <a:p>
            <a:r>
              <a:rPr lang="en-GB" sz="850" b="0" dirty="0" err="1">
                <a:solidFill>
                  <a:srgbClr val="569CD6"/>
                </a:solidFill>
                <a:effectLst/>
                <a:latin typeface="Consolas" panose="020B0609020204030204" pitchFamily="49" charset="0"/>
              </a:rPr>
              <a:t>data:</a:t>
            </a:r>
            <a:r>
              <a:rPr lang="en-GB" sz="850" b="0" dirty="0" err="1">
                <a:solidFill>
                  <a:srgbClr val="9CDCFE"/>
                </a:solidFill>
                <a:effectLst/>
                <a:latin typeface="Consolas" panose="020B0609020204030204" pitchFamily="49" charset="0"/>
              </a:rPr>
              <a:t>aircraftRegID</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RegistrationNumber</a:t>
            </a:r>
            <a:r>
              <a:rPr lang="en-GB" sz="850" b="0" dirty="0">
                <a:solidFill>
                  <a:srgbClr val="C5C8C6"/>
                </a:solidFill>
                <a:effectLst/>
                <a:latin typeface="Consolas" panose="020B0609020204030204" pitchFamily="49" charset="0"/>
              </a:rPr>
              <a:t> .</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representationValue</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"G-ABCD"</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string</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aircraftState1</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C000"/>
                </a:solidFill>
                <a:effectLst/>
                <a:latin typeface="Consolas" panose="020B0609020204030204" pitchFamily="49" charset="0"/>
              </a:rPr>
              <a:t>State</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isStateOf</a:t>
            </a:r>
            <a:r>
              <a:rPr lang="en-GB" sz="850" b="0" dirty="0">
                <a:solidFill>
                  <a:srgbClr val="C5C8C6"/>
                </a:solidFill>
                <a:effectLst/>
                <a:latin typeface="Consolas" panose="020B0609020204030204" pitchFamily="49" charset="0"/>
              </a:rPr>
              <a:t> 	</a:t>
            </a:r>
            <a:r>
              <a:rPr lang="en-GB" sz="850" b="0" dirty="0" err="1">
                <a:solidFill>
                  <a:srgbClr val="569CD6"/>
                </a:solidFill>
                <a:effectLst/>
                <a:latin typeface="Consolas" panose="020B0609020204030204" pitchFamily="49" charset="0"/>
              </a:rPr>
              <a:t>data:</a:t>
            </a:r>
            <a:r>
              <a:rPr lang="en-GB" sz="850" b="0" dirty="0" err="1">
                <a:solidFill>
                  <a:srgbClr val="9CDCFE"/>
                </a:solidFill>
                <a:effectLst/>
                <a:latin typeface="Consolas" panose="020B0609020204030204" pitchFamily="49" charset="0"/>
              </a:rPr>
              <a:t>aircraft</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inLocation</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location1</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inPeriod</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iso8601:</a:t>
            </a:r>
            <a:r>
              <a:rPr lang="en-GB" sz="850" b="0" dirty="0">
                <a:solidFill>
                  <a:srgbClr val="9CDCFE"/>
                </a:solidFill>
                <a:effectLst/>
                <a:latin typeface="Consolas" panose="020B0609020204030204" pitchFamily="49" charset="0"/>
              </a:rPr>
              <a:t>20230326T123804</a:t>
            </a:r>
            <a:r>
              <a:rPr lang="en-GB" sz="850" b="0" dirty="0">
                <a:solidFill>
                  <a:srgbClr val="C5C8C6"/>
                </a:solidFill>
                <a:effectLst/>
                <a:latin typeface="Consolas" panose="020B0609020204030204" pitchFamily="49" charset="0"/>
              </a:rPr>
              <a:t> .</a:t>
            </a:r>
            <a:br>
              <a:rPr lang="en-GB" sz="850" b="0" dirty="0">
                <a:solidFill>
                  <a:srgbClr val="C5C8C6"/>
                </a:solidFill>
                <a:effectLst/>
                <a:latin typeface="Consolas" panose="020B0609020204030204" pitchFamily="49" charset="0"/>
              </a:rPr>
            </a:br>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aircraftState2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C000"/>
                </a:solidFill>
                <a:effectLst/>
                <a:latin typeface="Consolas" panose="020B0609020204030204" pitchFamily="49" charset="0"/>
              </a:rPr>
              <a:t>State</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isStateOf</a:t>
            </a:r>
            <a:r>
              <a:rPr lang="en-GB" sz="850" b="0" dirty="0">
                <a:solidFill>
                  <a:srgbClr val="C5C8C6"/>
                </a:solidFill>
                <a:effectLst/>
                <a:latin typeface="Consolas" panose="020B0609020204030204" pitchFamily="49" charset="0"/>
              </a:rPr>
              <a:t> 	</a:t>
            </a:r>
            <a:r>
              <a:rPr lang="en-GB" sz="850" b="0" dirty="0" err="1">
                <a:solidFill>
                  <a:srgbClr val="569CD6"/>
                </a:solidFill>
                <a:effectLst/>
                <a:latin typeface="Consolas" panose="020B0609020204030204" pitchFamily="49" charset="0"/>
              </a:rPr>
              <a:t>data:</a:t>
            </a:r>
            <a:r>
              <a:rPr lang="en-GB" sz="850" b="0" dirty="0" err="1">
                <a:solidFill>
                  <a:srgbClr val="9CDCFE"/>
                </a:solidFill>
                <a:effectLst/>
                <a:latin typeface="Consolas" panose="020B0609020204030204" pitchFamily="49" charset="0"/>
              </a:rPr>
              <a:t>aircraft</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inLocation</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location2</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inPeriod</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iso8601:</a:t>
            </a:r>
            <a:r>
              <a:rPr lang="en-GB" sz="850" b="0" dirty="0">
                <a:solidFill>
                  <a:srgbClr val="9CDCFE"/>
                </a:solidFill>
                <a:effectLst/>
                <a:latin typeface="Consolas" panose="020B0609020204030204" pitchFamily="49" charset="0"/>
              </a:rPr>
              <a:t>20230326T123722</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iso8601:</a:t>
            </a:r>
            <a:r>
              <a:rPr lang="en-GB" sz="850" b="0" dirty="0">
                <a:solidFill>
                  <a:srgbClr val="9CDCFE"/>
                </a:solidFill>
                <a:effectLst/>
                <a:latin typeface="Consolas" panose="020B0609020204030204" pitchFamily="49" charset="0"/>
              </a:rPr>
              <a:t>20230326T123804</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7F50"/>
                </a:solidFill>
                <a:effectLst/>
                <a:latin typeface="Consolas" panose="020B0609020204030204" pitchFamily="49" charset="0"/>
              </a:rPr>
              <a:t>ParticularPeriod</a:t>
            </a:r>
            <a:r>
              <a:rPr lang="en-GB" sz="850" b="0" dirty="0">
                <a:solidFill>
                  <a:srgbClr val="C5C8C6"/>
                </a:solidFill>
                <a:effectLst/>
                <a:latin typeface="Consolas" panose="020B0609020204030204" pitchFamily="49" charset="0"/>
              </a:rPr>
              <a:t> ;</a:t>
            </a:r>
          </a:p>
          <a:p>
            <a:r>
              <a:rPr lang="en-GB" sz="850" b="1" dirty="0">
                <a:solidFill>
                  <a:srgbClr val="FFFFFF"/>
                </a:solidFill>
                <a:effectLst/>
                <a:latin typeface="Consolas" panose="020B0609020204030204" pitchFamily="49" charset="0"/>
              </a:rPr>
              <a:t>	ies</a:t>
            </a:r>
            <a:r>
              <a:rPr lang="en-GB" sz="850" b="0" dirty="0">
                <a:solidFill>
                  <a:srgbClr val="C5C8C6"/>
                </a:solidFill>
                <a:effectLst/>
                <a:latin typeface="Consolas" panose="020B0609020204030204" pitchFamily="49" charset="0"/>
              </a:rPr>
              <a:t>:</a:t>
            </a:r>
            <a:r>
              <a:rPr lang="en-GB" sz="850" b="0" dirty="0">
                <a:solidFill>
                  <a:srgbClr val="9CDCFE"/>
                </a:solidFill>
                <a:effectLst/>
                <a:latin typeface="Consolas" panose="020B0609020204030204" pitchFamily="49" charset="0"/>
              </a:rPr>
              <a:t>iso8601PeriodRepresentation</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"20230326T123804"</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string</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iso8601:</a:t>
            </a:r>
            <a:r>
              <a:rPr lang="en-GB" sz="850" b="0" dirty="0">
                <a:solidFill>
                  <a:srgbClr val="9CDCFE"/>
                </a:solidFill>
                <a:effectLst/>
                <a:latin typeface="Consolas" panose="020B0609020204030204" pitchFamily="49" charset="0"/>
              </a:rPr>
              <a:t>20230326T123722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7F50"/>
                </a:solidFill>
                <a:effectLst/>
                <a:latin typeface="Consolas" panose="020B0609020204030204" pitchFamily="49" charset="0"/>
              </a:rPr>
              <a:t>ParticularPeriod</a:t>
            </a:r>
            <a:r>
              <a:rPr lang="en-GB" sz="850" b="0" dirty="0">
                <a:solidFill>
                  <a:srgbClr val="C5C8C6"/>
                </a:solidFill>
                <a:effectLst/>
                <a:latin typeface="Consolas" panose="020B0609020204030204" pitchFamily="49" charset="0"/>
              </a:rPr>
              <a:t> ;</a:t>
            </a:r>
          </a:p>
          <a:p>
            <a:r>
              <a:rPr lang="en-GB" sz="850" b="1" dirty="0">
                <a:solidFill>
                  <a:srgbClr val="FFFFFF"/>
                </a:solidFill>
                <a:effectLst/>
                <a:latin typeface="Consolas" panose="020B0609020204030204" pitchFamily="49" charset="0"/>
              </a:rPr>
              <a:t>	ies</a:t>
            </a:r>
            <a:r>
              <a:rPr lang="en-GB" sz="850" b="0" dirty="0">
                <a:solidFill>
                  <a:srgbClr val="C5C8C6"/>
                </a:solidFill>
                <a:effectLst/>
                <a:latin typeface="Consolas" panose="020B0609020204030204" pitchFamily="49" charset="0"/>
              </a:rPr>
              <a:t>:</a:t>
            </a:r>
            <a:r>
              <a:rPr lang="en-GB" sz="850" b="0" dirty="0">
                <a:solidFill>
                  <a:srgbClr val="9CDCFE"/>
                </a:solidFill>
                <a:effectLst/>
                <a:latin typeface="Consolas" panose="020B0609020204030204" pitchFamily="49" charset="0"/>
              </a:rPr>
              <a:t>iso8601PeriodRepresentation</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"20230326T123722"</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string</a:t>
            </a:r>
            <a:r>
              <a:rPr lang="en-GB" sz="850" b="0" dirty="0">
                <a:solidFill>
                  <a:srgbClr val="C5C8C6"/>
                </a:solidFill>
                <a:effectLst/>
                <a:latin typeface="Consolas" panose="020B0609020204030204" pitchFamily="49" charset="0"/>
              </a:rPr>
              <a:t> .</a:t>
            </a:r>
          </a:p>
        </p:txBody>
      </p:sp>
      <p:sp>
        <p:nvSpPr>
          <p:cNvPr id="169" name="TextBox 1">
            <a:extLst>
              <a:ext uri="{FF2B5EF4-FFF2-40B4-BE49-F238E27FC236}">
                <a16:creationId xmlns:a16="http://schemas.microsoft.com/office/drawing/2014/main" id="{F483D0E4-04C8-3A5A-5FDD-CF229DBBC7AE}"/>
              </a:ext>
            </a:extLst>
          </p:cNvPr>
          <p:cNvSpPr txBox="1"/>
          <p:nvPr/>
        </p:nvSpPr>
        <p:spPr>
          <a:xfrm>
            <a:off x="6688085" y="1136599"/>
            <a:ext cx="3862151" cy="4278094"/>
          </a:xfrm>
          <a:prstGeom prst="rect">
            <a:avLst/>
          </a:prstGeom>
          <a:solidFill>
            <a:schemeClr val="tx1"/>
          </a:solid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850" b="0" dirty="0">
                <a:solidFill>
                  <a:srgbClr val="6A9955"/>
                </a:solidFill>
                <a:effectLst/>
                <a:latin typeface="Consolas" panose="020B0609020204030204" pitchFamily="49" charset="0"/>
              </a:rPr>
              <a:t># 2 of 2</a:t>
            </a:r>
            <a:endParaRPr lang="en-GB" sz="850" b="0" dirty="0">
              <a:solidFill>
                <a:srgbClr val="569CD6"/>
              </a:solidFill>
              <a:effectLst/>
              <a:latin typeface="Consolas" panose="020B0609020204030204" pitchFamily="49" charset="0"/>
            </a:endParaRPr>
          </a:p>
          <a:p>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location1</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FF00"/>
                </a:solidFill>
                <a:effectLst/>
                <a:latin typeface="Consolas" panose="020B0609020204030204" pitchFamily="49" charset="0"/>
              </a:rPr>
              <a:t>Location</a:t>
            </a:r>
            <a:r>
              <a:rPr lang="en-GB" sz="850" b="0" dirty="0">
                <a:solidFill>
                  <a:srgbClr val="C5C8C6"/>
                </a:solidFill>
                <a:effectLst/>
                <a:latin typeface="Consolas" panose="020B0609020204030204" pitchFamily="49" charset="0"/>
              </a:rPr>
              <a:t>;</a:t>
            </a:r>
          </a:p>
          <a:p>
            <a:r>
              <a:rPr lang="en-GB" sz="850" dirty="0">
                <a:solidFill>
                  <a:srgbClr val="C5C8C6"/>
                </a:solidFill>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isIdentifiedBy</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lat1</a:t>
            </a:r>
            <a:r>
              <a:rPr lang="en-GB" sz="850" b="0" dirty="0">
                <a:solidFill>
                  <a:srgbClr val="C5C8C6"/>
                </a:solidFill>
                <a:effectLst/>
                <a:latin typeface="Consolas" panose="020B0609020204030204" pitchFamily="49" charset="0"/>
              </a:rPr>
              <a:t>;</a:t>
            </a:r>
          </a:p>
          <a:p>
            <a:r>
              <a:rPr lang="en-GB" sz="850" dirty="0">
                <a:solidFill>
                  <a:srgbClr val="C5C8C6"/>
                </a:solidFill>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isIdentifiedBy</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long1</a:t>
            </a:r>
            <a:r>
              <a:rPr lang="en-GB" sz="850" b="0" dirty="0">
                <a:solidFill>
                  <a:srgbClr val="C5C8C6"/>
                </a:solidFill>
                <a:effectLst/>
                <a:latin typeface="Consolas" panose="020B0609020204030204" pitchFamily="49" charset="0"/>
              </a:rPr>
              <a:t>;</a:t>
            </a:r>
          </a:p>
          <a:p>
            <a:r>
              <a:rPr lang="en-GB" sz="850" dirty="0">
                <a:solidFill>
                  <a:srgbClr val="C5C8C6"/>
                </a:solidFill>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hasCharacteristic</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altitude1</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location2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FFFF00"/>
                </a:solidFill>
                <a:effectLst/>
                <a:latin typeface="Consolas" panose="020B0609020204030204" pitchFamily="49" charset="0"/>
              </a:rPr>
              <a:t>Location</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isIdentifiedBy</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lat2</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isIdentifiedBy</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long2</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hasCharacteristic</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altitude2</a:t>
            </a:r>
            <a:r>
              <a:rPr lang="en-GB" sz="850" b="0" dirty="0">
                <a:solidFill>
                  <a:srgbClr val="C5C8C6"/>
                </a:solidFill>
                <a:effectLst/>
                <a:latin typeface="Consolas" panose="020B0609020204030204" pitchFamily="49" charset="0"/>
              </a:rPr>
              <a:t> .</a:t>
            </a:r>
          </a:p>
          <a:p>
            <a:endParaRPr lang="en-GB" sz="850" b="0" dirty="0">
              <a:solidFill>
                <a:srgbClr val="569CD6"/>
              </a:solidFill>
              <a:effectLst/>
              <a:latin typeface="Consolas" panose="020B0609020204030204" pitchFamily="49" charset="0"/>
            </a:endParaRPr>
          </a:p>
          <a:p>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lat1</a:t>
            </a:r>
            <a:r>
              <a:rPr lang="en-GB" sz="850" b="0" dirty="0">
                <a:solidFill>
                  <a:srgbClr val="C5C8C6"/>
                </a:solidFill>
                <a:effectLst/>
                <a:latin typeface="Consolas" panose="020B0609020204030204" pitchFamily="49" charset="0"/>
              </a:rPr>
              <a:t> </a:t>
            </a:r>
            <a:r>
              <a:rPr lang="en-GB" sz="850" dirty="0">
                <a:solidFill>
                  <a:srgbClr val="C5C8C6"/>
                </a:solidFill>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Latitude</a:t>
            </a:r>
            <a:r>
              <a:rPr lang="en-GB" sz="850" b="0" dirty="0">
                <a:solidFill>
                  <a:srgbClr val="C5C8C6"/>
                </a:solidFill>
                <a:effectLst/>
                <a:latin typeface="Consolas" panose="020B0609020204030204" pitchFamily="49" charset="0"/>
              </a:rPr>
              <a:t> ;</a:t>
            </a:r>
          </a:p>
          <a:p>
            <a:r>
              <a:rPr lang="en-GB" sz="850" dirty="0">
                <a:solidFill>
                  <a:srgbClr val="C5C8C6"/>
                </a:solidFill>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representationValue</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"51.345895"</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float</a:t>
            </a:r>
            <a:r>
              <a:rPr lang="en-GB" sz="850" b="0" dirty="0">
                <a:solidFill>
                  <a:srgbClr val="C5C8C6"/>
                </a:solidFill>
                <a:effectLst/>
                <a:latin typeface="Consolas" panose="020B0609020204030204" pitchFamily="49" charset="0"/>
              </a:rPr>
              <a:t> .</a:t>
            </a:r>
          </a:p>
          <a:p>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long1</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Longitude</a:t>
            </a:r>
            <a:r>
              <a:rPr lang="en-GB" sz="850" b="0" dirty="0">
                <a:solidFill>
                  <a:srgbClr val="C5C8C6"/>
                </a:solidFill>
                <a:effectLst/>
                <a:latin typeface="Consolas" panose="020B0609020204030204" pitchFamily="49" charset="0"/>
              </a:rPr>
              <a:t> </a:t>
            </a:r>
            <a:r>
              <a:rPr lang="en-GB" sz="850" dirty="0">
                <a:solidFill>
                  <a:srgbClr val="C5C8C6"/>
                </a:solidFill>
                <a:latin typeface="Consolas" panose="020B0609020204030204" pitchFamily="49" charset="0"/>
              </a:rPr>
              <a:t>;</a:t>
            </a:r>
            <a:endParaRPr lang="en-GB" sz="850" b="0" dirty="0">
              <a:solidFill>
                <a:srgbClr val="C5C8C6"/>
              </a:solidFill>
              <a:effectLst/>
              <a:latin typeface="Consolas" panose="020B0609020204030204" pitchFamily="49" charset="0"/>
            </a:endParaRP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representationValue</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"1.18312"</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float</a:t>
            </a:r>
            <a:r>
              <a:rPr lang="en-GB" sz="850" b="0" dirty="0">
                <a:solidFill>
                  <a:srgbClr val="9CDCFE"/>
                </a:solidFill>
                <a:effectLst/>
                <a:latin typeface="Consolas" panose="020B0609020204030204" pitchFamily="49" charset="0"/>
              </a:rPr>
              <a:t> .</a:t>
            </a:r>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altitude1</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Altitude</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hasValue</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vim1</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vim1</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ValueInMetres</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representationValue</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"5000"</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integer</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lat2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Latitude</a:t>
            </a:r>
            <a:r>
              <a:rPr lang="en-GB" sz="850" b="0" dirty="0">
                <a:solidFill>
                  <a:srgbClr val="C5C8C6"/>
                </a:solidFill>
                <a:effectLst/>
                <a:latin typeface="Consolas" panose="020B0609020204030204" pitchFamily="49" charset="0"/>
              </a:rPr>
              <a:t>;</a:t>
            </a:r>
          </a:p>
          <a:p>
            <a:r>
              <a:rPr lang="en-GB" sz="850" dirty="0">
                <a:solidFill>
                  <a:srgbClr val="C5C8C6"/>
                </a:solidFill>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representationValue</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"51.2475245"</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float</a:t>
            </a:r>
            <a:r>
              <a:rPr lang="en-GB" sz="850" b="0" dirty="0">
                <a:solidFill>
                  <a:srgbClr val="C5C8C6"/>
                </a:solidFill>
                <a:effectLst/>
                <a:latin typeface="Consolas" panose="020B0609020204030204" pitchFamily="49" charset="0"/>
              </a:rPr>
              <a:t> .</a:t>
            </a:r>
          </a:p>
          <a:p>
            <a:endParaRPr lang="en-GB" sz="850" b="0" dirty="0">
              <a:solidFill>
                <a:srgbClr val="C5C8C6"/>
              </a:solidFill>
              <a:effectLst/>
              <a:latin typeface="Consolas" panose="020B0609020204030204" pitchFamily="49" charset="0"/>
            </a:endParaRPr>
          </a:p>
          <a:p>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long2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Longitude</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representationValue</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"-1.1831117"</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float</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altitude2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Altitude</a:t>
            </a:r>
            <a:r>
              <a:rPr lang="en-GB" sz="850" b="0" dirty="0">
                <a:solidFill>
                  <a:srgbClr val="C5C8C6"/>
                </a:solidFill>
                <a:effectLst/>
                <a:latin typeface="Consolas" panose="020B0609020204030204" pitchFamily="49" charset="0"/>
              </a:rPr>
              <a:t> ;</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hasValue</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vim2</a:t>
            </a:r>
            <a:r>
              <a:rPr lang="en-GB" sz="850" b="0" dirty="0">
                <a:solidFill>
                  <a:srgbClr val="C5C8C6"/>
                </a:solidFill>
                <a:effectLst/>
                <a:latin typeface="Consolas" panose="020B0609020204030204" pitchFamily="49" charset="0"/>
              </a:rPr>
              <a:t> .</a:t>
            </a:r>
          </a:p>
          <a:p>
            <a:br>
              <a:rPr lang="en-GB" sz="850" b="0" dirty="0">
                <a:solidFill>
                  <a:srgbClr val="C5C8C6"/>
                </a:solidFill>
                <a:effectLst/>
                <a:latin typeface="Consolas" panose="020B0609020204030204" pitchFamily="49" charset="0"/>
              </a:rPr>
            </a:br>
            <a:r>
              <a:rPr lang="en-GB" sz="850" b="0" dirty="0">
                <a:solidFill>
                  <a:srgbClr val="569CD6"/>
                </a:solidFill>
                <a:effectLst/>
                <a:latin typeface="Consolas" panose="020B0609020204030204" pitchFamily="49" charset="0"/>
              </a:rPr>
              <a:t>data:</a:t>
            </a:r>
            <a:r>
              <a:rPr lang="en-GB" sz="850" b="0" dirty="0">
                <a:solidFill>
                  <a:srgbClr val="9CDCFE"/>
                </a:solidFill>
                <a:effectLst/>
                <a:latin typeface="Consolas" panose="020B0609020204030204" pitchFamily="49" charset="0"/>
              </a:rPr>
              <a:t>vim2</a:t>
            </a:r>
            <a:r>
              <a:rPr lang="en-GB" sz="850" b="0" dirty="0">
                <a:solidFill>
                  <a:srgbClr val="C5C8C6"/>
                </a:solidFill>
                <a:effectLst/>
                <a:latin typeface="Consolas" panose="020B0609020204030204" pitchFamily="49" charset="0"/>
              </a:rPr>
              <a:t> </a:t>
            </a:r>
            <a:r>
              <a:rPr lang="en-GB" sz="850" b="0" dirty="0">
                <a:solidFill>
                  <a:srgbClr val="569CD6"/>
                </a:solidFill>
                <a:effectLst/>
                <a:latin typeface="Consolas" panose="020B0609020204030204" pitchFamily="49" charset="0"/>
              </a:rPr>
              <a:t>a</a:t>
            </a:r>
            <a:r>
              <a:rPr lang="en-GB" sz="850" b="0" dirty="0">
                <a:solidFill>
                  <a:srgbClr val="C5C8C6"/>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00B0F0"/>
                </a:solidFill>
                <a:effectLst/>
                <a:latin typeface="Consolas" panose="020B0609020204030204" pitchFamily="49" charset="0"/>
              </a:rPr>
              <a:t>ValueInMetres</a:t>
            </a:r>
            <a:r>
              <a:rPr lang="en-GB" sz="850" b="0" dirty="0">
                <a:solidFill>
                  <a:srgbClr val="C5C8C6"/>
                </a:solidFill>
                <a:effectLst/>
                <a:latin typeface="Consolas" panose="020B0609020204030204" pitchFamily="49" charset="0"/>
              </a:rPr>
              <a:t>;</a:t>
            </a:r>
          </a:p>
          <a:p>
            <a:r>
              <a:rPr lang="en-GB" sz="850" b="1" dirty="0">
                <a:solidFill>
                  <a:srgbClr val="FFFFFF"/>
                </a:solidFill>
                <a:effectLst/>
                <a:latin typeface="Consolas" panose="020B0609020204030204" pitchFamily="49" charset="0"/>
              </a:rPr>
              <a:t>	</a:t>
            </a:r>
            <a:r>
              <a:rPr lang="en-GB" sz="850" b="1" dirty="0" err="1">
                <a:solidFill>
                  <a:srgbClr val="FFFFFF"/>
                </a:solidFill>
                <a:effectLst/>
                <a:latin typeface="Consolas" panose="020B0609020204030204" pitchFamily="49" charset="0"/>
              </a:rPr>
              <a:t>ies</a:t>
            </a:r>
            <a:r>
              <a:rPr lang="en-GB" sz="850" b="0" dirty="0" err="1">
                <a:solidFill>
                  <a:srgbClr val="C5C8C6"/>
                </a:solidFill>
                <a:effectLst/>
                <a:latin typeface="Consolas" panose="020B0609020204030204" pitchFamily="49" charset="0"/>
              </a:rPr>
              <a:t>:</a:t>
            </a:r>
            <a:r>
              <a:rPr lang="en-GB" sz="850" b="0" dirty="0" err="1">
                <a:solidFill>
                  <a:srgbClr val="9CDCFE"/>
                </a:solidFill>
                <a:effectLst/>
                <a:latin typeface="Consolas" panose="020B0609020204030204" pitchFamily="49" charset="0"/>
              </a:rPr>
              <a:t>representationValue</a:t>
            </a:r>
            <a:r>
              <a:rPr lang="en-GB" sz="850" b="0" dirty="0">
                <a:solidFill>
                  <a:srgbClr val="C5C8C6"/>
                </a:solidFill>
                <a:effectLst/>
                <a:latin typeface="Consolas" panose="020B0609020204030204" pitchFamily="49" charset="0"/>
              </a:rPr>
              <a:t> </a:t>
            </a:r>
            <a:r>
              <a:rPr lang="en-GB" sz="850" b="0" dirty="0">
                <a:solidFill>
                  <a:srgbClr val="CE9178"/>
                </a:solidFill>
                <a:effectLst/>
                <a:latin typeface="Consolas" panose="020B0609020204030204" pitchFamily="49" charset="0"/>
              </a:rPr>
              <a:t>"4000"</a:t>
            </a:r>
            <a:r>
              <a:rPr lang="en-GB" sz="850" b="0" dirty="0">
                <a:solidFill>
                  <a:srgbClr val="C5C8C6"/>
                </a:solidFill>
                <a:effectLst/>
                <a:latin typeface="Consolas" panose="020B0609020204030204" pitchFamily="49" charset="0"/>
              </a:rPr>
              <a:t>^^</a:t>
            </a:r>
            <a:r>
              <a:rPr lang="en-GB" sz="850" b="0" dirty="0" err="1">
                <a:solidFill>
                  <a:srgbClr val="569CD6"/>
                </a:solidFill>
                <a:effectLst/>
                <a:latin typeface="Consolas" panose="020B0609020204030204" pitchFamily="49" charset="0"/>
              </a:rPr>
              <a:t>xsd:</a:t>
            </a:r>
            <a:r>
              <a:rPr lang="en-GB" sz="850" b="0" dirty="0" err="1">
                <a:solidFill>
                  <a:srgbClr val="9CDCFE"/>
                </a:solidFill>
                <a:effectLst/>
                <a:latin typeface="Consolas" panose="020B0609020204030204" pitchFamily="49" charset="0"/>
              </a:rPr>
              <a:t>integer</a:t>
            </a:r>
            <a:r>
              <a:rPr lang="en-GB" sz="850" b="0" dirty="0">
                <a:solidFill>
                  <a:srgbClr val="C5C8C6"/>
                </a:solidFill>
                <a:effectLst/>
                <a:latin typeface="Consolas" panose="020B0609020204030204" pitchFamily="49" charset="0"/>
              </a:rPr>
              <a:t> .</a:t>
            </a:r>
          </a:p>
        </p:txBody>
      </p:sp>
    </p:spTree>
    <p:extLst>
      <p:ext uri="{BB962C8B-B14F-4D97-AF65-F5344CB8AC3E}">
        <p14:creationId xmlns:p14="http://schemas.microsoft.com/office/powerpoint/2010/main" val="233998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E753-F055-698A-2E27-455A3724749A}"/>
              </a:ext>
            </a:extLst>
          </p:cNvPr>
          <p:cNvSpPr>
            <a:spLocks noGrp="1"/>
          </p:cNvSpPr>
          <p:nvPr>
            <p:ph type="title"/>
          </p:nvPr>
        </p:nvSpPr>
        <p:spPr/>
        <p:txBody>
          <a:bodyPr/>
          <a:lstStyle/>
          <a:p>
            <a:pPr>
              <a:defRPr/>
            </a:pPr>
            <a:r>
              <a:rPr lang="en-GB" sz="2800" dirty="0"/>
              <a:t>Representations of an Address: diagram</a:t>
            </a:r>
            <a:endParaRPr lang="en-US" dirty="0"/>
          </a:p>
        </p:txBody>
      </p:sp>
      <p:sp>
        <p:nvSpPr>
          <p:cNvPr id="4" name="Oval 3">
            <a:extLst>
              <a:ext uri="{FF2B5EF4-FFF2-40B4-BE49-F238E27FC236}">
                <a16:creationId xmlns:a16="http://schemas.microsoft.com/office/drawing/2014/main" id="{BA6A58B3-8974-351B-5EAC-63E10D7961D2}"/>
              </a:ext>
            </a:extLst>
          </p:cNvPr>
          <p:cNvSpPr/>
          <p:nvPr/>
        </p:nvSpPr>
        <p:spPr>
          <a:xfrm>
            <a:off x="1220619" y="3359640"/>
            <a:ext cx="487680" cy="473612"/>
          </a:xfrm>
          <a:prstGeom prst="ellipse">
            <a:avLst/>
          </a:prstGeom>
          <a:solidFill>
            <a:schemeClr val="tx1"/>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a:solidFill>
                  <a:srgbClr val="FFFF00"/>
                </a:solidFill>
                <a:latin typeface="Consolas" panose="020B0609020204030204" pitchFamily="49" charset="0"/>
              </a:rPr>
              <a:t>Ad</a:t>
            </a:r>
          </a:p>
        </p:txBody>
      </p:sp>
      <p:cxnSp>
        <p:nvCxnSpPr>
          <p:cNvPr id="5" name="Straight Arrow Connector 4">
            <a:extLst>
              <a:ext uri="{FF2B5EF4-FFF2-40B4-BE49-F238E27FC236}">
                <a16:creationId xmlns:a16="http://schemas.microsoft.com/office/drawing/2014/main" id="{D015D738-5776-0892-6638-5110DAE1EE50}"/>
              </a:ext>
            </a:extLst>
          </p:cNvPr>
          <p:cNvCxnSpPr>
            <a:cxnSpLocks/>
            <a:stCxn id="4" idx="6"/>
            <a:endCxn id="13" idx="2"/>
          </p:cNvCxnSpPr>
          <p:nvPr/>
        </p:nvCxnSpPr>
        <p:spPr>
          <a:xfrm>
            <a:off x="1708299" y="3596446"/>
            <a:ext cx="2208447" cy="97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ECBB118-3839-FFF1-D59A-528B998E531F}"/>
              </a:ext>
            </a:extLst>
          </p:cNvPr>
          <p:cNvSpPr txBox="1"/>
          <p:nvPr/>
        </p:nvSpPr>
        <p:spPr>
          <a:xfrm>
            <a:off x="2361642" y="4972395"/>
            <a:ext cx="142838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44C35389-24AF-8D6F-8925-8B0A869901FC}"/>
              </a:ext>
            </a:extLst>
          </p:cNvPr>
          <p:cNvSpPr txBox="1"/>
          <p:nvPr/>
        </p:nvSpPr>
        <p:spPr>
          <a:xfrm>
            <a:off x="2045564" y="2728942"/>
            <a:ext cx="142838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24F8C118-774F-8B22-3815-4F4AFAD1F892}"/>
              </a:ext>
            </a:extLst>
          </p:cNvPr>
          <p:cNvSpPr txBox="1"/>
          <p:nvPr/>
        </p:nvSpPr>
        <p:spPr>
          <a:xfrm>
            <a:off x="2045566" y="3375862"/>
            <a:ext cx="142838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cxnSp>
        <p:nvCxnSpPr>
          <p:cNvPr id="9" name="Connector: Elbow 18">
            <a:extLst>
              <a:ext uri="{FF2B5EF4-FFF2-40B4-BE49-F238E27FC236}">
                <a16:creationId xmlns:a16="http://schemas.microsoft.com/office/drawing/2014/main" id="{CA7714A7-6634-62E5-49F5-6749B3FC8477}"/>
              </a:ext>
            </a:extLst>
          </p:cNvPr>
          <p:cNvCxnSpPr>
            <a:cxnSpLocks/>
            <a:stCxn id="4" idx="7"/>
            <a:endCxn id="12" idx="2"/>
          </p:cNvCxnSpPr>
          <p:nvPr/>
        </p:nvCxnSpPr>
        <p:spPr>
          <a:xfrm rot="5400000" flipH="1" flipV="1">
            <a:off x="2541838" y="2054091"/>
            <a:ext cx="469951" cy="227986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ctor: Elbow 21">
            <a:extLst>
              <a:ext uri="{FF2B5EF4-FFF2-40B4-BE49-F238E27FC236}">
                <a16:creationId xmlns:a16="http://schemas.microsoft.com/office/drawing/2014/main" id="{013E33DF-D971-18CD-8E37-9FE342051C94}"/>
              </a:ext>
            </a:extLst>
          </p:cNvPr>
          <p:cNvCxnSpPr>
            <a:cxnSpLocks/>
            <a:stCxn id="4" idx="5"/>
            <a:endCxn id="14" idx="2"/>
          </p:cNvCxnSpPr>
          <p:nvPr/>
        </p:nvCxnSpPr>
        <p:spPr>
          <a:xfrm rot="16200000" flipH="1">
            <a:off x="2487912" y="2912861"/>
            <a:ext cx="577803" cy="227986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5D8F0A-B809-C93A-A513-40D1F6DCB545}"/>
              </a:ext>
            </a:extLst>
          </p:cNvPr>
          <p:cNvSpPr txBox="1"/>
          <p:nvPr/>
        </p:nvSpPr>
        <p:spPr>
          <a:xfrm>
            <a:off x="2062621" y="4104890"/>
            <a:ext cx="1428383" cy="200055"/>
          </a:xfrm>
          <a:prstGeom prst="rect">
            <a:avLst/>
          </a:prstGeom>
          <a:noFill/>
        </p:spPr>
        <p:txBody>
          <a:bodyPr wrap="square" rtlCol="0">
            <a:spAutoFit/>
          </a:bodyPr>
          <a:lstStyle/>
          <a:p>
            <a:r>
              <a:rPr lang="en-GB" sz="700" dirty="0" err="1">
                <a:latin typeface="Consolas" panose="020B0609020204030204" pitchFamily="49" charset="0"/>
                <a:cs typeface="Consolas" panose="020B0609020204030204" pitchFamily="49" charset="0"/>
              </a:rPr>
              <a:t>ies:isIdentifiedBy</a:t>
            </a:r>
            <a:endParaRPr lang="en-GB" sz="7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9BD4AB2-4697-A695-56F9-D6D864F51707}"/>
              </a:ext>
            </a:extLst>
          </p:cNvPr>
          <p:cNvSpPr/>
          <p:nvPr/>
        </p:nvSpPr>
        <p:spPr>
          <a:xfrm>
            <a:off x="3916746" y="2722242"/>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err="1">
                <a:solidFill>
                  <a:schemeClr val="tx1"/>
                </a:solidFill>
                <a:latin typeface="Consolas" panose="020B0609020204030204" pitchFamily="49" charset="0"/>
              </a:rPr>
              <a:t>FLoA</a:t>
            </a:r>
            <a:endParaRPr lang="en-GB" sz="1200">
              <a:solidFill>
                <a:schemeClr val="tx1"/>
              </a:solidFill>
              <a:latin typeface="Consolas" panose="020B0609020204030204" pitchFamily="49" charset="0"/>
            </a:endParaRPr>
          </a:p>
        </p:txBody>
      </p:sp>
      <p:sp>
        <p:nvSpPr>
          <p:cNvPr id="13" name="Oval 12">
            <a:extLst>
              <a:ext uri="{FF2B5EF4-FFF2-40B4-BE49-F238E27FC236}">
                <a16:creationId xmlns:a16="http://schemas.microsoft.com/office/drawing/2014/main" id="{1013E2CC-0CED-862B-93FC-A321F879487B}"/>
              </a:ext>
            </a:extLst>
          </p:cNvPr>
          <p:cNvSpPr/>
          <p:nvPr/>
        </p:nvSpPr>
        <p:spPr>
          <a:xfrm>
            <a:off x="3916746" y="3360619"/>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err="1">
                <a:solidFill>
                  <a:schemeClr val="tx1"/>
                </a:solidFill>
                <a:latin typeface="Consolas" panose="020B0609020204030204" pitchFamily="49" charset="0"/>
              </a:rPr>
              <a:t>LoA</a:t>
            </a:r>
            <a:endParaRPr lang="en-GB" sz="1200">
              <a:solidFill>
                <a:schemeClr val="tx1"/>
              </a:solidFill>
              <a:latin typeface="Consolas" panose="020B0609020204030204" pitchFamily="49" charset="0"/>
            </a:endParaRPr>
          </a:p>
        </p:txBody>
      </p:sp>
      <p:sp>
        <p:nvSpPr>
          <p:cNvPr id="14" name="Oval 13">
            <a:extLst>
              <a:ext uri="{FF2B5EF4-FFF2-40B4-BE49-F238E27FC236}">
                <a16:creationId xmlns:a16="http://schemas.microsoft.com/office/drawing/2014/main" id="{F4F0A89F-656D-C8B9-81B5-2EDCFF30D5AD}"/>
              </a:ext>
            </a:extLst>
          </p:cNvPr>
          <p:cNvSpPr/>
          <p:nvPr/>
        </p:nvSpPr>
        <p:spPr>
          <a:xfrm>
            <a:off x="3916746" y="4104890"/>
            <a:ext cx="487680" cy="473612"/>
          </a:xfrm>
          <a:prstGeom prst="ellipse">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a:solidFill>
                  <a:schemeClr val="tx1"/>
                </a:solidFill>
                <a:latin typeface="Consolas" panose="020B0609020204030204" pitchFamily="49" charset="0"/>
              </a:rPr>
              <a:t>PC</a:t>
            </a:r>
          </a:p>
        </p:txBody>
      </p:sp>
      <p:sp>
        <p:nvSpPr>
          <p:cNvPr id="15" name="Rectangle 14">
            <a:extLst>
              <a:ext uri="{FF2B5EF4-FFF2-40B4-BE49-F238E27FC236}">
                <a16:creationId xmlns:a16="http://schemas.microsoft.com/office/drawing/2014/main" id="{8A66DA4B-DFD2-5810-AB70-131FBC3EC1C4}"/>
              </a:ext>
            </a:extLst>
          </p:cNvPr>
          <p:cNvSpPr/>
          <p:nvPr/>
        </p:nvSpPr>
        <p:spPr>
          <a:xfrm>
            <a:off x="8771139" y="3019240"/>
            <a:ext cx="3134168" cy="1169551"/>
          </a:xfrm>
          <a:prstGeom prst="rect">
            <a:avLst/>
          </a:prstGeom>
        </p:spPr>
        <p:txBody>
          <a:bodyPr wrap="square">
            <a:spAutoFit/>
          </a:bodyPr>
          <a:lstStyle/>
          <a:p>
            <a:r>
              <a:rPr lang="en-GB" sz="1000" b="1" dirty="0">
                <a:latin typeface="Consolas" panose="020B0609020204030204" pitchFamily="49" charset="0"/>
              </a:rPr>
              <a:t>KEY:</a:t>
            </a:r>
          </a:p>
          <a:p>
            <a:r>
              <a:rPr lang="en-GB" sz="1000" dirty="0">
                <a:latin typeface="Consolas" panose="020B0609020204030204" pitchFamily="49" charset="0"/>
              </a:rPr>
              <a:t>Ad	</a:t>
            </a:r>
            <a:r>
              <a:rPr lang="en-GB" sz="1000" dirty="0" err="1">
                <a:latin typeface="Consolas" panose="020B0609020204030204" pitchFamily="49" charset="0"/>
              </a:rPr>
              <a:t>ies:Address</a:t>
            </a:r>
            <a:endParaRPr lang="en-GB" sz="1000" dirty="0">
              <a:latin typeface="Consolas" panose="020B0609020204030204" pitchFamily="49" charset="0"/>
            </a:endParaRPr>
          </a:p>
          <a:p>
            <a:r>
              <a:rPr lang="en-GB" sz="1000" dirty="0" err="1">
                <a:latin typeface="Consolas" panose="020B0609020204030204" pitchFamily="49" charset="0"/>
              </a:rPr>
              <a:t>LoA</a:t>
            </a:r>
            <a:r>
              <a:rPr lang="en-GB" sz="1000" dirty="0">
                <a:latin typeface="Consolas" panose="020B0609020204030204" pitchFamily="49" charset="0"/>
              </a:rPr>
              <a:t>	</a:t>
            </a:r>
            <a:r>
              <a:rPr lang="en-GB" sz="1000" dirty="0" err="1">
                <a:latin typeface="Consolas" panose="020B0609020204030204" pitchFamily="49" charset="0"/>
              </a:rPr>
              <a:t>ies:LineOfAddress</a:t>
            </a:r>
            <a:endParaRPr lang="en-GB" sz="1000" dirty="0">
              <a:latin typeface="Consolas" panose="020B0609020204030204" pitchFamily="49" charset="0"/>
            </a:endParaRPr>
          </a:p>
          <a:p>
            <a:r>
              <a:rPr lang="en-GB" sz="1000" dirty="0" err="1">
                <a:latin typeface="Consolas" panose="020B0609020204030204" pitchFamily="49" charset="0"/>
              </a:rPr>
              <a:t>FLoA</a:t>
            </a:r>
            <a:r>
              <a:rPr lang="en-GB" sz="1000" dirty="0">
                <a:latin typeface="Consolas" panose="020B0609020204030204" pitchFamily="49" charset="0"/>
              </a:rPr>
              <a:t> 	</a:t>
            </a:r>
            <a:r>
              <a:rPr lang="en-GB" sz="1000" dirty="0" err="1">
                <a:latin typeface="Consolas" panose="020B0609020204030204" pitchFamily="49" charset="0"/>
              </a:rPr>
              <a:t>ies:FirstLineOfAddress</a:t>
            </a:r>
            <a:endParaRPr lang="en-GB" sz="1000" dirty="0">
              <a:latin typeface="Consolas" panose="020B0609020204030204" pitchFamily="49" charset="0"/>
            </a:endParaRPr>
          </a:p>
          <a:p>
            <a:r>
              <a:rPr lang="en-GB" sz="1000" dirty="0">
                <a:latin typeface="Consolas" panose="020B0609020204030204" pitchFamily="49" charset="0"/>
              </a:rPr>
              <a:t>PC	</a:t>
            </a:r>
            <a:r>
              <a:rPr lang="en-GB" sz="1000" dirty="0" err="1">
                <a:latin typeface="Consolas" panose="020B0609020204030204" pitchFamily="49" charset="0"/>
              </a:rPr>
              <a:t>ies:PostalCode</a:t>
            </a:r>
            <a:endParaRPr lang="en-GB" sz="1000" dirty="0">
              <a:latin typeface="Consolas" panose="020B0609020204030204" pitchFamily="49" charset="0"/>
            </a:endParaRPr>
          </a:p>
          <a:p>
            <a:r>
              <a:rPr lang="en-GB" sz="1000" dirty="0">
                <a:latin typeface="Consolas" panose="020B0609020204030204" pitchFamily="49" charset="0"/>
              </a:rPr>
              <a:t>GI	</a:t>
            </a:r>
            <a:r>
              <a:rPr lang="en-GB" sz="1000" dirty="0" err="1">
                <a:latin typeface="Consolas" panose="020B0609020204030204" pitchFamily="49" charset="0"/>
              </a:rPr>
              <a:t>ies:GeoIdentity</a:t>
            </a:r>
            <a:endParaRPr lang="en-GB" sz="1000" dirty="0">
              <a:latin typeface="Consolas" panose="020B0609020204030204" pitchFamily="49" charset="0"/>
            </a:endParaRPr>
          </a:p>
          <a:p>
            <a:r>
              <a:rPr lang="en-GB" sz="1000" dirty="0">
                <a:solidFill>
                  <a:srgbClr val="C00000"/>
                </a:solidFill>
                <a:latin typeface="Consolas" panose="020B0609020204030204" pitchFamily="49" charset="0"/>
              </a:rPr>
              <a:t>UPRN	</a:t>
            </a:r>
            <a:r>
              <a:rPr lang="en-GB" sz="1000" dirty="0" err="1">
                <a:solidFill>
                  <a:srgbClr val="C00000"/>
                </a:solidFill>
                <a:latin typeface="Consolas" panose="020B0609020204030204" pitchFamily="49" charset="0"/>
              </a:rPr>
              <a:t>ont:UniqueDeliveryPointReference</a:t>
            </a:r>
            <a:endParaRPr lang="en-GB" sz="1000" dirty="0">
              <a:solidFill>
                <a:srgbClr val="C00000"/>
              </a:solidFill>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05046FB0-3949-E1DD-7238-206AFE2E7D57}"/>
              </a:ext>
            </a:extLst>
          </p:cNvPr>
          <p:cNvCxnSpPr>
            <a:cxnSpLocks/>
          </p:cNvCxnSpPr>
          <p:nvPr/>
        </p:nvCxnSpPr>
        <p:spPr>
          <a:xfrm>
            <a:off x="4399625" y="2951527"/>
            <a:ext cx="157113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70ED1B2-59B0-9866-93EA-C7468DDCFE11}"/>
              </a:ext>
            </a:extLst>
          </p:cNvPr>
          <p:cNvSpPr txBox="1"/>
          <p:nvPr/>
        </p:nvSpPr>
        <p:spPr>
          <a:xfrm>
            <a:off x="4471002" y="2758993"/>
            <a:ext cx="1428383" cy="200055"/>
          </a:xfrm>
          <a:prstGeom prst="rect">
            <a:avLst/>
          </a:prstGeom>
          <a:noFill/>
        </p:spPr>
        <p:txBody>
          <a:bodyPr wrap="square" rtlCol="0">
            <a:spAutoFit/>
          </a:bodyPr>
          <a:lstStyle/>
          <a:p>
            <a:r>
              <a:rPr lang="en-GB" sz="700" err="1">
                <a:latin typeface="Consolas" panose="020B0609020204030204" pitchFamily="49" charset="0"/>
                <a:cs typeface="Consolas" panose="020B0609020204030204" pitchFamily="49" charset="0"/>
              </a:rPr>
              <a:t>ies</a:t>
            </a:r>
            <a:r>
              <a:rPr lang="en-GB" sz="700">
                <a:latin typeface="Consolas" panose="020B0609020204030204" pitchFamily="49" charset="0"/>
                <a:cs typeface="Consolas" panose="020B0609020204030204" pitchFamily="49" charset="0"/>
              </a:rPr>
              <a:t>: </a:t>
            </a:r>
            <a:r>
              <a:rPr lang="en-GB" sz="700" err="1">
                <a:latin typeface="Consolas" panose="020B0609020204030204" pitchFamily="49" charset="0"/>
                <a:cs typeface="Consolas" panose="020B0609020204030204" pitchFamily="49" charset="0"/>
              </a:rPr>
              <a:t>representationValue</a:t>
            </a:r>
            <a:endParaRPr lang="en-GB" sz="70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6CB20D7C-C8CB-0D4E-C97A-6F9016D70594}"/>
              </a:ext>
            </a:extLst>
          </p:cNvPr>
          <p:cNvSpPr txBox="1"/>
          <p:nvPr/>
        </p:nvSpPr>
        <p:spPr>
          <a:xfrm>
            <a:off x="5970762" y="2804357"/>
            <a:ext cx="1658452" cy="246221"/>
          </a:xfrm>
          <a:prstGeom prst="rect">
            <a:avLst/>
          </a:prstGeom>
          <a:noFill/>
        </p:spPr>
        <p:txBody>
          <a:bodyPr wrap="square" rtlCol="0">
            <a:spAutoFit/>
          </a:bodyPr>
          <a:lstStyle/>
          <a:p>
            <a:r>
              <a:rPr lang="en-GB" sz="1000">
                <a:latin typeface="Consolas" panose="020B0609020204030204" pitchFamily="49" charset="0"/>
                <a:cs typeface="Consolas" panose="020B0609020204030204" pitchFamily="49" charset="0"/>
              </a:rPr>
              <a:t>“10 Downing Street”</a:t>
            </a:r>
          </a:p>
        </p:txBody>
      </p:sp>
      <p:cxnSp>
        <p:nvCxnSpPr>
          <p:cNvPr id="19" name="Straight Arrow Connector 18">
            <a:extLst>
              <a:ext uri="{FF2B5EF4-FFF2-40B4-BE49-F238E27FC236}">
                <a16:creationId xmlns:a16="http://schemas.microsoft.com/office/drawing/2014/main" id="{F7E9BA68-2013-F2FB-26EC-24767516339D}"/>
              </a:ext>
            </a:extLst>
          </p:cNvPr>
          <p:cNvCxnSpPr>
            <a:cxnSpLocks/>
          </p:cNvCxnSpPr>
          <p:nvPr/>
        </p:nvCxnSpPr>
        <p:spPr>
          <a:xfrm>
            <a:off x="4399625" y="3621534"/>
            <a:ext cx="157113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CF6DCD7-1D6E-A9DA-2DFA-8DBF0402200D}"/>
              </a:ext>
            </a:extLst>
          </p:cNvPr>
          <p:cNvSpPr txBox="1"/>
          <p:nvPr/>
        </p:nvSpPr>
        <p:spPr>
          <a:xfrm>
            <a:off x="4471002" y="3429000"/>
            <a:ext cx="1428383" cy="200055"/>
          </a:xfrm>
          <a:prstGeom prst="rect">
            <a:avLst/>
          </a:prstGeom>
          <a:noFill/>
        </p:spPr>
        <p:txBody>
          <a:bodyPr wrap="square" rtlCol="0">
            <a:spAutoFit/>
          </a:bodyPr>
          <a:lstStyle/>
          <a:p>
            <a:r>
              <a:rPr lang="en-GB" sz="700" err="1">
                <a:latin typeface="Consolas" panose="020B0609020204030204" pitchFamily="49" charset="0"/>
                <a:cs typeface="Consolas" panose="020B0609020204030204" pitchFamily="49" charset="0"/>
              </a:rPr>
              <a:t>ies:representationValue</a:t>
            </a:r>
            <a:endParaRPr lang="en-GB" sz="70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1D81E65F-6AE9-7F8A-E5A9-549B2AD962E0}"/>
              </a:ext>
            </a:extLst>
          </p:cNvPr>
          <p:cNvSpPr txBox="1"/>
          <p:nvPr/>
        </p:nvSpPr>
        <p:spPr>
          <a:xfrm>
            <a:off x="5970762" y="3474364"/>
            <a:ext cx="2729000" cy="246221"/>
          </a:xfrm>
          <a:prstGeom prst="rect">
            <a:avLst/>
          </a:prstGeom>
          <a:noFill/>
        </p:spPr>
        <p:txBody>
          <a:bodyPr wrap="square" rtlCol="0">
            <a:spAutoFit/>
          </a:bodyPr>
          <a:lstStyle/>
          <a:p>
            <a:r>
              <a:rPr lang="en-GB" sz="1000">
                <a:latin typeface="Consolas" panose="020B0609020204030204" pitchFamily="49" charset="0"/>
                <a:cs typeface="Consolas" panose="020B0609020204030204" pitchFamily="49" charset="0"/>
              </a:rPr>
              <a:t>“White Hall, London”</a:t>
            </a:r>
          </a:p>
        </p:txBody>
      </p:sp>
      <p:cxnSp>
        <p:nvCxnSpPr>
          <p:cNvPr id="22" name="Straight Arrow Connector 21">
            <a:extLst>
              <a:ext uri="{FF2B5EF4-FFF2-40B4-BE49-F238E27FC236}">
                <a16:creationId xmlns:a16="http://schemas.microsoft.com/office/drawing/2014/main" id="{8A7F98B3-F78B-6A67-DAE1-3E89E2BA1570}"/>
              </a:ext>
            </a:extLst>
          </p:cNvPr>
          <p:cNvCxnSpPr>
            <a:cxnSpLocks/>
          </p:cNvCxnSpPr>
          <p:nvPr/>
        </p:nvCxnSpPr>
        <p:spPr>
          <a:xfrm>
            <a:off x="4399625" y="4392545"/>
            <a:ext cx="157113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85BA8EE-04D8-CDD8-0A47-2794BC5984B2}"/>
              </a:ext>
            </a:extLst>
          </p:cNvPr>
          <p:cNvSpPr txBox="1"/>
          <p:nvPr/>
        </p:nvSpPr>
        <p:spPr>
          <a:xfrm>
            <a:off x="4471002" y="4200011"/>
            <a:ext cx="1428383" cy="200055"/>
          </a:xfrm>
          <a:prstGeom prst="rect">
            <a:avLst/>
          </a:prstGeom>
          <a:noFill/>
        </p:spPr>
        <p:txBody>
          <a:bodyPr wrap="square" rtlCol="0">
            <a:spAutoFit/>
          </a:bodyPr>
          <a:lstStyle/>
          <a:p>
            <a:r>
              <a:rPr lang="en-GB" sz="700" err="1">
                <a:latin typeface="Consolas" panose="020B0609020204030204" pitchFamily="49" charset="0"/>
                <a:cs typeface="Consolas" panose="020B0609020204030204" pitchFamily="49" charset="0"/>
              </a:rPr>
              <a:t>ies:representationValue</a:t>
            </a:r>
            <a:endParaRPr lang="en-GB" sz="700">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D1447C41-5906-1962-846F-F7A8B499BBD1}"/>
              </a:ext>
            </a:extLst>
          </p:cNvPr>
          <p:cNvSpPr txBox="1"/>
          <p:nvPr/>
        </p:nvSpPr>
        <p:spPr>
          <a:xfrm>
            <a:off x="5970762" y="4245375"/>
            <a:ext cx="1658452" cy="246221"/>
          </a:xfrm>
          <a:prstGeom prst="rect">
            <a:avLst/>
          </a:prstGeom>
          <a:noFill/>
        </p:spPr>
        <p:txBody>
          <a:bodyPr wrap="square" rtlCol="0">
            <a:spAutoFit/>
          </a:bodyPr>
          <a:lstStyle/>
          <a:p>
            <a:r>
              <a:rPr lang="en-GB" sz="1000">
                <a:latin typeface="Consolas" panose="020B0609020204030204" pitchFamily="49" charset="0"/>
                <a:cs typeface="Consolas" panose="020B0609020204030204" pitchFamily="49" charset="0"/>
              </a:rPr>
              <a:t>“SW1A 2AA”</a:t>
            </a:r>
          </a:p>
        </p:txBody>
      </p:sp>
      <p:cxnSp>
        <p:nvCxnSpPr>
          <p:cNvPr id="25" name="Connector: Elbow 44">
            <a:extLst>
              <a:ext uri="{FF2B5EF4-FFF2-40B4-BE49-F238E27FC236}">
                <a16:creationId xmlns:a16="http://schemas.microsoft.com/office/drawing/2014/main" id="{87253BA6-7A67-933F-BBEE-CB70BB198462}"/>
              </a:ext>
            </a:extLst>
          </p:cNvPr>
          <p:cNvCxnSpPr>
            <a:cxnSpLocks/>
            <a:stCxn id="4" idx="4"/>
          </p:cNvCxnSpPr>
          <p:nvPr/>
        </p:nvCxnSpPr>
        <p:spPr>
          <a:xfrm rot="16200000" flipH="1">
            <a:off x="2003858" y="3293853"/>
            <a:ext cx="1373488" cy="245228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Pentagon 48">
            <a:extLst>
              <a:ext uri="{FF2B5EF4-FFF2-40B4-BE49-F238E27FC236}">
                <a16:creationId xmlns:a16="http://schemas.microsoft.com/office/drawing/2014/main" id="{A1FFD840-6517-CA5B-A20E-22E7F1A96083}"/>
              </a:ext>
            </a:extLst>
          </p:cNvPr>
          <p:cNvSpPr/>
          <p:nvPr/>
        </p:nvSpPr>
        <p:spPr>
          <a:xfrm>
            <a:off x="3911945" y="4950860"/>
            <a:ext cx="487680" cy="473612"/>
          </a:xfrm>
          <a:prstGeom prst="pentagon">
            <a:avLst/>
          </a:prstGeom>
          <a:solidFill>
            <a:srgbClr val="FFFF00"/>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050">
                <a:solidFill>
                  <a:schemeClr val="tx1"/>
                </a:solidFill>
                <a:latin typeface="Consolas" panose="020B0609020204030204" pitchFamily="49" charset="0"/>
              </a:rPr>
              <a:t>UPRN</a:t>
            </a:r>
          </a:p>
        </p:txBody>
      </p:sp>
      <p:sp>
        <p:nvSpPr>
          <p:cNvPr id="27" name="TextBox 26">
            <a:extLst>
              <a:ext uri="{FF2B5EF4-FFF2-40B4-BE49-F238E27FC236}">
                <a16:creationId xmlns:a16="http://schemas.microsoft.com/office/drawing/2014/main" id="{840DF943-1E7F-3ED6-3E23-2892A071FEB4}"/>
              </a:ext>
            </a:extLst>
          </p:cNvPr>
          <p:cNvSpPr txBox="1"/>
          <p:nvPr/>
        </p:nvSpPr>
        <p:spPr>
          <a:xfrm>
            <a:off x="8383798" y="5364140"/>
            <a:ext cx="93006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rdfs:subClassOf</a:t>
            </a:r>
            <a:endParaRPr lang="en-GB" sz="700" dirty="0">
              <a:latin typeface="Consolas" panose="020B0609020204030204" pitchFamily="49" charset="0"/>
              <a:cs typeface="Consolas" panose="020B0609020204030204" pitchFamily="49" charset="0"/>
            </a:endParaRPr>
          </a:p>
        </p:txBody>
      </p:sp>
      <p:cxnSp>
        <p:nvCxnSpPr>
          <p:cNvPr id="28" name="Straight Arrow Connector 27">
            <a:extLst>
              <a:ext uri="{FF2B5EF4-FFF2-40B4-BE49-F238E27FC236}">
                <a16:creationId xmlns:a16="http://schemas.microsoft.com/office/drawing/2014/main" id="{737A7DC5-F60A-B05D-95A0-ED66AF3FDB15}"/>
              </a:ext>
            </a:extLst>
          </p:cNvPr>
          <p:cNvCxnSpPr>
            <a:cxnSpLocks/>
          </p:cNvCxnSpPr>
          <p:nvPr/>
        </p:nvCxnSpPr>
        <p:spPr>
          <a:xfrm>
            <a:off x="4386349" y="5242444"/>
            <a:ext cx="1571138"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12713CF-CD0D-A742-C644-0F2930BAE6F3}"/>
              </a:ext>
            </a:extLst>
          </p:cNvPr>
          <p:cNvSpPr txBox="1"/>
          <p:nvPr/>
        </p:nvSpPr>
        <p:spPr>
          <a:xfrm>
            <a:off x="4457726" y="5049910"/>
            <a:ext cx="1428383" cy="200055"/>
          </a:xfrm>
          <a:prstGeom prst="rect">
            <a:avLst/>
          </a:prstGeom>
          <a:noFill/>
        </p:spPr>
        <p:txBody>
          <a:bodyPr wrap="square" rtlCol="0">
            <a:spAutoFit/>
          </a:bodyPr>
          <a:lstStyle/>
          <a:p>
            <a:r>
              <a:rPr lang="en-GB" sz="700" err="1">
                <a:latin typeface="Consolas" panose="020B0609020204030204" pitchFamily="49" charset="0"/>
                <a:cs typeface="Consolas" panose="020B0609020204030204" pitchFamily="49" charset="0"/>
              </a:rPr>
              <a:t>ies:representationValue</a:t>
            </a:r>
            <a:endParaRPr lang="en-GB" sz="700">
              <a:latin typeface="Consolas" panose="020B0609020204030204" pitchFamily="49" charset="0"/>
              <a:cs typeface="Consolas" panose="020B0609020204030204" pitchFamily="49" charset="0"/>
            </a:endParaRPr>
          </a:p>
        </p:txBody>
      </p:sp>
      <p:sp>
        <p:nvSpPr>
          <p:cNvPr id="30" name="TextBox 29">
            <a:extLst>
              <a:ext uri="{FF2B5EF4-FFF2-40B4-BE49-F238E27FC236}">
                <a16:creationId xmlns:a16="http://schemas.microsoft.com/office/drawing/2014/main" id="{859CD75C-F2F1-14D9-1DF8-87DFFED4E296}"/>
              </a:ext>
            </a:extLst>
          </p:cNvPr>
          <p:cNvSpPr txBox="1"/>
          <p:nvPr/>
        </p:nvSpPr>
        <p:spPr>
          <a:xfrm>
            <a:off x="5957486" y="5095274"/>
            <a:ext cx="1658452" cy="246221"/>
          </a:xfrm>
          <a:prstGeom prst="rect">
            <a:avLst/>
          </a:prstGeom>
          <a:noFill/>
        </p:spPr>
        <p:txBody>
          <a:bodyPr wrap="square" rtlCol="0">
            <a:spAutoFit/>
          </a:bodyPr>
          <a:lstStyle/>
          <a:p>
            <a:r>
              <a:rPr lang="en-GB" sz="1000" dirty="0">
                <a:latin typeface="Consolas" panose="020B0609020204030204" pitchFamily="49" charset="0"/>
                <a:cs typeface="Consolas" panose="020B0609020204030204" pitchFamily="49" charset="0"/>
              </a:rPr>
              <a:t>“100023336956”</a:t>
            </a:r>
          </a:p>
        </p:txBody>
      </p:sp>
      <p:sp>
        <p:nvSpPr>
          <p:cNvPr id="31" name="Oval 30">
            <a:extLst>
              <a:ext uri="{FF2B5EF4-FFF2-40B4-BE49-F238E27FC236}">
                <a16:creationId xmlns:a16="http://schemas.microsoft.com/office/drawing/2014/main" id="{3711F9FA-F76D-B98C-6BE4-A61FEE7490C2}"/>
              </a:ext>
            </a:extLst>
          </p:cNvPr>
          <p:cNvSpPr/>
          <p:nvPr/>
        </p:nvSpPr>
        <p:spPr>
          <a:xfrm>
            <a:off x="8139958" y="4585080"/>
            <a:ext cx="487680" cy="473612"/>
          </a:xfrm>
          <a:prstGeom prst="ellipse">
            <a:avLst/>
          </a:prstGeom>
          <a:solidFill>
            <a:srgbClr val="00B0F0"/>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a:solidFill>
                  <a:srgbClr val="FFFF00"/>
                </a:solidFill>
                <a:latin typeface="Consolas" panose="020B0609020204030204" pitchFamily="49" charset="0"/>
              </a:rPr>
              <a:t>GI</a:t>
            </a:r>
          </a:p>
        </p:txBody>
      </p:sp>
      <p:sp>
        <p:nvSpPr>
          <p:cNvPr id="32" name="Pentagon 48">
            <a:extLst>
              <a:ext uri="{FF2B5EF4-FFF2-40B4-BE49-F238E27FC236}">
                <a16:creationId xmlns:a16="http://schemas.microsoft.com/office/drawing/2014/main" id="{CF0FC5B9-716D-63DE-3D27-5F667B9CA41D}"/>
              </a:ext>
            </a:extLst>
          </p:cNvPr>
          <p:cNvSpPr/>
          <p:nvPr/>
        </p:nvSpPr>
        <p:spPr>
          <a:xfrm>
            <a:off x="8139958" y="5801001"/>
            <a:ext cx="487680" cy="473612"/>
          </a:xfrm>
          <a:prstGeom prst="pentagon">
            <a:avLst/>
          </a:prstGeom>
          <a:solidFill>
            <a:srgbClr val="00B0F0"/>
          </a:solidFill>
          <a:ln w="38100">
            <a:solidFill>
              <a:srgbClr val="FFFF00"/>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050" dirty="0">
                <a:solidFill>
                  <a:srgbClr val="FFFF00"/>
                </a:solidFill>
                <a:latin typeface="Consolas" panose="020B0609020204030204" pitchFamily="49" charset="0"/>
              </a:rPr>
              <a:t>UPRN</a:t>
            </a:r>
          </a:p>
        </p:txBody>
      </p:sp>
      <p:cxnSp>
        <p:nvCxnSpPr>
          <p:cNvPr id="33" name="Straight Arrow Connector 32">
            <a:extLst>
              <a:ext uri="{FF2B5EF4-FFF2-40B4-BE49-F238E27FC236}">
                <a16:creationId xmlns:a16="http://schemas.microsoft.com/office/drawing/2014/main" id="{4D23ED1E-ECE7-415F-BC8F-AAF2588AD8CF}"/>
              </a:ext>
            </a:extLst>
          </p:cNvPr>
          <p:cNvCxnSpPr>
            <a:cxnSpLocks/>
            <a:stCxn id="32" idx="0"/>
            <a:endCxn id="31" idx="4"/>
          </p:cNvCxnSpPr>
          <p:nvPr/>
        </p:nvCxnSpPr>
        <p:spPr>
          <a:xfrm flipV="1">
            <a:off x="8383798" y="5058692"/>
            <a:ext cx="0" cy="742309"/>
          </a:xfrm>
          <a:prstGeom prst="straightConnector1">
            <a:avLst/>
          </a:prstGeom>
          <a:ln w="22225">
            <a:solidFill>
              <a:srgbClr val="0070C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Connector: Elbow 44">
            <a:extLst>
              <a:ext uri="{FF2B5EF4-FFF2-40B4-BE49-F238E27FC236}">
                <a16:creationId xmlns:a16="http://schemas.microsoft.com/office/drawing/2014/main" id="{0F6136A3-3CB6-4CE8-D8F5-EEE1D7302C8F}"/>
              </a:ext>
            </a:extLst>
          </p:cNvPr>
          <p:cNvCxnSpPr>
            <a:cxnSpLocks/>
            <a:stCxn id="26" idx="3"/>
            <a:endCxn id="32" idx="1"/>
          </p:cNvCxnSpPr>
          <p:nvPr/>
        </p:nvCxnSpPr>
        <p:spPr>
          <a:xfrm rot="16200000" flipH="1">
            <a:off x="5869156" y="3711101"/>
            <a:ext cx="557432" cy="3984174"/>
          </a:xfrm>
          <a:prstGeom prst="bentConnector2">
            <a:avLst/>
          </a:prstGeom>
          <a:ln w="2222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FB97C8B-C882-857E-F25B-1F4F81107F2A}"/>
              </a:ext>
            </a:extLst>
          </p:cNvPr>
          <p:cNvSpPr txBox="1"/>
          <p:nvPr/>
        </p:nvSpPr>
        <p:spPr>
          <a:xfrm>
            <a:off x="5970764" y="5755347"/>
            <a:ext cx="58221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rdf:type</a:t>
            </a:r>
            <a:endParaRPr lang="en-GB" sz="700" dirty="0">
              <a:latin typeface="Consolas" panose="020B0609020204030204" pitchFamily="49" charset="0"/>
              <a:cs typeface="Consolas" panose="020B0609020204030204" pitchFamily="49" charset="0"/>
            </a:endParaRPr>
          </a:p>
        </p:txBody>
      </p:sp>
      <p:sp>
        <p:nvSpPr>
          <p:cNvPr id="36" name="Text Placeholder 2">
            <a:extLst>
              <a:ext uri="{FF2B5EF4-FFF2-40B4-BE49-F238E27FC236}">
                <a16:creationId xmlns:a16="http://schemas.microsoft.com/office/drawing/2014/main" id="{3C8EFFB4-5877-ECC7-0EB0-32F87A10CCF5}"/>
              </a:ext>
            </a:extLst>
          </p:cNvPr>
          <p:cNvSpPr>
            <a:spLocks noGrp="1"/>
          </p:cNvSpPr>
          <p:nvPr>
            <p:ph type="body" sz="quarter" idx="10"/>
          </p:nvPr>
        </p:nvSpPr>
        <p:spPr>
          <a:xfrm>
            <a:off x="842437" y="1301918"/>
            <a:ext cx="10512611" cy="1190218"/>
          </a:xfrm>
        </p:spPr>
        <p:txBody>
          <a:bodyPr/>
          <a:lstStyle/>
          <a:p>
            <a:r>
              <a:rPr lang="en-US" sz="1200" dirty="0"/>
              <a:t>In this example we demonstrate how to assign address information to a location. He we have 10 Downing street with some traditional address information; lines of address and postcode. Here we </a:t>
            </a:r>
            <a:r>
              <a:rPr lang="en-US" sz="1200" dirty="0" err="1"/>
              <a:t>utilise</a:t>
            </a:r>
            <a:r>
              <a:rPr lang="en-US" sz="1200" dirty="0"/>
              <a:t> existing geo identifier classes in IES. This example also demonstrates using an extension of IES to articulate the UPRN of this address. UPRNs, or </a:t>
            </a:r>
            <a:r>
              <a:rPr lang="en-US" sz="1200" dirty="0">
                <a:hlinkClick r:id="rId2"/>
              </a:rPr>
              <a:t>Unique Deliver Point References</a:t>
            </a:r>
            <a:r>
              <a:rPr lang="en-US" sz="1200" dirty="0"/>
              <a:t> are unique identifiers for addressable locations in the UK. See how the class UPRN (blue filled pentagon) is an extension of the existing </a:t>
            </a:r>
            <a:r>
              <a:rPr lang="en-US" sz="1200" dirty="0" err="1"/>
              <a:t>GeoIdentity</a:t>
            </a:r>
            <a:r>
              <a:rPr lang="en-US" sz="1200" dirty="0"/>
              <a:t> class found in IES.</a:t>
            </a:r>
          </a:p>
        </p:txBody>
      </p:sp>
    </p:spTree>
    <p:extLst>
      <p:ext uri="{BB962C8B-B14F-4D97-AF65-F5344CB8AC3E}">
        <p14:creationId xmlns:p14="http://schemas.microsoft.com/office/powerpoint/2010/main" val="254310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52C-A01F-6AB3-F683-5E7DBB3E4255}"/>
              </a:ext>
            </a:extLst>
          </p:cNvPr>
          <p:cNvSpPr>
            <a:spLocks noGrp="1"/>
          </p:cNvSpPr>
          <p:nvPr>
            <p:ph type="title"/>
          </p:nvPr>
        </p:nvSpPr>
        <p:spPr/>
        <p:txBody>
          <a:bodyPr/>
          <a:lstStyle/>
          <a:p>
            <a:r>
              <a:rPr lang="en-GB" sz="3200" dirty="0"/>
              <a:t>Representations of an Address: triples</a:t>
            </a:r>
            <a:endParaRPr lang="en-US" dirty="0"/>
          </a:p>
        </p:txBody>
      </p:sp>
      <p:sp>
        <p:nvSpPr>
          <p:cNvPr id="4" name="TextBox 3">
            <a:extLst>
              <a:ext uri="{FF2B5EF4-FFF2-40B4-BE49-F238E27FC236}">
                <a16:creationId xmlns:a16="http://schemas.microsoft.com/office/drawing/2014/main" id="{5B427B13-51AB-C1DB-7AFC-FE860D5260E8}"/>
              </a:ext>
            </a:extLst>
          </p:cNvPr>
          <p:cNvSpPr txBox="1"/>
          <p:nvPr/>
        </p:nvSpPr>
        <p:spPr>
          <a:xfrm>
            <a:off x="2506482" y="1550403"/>
            <a:ext cx="6406860" cy="4293483"/>
          </a:xfrm>
          <a:prstGeom prst="rect">
            <a:avLst/>
          </a:prstGeom>
          <a:solidFill>
            <a:schemeClr val="tx1"/>
          </a:solidFill>
        </p:spPr>
        <p:txBody>
          <a:bodyPr wrap="square">
            <a:spAutoFit/>
          </a:bodyPr>
          <a:lstStyle/>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&lt;http://ies.data.gov.uk/ontology/ies4#&gt;</a:t>
            </a:r>
            <a:r>
              <a:rPr lang="en-GB" sz="1050" b="0" dirty="0">
                <a:solidFill>
                  <a:srgbClr val="C5C8C6"/>
                </a:solidFill>
                <a:effectLst/>
                <a:latin typeface="Consolas" panose="020B0609020204030204" pitchFamily="49" charset="0"/>
              </a:rPr>
              <a:t> .</a:t>
            </a:r>
          </a:p>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iso8601:</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a:t>
            </a:r>
            <a:r>
              <a:rPr lang="en-GB" sz="1050" b="0" dirty="0" err="1">
                <a:solidFill>
                  <a:srgbClr val="4EC9B0"/>
                </a:solidFill>
                <a:effectLst/>
                <a:latin typeface="Consolas" panose="020B0609020204030204" pitchFamily="49" charset="0"/>
              </a:rPr>
              <a:t>iso.org</a:t>
            </a:r>
            <a:r>
              <a:rPr lang="en-GB" sz="1050" b="0" dirty="0">
                <a:solidFill>
                  <a:srgbClr val="4EC9B0"/>
                </a:solidFill>
                <a:effectLst/>
                <a:latin typeface="Consolas" panose="020B0609020204030204" pitchFamily="49" charset="0"/>
              </a:rPr>
              <a:t>/iso8601#&gt;</a:t>
            </a:r>
            <a:r>
              <a:rPr lang="en-GB" sz="1050" b="0" dirty="0">
                <a:solidFill>
                  <a:srgbClr val="C5C8C6"/>
                </a:solidFill>
                <a:effectLst/>
                <a:latin typeface="Consolas" panose="020B0609020204030204" pitchFamily="49" charset="0"/>
              </a:rPr>
              <a:t> .</a:t>
            </a:r>
          </a:p>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rdfs</a:t>
            </a:r>
            <a:r>
              <a:rPr lang="en-GB" sz="1050" b="0" dirty="0">
                <a:solidFill>
                  <a:srgbClr val="569CD6"/>
                </a:solidFill>
                <a:effectLst/>
                <a:latin typeface="Consolas" panose="020B0609020204030204" pitchFamily="49" charset="0"/>
              </a:rPr>
              <a:t>:</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&lt;http://www.w3.org/2000/01/</a:t>
            </a:r>
            <a:r>
              <a:rPr lang="en-GB" sz="1050" b="0" dirty="0" err="1">
                <a:solidFill>
                  <a:srgbClr val="4EC9B0"/>
                </a:solidFill>
                <a:effectLst/>
                <a:latin typeface="Consolas" panose="020B0609020204030204" pitchFamily="49" charset="0"/>
              </a:rPr>
              <a:t>rdf</a:t>
            </a:r>
            <a:r>
              <a:rPr lang="en-GB" sz="1050" b="0" dirty="0">
                <a:solidFill>
                  <a:srgbClr val="4EC9B0"/>
                </a:solidFill>
                <a:effectLst/>
                <a:latin typeface="Consolas" panose="020B0609020204030204" pitchFamily="49" charset="0"/>
              </a:rPr>
              <a:t>-schema#&gt;</a:t>
            </a:r>
            <a:r>
              <a:rPr lang="en-GB" sz="1050" b="0" dirty="0">
                <a:solidFill>
                  <a:srgbClr val="C5C8C6"/>
                </a:solidFill>
                <a:effectLst/>
                <a:latin typeface="Consolas" panose="020B0609020204030204" pitchFamily="49" charset="0"/>
              </a:rPr>
              <a:t> .</a:t>
            </a:r>
          </a:p>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ont</a:t>
            </a:r>
            <a:r>
              <a:rPr lang="en-GB" sz="1050" b="0" dirty="0">
                <a:solidFill>
                  <a:srgbClr val="569CD6"/>
                </a:solidFill>
                <a:effectLst/>
                <a:latin typeface="Consolas" panose="020B0609020204030204" pitchFamily="49" charset="0"/>
              </a:rPr>
              <a:t>:</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&lt;http://example.com/local-ontology#&gt;</a:t>
            </a:r>
            <a:r>
              <a:rPr lang="en-GB" sz="1050" b="0" dirty="0">
                <a:solidFill>
                  <a:srgbClr val="C5C8C6"/>
                </a:solidFill>
                <a:effectLst/>
                <a:latin typeface="Consolas" panose="020B0609020204030204" pitchFamily="49" charset="0"/>
              </a:rPr>
              <a:t> .</a:t>
            </a:r>
          </a:p>
          <a:p>
            <a:r>
              <a:rPr lang="en-GB" sz="1050" b="0" dirty="0">
                <a:solidFill>
                  <a:srgbClr val="FFFFFF"/>
                </a:solidFill>
                <a:effectLst/>
                <a:latin typeface="Consolas" panose="020B0609020204030204" pitchFamily="49" charset="0"/>
              </a:rPr>
              <a:t>@prefix</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data:</a:t>
            </a:r>
            <a:r>
              <a:rPr lang="en-GB" sz="1050" b="0" dirty="0">
                <a:solidFill>
                  <a:srgbClr val="C5C8C6"/>
                </a:solidFill>
                <a:effectLst/>
                <a:latin typeface="Consolas" panose="020B0609020204030204" pitchFamily="49" charset="0"/>
              </a:rPr>
              <a:t> </a:t>
            </a:r>
            <a:r>
              <a:rPr lang="en-GB" sz="1050" b="0" dirty="0">
                <a:solidFill>
                  <a:srgbClr val="4EC9B0"/>
                </a:solidFill>
                <a:effectLst/>
                <a:latin typeface="Consolas" panose="020B0609020204030204" pitchFamily="49" charset="0"/>
              </a:rPr>
              <a:t>&lt;http://example.com/local-data#&gt;</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err="1">
                <a:solidFill>
                  <a:srgbClr val="569CD6"/>
                </a:solidFill>
                <a:effectLst/>
                <a:latin typeface="Consolas" panose="020B0609020204030204" pitchFamily="49" charset="0"/>
              </a:rPr>
              <a:t>ont:</a:t>
            </a:r>
            <a:r>
              <a:rPr lang="en-GB" sz="1050" b="0" dirty="0" err="1">
                <a:solidFill>
                  <a:srgbClr val="9CDCFE"/>
                </a:solidFill>
                <a:effectLst/>
                <a:latin typeface="Consolas" panose="020B0609020204030204" pitchFamily="49" charset="0"/>
              </a:rPr>
              <a:t>UniqueDeliveryPointReference</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rdfs:</a:t>
            </a:r>
            <a:r>
              <a:rPr lang="en-GB" sz="1050" b="0" dirty="0" err="1">
                <a:solidFill>
                  <a:srgbClr val="9CDCFE"/>
                </a:solidFill>
                <a:effectLst/>
                <a:latin typeface="Consolas" panose="020B0609020204030204" pitchFamily="49" charset="0"/>
              </a:rPr>
              <a:t>subClassOf</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00B0F0"/>
                </a:solidFill>
                <a:effectLst/>
                <a:latin typeface="Consolas" panose="020B0609020204030204" pitchFamily="49" charset="0"/>
              </a:rPr>
              <a:t>GeoIdentity</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FFFF00"/>
                </a:solidFill>
                <a:effectLst/>
                <a:latin typeface="Consolas" panose="020B0609020204030204" pitchFamily="49" charset="0"/>
              </a:rPr>
              <a:t>Address</a:t>
            </a:r>
            <a:r>
              <a:rPr lang="en-GB" sz="1050" b="0" dirty="0">
                <a:solidFill>
                  <a:srgbClr val="C5C8C6"/>
                </a:solidFill>
                <a:effectLst/>
                <a:latin typeface="Consolas" panose="020B0609020204030204" pitchFamily="49" charset="0"/>
              </a:rPr>
              <a:t>;</a:t>
            </a:r>
          </a:p>
          <a:p>
            <a:pPr lvl="1"/>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isIdentifiedBy</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10DowningStreetFLoA</a:t>
            </a:r>
            <a:r>
              <a:rPr lang="en-GB" sz="1050" b="0" dirty="0">
                <a:solidFill>
                  <a:srgbClr val="C5C8C6"/>
                </a:solidFill>
                <a:effectLst/>
                <a:latin typeface="Consolas" panose="020B0609020204030204" pitchFamily="49" charset="0"/>
              </a:rPr>
              <a:t>;</a:t>
            </a:r>
          </a:p>
          <a:p>
            <a:pPr lvl="1"/>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isIdentifiedBy</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10DowningStreetLoA</a:t>
            </a:r>
            <a:r>
              <a:rPr lang="en-GB" sz="1050" b="0" dirty="0">
                <a:solidFill>
                  <a:srgbClr val="C5C8C6"/>
                </a:solidFill>
                <a:effectLst/>
                <a:latin typeface="Consolas" panose="020B0609020204030204" pitchFamily="49" charset="0"/>
              </a:rPr>
              <a:t>;</a:t>
            </a:r>
          </a:p>
          <a:p>
            <a:pPr lvl="1"/>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isIdentifiedBy</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10DowningStreetPC</a:t>
            </a:r>
            <a:r>
              <a:rPr lang="en-GB" sz="1050" b="0" dirty="0">
                <a:solidFill>
                  <a:srgbClr val="C5C8C6"/>
                </a:solidFill>
                <a:effectLst/>
                <a:latin typeface="Consolas" panose="020B0609020204030204" pitchFamily="49" charset="0"/>
              </a:rPr>
              <a:t>;</a:t>
            </a:r>
          </a:p>
          <a:p>
            <a:pPr lvl="1"/>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isIdentifiedBy</a:t>
            </a:r>
            <a:r>
              <a:rPr lang="en-GB" sz="1050" b="0" dirty="0">
                <a:solidFill>
                  <a:srgbClr val="C5C8C6"/>
                </a:solidFill>
                <a:effectLst/>
                <a:latin typeface="Consolas" panose="020B0609020204030204" pitchFamily="49" charset="0"/>
              </a:rPr>
              <a:t> </a:t>
            </a:r>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10DowningStreetUDPR</a:t>
            </a:r>
            <a:r>
              <a:rPr lang="en-GB" sz="1050" b="0" dirty="0">
                <a:solidFill>
                  <a:srgbClr val="C5C8C6"/>
                </a:solidFill>
                <a:effectLst/>
                <a:latin typeface="Consolas" panose="020B0609020204030204" pitchFamily="49" charset="0"/>
              </a:rPr>
              <a:t> .</a:t>
            </a:r>
          </a:p>
          <a:p>
            <a:br>
              <a:rPr lang="en-GB" sz="1050" b="0" dirty="0">
                <a:solidFill>
                  <a:srgbClr val="C5C8C6"/>
                </a:solidFill>
                <a:effectLst/>
                <a:latin typeface="Consolas" panose="020B0609020204030204" pitchFamily="49" charset="0"/>
              </a:rPr>
            </a:br>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10DowningStreetFLoA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00B0F0"/>
                </a:solidFill>
                <a:effectLst/>
                <a:latin typeface="Consolas" panose="020B0609020204030204" pitchFamily="49" charset="0"/>
              </a:rPr>
              <a:t>FirstLineOfAddress</a:t>
            </a:r>
            <a:r>
              <a:rPr lang="en-GB" sz="1050" b="0" dirty="0">
                <a:solidFill>
                  <a:srgbClr val="C5C8C6"/>
                </a:solidFill>
                <a:effectLst/>
                <a:latin typeface="Consolas" panose="020B0609020204030204" pitchFamily="49" charset="0"/>
              </a:rPr>
              <a:t>;</a:t>
            </a:r>
            <a:endParaRPr lang="en-GB" sz="1050" dirty="0">
              <a:solidFill>
                <a:srgbClr val="939393"/>
              </a:solidFill>
              <a:latin typeface="Consolas" panose="020B0609020204030204" pitchFamily="49" charset="0"/>
            </a:endParaRPr>
          </a:p>
          <a:p>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representationValue</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"10 Downing Street"</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a:p>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10DowningStreetLoA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dirty="0" err="1">
                <a:solidFill>
                  <a:srgbClr val="00B0F0"/>
                </a:solidFill>
                <a:latin typeface="Consolas" panose="020B0609020204030204" pitchFamily="49" charset="0"/>
              </a:rPr>
              <a:t>LineOfAddress</a:t>
            </a:r>
            <a:r>
              <a:rPr lang="en-GB" sz="1050" b="0" dirty="0">
                <a:solidFill>
                  <a:srgbClr val="C5C8C6"/>
                </a:solidFill>
                <a:effectLst/>
                <a:latin typeface="Consolas" panose="020B0609020204030204" pitchFamily="49" charset="0"/>
              </a:rPr>
              <a:t>;</a:t>
            </a:r>
          </a:p>
          <a:p>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representationValue</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"White Hall, London"</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a:p>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10DowningStreetPC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00B0F0"/>
                </a:solidFill>
                <a:effectLst/>
                <a:latin typeface="Consolas" panose="020B0609020204030204" pitchFamily="49" charset="0"/>
              </a:rPr>
              <a:t>PostalCode</a:t>
            </a:r>
            <a:r>
              <a:rPr lang="en-GB" sz="1050" b="0" dirty="0">
                <a:solidFill>
                  <a:srgbClr val="C5C8C6"/>
                </a:solidFill>
                <a:effectLst/>
                <a:latin typeface="Consolas" panose="020B0609020204030204" pitchFamily="49" charset="0"/>
              </a:rPr>
              <a:t>;</a:t>
            </a:r>
          </a:p>
          <a:p>
            <a:r>
              <a:rPr lang="en-GB" sz="1050" b="0" dirty="0">
                <a:solidFill>
                  <a:srgbClr val="C5C8C6"/>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representationValue</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"SW1A 2AA"</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a:p>
            <a:endParaRPr lang="en-GB" sz="1050" b="0" dirty="0">
              <a:solidFill>
                <a:srgbClr val="C5C8C6"/>
              </a:solidFill>
              <a:effectLst/>
              <a:latin typeface="Consolas" panose="020B0609020204030204" pitchFamily="49" charset="0"/>
            </a:endParaRPr>
          </a:p>
          <a:p>
            <a:r>
              <a:rPr lang="en-GB" sz="1050" b="0" dirty="0">
                <a:solidFill>
                  <a:srgbClr val="569CD6"/>
                </a:solidFill>
                <a:effectLst/>
                <a:latin typeface="Consolas" panose="020B0609020204030204" pitchFamily="49" charset="0"/>
              </a:rPr>
              <a:t>data:</a:t>
            </a:r>
            <a:r>
              <a:rPr lang="en-GB" sz="1050" dirty="0">
                <a:solidFill>
                  <a:srgbClr val="9CDCFE"/>
                </a:solidFill>
                <a:latin typeface="Consolas" panose="020B0609020204030204" pitchFamily="49" charset="0"/>
              </a:rPr>
              <a:t>10DowningStreetUDPR </a:t>
            </a:r>
            <a:r>
              <a:rPr lang="en-GB" sz="1050" b="0" dirty="0">
                <a:solidFill>
                  <a:srgbClr val="569CD6"/>
                </a:solidFill>
                <a:effectLst/>
                <a:latin typeface="Consolas" panose="020B0609020204030204" pitchFamily="49" charset="0"/>
              </a:rPr>
              <a:t>a</a:t>
            </a:r>
            <a:r>
              <a:rPr lang="en-GB" sz="1050" b="0" dirty="0">
                <a:solidFill>
                  <a:srgbClr val="C5C8C6"/>
                </a:solidFill>
                <a:effectLst/>
                <a:latin typeface="Consolas" panose="020B0609020204030204" pitchFamily="49" charset="0"/>
              </a:rPr>
              <a:t> </a:t>
            </a:r>
            <a:r>
              <a:rPr lang="en-GB" sz="1050" b="0" dirty="0" err="1">
                <a:solidFill>
                  <a:srgbClr val="569CD6"/>
                </a:solidFill>
                <a:effectLst/>
                <a:latin typeface="Consolas" panose="020B0609020204030204" pitchFamily="49" charset="0"/>
              </a:rPr>
              <a:t>ont:</a:t>
            </a:r>
            <a:r>
              <a:rPr lang="en-GB" sz="1050" b="0" dirty="0" err="1">
                <a:solidFill>
                  <a:srgbClr val="9CDCFE"/>
                </a:solidFill>
                <a:effectLst/>
                <a:latin typeface="Consolas" panose="020B0609020204030204" pitchFamily="49" charset="0"/>
              </a:rPr>
              <a:t>UniqueDeliveryPointReference</a:t>
            </a:r>
            <a:r>
              <a:rPr lang="en-GB" sz="1050" b="0" dirty="0">
                <a:solidFill>
                  <a:srgbClr val="C5C8C6"/>
                </a:solidFill>
                <a:effectLst/>
                <a:latin typeface="Consolas" panose="020B0609020204030204" pitchFamily="49" charset="0"/>
              </a:rPr>
              <a:t>; </a:t>
            </a:r>
          </a:p>
          <a:p>
            <a:r>
              <a:rPr lang="en-GB" sz="1050" b="1" dirty="0">
                <a:solidFill>
                  <a:srgbClr val="FFFFFF"/>
                </a:solidFill>
                <a:effectLst/>
                <a:latin typeface="Consolas" panose="020B0609020204030204" pitchFamily="49" charset="0"/>
              </a:rPr>
              <a:t>	</a:t>
            </a:r>
            <a:r>
              <a:rPr lang="en-GB" sz="1050" b="1" dirty="0" err="1">
                <a:solidFill>
                  <a:srgbClr val="FFFFFF"/>
                </a:solidFill>
                <a:effectLst/>
                <a:latin typeface="Consolas" panose="020B0609020204030204" pitchFamily="49" charset="0"/>
              </a:rPr>
              <a:t>ies</a:t>
            </a:r>
            <a:r>
              <a:rPr lang="en-GB" sz="1050" b="0" dirty="0" err="1">
                <a:solidFill>
                  <a:srgbClr val="C5C8C6"/>
                </a:solidFill>
                <a:effectLst/>
                <a:latin typeface="Consolas" panose="020B0609020204030204" pitchFamily="49" charset="0"/>
              </a:rPr>
              <a:t>:</a:t>
            </a:r>
            <a:r>
              <a:rPr lang="en-GB" sz="1050" b="0" dirty="0" err="1">
                <a:solidFill>
                  <a:srgbClr val="9CDCFE"/>
                </a:solidFill>
                <a:effectLst/>
                <a:latin typeface="Consolas" panose="020B0609020204030204" pitchFamily="49" charset="0"/>
              </a:rPr>
              <a:t>representationValue</a:t>
            </a:r>
            <a:r>
              <a:rPr lang="en-GB" sz="1050" b="0" dirty="0">
                <a:solidFill>
                  <a:srgbClr val="C5C8C6"/>
                </a:solidFill>
                <a:effectLst/>
                <a:latin typeface="Consolas" panose="020B0609020204030204" pitchFamily="49" charset="0"/>
              </a:rPr>
              <a:t> </a:t>
            </a:r>
            <a:r>
              <a:rPr lang="en-GB" sz="1050" b="0" dirty="0">
                <a:solidFill>
                  <a:srgbClr val="CE9178"/>
                </a:solidFill>
                <a:effectLst/>
                <a:latin typeface="Consolas" panose="020B0609020204030204" pitchFamily="49" charset="0"/>
              </a:rPr>
              <a:t>"100023336956"</a:t>
            </a:r>
            <a:r>
              <a:rPr lang="en-GB" sz="1050" b="0" dirty="0">
                <a:solidFill>
                  <a:srgbClr val="C5C8C6"/>
                </a:solidFill>
                <a:effectLst/>
                <a:latin typeface="Consolas" panose="020B0609020204030204" pitchFamily="49" charset="0"/>
              </a:rPr>
              <a:t>^^</a:t>
            </a:r>
            <a:r>
              <a:rPr lang="en-GB" sz="1050" b="0" dirty="0" err="1">
                <a:solidFill>
                  <a:srgbClr val="569CD6"/>
                </a:solidFill>
                <a:effectLst/>
                <a:latin typeface="Consolas" panose="020B0609020204030204" pitchFamily="49" charset="0"/>
              </a:rPr>
              <a:t>xsd:</a:t>
            </a:r>
            <a:r>
              <a:rPr lang="en-GB" sz="1050" b="0" dirty="0" err="1">
                <a:solidFill>
                  <a:srgbClr val="9CDCFE"/>
                </a:solidFill>
                <a:effectLst/>
                <a:latin typeface="Consolas" panose="020B0609020204030204" pitchFamily="49" charset="0"/>
              </a:rPr>
              <a:t>string</a:t>
            </a:r>
            <a:r>
              <a:rPr lang="en-GB" sz="1050" b="0" dirty="0">
                <a:solidFill>
                  <a:srgbClr val="C5C8C6"/>
                </a:solidFill>
                <a:effectLst/>
                <a:latin typeface="Consolas" panose="020B0609020204030204" pitchFamily="49" charset="0"/>
              </a:rPr>
              <a:t> .</a:t>
            </a:r>
          </a:p>
        </p:txBody>
      </p:sp>
    </p:spTree>
    <p:extLst>
      <p:ext uri="{BB962C8B-B14F-4D97-AF65-F5344CB8AC3E}">
        <p14:creationId xmlns:p14="http://schemas.microsoft.com/office/powerpoint/2010/main" val="875738019"/>
      </p:ext>
    </p:extLst>
  </p:cSld>
  <p:clrMapOvr>
    <a:masterClrMapping/>
  </p:clrMapOvr>
</p:sld>
</file>

<file path=ppt/theme/theme1.xml><?xml version="1.0" encoding="utf-8"?>
<a:theme xmlns:a="http://schemas.openxmlformats.org/drawingml/2006/main" name="Office Theme">
  <a:themeElements>
    <a:clrScheme name="MI5 Colour Scheme">
      <a:dk1>
        <a:srgbClr val="272727"/>
      </a:dk1>
      <a:lt1>
        <a:sysClr val="window" lastClr="FFFFFF"/>
      </a:lt1>
      <a:dk2>
        <a:srgbClr val="004D71"/>
      </a:dk2>
      <a:lt2>
        <a:srgbClr val="E5EBEF"/>
      </a:lt2>
      <a:accent1>
        <a:srgbClr val="00ACAF"/>
      </a:accent1>
      <a:accent2>
        <a:srgbClr val="F9AF00"/>
      </a:accent2>
      <a:accent3>
        <a:srgbClr val="E11F21"/>
      </a:accent3>
      <a:accent4>
        <a:srgbClr val="002B3C"/>
      </a:accent4>
      <a:accent5>
        <a:srgbClr val="44195E"/>
      </a:accent5>
      <a:accent6>
        <a:srgbClr val="1C6B24"/>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400" dirty="0"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46a0f7d-0a2a-4a67-8787-0526ac134057">
      <UserInfo>
        <DisplayName>Dan Turley</DisplayName>
        <AccountId>34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2532A45807174DA3DC86A189D226E6" ma:contentTypeVersion="10" ma:contentTypeDescription="Create a new document." ma:contentTypeScope="" ma:versionID="2f21f7b85e01d43e4988c7c5053d05b6">
  <xsd:schema xmlns:xsd="http://www.w3.org/2001/XMLSchema" xmlns:xs="http://www.w3.org/2001/XMLSchema" xmlns:p="http://schemas.microsoft.com/office/2006/metadata/properties" xmlns:ns2="72b7bd98-0189-4fe0-995b-5adb687b54fc" xmlns:ns3="646a0f7d-0a2a-4a67-8787-0526ac134057" targetNamespace="http://schemas.microsoft.com/office/2006/metadata/properties" ma:root="true" ma:fieldsID="4b25d48495aaae446713445e23f0dee8" ns2:_="" ns3:_="">
    <xsd:import namespace="72b7bd98-0189-4fe0-995b-5adb687b54fc"/>
    <xsd:import namespace="646a0f7d-0a2a-4a67-8787-0526ac1340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b7bd98-0189-4fe0-995b-5adb687b54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6a0f7d-0a2a-4a67-8787-0526ac13405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6B6FE5-1AA8-4412-9E37-795372FECC1A}">
  <ds:schemaRefs>
    <ds:schemaRef ds:uri="http://purl.org/dc/elements/1.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646a0f7d-0a2a-4a67-8787-0526ac134057"/>
    <ds:schemaRef ds:uri="72b7bd98-0189-4fe0-995b-5adb687b54fc"/>
  </ds:schemaRefs>
</ds:datastoreItem>
</file>

<file path=customXml/itemProps2.xml><?xml version="1.0" encoding="utf-8"?>
<ds:datastoreItem xmlns:ds="http://schemas.openxmlformats.org/officeDocument/2006/customXml" ds:itemID="{6E1DAB17-5575-4845-8CCF-E39124BFD6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b7bd98-0189-4fe0-995b-5adb687b54fc"/>
    <ds:schemaRef ds:uri="646a0f7d-0a2a-4a67-8787-0526ac134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6E7E94-3058-4A16-BA59-5404102300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4889</Words>
  <Application>Microsoft Macintosh PowerPoint</Application>
  <PresentationFormat>Widescreen</PresentationFormat>
  <Paragraphs>731</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Menlo</vt:lpstr>
      <vt:lpstr>Wingdings</vt:lpstr>
      <vt:lpstr>Office Theme</vt:lpstr>
      <vt:lpstr>IES Examples</vt:lpstr>
      <vt:lpstr>Examples included:</vt:lpstr>
      <vt:lpstr>Notation used in this document</vt:lpstr>
      <vt:lpstr>A Meeting: diagram</vt:lpstr>
      <vt:lpstr>Planned Meeting: triples</vt:lpstr>
      <vt:lpstr>Observations of a moving aircraft: diagram </vt:lpstr>
      <vt:lpstr>Observations of a moving aircraft: triples </vt:lpstr>
      <vt:lpstr>Representations of an Address: diagram</vt:lpstr>
      <vt:lpstr>Representations of an Address: triples</vt:lpstr>
      <vt:lpstr>Sim Card Swap in a Mobile Handset: diagram</vt:lpstr>
      <vt:lpstr>Sim Card Swap in a Mobile Handset: triples</vt:lpstr>
      <vt:lpstr>Assessments and subject of interest: diagram</vt:lpstr>
      <vt:lpstr>Assessments and subject of interest: triples</vt:lpstr>
      <vt:lpstr>Posts of organisations: diagram</vt:lpstr>
      <vt:lpstr>Posts of organisations: triples</vt:lpstr>
      <vt:lpstr>SMS Message: diagram</vt:lpstr>
      <vt:lpstr>SMS Message: triples </vt:lpstr>
      <vt:lpstr>Voice call: diagram</vt:lpstr>
      <vt:lpstr>Voice call: triples</vt:lpstr>
      <vt:lpstr>Movement: diagram</vt:lpstr>
      <vt:lpstr>Movement: triples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Examples</dc:title>
  <dc:creator/>
  <cp:lastModifiedBy/>
  <cp:revision>149</cp:revision>
  <dcterms:created xsi:type="dcterms:W3CDTF">2020-01-30T16:03:51Z</dcterms:created>
  <dcterms:modified xsi:type="dcterms:W3CDTF">2024-04-03T14:22:24Z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0x010100CA2532A45807174DA3DC86A189D226E6</vt:lpwstr>
  </property>
</Properties>
</file>