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89" r:id="rId2"/>
    <p:sldId id="331" r:id="rId3"/>
    <p:sldId id="330" r:id="rId4"/>
    <p:sldId id="334" r:id="rId5"/>
    <p:sldId id="336" r:id="rId6"/>
    <p:sldId id="352" r:id="rId7"/>
    <p:sldId id="351" r:id="rId8"/>
    <p:sldId id="341" r:id="rId9"/>
    <p:sldId id="343" r:id="rId10"/>
    <p:sldId id="344" r:id="rId11"/>
    <p:sldId id="349" r:id="rId12"/>
    <p:sldId id="350" r:id="rId13"/>
    <p:sldId id="342" r:id="rId14"/>
    <p:sldId id="353" r:id="rId15"/>
    <p:sldId id="345" r:id="rId16"/>
    <p:sldId id="354" r:id="rId17"/>
    <p:sldId id="347" r:id="rId18"/>
    <p:sldId id="335" r:id="rId19"/>
    <p:sldId id="337" r:id="rId20"/>
    <p:sldId id="338" r:id="rId21"/>
  </p:sldIdLst>
  <p:sldSz cx="10080625" cy="5670550"/>
  <p:notesSz cx="7559675" cy="1069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950B5-AC03-DEDE-7E77-CC8EE3E14C18}" v="4" dt="2023-12-21T11:09:31.339"/>
    <p1510:client id="{3F0D344C-204F-41FF-A2B1-2B3D94A0236C}" v="1210" dt="2023-12-21T11:01:05.628"/>
    <p1510:client id="{57401FC6-36B9-EF8B-3904-90143254B017}" v="2069" dt="2023-12-21T11:09:07.828"/>
    <p1510:client id="{9329F0F2-7B8D-5E2E-5AF8-A45B68E5283D}" v="2712" dt="2023-12-21T12:30:52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9155F3-6E8E-FE6E-3CA3-D5F311969D9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CF97F-A2C8-E05B-9EAE-2692C719CD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465A4-868B-3916-000D-6A85A4DFC8F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 sz="1400"/>
            </a:pP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2CCB3-1B98-09A5-1F17-A7BC66AE286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numCol="1" anchor="b" anchorCtr="0" compatLnSpc="1">
            <a:prstTxWarp prst="textNoShape">
              <a:avLst/>
            </a:prstTxWarp>
            <a:noAutofit/>
          </a:bodyPr>
          <a:lstStyle>
            <a:lvl1pPr algn="r" eaLnBrk="1">
              <a:defRPr sz="1400">
                <a:latin typeface="Liberation Sans"/>
                <a:ea typeface="DejaVu Sans"/>
                <a:cs typeface="DejaVu Sans"/>
              </a:defRPr>
            </a:lvl1pPr>
          </a:lstStyle>
          <a:p>
            <a:fld id="{9DA95182-3615-4FE0-B285-489A26B000C9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3A62B92-9909-FBE8-18A6-09E854FD9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1AEF8-E754-8D85-53D4-9CE1A16E48B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s-ES" noProof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1FDAF13-C35A-E397-8CAE-0367970BC3B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s-ES" sz="1400" kern="1200" smtClean="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2DBA4-0149-E29E-85ED-596413DC09E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s-ES" sz="1400" kern="1200" smtClean="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4AFE-7C3C-00E0-10A2-59F699A838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s-ES" sz="1400" kern="1200" smtClean="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80E6-028A-2E48-5A32-259A958137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r" eaLnBrk="1">
              <a:defRPr sz="1400">
                <a:solidFill>
                  <a:srgbClr val="FFFFFF"/>
                </a:solidFill>
                <a:latin typeface="Liberation Sans"/>
                <a:ea typeface="DejaVu Sans"/>
                <a:cs typeface="DejaVu Sans"/>
              </a:defRPr>
            </a:lvl1pPr>
          </a:lstStyle>
          <a:p>
            <a:fld id="{41A89D01-77B4-40D1-B9C3-07B9596E191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s-ES" sz="2000" kern="1200">
        <a:solidFill>
          <a:schemeClr val="tx1"/>
        </a:solidFill>
        <a:highlight>
          <a:srgbClr val="FFFFFF"/>
        </a:highlight>
        <a:latin typeface="Liberation Sans" pitchFamily="18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89D01-77B4-40D1-B9C3-07B9596E191B}" type="slidenum">
              <a:rPr lang="es-ES" altLang="en-US" smtClean="0"/>
              <a:pPr/>
              <a:t>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046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89D01-77B4-40D1-B9C3-07B9596E191B}" type="slidenum">
              <a:rPr lang="es-ES" altLang="en-US" smtClean="0"/>
              <a:pPr/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423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BC64BAD-59B7-95D7-E32B-AC9486641BF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560736A-6926-5E9C-30B3-A5EA29E26D6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93338E5-2844-0FCC-ABF6-9D2747E4C54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804E4-6A6C-4AE3-B6C0-6F829A8EA2A7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115424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C806332A-A046-03C1-FE8F-B55683C0CC6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980ACF3-CDDB-4097-527E-82760C961BC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69911F5-AAD0-6CBB-B29D-7A468362CC3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EB55E-2152-4D96-A468-785428730FB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936654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31F79C0A-A4BD-7783-C37D-C01128016BA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C08BB55-798A-BB66-6F74-EE4C51F5521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339AC20-F489-6E82-1946-EA6557C4CA0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76EC0-FBBC-4CD3-B069-7FA9BE8EA5FC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71228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044CF9B0-905A-ECC4-3E92-27254D39BA1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1EA2759-BC52-B997-63A9-B553AA3047D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2A9EF00-A018-3C5C-9345-50E27406390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8C6BB-2991-4CBD-B7B3-38D2CA025CAD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79779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B515AC9E-0EA5-8939-B89F-8D173DFEA4E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4585262-C9D1-F15C-B692-FAB8D24A052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9BBE68C-C961-DC51-FC03-084FB609D51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7D4B3-AC44-4701-A73D-D5EF48A7CE6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911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26EB472E-EF5F-4EDC-C01E-3E5F9E9D02B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4F5F80E-449C-DDD8-4A65-F0CB8CA7A1E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B409EA7-025C-24EF-8D75-65F5143EE97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77FF5-207C-40FA-8341-B58279C48C9A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219797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E6F537C4-E23F-3D52-9333-2E171A2D668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0B6324E9-2910-2239-7970-0F017E92D16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84A9637-434E-901B-2F99-1184C359B59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61FE4-7C9D-4EC5-9A53-AFF457C81D0A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7849078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FCDA9A63-3B43-8671-51C0-898B95B23FC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BFD40B7-9E28-EB7D-28B3-EA0687E5D70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BBC802B-57F3-563D-C641-72EF6649CDB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99402-8AC8-4DC2-812E-5DA997A9669C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9511892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FF2B5EF4-FFF2-40B4-BE49-F238E27FC236}">
                <a16:creationId xmlns:a16="http://schemas.microsoft.com/office/drawing/2014/main" id="{1B1312BE-BF7A-FE01-2A29-9CECD962517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839D68B1-44FE-53B0-358F-5360665D6AC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660DF58-1254-369E-B26D-B981BF10CB2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4D2A-82F4-45A5-9F05-C05D8CC2E3FE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5809172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BC1B03FE-FAB6-E859-0829-1C4FDB2494F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A1DC1B-87A1-31FA-C64C-CBB2E4E0B20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CD5350-6DA6-4BA9-9FA4-27721FE005B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E733D-9F45-4E7E-A1FB-237BAABBA597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8400824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D2BF1D4-97CA-11CA-79E4-177645FEBF3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D9476C-62B1-7B46-728A-20D76C7D11E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AC8752FD-CA88-FAD5-D1C1-F1831EF254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EE67F-B185-450D-96F1-78408A3303C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53210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98177BCC-4F4A-F454-08DF-E39A5E479427}"/>
              </a:ext>
            </a:extLst>
          </p:cNvPr>
          <p:cNvSpPr/>
          <p:nvPr/>
        </p:nvSpPr>
        <p:spPr>
          <a:xfrm>
            <a:off x="0" y="0"/>
            <a:ext cx="10077450" cy="7207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EF5067B-A1F2-B012-C52E-526BBDEC391D}"/>
              </a:ext>
            </a:extLst>
          </p:cNvPr>
          <p:cNvSpPr/>
          <p:nvPr/>
        </p:nvSpPr>
        <p:spPr>
          <a:xfrm>
            <a:off x="3175" y="5040313"/>
            <a:ext cx="10077450" cy="631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22B7661-E512-F47E-C66D-8815FA0D8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63" y="179388"/>
            <a:ext cx="9359900" cy="479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BC950-2348-79D3-5F45-6873A59C44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63" y="1079500"/>
            <a:ext cx="9359900" cy="3600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D88EF8-8A18-044B-7530-65015747683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363" y="5219700"/>
            <a:ext cx="2339975" cy="3603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s-ES" sz="1400" kern="1200" smtClean="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6D3D5-460B-319D-EA21-1D320728D31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9475" y="5219700"/>
            <a:ext cx="3240088" cy="3603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s-ES" sz="1400" kern="1200" smtClean="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40C08-EE0A-6143-5A1B-C963883796E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288" y="5219700"/>
            <a:ext cx="2339975" cy="3603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r" eaLnBrk="1">
              <a:defRPr sz="1400">
                <a:solidFill>
                  <a:srgbClr val="FFFFFF"/>
                </a:solidFill>
                <a:latin typeface="Liberation Sans"/>
                <a:ea typeface="DejaVu Sans"/>
                <a:cs typeface="DejaVu Sans"/>
              </a:defRPr>
            </a:lvl1pPr>
          </a:lstStyle>
          <a:p>
            <a:fld id="{599A21E9-3DD7-4CEF-86D6-53ED4E5D7C3E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3300" kern="1200"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FFFFFF"/>
          </a:solidFill>
          <a:latin typeface="Liberation Sans"/>
        </a:defRPr>
      </a:lvl9pPr>
    </p:titleStyle>
    <p:bodyStyle>
      <a:lvl1pPr algn="l" rtl="0" eaLnBrk="0" fontAlgn="base" hangingPunct="0">
        <a:spcBef>
          <a:spcPts val="1063"/>
        </a:spcBef>
        <a:spcAft>
          <a:spcPct val="0"/>
        </a:spcAft>
        <a:defRPr lang="es-ES" sz="2400" kern="1200"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25359"/>
            <a:ext cx="10080624" cy="26146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342B20-EDC2-F6C9-B253-0BE315A2BCEF}"/>
              </a:ext>
            </a:extLst>
          </p:cNvPr>
          <p:cNvSpPr txBox="1"/>
          <p:nvPr/>
        </p:nvSpPr>
        <p:spPr>
          <a:xfrm>
            <a:off x="649568" y="1254821"/>
            <a:ext cx="8781488" cy="1831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sz="6700">
              <a:solidFill>
                <a:srgbClr val="FFFFFF"/>
              </a:solidFill>
              <a:latin typeface="Aptos" panose="020B0004020202020204" pitchFamily="34" charset="0"/>
              <a:ea typeface="+mj-ea"/>
              <a:cs typeface="+mj-cs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6700">
                <a:solidFill>
                  <a:srgbClr val="FFFFFF"/>
                </a:solidFill>
                <a:latin typeface="Aptos" panose="020B0004020202020204" pitchFamily="34" charset="0"/>
                <a:ea typeface="+mj-ea"/>
                <a:cs typeface="+mj-cs"/>
              </a:rPr>
              <a:t>Introduction to Human Language Technology: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7600">
                <a:solidFill>
                  <a:srgbClr val="FFFFFF"/>
                </a:solidFill>
                <a:latin typeface="Aptos SemiBold" panose="020B0004020202020204" pitchFamily="34" charset="0"/>
                <a:ea typeface="+mj-ea"/>
                <a:cs typeface="+mj-cs"/>
              </a:rPr>
              <a:t>Semantic Textual Similarity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rgbClr val="FFFFFF"/>
                </a:solidFill>
                <a:latin typeface="Aptos SemiBold" panose="020B0004020202020204" pitchFamily="34" charset="0"/>
                <a:ea typeface="+mj-ea"/>
                <a:cs typeface="+mj-cs"/>
              </a:rPr>
              <a:t> 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br>
              <a:rPr lang="en-US" sz="2400">
                <a:solidFill>
                  <a:srgbClr val="FFFFFF"/>
                </a:solidFill>
                <a:latin typeface="Aptos SemiBold" panose="020B0004020202020204" pitchFamily="34" charset="0"/>
                <a:ea typeface="+mj-ea"/>
                <a:cs typeface="+mj-cs"/>
              </a:rPr>
            </a:br>
            <a:endParaRPr lang="en-US" sz="2100">
              <a:solidFill>
                <a:srgbClr val="FFFFFF"/>
              </a:solidFill>
              <a:latin typeface="Aptos" panose="020B0004020202020204" pitchFamily="34" charset="0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ED756F-5476-173A-22C9-0DF3F3025303}"/>
              </a:ext>
            </a:extLst>
          </p:cNvPr>
          <p:cNvSpPr txBox="1"/>
          <p:nvPr/>
        </p:nvSpPr>
        <p:spPr>
          <a:xfrm>
            <a:off x="6356385" y="3779003"/>
            <a:ext cx="2585356" cy="132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sz="1800">
              <a:solidFill>
                <a:srgbClr val="FFFFFF"/>
              </a:solidFill>
              <a:latin typeface="Aptos SemiBold" panose="020B0004020202020204" pitchFamily="34" charset="0"/>
              <a:ea typeface="+mj-ea"/>
              <a:cs typeface="+mj-cs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endParaRPr lang="en-US" sz="1800">
              <a:solidFill>
                <a:srgbClr val="FFFFFF"/>
              </a:solidFill>
              <a:latin typeface="Aptos" panose="020B0004020202020204" pitchFamily="34" charset="0"/>
              <a:ea typeface="+mj-ea"/>
              <a:cs typeface="+mj-cs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  <a:latin typeface="Aptos" panose="020B0004020202020204" pitchFamily="34" charset="0"/>
                <a:ea typeface="+mj-ea"/>
                <a:cs typeface="+mj-cs"/>
              </a:rPr>
              <a:t>Alberto Becerra Tomé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  <a:latin typeface="Aptos" panose="020B0004020202020204" pitchFamily="34" charset="0"/>
                <a:ea typeface="+mj-ea"/>
                <a:cs typeface="+mj-cs"/>
              </a:rPr>
              <a:t>Javier González Béjar</a:t>
            </a:r>
          </a:p>
        </p:txBody>
      </p:sp>
      <p:pic>
        <p:nvPicPr>
          <p:cNvPr id="1030" name="Picture 6" descr="Natural Language Processing With Python's NLTK Package – Real Python">
            <a:extLst>
              <a:ext uri="{FF2B5EF4-FFF2-40B4-BE49-F238E27FC236}">
                <a16:creationId xmlns:a16="http://schemas.microsoft.com/office/drawing/2014/main" id="{5EA9F4E6-D14A-58B1-A325-0AE8EFDAB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41" y="3472544"/>
            <a:ext cx="2734092" cy="153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191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242C-BA03-5E1B-70B7-41EAC2692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A083E2F-4A5A-2D67-EB54-A2F870A2CE8C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14F69C6-7965-AD30-5582-1DB14B0D1DE9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1: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All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4AE59B-7CD6-6624-E058-8C358EEF8D60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5A1656F-1785-7E98-6C2B-6CDE0639D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61231"/>
              </p:ext>
            </p:extLst>
          </p:nvPr>
        </p:nvGraphicFramePr>
        <p:xfrm>
          <a:off x="6731342" y="848907"/>
          <a:ext cx="3106747" cy="407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54">
                  <a:extLst>
                    <a:ext uri="{9D8B030D-6E8A-4147-A177-3AD203B41FA5}">
                      <a16:colId xmlns:a16="http://schemas.microsoft.com/office/drawing/2014/main" val="628694935"/>
                    </a:ext>
                  </a:extLst>
                </a:gridCol>
                <a:gridCol w="2049493">
                  <a:extLst>
                    <a:ext uri="{9D8B030D-6E8A-4147-A177-3AD203B41FA5}">
                      <a16:colId xmlns:a16="http://schemas.microsoft.com/office/drawing/2014/main" val="110467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Feature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cosine_n_1_stem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jaccard_n_1_stem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cosine_wd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jaccard_wd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dice_n_1_spacy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26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cosine_n_1_spacy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57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dice_n_1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076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cosine_n_1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267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jaccard_n_1_spacy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1405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overlap_n_1_stem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869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B7D463A-B7E8-1915-597A-0117142A4416}"/>
              </a:ext>
            </a:extLst>
          </p:cNvPr>
          <p:cNvSpPr txBox="1"/>
          <p:nvPr/>
        </p:nvSpPr>
        <p:spPr>
          <a:xfrm>
            <a:off x="529775" y="866528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MSRpar</a:t>
            </a:r>
            <a:r>
              <a:rPr lang="es-ES" i="1">
                <a:latin typeface="Calibri"/>
                <a:ea typeface="Calibri"/>
                <a:cs typeface="Calibri"/>
              </a:rPr>
              <a:t> </a:t>
            </a:r>
            <a:r>
              <a:rPr lang="es-ES" err="1">
                <a:latin typeface="Calibri"/>
                <a:ea typeface="Calibri"/>
                <a:cs typeface="Calibri"/>
              </a:rPr>
              <a:t>dataset</a:t>
            </a:r>
            <a:endParaRPr lang="es-ES" i="1" err="1">
              <a:ea typeface="Calibri"/>
              <a:cs typeface="Calibri"/>
            </a:endParaRP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CAD4AE43-3955-D88A-9F70-66FDFAC6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" r="377" b="182"/>
          <a:stretch/>
        </p:blipFill>
        <p:spPr>
          <a:xfrm>
            <a:off x="124368" y="1225670"/>
            <a:ext cx="6517522" cy="38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616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3C0C-7E0A-BE25-FCB8-8D24306D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1B35134-4F51-B68F-37C3-5ECCE4033C0C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B624B97-95FF-904A-BCE0-00B3B6C62CA9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1: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All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C395E6-006A-208E-E795-B8DBE9ACF7A8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99D2160-72A6-C432-FA4F-4D4A9AE3D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81384"/>
              </p:ext>
            </p:extLst>
          </p:nvPr>
        </p:nvGraphicFramePr>
        <p:xfrm>
          <a:off x="6731342" y="848907"/>
          <a:ext cx="3106747" cy="407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54">
                  <a:extLst>
                    <a:ext uri="{9D8B030D-6E8A-4147-A177-3AD203B41FA5}">
                      <a16:colId xmlns:a16="http://schemas.microsoft.com/office/drawing/2014/main" val="628694935"/>
                    </a:ext>
                  </a:extLst>
                </a:gridCol>
                <a:gridCol w="2049493">
                  <a:extLst>
                    <a:ext uri="{9D8B030D-6E8A-4147-A177-3AD203B41FA5}">
                      <a16:colId xmlns:a16="http://schemas.microsoft.com/office/drawing/2014/main" val="110467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cosine_n_1_stem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dice_n_1_stem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lin_wd_s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jaccard_n_1_spacy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26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dice_n_1_spacy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57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076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jaccard_n_1_stem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267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overlap_n_1_stem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1405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cosine_wd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869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EF303E6-035F-E44B-47C0-9D67257CD738}"/>
              </a:ext>
            </a:extLst>
          </p:cNvPr>
          <p:cNvSpPr txBox="1"/>
          <p:nvPr/>
        </p:nvSpPr>
        <p:spPr>
          <a:xfrm>
            <a:off x="529775" y="866528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MSRvid</a:t>
            </a:r>
            <a:r>
              <a:rPr lang="es-ES" i="1">
                <a:latin typeface="Calibri"/>
                <a:ea typeface="Calibri"/>
                <a:cs typeface="Calibri"/>
              </a:rPr>
              <a:t> </a:t>
            </a:r>
            <a:r>
              <a:rPr lang="es-ES" err="1">
                <a:latin typeface="Calibri"/>
                <a:ea typeface="Calibri"/>
                <a:cs typeface="Calibri"/>
              </a:rPr>
              <a:t>dataset</a:t>
            </a:r>
            <a:endParaRPr lang="es-ES" i="1" err="1">
              <a:ea typeface="Calibri"/>
              <a:cs typeface="Calibri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F61EAED3-F1D0-8E6D-25B6-A2354241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9" y="1133475"/>
            <a:ext cx="6587827" cy="39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746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D4717-D70B-4C64-62C4-D70BA095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5F36A48-AE42-D07D-1F8A-857DA0D84D11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03B9010-8505-945D-C792-661F3BF91E97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1: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All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FB9810-EA85-E1BF-6E36-5EF7D6EE7DAB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4E0647A-6570-98CA-AA18-34E9E588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74461"/>
              </p:ext>
            </p:extLst>
          </p:nvPr>
        </p:nvGraphicFramePr>
        <p:xfrm>
          <a:off x="6731342" y="848907"/>
          <a:ext cx="3106747" cy="407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54">
                  <a:extLst>
                    <a:ext uri="{9D8B030D-6E8A-4147-A177-3AD203B41FA5}">
                      <a16:colId xmlns:a16="http://schemas.microsoft.com/office/drawing/2014/main" val="628694935"/>
                    </a:ext>
                  </a:extLst>
                </a:gridCol>
                <a:gridCol w="2049493">
                  <a:extLst>
                    <a:ext uri="{9D8B030D-6E8A-4147-A177-3AD203B41FA5}">
                      <a16:colId xmlns:a16="http://schemas.microsoft.com/office/drawing/2014/main" val="110467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gst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lcseq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Dice_n_1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Jaro_w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26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levenshtein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57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lcstr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076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jaro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267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dice_n_1_spacy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1405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Overlap_n_1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869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C0C15FC-BE89-5FF5-C997-7822BEF6C25F}"/>
              </a:ext>
            </a:extLst>
          </p:cNvPr>
          <p:cNvSpPr txBox="1"/>
          <p:nvPr/>
        </p:nvSpPr>
        <p:spPr>
          <a:xfrm>
            <a:off x="529775" y="866528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SMTeuroparl</a:t>
            </a:r>
            <a:r>
              <a:rPr lang="es-ES" i="1">
                <a:latin typeface="Calibri"/>
                <a:ea typeface="Calibri"/>
                <a:cs typeface="Calibri"/>
              </a:rPr>
              <a:t> </a:t>
            </a:r>
            <a:r>
              <a:rPr lang="es-ES" err="1">
                <a:latin typeface="Calibri"/>
                <a:ea typeface="Calibri"/>
                <a:cs typeface="Calibri"/>
              </a:rPr>
              <a:t>dataset</a:t>
            </a:r>
            <a:endParaRPr lang="es-ES" i="1" err="1"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628EF1-03A6-6F3A-50C9-4BBB78C7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3" y="1203290"/>
            <a:ext cx="6530398" cy="38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877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FC68-A491-916F-E5B4-D62AC382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3643B2F-24DD-7AD5-E5C9-64DAA0ED6616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B157116-7DD0-C43E-96F0-697154B3497D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2: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Reduced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CA486B-4986-878C-F7D3-0F492A9F0BE3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1649BF1-B71F-736C-377D-2457AAF0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7904"/>
              </p:ext>
            </p:extLst>
          </p:nvPr>
        </p:nvGraphicFramePr>
        <p:xfrm>
          <a:off x="274633" y="2283256"/>
          <a:ext cx="9524138" cy="239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87">
                  <a:extLst>
                    <a:ext uri="{9D8B030D-6E8A-4147-A177-3AD203B41FA5}">
                      <a16:colId xmlns:a16="http://schemas.microsoft.com/office/drawing/2014/main" val="2073345018"/>
                    </a:ext>
                  </a:extLst>
                </a:gridCol>
                <a:gridCol w="766199">
                  <a:extLst>
                    <a:ext uri="{9D8B030D-6E8A-4147-A177-3AD203B41FA5}">
                      <a16:colId xmlns:a16="http://schemas.microsoft.com/office/drawing/2014/main" val="1328127767"/>
                    </a:ext>
                  </a:extLst>
                </a:gridCol>
                <a:gridCol w="1275352">
                  <a:extLst>
                    <a:ext uri="{9D8B030D-6E8A-4147-A177-3AD203B41FA5}">
                      <a16:colId xmlns:a16="http://schemas.microsoft.com/office/drawing/2014/main" val="3021087283"/>
                    </a:ext>
                  </a:extLst>
                </a:gridCol>
                <a:gridCol w="1264252">
                  <a:extLst>
                    <a:ext uri="{9D8B030D-6E8A-4147-A177-3AD203B41FA5}">
                      <a16:colId xmlns:a16="http://schemas.microsoft.com/office/drawing/2014/main" val="2815697511"/>
                    </a:ext>
                  </a:extLst>
                </a:gridCol>
                <a:gridCol w="1238054">
                  <a:extLst>
                    <a:ext uri="{9D8B030D-6E8A-4147-A177-3AD203B41FA5}">
                      <a16:colId xmlns:a16="http://schemas.microsoft.com/office/drawing/2014/main" val="4131785889"/>
                    </a:ext>
                  </a:extLst>
                </a:gridCol>
                <a:gridCol w="1549000">
                  <a:extLst>
                    <a:ext uri="{9D8B030D-6E8A-4147-A177-3AD203B41FA5}">
                      <a16:colId xmlns:a16="http://schemas.microsoft.com/office/drawing/2014/main" val="3658460585"/>
                    </a:ext>
                  </a:extLst>
                </a:gridCol>
                <a:gridCol w="1031406">
                  <a:extLst>
                    <a:ext uri="{9D8B030D-6E8A-4147-A177-3AD203B41FA5}">
                      <a16:colId xmlns:a16="http://schemas.microsoft.com/office/drawing/2014/main" val="4073460907"/>
                    </a:ext>
                  </a:extLst>
                </a:gridCol>
                <a:gridCol w="999488">
                  <a:extLst>
                    <a:ext uri="{9D8B030D-6E8A-4147-A177-3AD203B41FA5}">
                      <a16:colId xmlns:a16="http://schemas.microsoft.com/office/drawing/2014/main" val="367423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Dataset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Size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Estimators</a:t>
                      </a: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Min Samples Leaf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N Features (per tree)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Mean Training 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CV Pearson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Test Pearson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20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All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9 (</a:t>
                      </a:r>
                      <a:r>
                        <a:rPr lang="es-ES" err="1"/>
                        <a:t>sqrt</a:t>
                      </a:r>
                      <a:r>
                        <a:rPr lang="es-E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23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MSRpar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6 (log2)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MSRvid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5 (</a:t>
                      </a:r>
                      <a:r>
                        <a:rPr lang="es-ES" err="1"/>
                        <a:t>sqrt</a:t>
                      </a:r>
                      <a:r>
                        <a:rPr lang="es-E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7211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SMTeuroparl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6 (log2)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470318"/>
                  </a:ext>
                </a:extLst>
              </a:tr>
            </a:tbl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69195258-6151-6FC6-3152-589CC7CFF3BA}"/>
              </a:ext>
            </a:extLst>
          </p:cNvPr>
          <p:cNvGrpSpPr/>
          <p:nvPr/>
        </p:nvGrpSpPr>
        <p:grpSpPr>
          <a:xfrm>
            <a:off x="-190477" y="1190960"/>
            <a:ext cx="6456315" cy="717775"/>
            <a:chOff x="-1272370" y="1867204"/>
            <a:chExt cx="7065937" cy="1204164"/>
          </a:xfrm>
        </p:grpSpPr>
        <p:pic>
          <p:nvPicPr>
            <p:cNvPr id="11" name="Picture 2" descr="Database - Free technology icons">
              <a:extLst>
                <a:ext uri="{FF2B5EF4-FFF2-40B4-BE49-F238E27FC236}">
                  <a16:creationId xmlns:a16="http://schemas.microsoft.com/office/drawing/2014/main" id="{AD7BEBAB-7DD8-B098-063E-76029A7AE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314" y="1867204"/>
              <a:ext cx="674806" cy="67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44882BF-95D2-DAA5-28B7-BEF0109AB61F}"/>
                </a:ext>
              </a:extLst>
            </p:cNvPr>
            <p:cNvSpPr txBox="1"/>
            <p:nvPr/>
          </p:nvSpPr>
          <p:spPr>
            <a:xfrm>
              <a:off x="-1272370" y="2606665"/>
              <a:ext cx="2074917" cy="4647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s-ES" sz="1200" err="1">
                  <a:latin typeface="Aptos"/>
                </a:rPr>
                <a:t>Dataset</a:t>
              </a:r>
              <a:endParaRPr lang="es-ES" err="1">
                <a:latin typeface="Aptos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D949BFF-E5DD-4F71-7781-49793E589CCB}"/>
                </a:ext>
              </a:extLst>
            </p:cNvPr>
            <p:cNvCxnSpPr/>
            <p:nvPr/>
          </p:nvCxnSpPr>
          <p:spPr>
            <a:xfrm flipV="1">
              <a:off x="2524542" y="2300851"/>
              <a:ext cx="1038365" cy="6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2" descr="Database - Free technology icons">
              <a:extLst>
                <a:ext uri="{FF2B5EF4-FFF2-40B4-BE49-F238E27FC236}">
                  <a16:creationId xmlns:a16="http://schemas.microsoft.com/office/drawing/2014/main" id="{C38C63E7-A12C-2EFD-EB3D-88662DED5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594" y="1868818"/>
              <a:ext cx="674806" cy="67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E957BF14-2338-C4EE-071F-57A72E053236}"/>
                </a:ext>
              </a:extLst>
            </p:cNvPr>
            <p:cNvCxnSpPr>
              <a:cxnSpLocks/>
            </p:cNvCxnSpPr>
            <p:nvPr/>
          </p:nvCxnSpPr>
          <p:spPr>
            <a:xfrm>
              <a:off x="4767290" y="2304637"/>
              <a:ext cx="10262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420A1D8-7899-6BF4-CE72-D89D50268F8C}"/>
                </a:ext>
              </a:extLst>
            </p:cNvPr>
            <p:cNvSpPr txBox="1"/>
            <p:nvPr/>
          </p:nvSpPr>
          <p:spPr>
            <a:xfrm>
              <a:off x="3209821" y="2563395"/>
              <a:ext cx="2013492" cy="4647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s-ES" sz="1200" err="1">
                  <a:latin typeface="Aptos"/>
                </a:rPr>
                <a:t>Reduced</a:t>
              </a:r>
              <a:r>
                <a:rPr lang="es-ES" sz="1200">
                  <a:latin typeface="Aptos"/>
                </a:rPr>
                <a:t> </a:t>
              </a:r>
              <a:r>
                <a:rPr lang="es-ES" sz="1200" err="1">
                  <a:latin typeface="Aptos"/>
                </a:rPr>
                <a:t>Dataset</a:t>
              </a:r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27A78D-22D7-3E17-D38C-F49D36DE6C03}"/>
              </a:ext>
            </a:extLst>
          </p:cNvPr>
          <p:cNvSpPr/>
          <p:nvPr/>
        </p:nvSpPr>
        <p:spPr>
          <a:xfrm>
            <a:off x="2102239" y="1229787"/>
            <a:ext cx="1020181" cy="48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>
                <a:latin typeface="Aptos"/>
              </a:rPr>
              <a:t>LASSO</a:t>
            </a:r>
          </a:p>
          <a:p>
            <a:pPr algn="ctr"/>
            <a:r>
              <a:rPr lang="es-ES" sz="1400" b="1">
                <a:latin typeface="Aptos"/>
              </a:rPr>
              <a:t>(</a:t>
            </a:r>
            <a:r>
              <a:rPr lang="es-ES" sz="1400" b="1" err="1">
                <a:latin typeface="Aptos"/>
              </a:rPr>
              <a:t>Dim</a:t>
            </a:r>
            <a:r>
              <a:rPr lang="es-ES" sz="1400" b="1">
                <a:latin typeface="Aptos"/>
              </a:rPr>
              <a:t> Red)</a:t>
            </a:r>
            <a:endParaRPr lang="es-ES" sz="1400" b="1">
              <a:latin typeface="Aptos" panose="020B0004020202020204" pitchFamily="34" charset="0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096726-4AE2-3223-3B01-0C7184FC6FAA}"/>
              </a:ext>
            </a:extLst>
          </p:cNvPr>
          <p:cNvCxnSpPr/>
          <p:nvPr/>
        </p:nvCxnSpPr>
        <p:spPr>
          <a:xfrm>
            <a:off x="1173704" y="1454324"/>
            <a:ext cx="8667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65C339-F692-47AE-C230-8623FD66E640}"/>
              </a:ext>
            </a:extLst>
          </p:cNvPr>
          <p:cNvSpPr/>
          <p:nvPr/>
        </p:nvSpPr>
        <p:spPr>
          <a:xfrm>
            <a:off x="6375951" y="1229785"/>
            <a:ext cx="934092" cy="48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err="1">
                <a:latin typeface="Aptos"/>
              </a:rPr>
              <a:t>Model</a:t>
            </a:r>
            <a:endParaRPr lang="es-ES" err="1"/>
          </a:p>
        </p:txBody>
      </p:sp>
      <p:sp>
        <p:nvSpPr>
          <p:cNvPr id="30" name="Rectángulo: esquinas diagonales redondeadas 29">
            <a:extLst>
              <a:ext uri="{FF2B5EF4-FFF2-40B4-BE49-F238E27FC236}">
                <a16:creationId xmlns:a16="http://schemas.microsoft.com/office/drawing/2014/main" id="{FAC3AC6A-4838-4EBF-3BAE-7B71A7FC028E}"/>
              </a:ext>
            </a:extLst>
          </p:cNvPr>
          <p:cNvSpPr/>
          <p:nvPr/>
        </p:nvSpPr>
        <p:spPr>
          <a:xfrm>
            <a:off x="8395845" y="1279939"/>
            <a:ext cx="1150826" cy="2903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diagonales redondeadas 31">
            <a:extLst>
              <a:ext uri="{FF2B5EF4-FFF2-40B4-BE49-F238E27FC236}">
                <a16:creationId xmlns:a16="http://schemas.microsoft.com/office/drawing/2014/main" id="{28A7233C-241B-4A8E-93C4-329FEC554ED7}"/>
              </a:ext>
            </a:extLst>
          </p:cNvPr>
          <p:cNvSpPr/>
          <p:nvPr/>
        </p:nvSpPr>
        <p:spPr>
          <a:xfrm>
            <a:off x="8465983" y="1316633"/>
            <a:ext cx="1150826" cy="2903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diagonales redondeadas 33">
            <a:extLst>
              <a:ext uri="{FF2B5EF4-FFF2-40B4-BE49-F238E27FC236}">
                <a16:creationId xmlns:a16="http://schemas.microsoft.com/office/drawing/2014/main" id="{D770A094-9090-8B1A-F574-B108C99CAFD4}"/>
              </a:ext>
            </a:extLst>
          </p:cNvPr>
          <p:cNvSpPr/>
          <p:nvPr/>
        </p:nvSpPr>
        <p:spPr>
          <a:xfrm>
            <a:off x="8548245" y="1394569"/>
            <a:ext cx="1150826" cy="2903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latin typeface="Aptos" panose="020B0004020202020204" pitchFamily="34" charset="0"/>
              </a:rPr>
              <a:t>Output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AE1B6C-89D6-46BC-CE9A-907D32B7F8F7}"/>
              </a:ext>
            </a:extLst>
          </p:cNvPr>
          <p:cNvCxnSpPr>
            <a:cxnSpLocks/>
          </p:cNvCxnSpPr>
          <p:nvPr/>
        </p:nvCxnSpPr>
        <p:spPr>
          <a:xfrm>
            <a:off x="7361112" y="1452482"/>
            <a:ext cx="9377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8483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7658-0403-BE8B-99BB-FA81A7BE8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AFA2E97-7F03-9F8C-70CA-D7B4D9FCDA36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B78426F-C32F-14BA-D34A-55E5DB7C673C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2: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Reduced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26C58EA-C156-F98E-7A4F-8DD66D0D0662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FFC14D1-4D08-B2D0-4D8C-2365960D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72579"/>
              </p:ext>
            </p:extLst>
          </p:nvPr>
        </p:nvGraphicFramePr>
        <p:xfrm>
          <a:off x="192690" y="2045579"/>
          <a:ext cx="952413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87">
                  <a:extLst>
                    <a:ext uri="{9D8B030D-6E8A-4147-A177-3AD203B41FA5}">
                      <a16:colId xmlns:a16="http://schemas.microsoft.com/office/drawing/2014/main" val="2073345018"/>
                    </a:ext>
                  </a:extLst>
                </a:gridCol>
                <a:gridCol w="766199">
                  <a:extLst>
                    <a:ext uri="{9D8B030D-6E8A-4147-A177-3AD203B41FA5}">
                      <a16:colId xmlns:a16="http://schemas.microsoft.com/office/drawing/2014/main" val="1328127767"/>
                    </a:ext>
                  </a:extLst>
                </a:gridCol>
                <a:gridCol w="1275352">
                  <a:extLst>
                    <a:ext uri="{9D8B030D-6E8A-4147-A177-3AD203B41FA5}">
                      <a16:colId xmlns:a16="http://schemas.microsoft.com/office/drawing/2014/main" val="3021087283"/>
                    </a:ext>
                  </a:extLst>
                </a:gridCol>
                <a:gridCol w="1264252">
                  <a:extLst>
                    <a:ext uri="{9D8B030D-6E8A-4147-A177-3AD203B41FA5}">
                      <a16:colId xmlns:a16="http://schemas.microsoft.com/office/drawing/2014/main" val="2815697511"/>
                    </a:ext>
                  </a:extLst>
                </a:gridCol>
                <a:gridCol w="1238054">
                  <a:extLst>
                    <a:ext uri="{9D8B030D-6E8A-4147-A177-3AD203B41FA5}">
                      <a16:colId xmlns:a16="http://schemas.microsoft.com/office/drawing/2014/main" val="4131785889"/>
                    </a:ext>
                  </a:extLst>
                </a:gridCol>
                <a:gridCol w="1549000">
                  <a:extLst>
                    <a:ext uri="{9D8B030D-6E8A-4147-A177-3AD203B41FA5}">
                      <a16:colId xmlns:a16="http://schemas.microsoft.com/office/drawing/2014/main" val="3658460585"/>
                    </a:ext>
                  </a:extLst>
                </a:gridCol>
                <a:gridCol w="1031406">
                  <a:extLst>
                    <a:ext uri="{9D8B030D-6E8A-4147-A177-3AD203B41FA5}">
                      <a16:colId xmlns:a16="http://schemas.microsoft.com/office/drawing/2014/main" val="4073460907"/>
                    </a:ext>
                  </a:extLst>
                </a:gridCol>
                <a:gridCol w="999488">
                  <a:extLst>
                    <a:ext uri="{9D8B030D-6E8A-4147-A177-3AD203B41FA5}">
                      <a16:colId xmlns:a16="http://schemas.microsoft.com/office/drawing/2014/main" val="367423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err="1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err="1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err="1"/>
                        <a:t>Estimators</a:t>
                      </a:r>
                      <a:endParaRPr lang="es-E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Min </a:t>
                      </a:r>
                      <a:r>
                        <a:rPr lang="es-ES" sz="1400" err="1"/>
                        <a:t>Samples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 </a:t>
                      </a:r>
                      <a:r>
                        <a:rPr lang="es-ES" sz="1400" err="1"/>
                        <a:t>Features</a:t>
                      </a:r>
                      <a:r>
                        <a:rPr lang="es-ES" sz="1400"/>
                        <a:t> (per </a:t>
                      </a:r>
                      <a:r>
                        <a:rPr lang="es-ES" sz="1400" err="1"/>
                        <a:t>tree</a:t>
                      </a:r>
                      <a:r>
                        <a:rPr lang="es-ES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/>
                        <a:t>Mean Training 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CV Pearson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Test Pearson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20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err="1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/>
                        <a:t>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9 (</a:t>
                      </a:r>
                      <a:r>
                        <a:rPr lang="es-ES" sz="1400" err="1"/>
                        <a:t>sqrt</a:t>
                      </a:r>
                      <a:r>
                        <a:rPr lang="es-ES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23647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CCB05C5-04D7-7BFB-8FD7-08D00EF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19870"/>
              </p:ext>
            </p:extLst>
          </p:nvPr>
        </p:nvGraphicFramePr>
        <p:xfrm>
          <a:off x="192689" y="988325"/>
          <a:ext cx="952413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87">
                  <a:extLst>
                    <a:ext uri="{9D8B030D-6E8A-4147-A177-3AD203B41FA5}">
                      <a16:colId xmlns:a16="http://schemas.microsoft.com/office/drawing/2014/main" val="2073345018"/>
                    </a:ext>
                  </a:extLst>
                </a:gridCol>
                <a:gridCol w="766199">
                  <a:extLst>
                    <a:ext uri="{9D8B030D-6E8A-4147-A177-3AD203B41FA5}">
                      <a16:colId xmlns:a16="http://schemas.microsoft.com/office/drawing/2014/main" val="1328127767"/>
                    </a:ext>
                  </a:extLst>
                </a:gridCol>
                <a:gridCol w="1275352">
                  <a:extLst>
                    <a:ext uri="{9D8B030D-6E8A-4147-A177-3AD203B41FA5}">
                      <a16:colId xmlns:a16="http://schemas.microsoft.com/office/drawing/2014/main" val="3021087283"/>
                    </a:ext>
                  </a:extLst>
                </a:gridCol>
                <a:gridCol w="1264252">
                  <a:extLst>
                    <a:ext uri="{9D8B030D-6E8A-4147-A177-3AD203B41FA5}">
                      <a16:colId xmlns:a16="http://schemas.microsoft.com/office/drawing/2014/main" val="2815697511"/>
                    </a:ext>
                  </a:extLst>
                </a:gridCol>
                <a:gridCol w="1238054">
                  <a:extLst>
                    <a:ext uri="{9D8B030D-6E8A-4147-A177-3AD203B41FA5}">
                      <a16:colId xmlns:a16="http://schemas.microsoft.com/office/drawing/2014/main" val="4131785889"/>
                    </a:ext>
                  </a:extLst>
                </a:gridCol>
                <a:gridCol w="1549000">
                  <a:extLst>
                    <a:ext uri="{9D8B030D-6E8A-4147-A177-3AD203B41FA5}">
                      <a16:colId xmlns:a16="http://schemas.microsoft.com/office/drawing/2014/main" val="3658460585"/>
                    </a:ext>
                  </a:extLst>
                </a:gridCol>
                <a:gridCol w="1031406">
                  <a:extLst>
                    <a:ext uri="{9D8B030D-6E8A-4147-A177-3AD203B41FA5}">
                      <a16:colId xmlns:a16="http://schemas.microsoft.com/office/drawing/2014/main" val="4073460907"/>
                    </a:ext>
                  </a:extLst>
                </a:gridCol>
                <a:gridCol w="999488">
                  <a:extLst>
                    <a:ext uri="{9D8B030D-6E8A-4147-A177-3AD203B41FA5}">
                      <a16:colId xmlns:a16="http://schemas.microsoft.com/office/drawing/2014/main" val="367423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err="1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err="1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err="1"/>
                        <a:t>Estimators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Min </a:t>
                      </a:r>
                      <a:r>
                        <a:rPr lang="es-ES" sz="1400" err="1"/>
                        <a:t>Samples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N </a:t>
                      </a:r>
                      <a:r>
                        <a:rPr lang="es-ES" sz="1400" err="1"/>
                        <a:t>Features</a:t>
                      </a:r>
                      <a:r>
                        <a:rPr lang="es-ES" sz="1400"/>
                        <a:t> (per </a:t>
                      </a:r>
                      <a:r>
                        <a:rPr lang="es-ES" sz="1400" err="1"/>
                        <a:t>tree</a:t>
                      </a:r>
                      <a:r>
                        <a:rPr lang="es-ES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/>
                        <a:t>Mean Training 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CV Pearson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Test Pearson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20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err="1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/>
                        <a:t>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9 (</a:t>
                      </a:r>
                      <a:r>
                        <a:rPr lang="es-ES" sz="1400" err="1"/>
                        <a:t>sqrt</a:t>
                      </a:r>
                      <a:r>
                        <a:rPr lang="es-ES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/>
                        <a:t>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236471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42346C59-0EB9-29DF-5DD6-AF4E0EC5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44970"/>
              </p:ext>
            </p:extLst>
          </p:nvPr>
        </p:nvGraphicFramePr>
        <p:xfrm>
          <a:off x="3167328" y="3070109"/>
          <a:ext cx="34053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17">
                  <a:extLst>
                    <a:ext uri="{9D8B030D-6E8A-4147-A177-3AD203B41FA5}">
                      <a16:colId xmlns:a16="http://schemas.microsoft.com/office/drawing/2014/main" val="628694935"/>
                    </a:ext>
                  </a:extLst>
                </a:gridCol>
                <a:gridCol w="1893222">
                  <a:extLst>
                    <a:ext uri="{9D8B030D-6E8A-4147-A177-3AD203B41FA5}">
                      <a16:colId xmlns:a16="http://schemas.microsoft.com/office/drawing/2014/main" val="110467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err="1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err="1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82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MSRpar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54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MSRvid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SMTeuroparl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3913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242C-BA03-5E1B-70B7-41EAC2692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A083E2F-4A5A-2D67-EB54-A2F870A2CE8C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14F69C6-7965-AD30-5582-1DB14B0D1DE9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2: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Reduced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4AE59B-7CD6-6624-E058-8C358EEF8D60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7D463A-B7E8-1915-597A-0117142A4416}"/>
              </a:ext>
            </a:extLst>
          </p:cNvPr>
          <p:cNvSpPr txBox="1"/>
          <p:nvPr/>
        </p:nvSpPr>
        <p:spPr>
          <a:xfrm>
            <a:off x="-445355" y="774957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All</a:t>
            </a:r>
            <a:r>
              <a:rPr lang="es-ES" i="1">
                <a:latin typeface="Calibri"/>
                <a:ea typeface="Calibri"/>
                <a:cs typeface="Calibri"/>
              </a:rPr>
              <a:t> </a:t>
            </a:r>
            <a:r>
              <a:rPr lang="es-ES" err="1">
                <a:latin typeface="Calibri"/>
                <a:ea typeface="Calibri"/>
                <a:cs typeface="Calibri"/>
              </a:rPr>
              <a:t>dataset</a:t>
            </a:r>
            <a:endParaRPr lang="es-ES" i="1" err="1">
              <a:ea typeface="Calibri"/>
              <a:cs typeface="Calibri"/>
            </a:endParaRPr>
          </a:p>
        </p:txBody>
      </p:sp>
      <p:pic>
        <p:nvPicPr>
          <p:cNvPr id="7" name="Imagen 6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5440D559-EB23-E144-8571-8B5A4206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" y="1180191"/>
            <a:ext cx="3913346" cy="3674688"/>
          </a:xfrm>
          <a:prstGeom prst="rect">
            <a:avLst/>
          </a:prstGeom>
        </p:spPr>
      </p:pic>
      <p:pic>
        <p:nvPicPr>
          <p:cNvPr id="10" name="Imagen 9" descr="Histograma&#10;&#10;Descripción generada automáticamente">
            <a:extLst>
              <a:ext uri="{FF2B5EF4-FFF2-40B4-BE49-F238E27FC236}">
                <a16:creationId xmlns:a16="http://schemas.microsoft.com/office/drawing/2014/main" id="{EE3FF539-8EB9-CD2A-6445-36C6CE11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41" y="1110611"/>
            <a:ext cx="4130619" cy="38755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110B5-CE64-6206-AF27-B9FE598DF6BE}"/>
              </a:ext>
            </a:extLst>
          </p:cNvPr>
          <p:cNvSpPr txBox="1"/>
          <p:nvPr/>
        </p:nvSpPr>
        <p:spPr>
          <a:xfrm>
            <a:off x="4454761" y="811837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MSRpar</a:t>
            </a:r>
            <a:endParaRPr lang="es-ES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53185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7F92-6361-1306-375C-B9F98AA5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28D8DE2-7A2F-7AF8-744E-F841CFB8AC86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198CE1D-C91B-7FAA-5B2D-4650EA5C09A2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2: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Reduced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BA81FB-6C68-9B6F-E1A4-70A7696704D6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07A92E-BEC1-4832-7DD3-40DA8AFB87C6}"/>
              </a:ext>
            </a:extLst>
          </p:cNvPr>
          <p:cNvSpPr txBox="1"/>
          <p:nvPr/>
        </p:nvSpPr>
        <p:spPr>
          <a:xfrm>
            <a:off x="-445355" y="774957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MSRvid</a:t>
            </a:r>
            <a:endParaRPr lang="es-ES" err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56149D-AB03-1F6C-278B-199BBC378C05}"/>
              </a:ext>
            </a:extLst>
          </p:cNvPr>
          <p:cNvSpPr txBox="1"/>
          <p:nvPr/>
        </p:nvSpPr>
        <p:spPr>
          <a:xfrm>
            <a:off x="4454761" y="811837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SMTeuroparl</a:t>
            </a:r>
            <a:endParaRPr lang="es-ES" err="1">
              <a:ea typeface="Calibri"/>
              <a:cs typeface="Calibri"/>
            </a:endParaRP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1A4A0E38-FB44-2C0B-5A5A-18ACEC06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0" y="1143310"/>
            <a:ext cx="4089623" cy="3838695"/>
          </a:xfrm>
          <a:prstGeom prst="rect">
            <a:avLst/>
          </a:prstGeom>
        </p:spPr>
      </p:pic>
      <p:pic>
        <p:nvPicPr>
          <p:cNvPr id="6" name="Imagen 5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E60EC73B-6D1B-4298-91D9-9DDFB6B0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16" y="1217072"/>
            <a:ext cx="4011734" cy="37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219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242C-BA03-5E1B-70B7-41EAC2692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A083E2F-4A5A-2D67-EB54-A2F870A2CE8C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14F69C6-7965-AD30-5582-1DB14B0D1DE9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2: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Reduced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4AE59B-7CD6-6624-E058-8C358EEF8D60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7A042D1-EFDF-6624-8D56-585D53755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09840"/>
              </p:ext>
            </p:extLst>
          </p:nvPr>
        </p:nvGraphicFramePr>
        <p:xfrm>
          <a:off x="377152" y="1496634"/>
          <a:ext cx="9476754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05">
                  <a:extLst>
                    <a:ext uri="{9D8B030D-6E8A-4147-A177-3AD203B41FA5}">
                      <a16:colId xmlns:a16="http://schemas.microsoft.com/office/drawing/2014/main" val="1045398861"/>
                    </a:ext>
                  </a:extLst>
                </a:gridCol>
                <a:gridCol w="719119">
                  <a:extLst>
                    <a:ext uri="{9D8B030D-6E8A-4147-A177-3AD203B41FA5}">
                      <a16:colId xmlns:a16="http://schemas.microsoft.com/office/drawing/2014/main" val="2127732318"/>
                    </a:ext>
                  </a:extLst>
                </a:gridCol>
                <a:gridCol w="1097659">
                  <a:extLst>
                    <a:ext uri="{9D8B030D-6E8A-4147-A177-3AD203B41FA5}">
                      <a16:colId xmlns:a16="http://schemas.microsoft.com/office/drawing/2014/main" val="2889467783"/>
                    </a:ext>
                  </a:extLst>
                </a:gridCol>
                <a:gridCol w="1167894">
                  <a:extLst>
                    <a:ext uri="{9D8B030D-6E8A-4147-A177-3AD203B41FA5}">
                      <a16:colId xmlns:a16="http://schemas.microsoft.com/office/drawing/2014/main" val="631318294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586595776"/>
                    </a:ext>
                  </a:extLst>
                </a:gridCol>
                <a:gridCol w="976311">
                  <a:extLst>
                    <a:ext uri="{9D8B030D-6E8A-4147-A177-3AD203B41FA5}">
                      <a16:colId xmlns:a16="http://schemas.microsoft.com/office/drawing/2014/main" val="1314526242"/>
                    </a:ext>
                  </a:extLst>
                </a:gridCol>
                <a:gridCol w="1413769">
                  <a:extLst>
                    <a:ext uri="{9D8B030D-6E8A-4147-A177-3AD203B41FA5}">
                      <a16:colId xmlns:a16="http://schemas.microsoft.com/office/drawing/2014/main" val="620496249"/>
                    </a:ext>
                  </a:extLst>
                </a:gridCol>
                <a:gridCol w="912033">
                  <a:extLst>
                    <a:ext uri="{9D8B030D-6E8A-4147-A177-3AD203B41FA5}">
                      <a16:colId xmlns:a16="http://schemas.microsoft.com/office/drawing/2014/main" val="3013159409"/>
                    </a:ext>
                  </a:extLst>
                </a:gridCol>
                <a:gridCol w="1278539">
                  <a:extLst>
                    <a:ext uri="{9D8B030D-6E8A-4147-A177-3AD203B41FA5}">
                      <a16:colId xmlns:a16="http://schemas.microsoft.com/office/drawing/2014/main" val="289904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ALLNrm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Weighted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MSRpar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MSRvid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SMTeuroparl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OnWN</a:t>
                      </a:r>
                      <a:endParaRPr lang="es-E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SMTNews</a:t>
                      </a:r>
                      <a:endParaRPr lang="es-E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7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r>
                        <a:rPr lang="es-E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046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0.505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6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17087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C7C0C6-08D2-3402-D84B-8DBC7C9331B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Conclusions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3D83E5B-CAAF-49BB-06C4-F13FB845DCF5}"/>
              </a:ext>
            </a:extLst>
          </p:cNvPr>
          <p:cNvGrpSpPr/>
          <p:nvPr/>
        </p:nvGrpSpPr>
        <p:grpSpPr>
          <a:xfrm>
            <a:off x="1882954" y="4028972"/>
            <a:ext cx="6314716" cy="530402"/>
            <a:chOff x="1882954" y="1167681"/>
            <a:chExt cx="6314716" cy="53040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0546B52-A439-C179-F619-F4BB25F17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849" t="-13831"/>
            <a:stretch/>
          </p:blipFill>
          <p:spPr>
            <a:xfrm>
              <a:off x="1882954" y="1492182"/>
              <a:ext cx="5955515" cy="205901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DAACC92-5E18-A574-69CD-5AE75D480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42" t="-8504" b="11498"/>
            <a:stretch/>
          </p:blipFill>
          <p:spPr>
            <a:xfrm>
              <a:off x="1882954" y="1167681"/>
              <a:ext cx="6314716" cy="205901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DEA643B6-AFE5-4687-2ABC-9EE281FD78C3}"/>
              </a:ext>
            </a:extLst>
          </p:cNvPr>
          <p:cNvSpPr txBox="1"/>
          <p:nvPr/>
        </p:nvSpPr>
        <p:spPr>
          <a:xfrm>
            <a:off x="565507" y="1094135"/>
            <a:ext cx="85072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err="1">
                <a:latin typeface="Calibri"/>
                <a:cs typeface="Calibri"/>
              </a:rPr>
              <a:t>Classical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methods</a:t>
            </a:r>
            <a:r>
              <a:rPr lang="es-ES" dirty="0">
                <a:latin typeface="Calibri"/>
                <a:cs typeface="Calibri"/>
              </a:rPr>
              <a:t> in NLP </a:t>
            </a:r>
            <a:r>
              <a:rPr lang="es-ES" err="1">
                <a:latin typeface="Calibri"/>
                <a:cs typeface="Calibri"/>
              </a:rPr>
              <a:t>tasks</a:t>
            </a:r>
            <a:r>
              <a:rPr lang="es-ES" dirty="0">
                <a:latin typeface="Calibri"/>
                <a:cs typeface="Calibri"/>
              </a:rPr>
              <a:t> </a:t>
            </a:r>
            <a:r>
              <a:rPr lang="es-ES" err="1">
                <a:latin typeface="Calibri"/>
                <a:cs typeface="Calibri"/>
              </a:rPr>
              <a:t>strongly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depend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on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the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nature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of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the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err="1">
                <a:latin typeface="Calibri"/>
                <a:cs typeface="Calibri"/>
              </a:rPr>
              <a:t>dataset</a:t>
            </a:r>
            <a:endParaRPr lang="es-ES" dirty="0" err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 err="1">
                <a:latin typeface="Calibri"/>
                <a:cs typeface="Calibri"/>
              </a:rPr>
              <a:t>Multicollinearity</a:t>
            </a:r>
            <a:r>
              <a:rPr lang="es-ES" dirty="0">
                <a:latin typeface="Calibri"/>
                <a:cs typeface="Calibri"/>
              </a:rPr>
              <a:t> and </a:t>
            </a:r>
            <a:r>
              <a:rPr lang="es-ES" dirty="0" err="1">
                <a:latin typeface="Calibri"/>
                <a:cs typeface="Calibri"/>
              </a:rPr>
              <a:t>features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redundancy</a:t>
            </a:r>
            <a:r>
              <a:rPr lang="es-ES" dirty="0">
                <a:latin typeface="Calibri"/>
                <a:cs typeface="Calibri"/>
              </a:rPr>
              <a:t> are </a:t>
            </a:r>
            <a:r>
              <a:rPr lang="es-ES" dirty="0" err="1">
                <a:latin typeface="Calibri"/>
                <a:cs typeface="Calibri"/>
              </a:rPr>
              <a:t>an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important</a:t>
            </a:r>
            <a:r>
              <a:rPr lang="es-ES" dirty="0">
                <a:latin typeface="Calibri"/>
                <a:cs typeface="Calibri"/>
              </a:rPr>
              <a:t> factor </a:t>
            </a:r>
            <a:r>
              <a:rPr lang="es-ES" dirty="0" err="1">
                <a:latin typeface="Calibri"/>
                <a:cs typeface="Calibri"/>
              </a:rPr>
              <a:t>when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designing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this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kind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of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systems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>
                <a:latin typeface="Calibri"/>
                <a:cs typeface="Calibri"/>
              </a:rPr>
              <a:t>Different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dimensions</a:t>
            </a:r>
            <a:r>
              <a:rPr lang="es-ES" dirty="0">
                <a:latin typeface="Calibri"/>
                <a:cs typeface="Calibri"/>
              </a:rPr>
              <a:t> in </a:t>
            </a:r>
            <a:r>
              <a:rPr lang="es-ES" dirty="0" err="1">
                <a:latin typeface="Calibri"/>
                <a:cs typeface="Calibri"/>
              </a:rPr>
              <a:t>text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composition</a:t>
            </a:r>
            <a:r>
              <a:rPr lang="es-ES" dirty="0">
                <a:latin typeface="Calibri"/>
                <a:cs typeface="Calibri"/>
              </a:rPr>
              <a:t> and </a:t>
            </a:r>
            <a:r>
              <a:rPr lang="es-ES" dirty="0" err="1">
                <a:latin typeface="Calibri"/>
                <a:cs typeface="Calibri"/>
              </a:rPr>
              <a:t>structure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have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been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explored</a:t>
            </a:r>
            <a:r>
              <a:rPr lang="es-ES" dirty="0">
                <a:latin typeface="Calibri"/>
                <a:cs typeface="Calibri"/>
              </a:rPr>
              <a:t> and </a:t>
            </a:r>
            <a:r>
              <a:rPr lang="es-ES" dirty="0" err="1">
                <a:latin typeface="Calibri"/>
                <a:cs typeface="Calibri"/>
              </a:rPr>
              <a:t>implemented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>
                <a:latin typeface="Calibri"/>
                <a:cs typeface="Calibri"/>
              </a:rPr>
              <a:t>Both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developed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models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improve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the</a:t>
            </a:r>
            <a:r>
              <a:rPr lang="es-ES" dirty="0">
                <a:latin typeface="Calibri"/>
                <a:cs typeface="Calibri"/>
              </a:rPr>
              <a:t>  </a:t>
            </a:r>
            <a:r>
              <a:rPr lang="es-ES" dirty="0" err="1">
                <a:latin typeface="Calibri"/>
                <a:cs typeface="Calibri"/>
              </a:rPr>
              <a:t>results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of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the</a:t>
            </a:r>
            <a:r>
              <a:rPr lang="es-ES" dirty="0">
                <a:latin typeface="Calibri"/>
                <a:cs typeface="Calibri"/>
              </a:rPr>
              <a:t> 10th position in STS </a:t>
            </a:r>
            <a:r>
              <a:rPr lang="es-ES" dirty="0" err="1">
                <a:latin typeface="Calibri"/>
                <a:cs typeface="Calibri"/>
              </a:rPr>
              <a:t>competition</a:t>
            </a:r>
            <a:endParaRPr lang="es-ES" dirty="0" err="1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854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C7C0C6-08D2-3402-D84B-8DBC7C9331B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Further</a:t>
            </a:r>
            <a:r>
              <a:rPr lang="es-MX" sz="3600" b="1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Improvements</a:t>
            </a:r>
            <a:endParaRPr lang="es-MX" sz="36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10EABB-A0AB-E9A7-23FD-2FBF50285436}"/>
              </a:ext>
            </a:extLst>
          </p:cNvPr>
          <p:cNvSpPr txBox="1"/>
          <p:nvPr/>
        </p:nvSpPr>
        <p:spPr>
          <a:xfrm>
            <a:off x="520967" y="1041933"/>
            <a:ext cx="844942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MX" dirty="0">
                <a:latin typeface="Calibri"/>
                <a:cs typeface="Calibri"/>
              </a:rPr>
              <a:t>Use </a:t>
            </a:r>
            <a:r>
              <a:rPr lang="es-MX" dirty="0" err="1">
                <a:latin typeface="Calibri"/>
                <a:cs typeface="Calibri"/>
              </a:rPr>
              <a:t>features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related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to</a:t>
            </a:r>
            <a:r>
              <a:rPr lang="es-MX" dirty="0">
                <a:latin typeface="Calibri"/>
                <a:cs typeface="Calibri"/>
              </a:rPr>
              <a:t> Machine </a:t>
            </a:r>
            <a:r>
              <a:rPr lang="es-MX" dirty="0" err="1">
                <a:latin typeface="Calibri"/>
                <a:cs typeface="Calibri"/>
              </a:rPr>
              <a:t>Translation</a:t>
            </a:r>
            <a:r>
              <a:rPr lang="es-MX" dirty="0">
                <a:latin typeface="Calibri"/>
                <a:cs typeface="Calibri"/>
              </a:rPr>
              <a:t> in </a:t>
            </a:r>
            <a:r>
              <a:rPr lang="es-MX" dirty="0" err="1">
                <a:latin typeface="Calibri"/>
                <a:cs typeface="Calibri"/>
              </a:rPr>
              <a:t>order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to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provide</a:t>
            </a:r>
            <a:r>
              <a:rPr lang="es-MX" dirty="0">
                <a:latin typeface="Calibri"/>
                <a:cs typeface="Calibri"/>
              </a:rPr>
              <a:t> more </a:t>
            </a:r>
            <a:r>
              <a:rPr lang="es-MX" dirty="0" err="1">
                <a:latin typeface="Calibri"/>
                <a:cs typeface="Calibri"/>
              </a:rPr>
              <a:t>flexibity</a:t>
            </a:r>
            <a:r>
              <a:rPr lang="es-MX" dirty="0">
                <a:latin typeface="Calibri"/>
                <a:cs typeface="Calibri"/>
              </a:rPr>
              <a:t> and </a:t>
            </a:r>
            <a:r>
              <a:rPr lang="es-MX" dirty="0" err="1">
                <a:latin typeface="Calibri"/>
                <a:cs typeface="Calibri"/>
              </a:rPr>
              <a:t>better</a:t>
            </a:r>
            <a:r>
              <a:rPr lang="es-MX" dirty="0">
                <a:latin typeface="Calibri"/>
                <a:cs typeface="Calibri"/>
              </a:rPr>
              <a:t> performance </a:t>
            </a:r>
            <a:r>
              <a:rPr lang="es-MX" dirty="0" err="1">
                <a:latin typeface="Calibri"/>
                <a:cs typeface="Calibri"/>
              </a:rPr>
              <a:t>on</a:t>
            </a:r>
            <a:r>
              <a:rPr lang="es-MX" dirty="0">
                <a:latin typeface="Calibri"/>
                <a:cs typeface="Calibri"/>
              </a:rPr>
              <a:t> MT </a:t>
            </a:r>
            <a:r>
              <a:rPr lang="es-MX" dirty="0" err="1">
                <a:latin typeface="Calibri"/>
                <a:cs typeface="Calibri"/>
              </a:rPr>
              <a:t>datasets</a:t>
            </a:r>
            <a:endParaRPr lang="es-MX" dirty="0">
              <a:latin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s-MX" dirty="0" err="1">
                <a:latin typeface="Calibri"/>
                <a:cs typeface="Calibri"/>
              </a:rPr>
              <a:t>Increment</a:t>
            </a:r>
            <a:r>
              <a:rPr lang="es-MX" dirty="0">
                <a:latin typeface="Calibri"/>
                <a:cs typeface="Calibri"/>
              </a:rPr>
              <a:t> </a:t>
            </a:r>
            <a:r>
              <a:rPr lang="es-MX" dirty="0" err="1">
                <a:latin typeface="Calibri"/>
                <a:cs typeface="Calibri"/>
              </a:rPr>
              <a:t>the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information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about</a:t>
            </a:r>
            <a:r>
              <a:rPr lang="es-MX" dirty="0">
                <a:latin typeface="Calibri"/>
                <a:cs typeface="Calibri"/>
              </a:rPr>
              <a:t> </a:t>
            </a:r>
            <a:r>
              <a:rPr lang="es-MX" dirty="0" err="1">
                <a:latin typeface="Calibri"/>
                <a:cs typeface="Calibri"/>
              </a:rPr>
              <a:t>syntactic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structure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may</a:t>
            </a:r>
            <a:r>
              <a:rPr lang="es-MX" dirty="0">
                <a:latin typeface="Calibri"/>
                <a:cs typeface="Calibri"/>
              </a:rPr>
              <a:t> be </a:t>
            </a:r>
            <a:r>
              <a:rPr lang="es-MX" dirty="0" err="1">
                <a:latin typeface="Calibri"/>
                <a:cs typeface="Calibri"/>
              </a:rPr>
              <a:t>interesting</a:t>
            </a:r>
            <a:r>
              <a:rPr lang="es-MX" dirty="0">
                <a:latin typeface="Calibri"/>
                <a:cs typeface="Calibri"/>
              </a:rPr>
              <a:t> in </a:t>
            </a:r>
            <a:r>
              <a:rPr lang="es-MX" dirty="0" err="1">
                <a:latin typeface="Calibri"/>
                <a:cs typeface="Calibri"/>
              </a:rPr>
              <a:t>the</a:t>
            </a:r>
            <a:r>
              <a:rPr lang="es-MX" dirty="0">
                <a:latin typeface="Calibri"/>
                <a:cs typeface="Calibri"/>
              </a:rPr>
              <a:t> case </a:t>
            </a:r>
            <a:r>
              <a:rPr lang="es-MX" dirty="0" err="1">
                <a:latin typeface="Calibri"/>
                <a:cs typeface="Calibri"/>
              </a:rPr>
              <a:t>of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MSRpar</a:t>
            </a:r>
            <a:endParaRPr lang="es-MX" dirty="0">
              <a:latin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s-MX" dirty="0" err="1">
                <a:latin typeface="Calibri"/>
                <a:cs typeface="Calibri"/>
              </a:rPr>
              <a:t>Introduction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of</a:t>
            </a:r>
            <a:r>
              <a:rPr lang="es-MX" dirty="0">
                <a:latin typeface="Calibri"/>
                <a:cs typeface="Calibri"/>
              </a:rPr>
              <a:t> more </a:t>
            </a:r>
            <a:r>
              <a:rPr lang="es-MX" dirty="0" err="1">
                <a:latin typeface="Calibri"/>
                <a:cs typeface="Calibri"/>
              </a:rPr>
              <a:t>complex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text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vectorization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such</a:t>
            </a:r>
            <a:r>
              <a:rPr lang="es-MX" dirty="0">
                <a:latin typeface="Calibri"/>
                <a:cs typeface="Calibri"/>
              </a:rPr>
              <a:t> as </a:t>
            </a:r>
            <a:r>
              <a:rPr lang="es-MX" dirty="0" err="1">
                <a:latin typeface="Calibri"/>
                <a:cs typeface="Calibri"/>
              </a:rPr>
              <a:t>pretrained</a:t>
            </a:r>
            <a:r>
              <a:rPr lang="es-MX" dirty="0">
                <a:latin typeface="Calibri"/>
                <a:cs typeface="Calibri"/>
              </a:rPr>
              <a:t> </a:t>
            </a:r>
            <a:r>
              <a:rPr lang="es-MX" dirty="0" err="1">
                <a:latin typeface="Calibri"/>
                <a:cs typeface="Calibri"/>
              </a:rPr>
              <a:t>embeddings</a:t>
            </a:r>
            <a:endParaRPr lang="es-MX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9904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C7C0C6-08D2-3402-D84B-8DBC7C9331B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Introduction</a:t>
            </a:r>
            <a:endParaRPr lang="es-MX" sz="36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28E632-1A7A-71B2-13FB-8EDF30A50EAA}"/>
              </a:ext>
            </a:extLst>
          </p:cNvPr>
          <p:cNvSpPr txBox="1"/>
          <p:nvPr/>
        </p:nvSpPr>
        <p:spPr>
          <a:xfrm>
            <a:off x="703873" y="1249265"/>
            <a:ext cx="361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err="1">
                <a:latin typeface="Aptos" panose="020B0004020202020204" pitchFamily="34" charset="0"/>
              </a:rPr>
              <a:t>Semantic</a:t>
            </a:r>
            <a:r>
              <a:rPr lang="es-ES" b="1">
                <a:latin typeface="Aptos" panose="020B0004020202020204" pitchFamily="34" charset="0"/>
              </a:rPr>
              <a:t> Textual </a:t>
            </a:r>
            <a:r>
              <a:rPr lang="es-ES" b="1" err="1">
                <a:latin typeface="Aptos" panose="020B0004020202020204" pitchFamily="34" charset="0"/>
              </a:rPr>
              <a:t>Similarity</a:t>
            </a:r>
            <a:r>
              <a:rPr lang="es-ES" b="1">
                <a:latin typeface="Aptos" panose="020B0004020202020204" pitchFamily="34" charset="0"/>
              </a:rPr>
              <a:t> (STS)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DD645A-8079-60A6-D81A-087E362F8AA1}"/>
              </a:ext>
            </a:extLst>
          </p:cNvPr>
          <p:cNvSpPr txBox="1"/>
          <p:nvPr/>
        </p:nvSpPr>
        <p:spPr>
          <a:xfrm>
            <a:off x="703873" y="1657377"/>
            <a:ext cx="4408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Semantic equivalence between two texts</a:t>
            </a:r>
          </a:p>
          <a:p>
            <a:r>
              <a:rPr lang="es-ES" err="1">
                <a:latin typeface="Aptos" panose="020B0004020202020204" pitchFamily="34" charset="0"/>
              </a:rPr>
              <a:t>Paraphrase</a:t>
            </a:r>
            <a:r>
              <a:rPr lang="es-ES">
                <a:latin typeface="Aptos" panose="020B0004020202020204" pitchFamily="34" charset="0"/>
              </a:rPr>
              <a:t> </a:t>
            </a:r>
            <a:r>
              <a:rPr lang="es-ES" err="1">
                <a:latin typeface="Aptos" panose="020B0004020202020204" pitchFamily="34" charset="0"/>
              </a:rPr>
              <a:t>Detection</a:t>
            </a:r>
            <a:endParaRPr lang="es-ES">
              <a:latin typeface="Aptos" panose="020B0004020202020204" pitchFamily="34" charset="0"/>
            </a:endParaRPr>
          </a:p>
          <a:p>
            <a:endParaRPr lang="es-ES">
              <a:latin typeface="Aptos" panose="020B0004020202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9986EC2-B35E-45D4-E9EA-7C6BBBF92C9A}"/>
              </a:ext>
            </a:extLst>
          </p:cNvPr>
          <p:cNvGrpSpPr/>
          <p:nvPr/>
        </p:nvGrpSpPr>
        <p:grpSpPr>
          <a:xfrm>
            <a:off x="703873" y="2470518"/>
            <a:ext cx="3738985" cy="861545"/>
            <a:chOff x="5886000" y="1395384"/>
            <a:chExt cx="3738985" cy="86154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AAF64C3-AAC6-BE31-2A24-027EED5E98E5}"/>
                </a:ext>
              </a:extLst>
            </p:cNvPr>
            <p:cNvSpPr/>
            <p:nvPr/>
          </p:nvSpPr>
          <p:spPr>
            <a:xfrm>
              <a:off x="5886000" y="1395384"/>
              <a:ext cx="3738985" cy="86154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0D8585B-75FB-D506-DA08-ECBDD60B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905" y="1525974"/>
              <a:ext cx="3561173" cy="632138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9F0D3D9-57A7-2E1E-E775-7C24667663BE}"/>
              </a:ext>
            </a:extLst>
          </p:cNvPr>
          <p:cNvSpPr txBox="1"/>
          <p:nvPr/>
        </p:nvSpPr>
        <p:spPr>
          <a:xfrm>
            <a:off x="5717239" y="2717793"/>
            <a:ext cx="36595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1. Use data </a:t>
            </a:r>
            <a:r>
              <a:rPr lang="es-ES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from</a:t>
            </a:r>
            <a:r>
              <a:rPr lang="es-ES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s-ES" b="1" i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SemEval</a:t>
            </a:r>
            <a:r>
              <a:rPr lang="es-ES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2012</a:t>
            </a:r>
          </a:p>
          <a:p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2.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Implement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different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approaches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to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detect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paraphrase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</a:p>
          <a:p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3. Compare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results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s-ES" err="1">
                <a:solidFill>
                  <a:srgbClr val="000000"/>
                </a:solidFill>
                <a:latin typeface="Aptos" panose="020B0004020202020204" pitchFamily="34" charset="0"/>
              </a:rPr>
              <a:t>with</a:t>
            </a:r>
            <a:r>
              <a:rPr lang="es-ES">
                <a:solidFill>
                  <a:srgbClr val="000000"/>
                </a:solidFill>
                <a:latin typeface="Aptos" panose="020B0004020202020204" pitchFamily="34" charset="0"/>
              </a:rPr>
              <a:t> GS</a:t>
            </a:r>
          </a:p>
          <a:p>
            <a:endParaRPr lang="es-E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s-ES" b="1">
                <a:solidFill>
                  <a:srgbClr val="000000"/>
                </a:solidFill>
                <a:latin typeface="Aptos" panose="020B0004020202020204" pitchFamily="34" charset="0"/>
              </a:rPr>
              <a:t>LEARNING MODEL</a:t>
            </a:r>
            <a:endParaRPr lang="es-ES" b="1">
              <a:latin typeface="Aptos" panose="020B00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86DCF3-C6E7-320B-64EB-726388807148}"/>
              </a:ext>
            </a:extLst>
          </p:cNvPr>
          <p:cNvSpPr txBox="1"/>
          <p:nvPr/>
        </p:nvSpPr>
        <p:spPr>
          <a:xfrm>
            <a:off x="5739337" y="2338881"/>
            <a:ext cx="361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err="1">
                <a:latin typeface="Aptos" panose="020B0004020202020204" pitchFamily="34" charset="0"/>
              </a:rPr>
              <a:t>Procedure</a:t>
            </a:r>
            <a:r>
              <a:rPr lang="es-ES" b="1">
                <a:latin typeface="Aptos" panose="020B00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312291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C7C0C6-08D2-3402-D84B-8DBC7C9331B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References</a:t>
            </a:r>
            <a:endParaRPr lang="es-MX" sz="36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52D1D5-9AF5-63D5-A5FA-F2BE5E29CF32}"/>
              </a:ext>
            </a:extLst>
          </p:cNvPr>
          <p:cNvSpPr txBox="1"/>
          <p:nvPr/>
        </p:nvSpPr>
        <p:spPr>
          <a:xfrm>
            <a:off x="520967" y="1041933"/>
            <a:ext cx="948862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latin typeface="Calibri"/>
                <a:ea typeface="Calibri"/>
                <a:cs typeface="Calibri"/>
              </a:rPr>
              <a:t>[1] [UKP: Computing </a:t>
            </a:r>
            <a:r>
              <a:rPr lang="es-MX" dirty="0" err="1">
                <a:latin typeface="Calibri"/>
                <a:ea typeface="Calibri"/>
                <a:cs typeface="Calibri"/>
              </a:rPr>
              <a:t>Semantic</a:t>
            </a:r>
            <a:r>
              <a:rPr lang="es-MX" dirty="0">
                <a:latin typeface="Calibri"/>
                <a:ea typeface="Calibri"/>
                <a:cs typeface="Calibri"/>
              </a:rPr>
              <a:t> Textual </a:t>
            </a:r>
            <a:r>
              <a:rPr lang="es-MX" dirty="0" err="1">
                <a:latin typeface="Calibri"/>
                <a:ea typeface="Calibri"/>
                <a:cs typeface="Calibri"/>
              </a:rPr>
              <a:t>Similarity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by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Combining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Multiple</a:t>
            </a:r>
            <a:r>
              <a:rPr lang="es-MX" dirty="0">
                <a:latin typeface="Calibri"/>
                <a:ea typeface="Calibri"/>
                <a:cs typeface="Calibri"/>
              </a:rPr>
              <a:t> Content </a:t>
            </a:r>
            <a:r>
              <a:rPr lang="es-MX" dirty="0" err="1">
                <a:latin typeface="Calibri"/>
                <a:ea typeface="Calibri"/>
                <a:cs typeface="Calibri"/>
              </a:rPr>
              <a:t>Similarity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Measures</a:t>
            </a:r>
            <a:r>
              <a:rPr lang="es-MX" dirty="0">
                <a:latin typeface="Calibri"/>
                <a:ea typeface="Calibri"/>
                <a:cs typeface="Calibri"/>
              </a:rPr>
              <a:t>](https://aclanthology.org/S12-1059) (</a:t>
            </a:r>
            <a:r>
              <a:rPr lang="es-MX" dirty="0" err="1">
                <a:latin typeface="Calibri"/>
                <a:ea typeface="Calibri"/>
                <a:cs typeface="Calibri"/>
              </a:rPr>
              <a:t>Bär</a:t>
            </a:r>
            <a:r>
              <a:rPr lang="es-MX" dirty="0">
                <a:latin typeface="Calibri"/>
                <a:ea typeface="Calibri"/>
                <a:cs typeface="Calibri"/>
              </a:rPr>
              <a:t> et al., </a:t>
            </a:r>
            <a:r>
              <a:rPr lang="es-MX" dirty="0" err="1">
                <a:latin typeface="Calibri"/>
                <a:ea typeface="Calibri"/>
                <a:cs typeface="Calibri"/>
              </a:rPr>
              <a:t>SemEval</a:t>
            </a:r>
            <a:r>
              <a:rPr lang="es-MX" dirty="0">
                <a:latin typeface="Calibri"/>
                <a:ea typeface="Calibri"/>
                <a:cs typeface="Calibri"/>
              </a:rPr>
              <a:t>-*SEM 2012)</a:t>
            </a:r>
          </a:p>
          <a:p>
            <a:endParaRPr lang="es-MX">
              <a:latin typeface="Calibri"/>
              <a:ea typeface="Calibri"/>
              <a:cs typeface="Calibri"/>
            </a:endParaRPr>
          </a:p>
          <a:p>
            <a:r>
              <a:rPr lang="es-MX" dirty="0">
                <a:latin typeface="Calibri"/>
                <a:ea typeface="Calibri"/>
                <a:cs typeface="Calibri"/>
              </a:rPr>
              <a:t>[2] [</a:t>
            </a:r>
            <a:r>
              <a:rPr lang="es-MX" dirty="0" err="1">
                <a:latin typeface="Calibri"/>
                <a:ea typeface="Calibri"/>
                <a:cs typeface="Calibri"/>
              </a:rPr>
              <a:t>TakeLab</a:t>
            </a:r>
            <a:r>
              <a:rPr lang="es-MX" dirty="0">
                <a:latin typeface="Calibri"/>
                <a:ea typeface="Calibri"/>
                <a:cs typeface="Calibri"/>
              </a:rPr>
              <a:t>: </a:t>
            </a:r>
            <a:r>
              <a:rPr lang="es-MX" dirty="0" err="1">
                <a:latin typeface="Calibri"/>
                <a:ea typeface="Calibri"/>
                <a:cs typeface="Calibri"/>
              </a:rPr>
              <a:t>Systems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for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Measuring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Semantic</a:t>
            </a:r>
            <a:r>
              <a:rPr lang="es-MX" dirty="0">
                <a:latin typeface="Calibri"/>
                <a:ea typeface="Calibri"/>
                <a:cs typeface="Calibri"/>
              </a:rPr>
              <a:t> Text </a:t>
            </a:r>
            <a:r>
              <a:rPr lang="es-MX" dirty="0" err="1">
                <a:latin typeface="Calibri"/>
                <a:ea typeface="Calibri"/>
                <a:cs typeface="Calibri"/>
              </a:rPr>
              <a:t>Similarity</a:t>
            </a:r>
            <a:r>
              <a:rPr lang="es-MX" dirty="0">
                <a:latin typeface="Calibri"/>
                <a:ea typeface="Calibri"/>
                <a:cs typeface="Calibri"/>
              </a:rPr>
              <a:t>](https://aclanthology.org/S12-1060) (</a:t>
            </a:r>
            <a:r>
              <a:rPr lang="es-MX" dirty="0" err="1">
                <a:latin typeface="Calibri"/>
                <a:ea typeface="Calibri"/>
                <a:cs typeface="Calibri"/>
              </a:rPr>
              <a:t>Šarić</a:t>
            </a:r>
            <a:r>
              <a:rPr lang="es-MX" dirty="0">
                <a:latin typeface="Calibri"/>
                <a:ea typeface="Calibri"/>
                <a:cs typeface="Calibri"/>
              </a:rPr>
              <a:t> et al., </a:t>
            </a:r>
            <a:r>
              <a:rPr lang="es-MX" dirty="0" err="1">
                <a:latin typeface="Calibri"/>
                <a:ea typeface="Calibri"/>
                <a:cs typeface="Calibri"/>
              </a:rPr>
              <a:t>SemEval</a:t>
            </a:r>
            <a:r>
              <a:rPr lang="es-MX" dirty="0">
                <a:latin typeface="Calibri"/>
                <a:ea typeface="Calibri"/>
                <a:cs typeface="Calibri"/>
              </a:rPr>
              <a:t>-*SEM 2012)</a:t>
            </a:r>
            <a:endParaRPr lang="es-MX" dirty="0">
              <a:ea typeface="Calibri"/>
              <a:cs typeface="Calibri" panose="020F0502020204030204" pitchFamily="34" charset="0"/>
            </a:endParaRPr>
          </a:p>
          <a:p>
            <a:endParaRPr lang="es-MX" dirty="0">
              <a:latin typeface="Calibri"/>
              <a:ea typeface="Calibri"/>
              <a:cs typeface="Calibri"/>
            </a:endParaRPr>
          </a:p>
          <a:p>
            <a:r>
              <a:rPr lang="es-MX" dirty="0">
                <a:latin typeface="Calibri"/>
                <a:ea typeface="Calibri"/>
                <a:cs typeface="Calibri"/>
              </a:rPr>
              <a:t>[3] [SemEval-2012 </a:t>
            </a:r>
            <a:r>
              <a:rPr lang="es-MX" dirty="0" err="1">
                <a:latin typeface="Calibri"/>
                <a:ea typeface="Calibri"/>
                <a:cs typeface="Calibri"/>
              </a:rPr>
              <a:t>Task</a:t>
            </a:r>
            <a:r>
              <a:rPr lang="es-MX" dirty="0">
                <a:latin typeface="Calibri"/>
                <a:ea typeface="Calibri"/>
                <a:cs typeface="Calibri"/>
              </a:rPr>
              <a:t> 6: A </a:t>
            </a:r>
            <a:r>
              <a:rPr lang="es-MX" dirty="0" err="1">
                <a:latin typeface="Calibri"/>
                <a:ea typeface="Calibri"/>
                <a:cs typeface="Calibri"/>
              </a:rPr>
              <a:t>Pilot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on</a:t>
            </a:r>
            <a:r>
              <a:rPr lang="es-MX" dirty="0">
                <a:latin typeface="Calibri"/>
                <a:ea typeface="Calibri"/>
                <a:cs typeface="Calibri"/>
              </a:rPr>
              <a:t> </a:t>
            </a:r>
            <a:r>
              <a:rPr lang="es-MX" dirty="0" err="1">
                <a:latin typeface="Calibri"/>
                <a:ea typeface="Calibri"/>
                <a:cs typeface="Calibri"/>
              </a:rPr>
              <a:t>Semantic</a:t>
            </a:r>
            <a:r>
              <a:rPr lang="es-MX" dirty="0">
                <a:latin typeface="Calibri"/>
                <a:ea typeface="Calibri"/>
                <a:cs typeface="Calibri"/>
              </a:rPr>
              <a:t> Textual </a:t>
            </a:r>
            <a:r>
              <a:rPr lang="es-MX" dirty="0" err="1">
                <a:latin typeface="Calibri"/>
                <a:ea typeface="Calibri"/>
                <a:cs typeface="Calibri"/>
              </a:rPr>
              <a:t>Similarity</a:t>
            </a:r>
            <a:r>
              <a:rPr lang="es-MX" dirty="0">
                <a:latin typeface="Calibri"/>
                <a:ea typeface="Calibri"/>
                <a:cs typeface="Calibri"/>
              </a:rPr>
              <a:t>](https://aclanthology.org/S12-1051) (Agirre et al., </a:t>
            </a:r>
            <a:r>
              <a:rPr lang="es-MX" dirty="0" err="1">
                <a:latin typeface="Calibri"/>
                <a:ea typeface="Calibri"/>
                <a:cs typeface="Calibri"/>
              </a:rPr>
              <a:t>SemEval</a:t>
            </a:r>
            <a:r>
              <a:rPr lang="es-MX" dirty="0">
                <a:latin typeface="Calibri"/>
                <a:ea typeface="Calibri"/>
                <a:cs typeface="Calibri"/>
              </a:rPr>
              <a:t>-*SEM 2012)</a:t>
            </a:r>
            <a:endParaRPr lang="es-MX" dirty="0">
              <a:ea typeface="Calibri"/>
              <a:cs typeface="Calibri" panose="020F0502020204030204" pitchFamily="34" charset="0"/>
            </a:endParaRPr>
          </a:p>
          <a:p>
            <a:endParaRPr lang="es-MX">
              <a:ea typeface="Calibri"/>
              <a:cs typeface="Calibri" panose="020F0502020204030204" pitchFamily="34" charset="0"/>
            </a:endParaRPr>
          </a:p>
          <a:p>
            <a:endParaRPr lang="es-MX"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332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200" b="1">
                <a:solidFill>
                  <a:schemeClr val="bg1"/>
                </a:solidFill>
                <a:latin typeface="Aptos" panose="020B0004020202020204" pitchFamily="34" charset="0"/>
              </a:rPr>
              <a:t>Data </a:t>
            </a:r>
            <a:r>
              <a:rPr lang="es-MX" sz="3200" b="1" err="1">
                <a:solidFill>
                  <a:schemeClr val="bg1"/>
                </a:solidFill>
                <a:latin typeface="Aptos" panose="020B0004020202020204" pitchFamily="34" charset="0"/>
              </a:rPr>
              <a:t>Cleaning</a:t>
            </a:r>
            <a:r>
              <a:rPr lang="es-MX" sz="3200" b="1">
                <a:solidFill>
                  <a:schemeClr val="bg1"/>
                </a:solidFill>
                <a:latin typeface="Aptos" panose="020B0004020202020204" pitchFamily="34" charset="0"/>
              </a:rPr>
              <a:t> and Pre-Processing Step </a:t>
            </a:r>
            <a:endParaRPr lang="es-MX" sz="32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4E7051-B49A-34F0-BDB3-74502E95C0C5}"/>
              </a:ext>
            </a:extLst>
          </p:cNvPr>
          <p:cNvSpPr txBox="1"/>
          <p:nvPr/>
        </p:nvSpPr>
        <p:spPr>
          <a:xfrm>
            <a:off x="569575" y="1458813"/>
            <a:ext cx="5187966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ptos"/>
              </a:rPr>
              <a:t>Time expressions standardization (24 h format) </a:t>
            </a:r>
            <a:endParaRPr lang="en-GB" sz="1600">
              <a:latin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b="1" dirty="0">
                <a:latin typeface="Aptos"/>
              </a:rPr>
              <a:t>1pm, 13.00, 1:00 -&gt; 13:00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ptos"/>
              </a:rPr>
              <a:t>Grammatical abbreviation removal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latin typeface="Aptos"/>
              </a:rPr>
              <a:t>I’ll, I’ve -&gt;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ptos"/>
              </a:rPr>
              <a:t>Convert indexing symbols to words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latin typeface="Aptos"/>
              </a:rPr>
              <a:t>&lt;.</a:t>
            </a:r>
            <a:r>
              <a:rPr lang="en-GB" sz="1600" b="1" dirty="0" err="1">
                <a:latin typeface="Aptos"/>
              </a:rPr>
              <a:t>idx</a:t>
            </a:r>
            <a:r>
              <a:rPr lang="en-GB" sz="1600" b="1" dirty="0">
                <a:latin typeface="Aptos"/>
              </a:rPr>
              <a:t>&gt; -&gt; </a:t>
            </a:r>
            <a:r>
              <a:rPr lang="en-GB" sz="1600" b="1" dirty="0" err="1">
                <a:latin typeface="Aptos"/>
              </a:rPr>
              <a:t>idx</a:t>
            </a:r>
            <a:endParaRPr lang="en-GB" sz="1600" b="1" dirty="0">
              <a:latin typeface="Apto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ptos"/>
              </a:rPr>
              <a:t>Remove courtesy titles </a:t>
            </a:r>
            <a:endParaRPr lang="en-GB" sz="1600" b="1">
              <a:latin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latin typeface="Aptos"/>
              </a:rPr>
              <a:t>Mr., Ms…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ptos"/>
              </a:rPr>
              <a:t>Number standardization</a:t>
            </a:r>
            <a:r>
              <a:rPr lang="en-GB" sz="1600" b="1" dirty="0">
                <a:latin typeface="Aptos"/>
              </a:rPr>
              <a:t> </a:t>
            </a:r>
            <a:endParaRPr lang="en-GB" sz="1600" b="1" dirty="0">
              <a:latin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latin typeface="Aptos"/>
              </a:rPr>
              <a:t>100,000 -&gt; 100000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ptos"/>
              </a:rPr>
              <a:t>Currency sign Removal </a:t>
            </a:r>
            <a:endParaRPr lang="en-GB" sz="1600" b="1">
              <a:latin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latin typeface="Aptos"/>
              </a:rPr>
              <a:t>$</a:t>
            </a:r>
          </a:p>
          <a:p>
            <a:endParaRPr lang="en-GB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BB4CA1-0A9C-E3D6-F444-B25E95D7F5BD}"/>
              </a:ext>
            </a:extLst>
          </p:cNvPr>
          <p:cNvSpPr txBox="1"/>
          <p:nvPr/>
        </p:nvSpPr>
        <p:spPr>
          <a:xfrm>
            <a:off x="5826758" y="1718625"/>
            <a:ext cx="441775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Tokenization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>
                <a:latin typeface="Aptos" panose="020B0004020202020204" pitchFamily="34" charset="0"/>
              </a:rPr>
              <a:t>“I am five years old” -&gt;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>
                <a:latin typeface="Aptos" panose="020B0004020202020204" pitchFamily="34" charset="0"/>
              </a:rPr>
              <a:t>[“I”, “am”, “five”, “years”, “old”]</a:t>
            </a:r>
            <a:endParaRPr lang="en-GB" b="1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Lemmatization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>
                <a:latin typeface="Aptos" panose="020B0004020202020204" pitchFamily="34" charset="0"/>
              </a:rPr>
              <a:t>Running -&gt;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Stop words Removal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>
                <a:latin typeface="Aptos" panose="020B0004020202020204" pitchFamily="34" charset="0"/>
              </a:rPr>
              <a:t>At, this, a,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Punctuation Removal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b="1">
                <a:latin typeface="Aptos" panose="020B0004020202020204" pitchFamily="34" charset="0"/>
              </a:rPr>
              <a:t>?  ,  !  .  : ;</a:t>
            </a:r>
          </a:p>
          <a:p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5C073B-E09F-BE77-D9C0-C225CEC4716A}"/>
              </a:ext>
            </a:extLst>
          </p:cNvPr>
          <p:cNvSpPr/>
          <p:nvPr/>
        </p:nvSpPr>
        <p:spPr>
          <a:xfrm>
            <a:off x="500358" y="1416839"/>
            <a:ext cx="5074126" cy="3060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961F80-2807-55F6-56DA-7B98A9A950EB}"/>
              </a:ext>
            </a:extLst>
          </p:cNvPr>
          <p:cNvSpPr/>
          <p:nvPr/>
        </p:nvSpPr>
        <p:spPr>
          <a:xfrm>
            <a:off x="5826758" y="1630345"/>
            <a:ext cx="3824655" cy="263332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38250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C7C0C6-08D2-3402-D84B-8DBC7C9331B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Feature</a:t>
            </a:r>
            <a:r>
              <a:rPr lang="es-MX" sz="3600" b="1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Extraction</a:t>
            </a:r>
            <a:endParaRPr lang="es-MX" sz="36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2B0C87-5ADE-FEF3-2C52-A0655577CF44}"/>
              </a:ext>
            </a:extLst>
          </p:cNvPr>
          <p:cNvSpPr txBox="1"/>
          <p:nvPr/>
        </p:nvSpPr>
        <p:spPr>
          <a:xfrm>
            <a:off x="360312" y="949152"/>
            <a:ext cx="36231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Aptos" panose="020B0004020202020204" pitchFamily="34" charset="0"/>
              </a:rPr>
              <a:t>Text Comparison</a:t>
            </a:r>
          </a:p>
          <a:p>
            <a:endParaRPr lang="en-GB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String Similarity Measures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Longest Common Substring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Longest Common Subsequence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Greedy String Tiling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err="1">
                <a:latin typeface="Aptos" panose="020B0004020202020204" pitchFamily="34" charset="0"/>
              </a:rPr>
              <a:t>Jaro</a:t>
            </a:r>
            <a:r>
              <a:rPr lang="en-GB" sz="1400">
                <a:latin typeface="Aptos" panose="020B0004020202020204" pitchFamily="34" charset="0"/>
              </a:rPr>
              <a:t> Similarity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err="1">
                <a:latin typeface="Aptos" panose="020B0004020202020204" pitchFamily="34" charset="0"/>
              </a:rPr>
              <a:t>Jaro</a:t>
            </a:r>
            <a:r>
              <a:rPr lang="en-GB" sz="1400">
                <a:latin typeface="Aptos" panose="020B0004020202020204" pitchFamily="34" charset="0"/>
              </a:rPr>
              <a:t>-Winkler Similarity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Monge-Elkan Similarity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err="1">
                <a:latin typeface="Aptos" panose="020B0004020202020204" pitchFamily="34" charset="0"/>
              </a:rPr>
              <a:t>Levenshtein</a:t>
            </a:r>
            <a:r>
              <a:rPr lang="en-GB" sz="1400">
                <a:latin typeface="Aptos" panose="020B0004020202020204" pitchFamily="34" charset="0"/>
              </a:rPr>
              <a:t>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N-Gram Similarity Measures</a:t>
            </a:r>
          </a:p>
          <a:p>
            <a:pPr marL="285750" indent="-285750">
              <a:buFontTx/>
              <a:buChar char="-"/>
            </a:pPr>
            <a:r>
              <a:rPr lang="en-GB" sz="1050">
                <a:latin typeface="Aptos" panose="020B0004020202020204" pitchFamily="34" charset="0"/>
              </a:rPr>
              <a:t>NLTK Wordnet tokenizer</a:t>
            </a:r>
          </a:p>
          <a:p>
            <a:pPr marL="285750" indent="-285750">
              <a:buFontTx/>
              <a:buChar char="-"/>
            </a:pPr>
            <a:r>
              <a:rPr lang="en-GB" sz="1050">
                <a:latin typeface="Aptos" panose="020B0004020202020204" pitchFamily="34" charset="0"/>
              </a:rPr>
              <a:t>Spacy </a:t>
            </a:r>
            <a:r>
              <a:rPr lang="en-GB" sz="1050" err="1">
                <a:latin typeface="Aptos" panose="020B0004020202020204" pitchFamily="34" charset="0"/>
              </a:rPr>
              <a:t>Lemmatizer</a:t>
            </a:r>
            <a:r>
              <a:rPr lang="en-GB" sz="1050">
                <a:latin typeface="Aptos" panose="020B00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GB" sz="1050">
                <a:latin typeface="Aptos" panose="020B0004020202020204" pitchFamily="34" charset="0"/>
              </a:rPr>
              <a:t>Porter-Stemmer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Jaccard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Dice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Cosine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Overlap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E8E967E-5C8F-E9D2-66A4-B5AF097C6509}"/>
              </a:ext>
            </a:extLst>
          </p:cNvPr>
          <p:cNvSpPr txBox="1"/>
          <p:nvPr/>
        </p:nvSpPr>
        <p:spPr>
          <a:xfrm>
            <a:off x="3953743" y="949152"/>
            <a:ext cx="28364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Aptos" panose="020B0004020202020204" pitchFamily="34" charset="0"/>
              </a:rPr>
              <a:t>Semantic Comparison</a:t>
            </a:r>
          </a:p>
          <a:p>
            <a:endParaRPr lang="en-GB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Semantic Similarity Measures</a:t>
            </a:r>
          </a:p>
          <a:p>
            <a:r>
              <a:rPr lang="en-GB" sz="1200">
                <a:latin typeface="Aptos" panose="020B0004020202020204" pitchFamily="34" charset="0"/>
              </a:rPr>
              <a:t>- List of word </a:t>
            </a:r>
            <a:r>
              <a:rPr lang="en-GB" sz="1200" err="1">
                <a:latin typeface="Aptos" panose="020B0004020202020204" pitchFamily="34" charset="0"/>
              </a:rPr>
              <a:t>synsets</a:t>
            </a:r>
            <a:endParaRPr lang="en-GB" sz="1200">
              <a:latin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Path Similarity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Wu-Palmer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Leacock-Chodorow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>
                <a:latin typeface="Aptos" panose="020B0004020202020204" pitchFamily="34" charset="0"/>
              </a:rPr>
              <a:t>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Word Disambiguation Similarity Measures</a:t>
            </a:r>
          </a:p>
          <a:p>
            <a:r>
              <a:rPr lang="en-GB" sz="1400">
                <a:latin typeface="Aptos" panose="020B0004020202020204" pitchFamily="34" charset="0"/>
              </a:rPr>
              <a:t>- </a:t>
            </a:r>
            <a:r>
              <a:rPr lang="en-GB" sz="1200" err="1">
                <a:latin typeface="Aptos" panose="020B0004020202020204" pitchFamily="34" charset="0"/>
              </a:rPr>
              <a:t>Synset</a:t>
            </a:r>
            <a:r>
              <a:rPr lang="en-GB" sz="1200">
                <a:latin typeface="Aptos" panose="020B0004020202020204" pitchFamily="34" charset="0"/>
              </a:rPr>
              <a:t> resulting after </a:t>
            </a:r>
            <a:r>
              <a:rPr lang="en-GB" sz="1200" err="1">
                <a:latin typeface="Aptos" panose="020B0004020202020204" pitchFamily="34" charset="0"/>
              </a:rPr>
              <a:t>Lesk</a:t>
            </a:r>
            <a:r>
              <a:rPr lang="en-GB" sz="1200">
                <a:latin typeface="Aptos" panose="020B0004020202020204" pitchFamily="34" charset="0"/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A8F655D-BE79-C2E4-5A65-66840625C40B}"/>
              </a:ext>
            </a:extLst>
          </p:cNvPr>
          <p:cNvSpPr txBox="1"/>
          <p:nvPr/>
        </p:nvSpPr>
        <p:spPr>
          <a:xfrm>
            <a:off x="6790226" y="949152"/>
            <a:ext cx="277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Aptos" panose="020B0004020202020204" pitchFamily="34" charset="0"/>
              </a:rPr>
              <a:t>Structure Comparison</a:t>
            </a:r>
          </a:p>
          <a:p>
            <a:endParaRPr lang="en-GB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Aptos" panose="020B0004020202020204" pitchFamily="34" charset="0"/>
              </a:rPr>
              <a:t>Stop Words Similarity using </a:t>
            </a:r>
            <a:r>
              <a:rPr lang="en-GB" b="1">
                <a:latin typeface="Aptos" panose="020B0004020202020204" pitchFamily="34" charset="0"/>
              </a:rPr>
              <a:t>N-Grams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459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48AD242-5C5D-84D9-6425-C85667CB828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EC7C0C6-08D2-3402-D84B-8DBC7C9331B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>
                <a:solidFill>
                  <a:schemeClr val="bg1"/>
                </a:solidFill>
                <a:latin typeface="Aptos" panose="020B0004020202020204" pitchFamily="34" charset="0"/>
              </a:rPr>
              <a:t>Training </a:t>
            </a:r>
            <a:r>
              <a:rPr lang="es-MX" sz="3600" b="1" err="1">
                <a:solidFill>
                  <a:schemeClr val="bg1"/>
                </a:solidFill>
                <a:latin typeface="Aptos" panose="020B0004020202020204" pitchFamily="34" charset="0"/>
              </a:rPr>
              <a:t>Methodology</a:t>
            </a:r>
            <a:endParaRPr lang="es-MX" sz="36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43BF80-9C76-87C8-8188-A59C7BCF556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9ED74D9-48AC-4F18-E56C-E75C94E3660B}"/>
              </a:ext>
            </a:extLst>
          </p:cNvPr>
          <p:cNvGrpSpPr/>
          <p:nvPr/>
        </p:nvGrpSpPr>
        <p:grpSpPr>
          <a:xfrm>
            <a:off x="624863" y="937657"/>
            <a:ext cx="7697553" cy="1699215"/>
            <a:chOff x="75186" y="2126901"/>
            <a:chExt cx="7697553" cy="2259103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A7AB25C-9337-F75E-0B8A-3F41283C597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912" y="2866392"/>
              <a:ext cx="0" cy="3408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2707AB1B-517F-99AC-2ECB-5D5B22FBE47B}"/>
                </a:ext>
              </a:extLst>
            </p:cNvPr>
            <p:cNvGrpSpPr/>
            <p:nvPr/>
          </p:nvGrpSpPr>
          <p:grpSpPr>
            <a:xfrm>
              <a:off x="75186" y="2126901"/>
              <a:ext cx="7697553" cy="2259103"/>
              <a:chOff x="503315" y="920102"/>
              <a:chExt cx="7697553" cy="2259103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F722196-EA50-C042-0BE8-C9A80B022741}"/>
                  </a:ext>
                </a:extLst>
              </p:cNvPr>
              <p:cNvSpPr/>
              <p:nvPr/>
            </p:nvSpPr>
            <p:spPr>
              <a:xfrm>
                <a:off x="4419626" y="2082282"/>
                <a:ext cx="1008831" cy="570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>
                    <a:latin typeface="Aptos" panose="020B0004020202020204" pitchFamily="34" charset="0"/>
                  </a:rPr>
                  <a:t>Complete</a:t>
                </a:r>
              </a:p>
              <a:p>
                <a:pPr algn="ctr"/>
                <a:r>
                  <a:rPr lang="es-ES" sz="1400" b="1" err="1">
                    <a:latin typeface="Aptos" panose="020B0004020202020204" pitchFamily="34" charset="0"/>
                  </a:rPr>
                  <a:t>Model</a:t>
                </a:r>
                <a:endParaRPr lang="es-ES" sz="1400" b="1">
                  <a:latin typeface="Aptos" panose="020B0004020202020204" pitchFamily="34" charset="0"/>
                </a:endParaRPr>
              </a:p>
            </p:txBody>
          </p:sp>
          <p:pic>
            <p:nvPicPr>
              <p:cNvPr id="1026" name="Picture 2" descr="Database - Free technology icons">
                <a:extLst>
                  <a:ext uri="{FF2B5EF4-FFF2-40B4-BE49-F238E27FC236}">
                    <a16:creationId xmlns:a16="http://schemas.microsoft.com/office/drawing/2014/main" id="{3C78AF0A-FC18-095F-8DC7-40C30350A0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3371" y="1949701"/>
                <a:ext cx="674806" cy="674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19A0A22-7AEA-DC43-CA5E-D0C7769E97DF}"/>
                  </a:ext>
                </a:extLst>
              </p:cNvPr>
              <p:cNvSpPr txBox="1"/>
              <p:nvPr/>
            </p:nvSpPr>
            <p:spPr>
              <a:xfrm>
                <a:off x="503315" y="2689161"/>
                <a:ext cx="2074917" cy="49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>
                    <a:latin typeface="Aptos" panose="020B0004020202020204" pitchFamily="34" charset="0"/>
                  </a:rPr>
                  <a:t>Complete </a:t>
                </a:r>
              </a:p>
              <a:p>
                <a:pPr algn="ctr"/>
                <a:r>
                  <a:rPr lang="es-ES" sz="1200">
                    <a:latin typeface="Aptos" panose="020B0004020202020204" pitchFamily="34" charset="0"/>
                  </a:rPr>
                  <a:t>training data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6B6D5186-428E-9D26-9525-E07789015AE3}"/>
                  </a:ext>
                </a:extLst>
              </p:cNvPr>
              <p:cNvCxnSpPr/>
              <p:nvPr/>
            </p:nvCxnSpPr>
            <p:spPr>
              <a:xfrm>
                <a:off x="2336212" y="2287104"/>
                <a:ext cx="182351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5FB504-2BBD-058E-E47F-E95DAC2EE837}"/>
                  </a:ext>
                </a:extLst>
              </p:cNvPr>
              <p:cNvSpPr txBox="1"/>
              <p:nvPr/>
            </p:nvSpPr>
            <p:spPr>
              <a:xfrm>
                <a:off x="2672556" y="1883896"/>
                <a:ext cx="1150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>
                    <a:latin typeface="Aptos" panose="020B0004020202020204" pitchFamily="34" charset="0"/>
                  </a:rPr>
                  <a:t>Training</a:t>
                </a:r>
              </a:p>
            </p:txBody>
          </p:sp>
          <p:pic>
            <p:nvPicPr>
              <p:cNvPr id="10" name="Picture 2" descr="Database - Free technology icons">
                <a:extLst>
                  <a:ext uri="{FF2B5EF4-FFF2-40B4-BE49-F238E27FC236}">
                    <a16:creationId xmlns:a16="http://schemas.microsoft.com/office/drawing/2014/main" id="{33E86792-E072-C387-166B-1B02256BD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1724" y="920102"/>
                <a:ext cx="674806" cy="674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1937455-5658-ED16-9EEC-35EB96E5C940}"/>
                  </a:ext>
                </a:extLst>
              </p:cNvPr>
              <p:cNvSpPr txBox="1"/>
              <p:nvPr/>
            </p:nvSpPr>
            <p:spPr>
              <a:xfrm>
                <a:off x="4924041" y="1677157"/>
                <a:ext cx="854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>
                    <a:latin typeface="Aptos" panose="020B0004020202020204" pitchFamily="34" charset="0"/>
                  </a:rPr>
                  <a:t>Test</a:t>
                </a:r>
                <a:endParaRPr lang="es-ES" sz="1200" b="1">
                  <a:latin typeface="Aptos" panose="020B0004020202020204" pitchFamily="34" charset="0"/>
                </a:endParaRPr>
              </a:p>
            </p:txBody>
          </p: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D487970A-8373-3DDF-4AE6-BBF6C9329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8229" y="2290887"/>
                <a:ext cx="10262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BC977D5A-51BA-FE42-E406-50FFDEB691F1}"/>
                  </a:ext>
                </a:extLst>
              </p:cNvPr>
              <p:cNvGrpSpPr/>
              <p:nvPr/>
            </p:nvGrpSpPr>
            <p:grpSpPr>
              <a:xfrm>
                <a:off x="6897642" y="2045286"/>
                <a:ext cx="1303226" cy="538466"/>
                <a:chOff x="6897642" y="2045286"/>
                <a:chExt cx="1303226" cy="538466"/>
              </a:xfrm>
            </p:grpSpPr>
            <p:sp>
              <p:nvSpPr>
                <p:cNvPr id="19" name="Rectángulo: esquinas diagonales redondeadas 18">
                  <a:extLst>
                    <a:ext uri="{FF2B5EF4-FFF2-40B4-BE49-F238E27FC236}">
                      <a16:creationId xmlns:a16="http://schemas.microsoft.com/office/drawing/2014/main" id="{987C4B15-5A9D-C29A-9F91-761EDB2B2E81}"/>
                    </a:ext>
                  </a:extLst>
                </p:cNvPr>
                <p:cNvSpPr/>
                <p:nvPr/>
              </p:nvSpPr>
              <p:spPr>
                <a:xfrm>
                  <a:off x="6897642" y="2045286"/>
                  <a:ext cx="1150826" cy="386066"/>
                </a:xfrm>
                <a:prstGeom prst="round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: esquinas diagonales redondeadas 19">
                  <a:extLst>
                    <a:ext uri="{FF2B5EF4-FFF2-40B4-BE49-F238E27FC236}">
                      <a16:creationId xmlns:a16="http://schemas.microsoft.com/office/drawing/2014/main" id="{250A131F-E3AA-9157-DC03-368FB70DB6D4}"/>
                    </a:ext>
                  </a:extLst>
                </p:cNvPr>
                <p:cNvSpPr/>
                <p:nvPr/>
              </p:nvSpPr>
              <p:spPr>
                <a:xfrm>
                  <a:off x="6967780" y="2094071"/>
                  <a:ext cx="1150826" cy="386066"/>
                </a:xfrm>
                <a:prstGeom prst="round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Rectángulo: esquinas diagonales redondeadas 20">
                  <a:extLst>
                    <a:ext uri="{FF2B5EF4-FFF2-40B4-BE49-F238E27FC236}">
                      <a16:creationId xmlns:a16="http://schemas.microsoft.com/office/drawing/2014/main" id="{A59195BE-6206-C1F9-3DAC-20CC747AB3C9}"/>
                    </a:ext>
                  </a:extLst>
                </p:cNvPr>
                <p:cNvSpPr/>
                <p:nvPr/>
              </p:nvSpPr>
              <p:spPr>
                <a:xfrm>
                  <a:off x="7050042" y="2197686"/>
                  <a:ext cx="1150826" cy="386066"/>
                </a:xfrm>
                <a:prstGeom prst="round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>
                      <a:latin typeface="Aptos" panose="020B0004020202020204" pitchFamily="34" charset="0"/>
                    </a:rPr>
                    <a:t>Output</a:t>
                  </a:r>
                </a:p>
              </p:txBody>
            </p:sp>
          </p:grp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8A6076E-5787-B542-0E7C-59F0216850B8}"/>
                  </a:ext>
                </a:extLst>
              </p:cNvPr>
              <p:cNvSpPr txBox="1"/>
              <p:nvPr/>
            </p:nvSpPr>
            <p:spPr>
              <a:xfrm>
                <a:off x="2604473" y="1099072"/>
                <a:ext cx="2013492" cy="61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>
                    <a:latin typeface="Aptos" panose="020B0004020202020204" pitchFamily="34" charset="0"/>
                  </a:rPr>
                  <a:t>Complete testing data</a:t>
                </a:r>
              </a:p>
              <a:p>
                <a:pPr algn="ctr"/>
                <a:r>
                  <a:rPr lang="es-ES" sz="1200">
                    <a:latin typeface="Aptos" panose="020B0004020202020204" pitchFamily="34" charset="0"/>
                  </a:rPr>
                  <a:t>(</a:t>
                </a:r>
                <a:r>
                  <a:rPr lang="es-ES" sz="1200" err="1">
                    <a:latin typeface="Aptos" panose="020B0004020202020204" pitchFamily="34" charset="0"/>
                  </a:rPr>
                  <a:t>Including</a:t>
                </a:r>
                <a:r>
                  <a:rPr lang="es-ES" sz="1200">
                    <a:latin typeface="Aptos" panose="020B0004020202020204" pitchFamily="34" charset="0"/>
                  </a:rPr>
                  <a:t> </a:t>
                </a:r>
                <a:r>
                  <a:rPr lang="es-ES" sz="1200" err="1">
                    <a:latin typeface="Aptos" panose="020B0004020202020204" pitchFamily="34" charset="0"/>
                  </a:rPr>
                  <a:t>surprise</a:t>
                </a:r>
                <a:r>
                  <a:rPr lang="es-ES" sz="1200">
                    <a:latin typeface="Aptos" panose="020B0004020202020204" pitchFamily="34" charset="0"/>
                  </a:rPr>
                  <a:t> sets)</a:t>
                </a:r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9F7BBBC-F188-00B7-CF39-44070412B37B}"/>
              </a:ext>
            </a:extLst>
          </p:cNvPr>
          <p:cNvGrpSpPr/>
          <p:nvPr/>
        </p:nvGrpSpPr>
        <p:grpSpPr>
          <a:xfrm>
            <a:off x="623703" y="2713995"/>
            <a:ext cx="7976346" cy="2139667"/>
            <a:chOff x="-203607" y="2126901"/>
            <a:chExt cx="7976346" cy="2334512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1677F7D-142F-2F73-61E0-323E9C53AD8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912" y="2866392"/>
              <a:ext cx="0" cy="3408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AB535DE-D073-C907-4136-8C6C314607FD}"/>
                </a:ext>
              </a:extLst>
            </p:cNvPr>
            <p:cNvGrpSpPr/>
            <p:nvPr/>
          </p:nvGrpSpPr>
          <p:grpSpPr>
            <a:xfrm>
              <a:off x="-203607" y="2126901"/>
              <a:ext cx="7976346" cy="2334512"/>
              <a:chOff x="224522" y="920102"/>
              <a:chExt cx="7976346" cy="2334512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03B92DE-3485-D79C-AC3A-D49AF1D14752}"/>
                  </a:ext>
                </a:extLst>
              </p:cNvPr>
              <p:cNvSpPr/>
              <p:nvPr/>
            </p:nvSpPr>
            <p:spPr>
              <a:xfrm>
                <a:off x="4419626" y="2082282"/>
                <a:ext cx="1008831" cy="570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b="1">
                    <a:latin typeface="Aptos" panose="020B0004020202020204" pitchFamily="34" charset="0"/>
                  </a:rPr>
                  <a:t>Individual </a:t>
                </a:r>
                <a:r>
                  <a:rPr lang="es-ES" sz="1400" b="1" err="1">
                    <a:latin typeface="Aptos" panose="020B0004020202020204" pitchFamily="34" charset="0"/>
                  </a:rPr>
                  <a:t>Model</a:t>
                </a:r>
                <a:endParaRPr lang="es-ES" sz="1400" b="1">
                  <a:latin typeface="Aptos" panose="020B0004020202020204" pitchFamily="34" charset="0"/>
                </a:endParaRPr>
              </a:p>
            </p:txBody>
          </p:sp>
          <p:pic>
            <p:nvPicPr>
              <p:cNvPr id="37" name="Picture 2" descr="Database - Free technology icons">
                <a:extLst>
                  <a:ext uri="{FF2B5EF4-FFF2-40B4-BE49-F238E27FC236}">
                    <a16:creationId xmlns:a16="http://schemas.microsoft.com/office/drawing/2014/main" id="{DD35FE3B-061E-6666-A845-5E09CB1FD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3371" y="1949701"/>
                <a:ext cx="674806" cy="674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221CCB9-F20B-376A-E56A-906F5E223F36}"/>
                  </a:ext>
                </a:extLst>
              </p:cNvPr>
              <p:cNvSpPr txBox="1"/>
              <p:nvPr/>
            </p:nvSpPr>
            <p:spPr>
              <a:xfrm>
                <a:off x="224522" y="2750908"/>
                <a:ext cx="2170401" cy="50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err="1">
                    <a:latin typeface="Aptos" panose="020B0004020202020204" pitchFamily="34" charset="0"/>
                  </a:rPr>
                  <a:t>MSRpar</a:t>
                </a:r>
                <a:r>
                  <a:rPr lang="es-ES" sz="1200">
                    <a:latin typeface="Aptos" panose="020B0004020202020204" pitchFamily="34" charset="0"/>
                  </a:rPr>
                  <a:t>/</a:t>
                </a:r>
                <a:r>
                  <a:rPr lang="es-ES" sz="1200" err="1">
                    <a:latin typeface="Aptos" panose="020B0004020202020204" pitchFamily="34" charset="0"/>
                  </a:rPr>
                  <a:t>MSRvid</a:t>
                </a:r>
                <a:r>
                  <a:rPr lang="es-ES" sz="1200">
                    <a:latin typeface="Aptos" panose="020B0004020202020204" pitchFamily="34" charset="0"/>
                  </a:rPr>
                  <a:t>/</a:t>
                </a:r>
                <a:r>
                  <a:rPr lang="es-ES" sz="1200" err="1">
                    <a:latin typeface="Aptos" panose="020B0004020202020204" pitchFamily="34" charset="0"/>
                  </a:rPr>
                  <a:t>SMTeuroparl</a:t>
                </a:r>
                <a:r>
                  <a:rPr lang="es-ES" sz="1200">
                    <a:latin typeface="Aptos" panose="020B0004020202020204" pitchFamily="34" charset="0"/>
                  </a:rPr>
                  <a:t> training data</a:t>
                </a:r>
              </a:p>
            </p:txBody>
          </p: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8810083D-425A-C553-A48F-B196758C2B43}"/>
                  </a:ext>
                </a:extLst>
              </p:cNvPr>
              <p:cNvCxnSpPr/>
              <p:nvPr/>
            </p:nvCxnSpPr>
            <p:spPr>
              <a:xfrm>
                <a:off x="2336212" y="2287104"/>
                <a:ext cx="182351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5BA6F38-E8E5-604F-602C-C6AB45B19928}"/>
                  </a:ext>
                </a:extLst>
              </p:cNvPr>
              <p:cNvSpPr txBox="1"/>
              <p:nvPr/>
            </p:nvSpPr>
            <p:spPr>
              <a:xfrm>
                <a:off x="2672556" y="1883896"/>
                <a:ext cx="1150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>
                    <a:latin typeface="Aptos" panose="020B0004020202020204" pitchFamily="34" charset="0"/>
                  </a:rPr>
                  <a:t>Training</a:t>
                </a:r>
              </a:p>
            </p:txBody>
          </p:sp>
          <p:pic>
            <p:nvPicPr>
              <p:cNvPr id="41" name="Picture 2" descr="Database - Free technology icons">
                <a:extLst>
                  <a:ext uri="{FF2B5EF4-FFF2-40B4-BE49-F238E27FC236}">
                    <a16:creationId xmlns:a16="http://schemas.microsoft.com/office/drawing/2014/main" id="{16AB48B5-ABB7-0FA9-7D41-65EC8A7008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1724" y="920102"/>
                <a:ext cx="674806" cy="674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52B04BB-44C7-4D5B-C047-1AA85561D907}"/>
                  </a:ext>
                </a:extLst>
              </p:cNvPr>
              <p:cNvSpPr txBox="1"/>
              <p:nvPr/>
            </p:nvSpPr>
            <p:spPr>
              <a:xfrm>
                <a:off x="4924041" y="1677157"/>
                <a:ext cx="854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>
                    <a:latin typeface="Aptos" panose="020B0004020202020204" pitchFamily="34" charset="0"/>
                  </a:rPr>
                  <a:t>Test</a:t>
                </a:r>
                <a:endParaRPr lang="es-ES" sz="1200" b="1">
                  <a:latin typeface="Aptos" panose="020B0004020202020204" pitchFamily="34" charset="0"/>
                </a:endParaRPr>
              </a:p>
            </p:txBody>
          </p:sp>
          <p:cxnSp>
            <p:nvCxnSpPr>
              <p:cNvPr id="43" name="Conector recto de flecha 42">
                <a:extLst>
                  <a:ext uri="{FF2B5EF4-FFF2-40B4-BE49-F238E27FC236}">
                    <a16:creationId xmlns:a16="http://schemas.microsoft.com/office/drawing/2014/main" id="{AB5556FC-2B93-4E8B-A467-A43B1581D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8229" y="2290887"/>
                <a:ext cx="102627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89E52879-5B10-8370-4709-E03A0ED916C1}"/>
                  </a:ext>
                </a:extLst>
              </p:cNvPr>
              <p:cNvGrpSpPr/>
              <p:nvPr/>
            </p:nvGrpSpPr>
            <p:grpSpPr>
              <a:xfrm>
                <a:off x="6897642" y="2045286"/>
                <a:ext cx="1303226" cy="538466"/>
                <a:chOff x="6897642" y="2045286"/>
                <a:chExt cx="1303226" cy="538466"/>
              </a:xfrm>
            </p:grpSpPr>
            <p:sp>
              <p:nvSpPr>
                <p:cNvPr id="46" name="Rectángulo: esquinas diagonales redondeadas 45">
                  <a:extLst>
                    <a:ext uri="{FF2B5EF4-FFF2-40B4-BE49-F238E27FC236}">
                      <a16:creationId xmlns:a16="http://schemas.microsoft.com/office/drawing/2014/main" id="{8F8EB335-6C0B-DCC9-2765-A4F294C00D27}"/>
                    </a:ext>
                  </a:extLst>
                </p:cNvPr>
                <p:cNvSpPr/>
                <p:nvPr/>
              </p:nvSpPr>
              <p:spPr>
                <a:xfrm>
                  <a:off x="6897642" y="2045286"/>
                  <a:ext cx="1150826" cy="386066"/>
                </a:xfrm>
                <a:prstGeom prst="round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7" name="Rectángulo: esquinas diagonales redondeadas 46">
                  <a:extLst>
                    <a:ext uri="{FF2B5EF4-FFF2-40B4-BE49-F238E27FC236}">
                      <a16:creationId xmlns:a16="http://schemas.microsoft.com/office/drawing/2014/main" id="{68BD3CAA-70B2-3D77-675F-E2118BC551C9}"/>
                    </a:ext>
                  </a:extLst>
                </p:cNvPr>
                <p:cNvSpPr/>
                <p:nvPr/>
              </p:nvSpPr>
              <p:spPr>
                <a:xfrm>
                  <a:off x="6967780" y="2094071"/>
                  <a:ext cx="1150826" cy="386066"/>
                </a:xfrm>
                <a:prstGeom prst="round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Rectángulo: esquinas diagonales redondeadas 47">
                  <a:extLst>
                    <a:ext uri="{FF2B5EF4-FFF2-40B4-BE49-F238E27FC236}">
                      <a16:creationId xmlns:a16="http://schemas.microsoft.com/office/drawing/2014/main" id="{BE954AC6-798C-94ED-5E4A-F6B07C484AF1}"/>
                    </a:ext>
                  </a:extLst>
                </p:cNvPr>
                <p:cNvSpPr/>
                <p:nvPr/>
              </p:nvSpPr>
              <p:spPr>
                <a:xfrm>
                  <a:off x="7050042" y="2197686"/>
                  <a:ext cx="1150826" cy="386066"/>
                </a:xfrm>
                <a:prstGeom prst="round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b="1">
                      <a:latin typeface="Aptos" panose="020B0004020202020204" pitchFamily="34" charset="0"/>
                    </a:rPr>
                    <a:t>Output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97BADC17-178F-C4A8-4556-782163DD151D}"/>
                  </a:ext>
                </a:extLst>
              </p:cNvPr>
              <p:cNvSpPr txBox="1"/>
              <p:nvPr/>
            </p:nvSpPr>
            <p:spPr>
              <a:xfrm>
                <a:off x="2838261" y="1029065"/>
                <a:ext cx="1321466" cy="73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err="1">
                    <a:latin typeface="Aptos" panose="020B0004020202020204" pitchFamily="34" charset="0"/>
                  </a:rPr>
                  <a:t>MSRpar</a:t>
                </a:r>
                <a:r>
                  <a:rPr lang="es-ES" sz="1200">
                    <a:latin typeface="Aptos" panose="020B0004020202020204" pitchFamily="34" charset="0"/>
                  </a:rPr>
                  <a:t>/</a:t>
                </a:r>
                <a:r>
                  <a:rPr lang="es-ES" sz="1200" err="1">
                    <a:latin typeface="Aptos" panose="020B0004020202020204" pitchFamily="34" charset="0"/>
                  </a:rPr>
                  <a:t>MSRvid</a:t>
                </a:r>
                <a:r>
                  <a:rPr lang="es-ES" sz="1200">
                    <a:latin typeface="Aptos" panose="020B0004020202020204" pitchFamily="34" charset="0"/>
                  </a:rPr>
                  <a:t>/</a:t>
                </a:r>
                <a:r>
                  <a:rPr lang="es-ES" sz="1200" err="1">
                    <a:latin typeface="Aptos" panose="020B0004020202020204" pitchFamily="34" charset="0"/>
                  </a:rPr>
                  <a:t>SMTeuroparl</a:t>
                </a:r>
                <a:r>
                  <a:rPr lang="es-ES" sz="1200">
                    <a:latin typeface="Aptos" panose="020B0004020202020204" pitchFamily="34" charset="0"/>
                  </a:rPr>
                  <a:t> testing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159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87582-3515-1492-969C-1EF52F41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D3D8F6E-C02C-6259-4CC5-3238AC48D0B0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2E3D21F-1AE7-21A4-9D9C-A49F84770288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>
                <a:solidFill>
                  <a:schemeClr val="bg1"/>
                </a:solidFill>
                <a:latin typeface="Aptos"/>
              </a:rPr>
              <a:t>Datasets Distributions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21C2AE-D144-D79C-D4C7-FD925E35AD1A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A8DF6A-1C2B-D2E3-A933-C2543D35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1" y="1093313"/>
            <a:ext cx="8350591" cy="37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88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7B44-6F12-4D44-FBB1-2E24F731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EE67D19-60E0-C550-5420-64EE34051A05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0E24006-C16F-F233-5CBA-3389097945DA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>
                <a:solidFill>
                  <a:schemeClr val="bg1"/>
                </a:solidFill>
                <a:latin typeface="Aptos"/>
              </a:rPr>
              <a:t>Datasets Distributions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9B74DD-C2C2-55E0-935B-18D947D86FD7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2B3EA5-F54A-3AA5-4EC3-605CE527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3" y="1283616"/>
            <a:ext cx="8691447" cy="33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452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FC68-A491-916F-E5B4-D62AC382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3643B2F-24DD-7AD5-E5C9-64DAA0ED6616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B157116-7DD0-C43E-96F0-697154B3497D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1: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All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CA486B-4986-878C-F7D3-0F492A9F0BE3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1649BF1-B71F-736C-377D-2457AAF0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73440"/>
              </p:ext>
            </p:extLst>
          </p:nvPr>
        </p:nvGraphicFramePr>
        <p:xfrm>
          <a:off x="274633" y="2283256"/>
          <a:ext cx="9524138" cy="239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87">
                  <a:extLst>
                    <a:ext uri="{9D8B030D-6E8A-4147-A177-3AD203B41FA5}">
                      <a16:colId xmlns:a16="http://schemas.microsoft.com/office/drawing/2014/main" val="2073345018"/>
                    </a:ext>
                  </a:extLst>
                </a:gridCol>
                <a:gridCol w="766199">
                  <a:extLst>
                    <a:ext uri="{9D8B030D-6E8A-4147-A177-3AD203B41FA5}">
                      <a16:colId xmlns:a16="http://schemas.microsoft.com/office/drawing/2014/main" val="1328127767"/>
                    </a:ext>
                  </a:extLst>
                </a:gridCol>
                <a:gridCol w="1275352">
                  <a:extLst>
                    <a:ext uri="{9D8B030D-6E8A-4147-A177-3AD203B41FA5}">
                      <a16:colId xmlns:a16="http://schemas.microsoft.com/office/drawing/2014/main" val="3021087283"/>
                    </a:ext>
                  </a:extLst>
                </a:gridCol>
                <a:gridCol w="1264252">
                  <a:extLst>
                    <a:ext uri="{9D8B030D-6E8A-4147-A177-3AD203B41FA5}">
                      <a16:colId xmlns:a16="http://schemas.microsoft.com/office/drawing/2014/main" val="2815697511"/>
                    </a:ext>
                  </a:extLst>
                </a:gridCol>
                <a:gridCol w="1238054">
                  <a:extLst>
                    <a:ext uri="{9D8B030D-6E8A-4147-A177-3AD203B41FA5}">
                      <a16:colId xmlns:a16="http://schemas.microsoft.com/office/drawing/2014/main" val="4131785889"/>
                    </a:ext>
                  </a:extLst>
                </a:gridCol>
                <a:gridCol w="1549000">
                  <a:extLst>
                    <a:ext uri="{9D8B030D-6E8A-4147-A177-3AD203B41FA5}">
                      <a16:colId xmlns:a16="http://schemas.microsoft.com/office/drawing/2014/main" val="3658460585"/>
                    </a:ext>
                  </a:extLst>
                </a:gridCol>
                <a:gridCol w="1031406">
                  <a:extLst>
                    <a:ext uri="{9D8B030D-6E8A-4147-A177-3AD203B41FA5}">
                      <a16:colId xmlns:a16="http://schemas.microsoft.com/office/drawing/2014/main" val="4073460907"/>
                    </a:ext>
                  </a:extLst>
                </a:gridCol>
                <a:gridCol w="999488">
                  <a:extLst>
                    <a:ext uri="{9D8B030D-6E8A-4147-A177-3AD203B41FA5}">
                      <a16:colId xmlns:a16="http://schemas.microsoft.com/office/drawing/2014/main" val="367423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Dataset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Size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Estimators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Min Samples Leaf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N Features (per tree)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Mean Training 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CV Pearson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Test Pearson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20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All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9 (</a:t>
                      </a:r>
                      <a:r>
                        <a:rPr lang="es-ES" err="1"/>
                        <a:t>sqrt</a:t>
                      </a:r>
                      <a:r>
                        <a:rPr lang="es-E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23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MSRpar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6 (log2)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MSRvid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9 (sqrt)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7211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SMTeuroparl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6 (log2)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1.12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0.37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47031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85A4426-0C49-1343-8F78-9F213B77F1F5}"/>
              </a:ext>
            </a:extLst>
          </p:cNvPr>
          <p:cNvSpPr txBox="1"/>
          <p:nvPr/>
        </p:nvSpPr>
        <p:spPr>
          <a:xfrm>
            <a:off x="282754" y="1057254"/>
            <a:ext cx="92571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err="1">
                <a:latin typeface="Calibri"/>
                <a:ea typeface="Calibri"/>
                <a:cs typeface="Calibri"/>
              </a:rPr>
              <a:t>Algorithm</a:t>
            </a:r>
            <a:r>
              <a:rPr lang="es-ES" sz="2400">
                <a:latin typeface="Calibri"/>
                <a:ea typeface="Calibri"/>
                <a:cs typeface="Calibri"/>
              </a:rPr>
              <a:t>: </a:t>
            </a:r>
            <a:r>
              <a:rPr lang="es-ES" sz="2400" err="1">
                <a:latin typeface="Calibri"/>
                <a:ea typeface="Calibri"/>
                <a:cs typeface="Calibri"/>
              </a:rPr>
              <a:t>Random</a:t>
            </a:r>
            <a:r>
              <a:rPr lang="es-ES" sz="2400">
                <a:latin typeface="Calibri"/>
                <a:ea typeface="Calibri"/>
                <a:cs typeface="Calibri"/>
              </a:rPr>
              <a:t> Forest </a:t>
            </a:r>
            <a:r>
              <a:rPr lang="es-ES" sz="2400" err="1">
                <a:latin typeface="Calibri"/>
                <a:ea typeface="Calibri"/>
                <a:cs typeface="Calibri"/>
              </a:rPr>
              <a:t>Regressor</a:t>
            </a:r>
            <a:endParaRPr lang="es-ES" sz="2400">
              <a:latin typeface="Calibri"/>
              <a:ea typeface="Calibri"/>
              <a:cs typeface="Calibri"/>
            </a:endParaRPr>
          </a:p>
          <a:p>
            <a:pPr algn="ctr"/>
            <a:r>
              <a:rPr lang="es-ES" sz="2400" b="1" err="1">
                <a:latin typeface="Calibri"/>
                <a:ea typeface="Calibri"/>
                <a:cs typeface="Calibri"/>
              </a:rPr>
              <a:t>Strategy</a:t>
            </a:r>
            <a:r>
              <a:rPr lang="es-ES" sz="2400">
                <a:latin typeface="Calibri"/>
                <a:ea typeface="Calibri"/>
                <a:cs typeface="Calibri"/>
              </a:rPr>
              <a:t>: 10 </a:t>
            </a:r>
            <a:r>
              <a:rPr lang="es-ES" sz="2400" err="1">
                <a:latin typeface="Calibri"/>
                <a:ea typeface="Calibri"/>
                <a:cs typeface="Calibri"/>
              </a:rPr>
              <a:t>folds</a:t>
            </a:r>
            <a:r>
              <a:rPr lang="es-ES" sz="2400">
                <a:latin typeface="Calibri"/>
                <a:ea typeface="Calibri"/>
                <a:cs typeface="Calibri"/>
              </a:rPr>
              <a:t> CV</a:t>
            </a:r>
            <a:endParaRPr lang="es-E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42279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903B5-C870-7A88-57CA-B56448B4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614A52C-2BFA-0C32-5E4E-2E476D76ACC6}"/>
              </a:ext>
            </a:extLst>
          </p:cNvPr>
          <p:cNvSpPr/>
          <p:nvPr/>
        </p:nvSpPr>
        <p:spPr>
          <a:xfrm>
            <a:off x="0" y="0"/>
            <a:ext cx="10080625" cy="740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B1185BA-A432-A8E4-6BF2-6244FACA0814}"/>
              </a:ext>
            </a:extLst>
          </p:cNvPr>
          <p:cNvSpPr txBox="1">
            <a:spLocks/>
          </p:cNvSpPr>
          <p:nvPr/>
        </p:nvSpPr>
        <p:spPr>
          <a:xfrm>
            <a:off x="360312" y="93115"/>
            <a:ext cx="9360000" cy="5539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3300" kern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FFFFFF"/>
                </a:solidFill>
                <a:latin typeface="Liberation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MX" sz="3600" b="1" err="1">
                <a:solidFill>
                  <a:schemeClr val="bg1"/>
                </a:solidFill>
                <a:latin typeface="Aptos"/>
              </a:rPr>
              <a:t>Modeling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Methodology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1: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All</a:t>
            </a:r>
            <a:r>
              <a:rPr lang="es-MX" sz="3600" b="1">
                <a:solidFill>
                  <a:schemeClr val="bg1"/>
                </a:solidFill>
                <a:latin typeface="Aptos"/>
              </a:rPr>
              <a:t> </a:t>
            </a:r>
            <a:r>
              <a:rPr lang="es-MX" sz="3600" b="1" err="1">
                <a:solidFill>
                  <a:schemeClr val="bg1"/>
                </a:solidFill>
                <a:latin typeface="Aptos"/>
              </a:rPr>
              <a:t>Features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DC4406-217B-7CE3-6D4D-F97BE9A6AEA4}"/>
              </a:ext>
            </a:extLst>
          </p:cNvPr>
          <p:cNvSpPr/>
          <p:nvPr/>
        </p:nvSpPr>
        <p:spPr>
          <a:xfrm>
            <a:off x="-59872" y="5045529"/>
            <a:ext cx="10140497" cy="6250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E199D954-1CA1-F4A1-4E10-1C79CE2C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" y="1217579"/>
            <a:ext cx="6489743" cy="3814094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63CAFD7-565E-4460-D2F9-9466486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8605"/>
              </p:ext>
            </p:extLst>
          </p:nvPr>
        </p:nvGraphicFramePr>
        <p:xfrm>
          <a:off x="6731342" y="848907"/>
          <a:ext cx="3106747" cy="407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54">
                  <a:extLst>
                    <a:ext uri="{9D8B030D-6E8A-4147-A177-3AD203B41FA5}">
                      <a16:colId xmlns:a16="http://schemas.microsoft.com/office/drawing/2014/main" val="628694935"/>
                    </a:ext>
                  </a:extLst>
                </a:gridCol>
                <a:gridCol w="2049493">
                  <a:extLst>
                    <a:ext uri="{9D8B030D-6E8A-4147-A177-3AD203B41FA5}">
                      <a16:colId xmlns:a16="http://schemas.microsoft.com/office/drawing/2014/main" val="110467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Feature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path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path_wd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jaccard_n_1_stem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dice_n_1_stem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lin_wd_s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26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wup_wd_s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57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lch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076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cosine_n_1_stem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267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lcseq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1405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Cosine_n_1_stem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869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D64D96D-1864-9F7F-81C1-264D8C51E082}"/>
              </a:ext>
            </a:extLst>
          </p:cNvPr>
          <p:cNvSpPr txBox="1"/>
          <p:nvPr/>
        </p:nvSpPr>
        <p:spPr>
          <a:xfrm>
            <a:off x="529775" y="866528"/>
            <a:ext cx="587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i="1" err="1">
                <a:latin typeface="Calibri"/>
                <a:ea typeface="Calibri"/>
                <a:cs typeface="Calibri"/>
              </a:rPr>
              <a:t>All</a:t>
            </a:r>
            <a:r>
              <a:rPr lang="es-ES" i="1">
                <a:latin typeface="Calibri"/>
                <a:ea typeface="Calibri"/>
                <a:cs typeface="Calibri"/>
              </a:rPr>
              <a:t> </a:t>
            </a:r>
            <a:r>
              <a:rPr lang="es-ES" err="1">
                <a:latin typeface="Calibri"/>
                <a:ea typeface="Calibri"/>
                <a:cs typeface="Calibri"/>
              </a:rPr>
              <a:t>dataset</a:t>
            </a:r>
            <a:endParaRPr lang="es-ES" i="1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36802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Blue_Curv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20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Blue_Curve1_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cp:revision>67</cp:revision>
  <dcterms:created xsi:type="dcterms:W3CDTF">2023-10-29T17:15:11Z</dcterms:created>
  <dcterms:modified xsi:type="dcterms:W3CDTF">2023-12-21T12:45:17Z</dcterms:modified>
</cp:coreProperties>
</file>