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AC227-6AAF-41B5-8C4F-C470F5EA8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88421-BEB3-4459-8A26-D2368D815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B82BD-5D0D-4C20-BA64-4C8EF354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8DE77-50A6-488F-82F3-E501AF63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7575D1-DA9C-4DE1-AD29-C11DD6F9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02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7AE74-869B-4ACF-B22F-D05C5ABB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D0ECED-5B0F-4C96-9FF7-6241C3AC4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C33B4-4E28-4BB1-97C0-818FD384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4501B0-3843-495D-B069-9983C162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B7BC12-CFBF-4F41-B1DD-E44115F3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7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777698-E5A7-4740-A094-CEA157626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C33F7E-B828-47C3-9E0F-EDC20B69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A361E-9188-44BC-B2A3-0557D59B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E2B984-AB43-4137-A442-96FA292B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DC169-CC0A-41B5-9513-2BD7B1A4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26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A4F31-1505-496F-AA6C-379A1989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9AB0D-CB84-48B3-9E3E-702DE86A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ECED6-5150-4868-8874-F6D4F113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E9390F-B64E-4FC5-8B9B-4D30AAB1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A564C-95A2-4A87-852A-49100E6B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28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F4090-4C16-43C9-A69E-E963D154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035B9C-D620-42AD-A768-C5C9253B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22204-31BB-4F60-B5AD-B1867954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751AA-8978-4CAE-A35E-5BB100C2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5E85A-DAAA-45BE-A4FE-DE89EC0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57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42F56-EC79-464A-9A08-A2CD9089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3F025-1550-4A02-B7E7-624873DE5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17AB19-AE86-44C0-8845-96AC9C88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C53997-6788-4A6E-98C0-82EC4DA3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A27713-6710-4D00-AD6E-9E84553F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B94496-33FA-4F90-B10A-8B2BA22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69F15-D8DE-4E50-9551-C3F8BD64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D85A76-0B21-46EC-B3C3-36401122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558D55-CADF-4BE8-8961-64076932F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DB943B-E9F3-4D72-AAD5-184DDE372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CB3C51-4719-475F-AA90-E8819327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7B4F6D-0EEC-4338-8E98-4E83C201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B6FDA-A374-481A-92C7-1BBF80EE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5F8503-64F3-4C24-9AB2-6DED89C5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39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F5F8B-AF0F-4886-8122-84D69EB8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AC8634-A356-4FA2-9D7C-9FF35AD3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CCC294-6E8C-416C-82CF-6B0AAC42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54A01D-6F8C-4E07-ABED-E0FA0E1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7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04B2D2-316F-4D49-8011-D46F6C42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3F44A5-7C58-4702-90CD-72779B73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072A4-C827-43F8-A3FE-4DEC86AB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9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D6190-5F42-44C2-A509-105B688D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D6577-8060-493F-A2B4-1DDC3320E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F4876D-CD4A-436E-8D4F-72CB1CA6B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52E4C-BF3D-4FB6-A9F1-9983F3BF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13FD5-4EBE-4D80-B5DE-69375079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9A384A-053E-40D8-944A-F2E82E82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3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86EBE-E1FD-4D23-925A-2D6AD6B6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AE0A4F-9493-4F81-8C85-AF912278A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B9494E-B4EB-481D-B99F-56D8512E5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065E18-B47F-49D1-A1AD-CC37161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0E286-AABD-4C01-82F0-3A1796D9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00DCC8-E882-4970-B118-84AB41BA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8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E92B23-727A-4647-8A93-B38DAD3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887682-821F-40A1-8DBC-04914827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D17CC-7024-4D35-B11D-65BB3C469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F1FC-C5C1-43FF-84E0-01E917783534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EF782-7C4B-4901-8DCF-7F9E47E00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86BDFD-3F06-43C1-ABA7-8C9229C69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9DD95-D82D-4513-8B8F-72AA1FE857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1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05B227A-C251-4774-A45B-3181FF40DAFC}"/>
              </a:ext>
            </a:extLst>
          </p:cNvPr>
          <p:cNvSpPr txBox="1"/>
          <p:nvPr/>
        </p:nvSpPr>
        <p:spPr>
          <a:xfrm>
            <a:off x="838986" y="603315"/>
            <a:ext cx="106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Estandarizar o escalar, ¿por qué?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87565A-27A8-4916-B935-D615A75C17C7}"/>
              </a:ext>
            </a:extLst>
          </p:cNvPr>
          <p:cNvSpPr txBox="1"/>
          <p:nvPr/>
        </p:nvSpPr>
        <p:spPr>
          <a:xfrm>
            <a:off x="838986" y="1470581"/>
            <a:ext cx="1048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Supongamos que tenemos un </a:t>
            </a:r>
            <a:r>
              <a:rPr lang="es-ES" dirty="0" err="1"/>
              <a:t>DataFrame</a:t>
            </a:r>
            <a:r>
              <a:rPr lang="es-ES" dirty="0"/>
              <a:t> con datos de flores. Hay dos tipos de flores: A y B. Una persona mide los tallos y otra los pétalos.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0EC4B9-03AC-4E9A-8D32-0663F8A79235}"/>
              </a:ext>
            </a:extLst>
          </p:cNvPr>
          <p:cNvSpPr txBox="1"/>
          <p:nvPr/>
        </p:nvSpPr>
        <p:spPr>
          <a:xfrm>
            <a:off x="933254" y="2149311"/>
            <a:ext cx="10482606" cy="96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BC3529-E0B6-46ED-B7FE-56B56EDF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4" y="2605042"/>
            <a:ext cx="6096000" cy="25717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BC74D25-8267-4B3D-8BF0-9B284461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322" y="1985674"/>
            <a:ext cx="2600325" cy="113347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5375F19-0593-4B38-899B-B4AF03A3607A}"/>
              </a:ext>
            </a:extLst>
          </p:cNvPr>
          <p:cNvSpPr txBox="1"/>
          <p:nvPr/>
        </p:nvSpPr>
        <p:spPr>
          <a:xfrm>
            <a:off x="663020" y="5766406"/>
            <a:ext cx="1006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Pero resulta que los tallos están en mm y los pétalos en cm.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CBA2A5C-51C4-4883-8E76-004D53374A78}"/>
              </a:ext>
            </a:extLst>
          </p:cNvPr>
          <p:cNvSpPr/>
          <p:nvPr/>
        </p:nvSpPr>
        <p:spPr>
          <a:xfrm>
            <a:off x="1272619" y="2605042"/>
            <a:ext cx="5062193" cy="2711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215BA41-DCE2-4640-9173-9E0CB523A585}"/>
              </a:ext>
            </a:extLst>
          </p:cNvPr>
          <p:cNvSpPr/>
          <p:nvPr/>
        </p:nvSpPr>
        <p:spPr>
          <a:xfrm>
            <a:off x="6405492" y="2596714"/>
            <a:ext cx="542064" cy="2711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5BFC65-FE9E-4BC8-ADBA-EAE7509A907D}"/>
              </a:ext>
            </a:extLst>
          </p:cNvPr>
          <p:cNvSpPr txBox="1"/>
          <p:nvPr/>
        </p:nvSpPr>
        <p:spPr>
          <a:xfrm>
            <a:off x="6498210" y="2219511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1345724-E161-445E-BE32-0FF8374D4546}"/>
              </a:ext>
            </a:extLst>
          </p:cNvPr>
          <p:cNvSpPr txBox="1"/>
          <p:nvPr/>
        </p:nvSpPr>
        <p:spPr>
          <a:xfrm>
            <a:off x="3803715" y="2195357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DAE2C23-D0A1-4033-9EEF-5A791E870AD5}"/>
              </a:ext>
            </a:extLst>
          </p:cNvPr>
          <p:cNvSpPr/>
          <p:nvPr/>
        </p:nvSpPr>
        <p:spPr>
          <a:xfrm>
            <a:off x="1241178" y="2507535"/>
            <a:ext cx="5788076" cy="2998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924968A-62B9-4F94-B9F1-77680242FC71}"/>
              </a:ext>
            </a:extLst>
          </p:cNvPr>
          <p:cNvSpPr txBox="1"/>
          <p:nvPr/>
        </p:nvSpPr>
        <p:spPr>
          <a:xfrm>
            <a:off x="663020" y="2555742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df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F306EBF-D558-46B7-8C82-51270A60B3CA}"/>
              </a:ext>
            </a:extLst>
          </p:cNvPr>
          <p:cNvSpPr txBox="1"/>
          <p:nvPr/>
        </p:nvSpPr>
        <p:spPr>
          <a:xfrm>
            <a:off x="7486449" y="3325802"/>
            <a:ext cx="4568073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df</a:t>
            </a:r>
            <a:r>
              <a:rPr lang="es-ES" dirty="0"/>
              <a:t>: es un </a:t>
            </a:r>
            <a:r>
              <a:rPr lang="es-ES" dirty="0" err="1"/>
              <a:t>DataFrame</a:t>
            </a:r>
            <a:endParaRPr lang="es-ES" dirty="0"/>
          </a:p>
          <a:p>
            <a:r>
              <a:rPr lang="es-ES" dirty="0"/>
              <a:t>X: es el trozo de </a:t>
            </a:r>
            <a:r>
              <a:rPr lang="es-ES" dirty="0" err="1"/>
              <a:t>df</a:t>
            </a:r>
            <a:r>
              <a:rPr lang="es-ES" dirty="0"/>
              <a:t> con las variables de entrada</a:t>
            </a:r>
          </a:p>
          <a:p>
            <a:r>
              <a:rPr lang="es-ES" dirty="0"/>
              <a:t>y: es la columna con la variable de salida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4DD306E-D3B7-463C-9CC3-8F38C8E0C7F5}"/>
              </a:ext>
            </a:extLst>
          </p:cNvPr>
          <p:cNvSpPr txBox="1"/>
          <p:nvPr/>
        </p:nvSpPr>
        <p:spPr>
          <a:xfrm>
            <a:off x="7486450" y="4464089"/>
            <a:ext cx="4568073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ES" dirty="0"/>
              <a:t>X: variables que puedo medir</a:t>
            </a:r>
          </a:p>
          <a:p>
            <a:r>
              <a:rPr lang="es-ES" dirty="0"/>
              <a:t>y: target (objetivo)</a:t>
            </a:r>
          </a:p>
          <a:p>
            <a:r>
              <a:rPr lang="es-ES" dirty="0"/>
              <a:t>Tomo datos X sabiendo y, quiero aprender la relación entre X e y para que luego, cuando no conozca y pueda predecirlo:</a:t>
            </a:r>
          </a:p>
          <a:p>
            <a:r>
              <a:rPr lang="es-ES" dirty="0"/>
              <a:t>y = función(X)</a:t>
            </a:r>
          </a:p>
        </p:txBody>
      </p:sp>
    </p:spTree>
    <p:extLst>
      <p:ext uri="{BB962C8B-B14F-4D97-AF65-F5344CB8AC3E}">
        <p14:creationId xmlns:p14="http://schemas.microsoft.com/office/powerpoint/2010/main" val="120372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0DC3BF-C1F3-4D11-AE97-20C0EA3E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98" y="590206"/>
            <a:ext cx="7010400" cy="48291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A3AEA8-79A7-4F4F-A7EB-DFE348499E55}"/>
              </a:ext>
            </a:extLst>
          </p:cNvPr>
          <p:cNvSpPr txBox="1"/>
          <p:nvPr/>
        </p:nvSpPr>
        <p:spPr>
          <a:xfrm>
            <a:off x="7381187" y="2116621"/>
            <a:ext cx="3553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Dependiendo de las unidades de cada columna, los puntos se van a pintar en sitios distintos.</a:t>
            </a:r>
          </a:p>
          <a:p>
            <a:endParaRPr lang="es-ES" dirty="0"/>
          </a:p>
          <a:p>
            <a:r>
              <a:rPr lang="es-ES" dirty="0"/>
              <a:t>SOLUCIÓN: que TODAS las columnas numéricas tengan LAS MISMAS UNIDADES</a:t>
            </a:r>
          </a:p>
        </p:txBody>
      </p:sp>
    </p:spTree>
    <p:extLst>
      <p:ext uri="{BB962C8B-B14F-4D97-AF65-F5344CB8AC3E}">
        <p14:creationId xmlns:p14="http://schemas.microsoft.com/office/powerpoint/2010/main" val="235531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9EC203A-0EBD-4FDF-8653-66BB48F0CBCB}"/>
              </a:ext>
            </a:extLst>
          </p:cNvPr>
          <p:cNvSpPr txBox="1"/>
          <p:nvPr/>
        </p:nvSpPr>
        <p:spPr>
          <a:xfrm>
            <a:off x="857839" y="744717"/>
            <a:ext cx="1089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Seguimos. Ahora además incluyo más datos numéricos: la temperatura de la flor, la densidad de su tallo, la resistencia del pétalo y un índice de viscosidad de la savia.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F5F77D-08FA-467C-BD2A-91DCB814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7" y="1783924"/>
            <a:ext cx="10725150" cy="27622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0964DC7-2BC1-42DE-A0CB-AF0DBF3B77AE}"/>
              </a:ext>
            </a:extLst>
          </p:cNvPr>
          <p:cNvSpPr txBox="1"/>
          <p:nvPr/>
        </p:nvSpPr>
        <p:spPr>
          <a:xfrm>
            <a:off x="735291" y="4685122"/>
            <a:ext cx="1046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no puedo igualar la escala en las unidades, porque, ¿cómo puedo comparar distintas unidades entre sí?</a:t>
            </a:r>
          </a:p>
          <a:p>
            <a:r>
              <a:rPr lang="es-ES" b="1" dirty="0"/>
              <a:t>Simplemente NO PUEDO.</a:t>
            </a:r>
          </a:p>
        </p:txBody>
      </p:sp>
    </p:spTree>
    <p:extLst>
      <p:ext uri="{BB962C8B-B14F-4D97-AF65-F5344CB8AC3E}">
        <p14:creationId xmlns:p14="http://schemas.microsoft.com/office/powerpoint/2010/main" val="357728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6FB9F95-485F-4169-9872-618FF7124FE1}"/>
              </a:ext>
            </a:extLst>
          </p:cNvPr>
          <p:cNvSpPr txBox="1"/>
          <p:nvPr/>
        </p:nvSpPr>
        <p:spPr>
          <a:xfrm>
            <a:off x="520046" y="979912"/>
            <a:ext cx="10991654" cy="646331"/>
          </a:xfrm>
          <a:prstGeom prst="rect">
            <a:avLst/>
          </a:prstGeom>
          <a:solidFill>
            <a:srgbClr val="66FF66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CONCEPTO MUY IMPORTANTE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u="sng" dirty="0">
                <a:sym typeface="Wingdings" panose="05000000000000000000" pitchFamily="2" charset="2"/>
              </a:rPr>
              <a:t>Lo que hago es pensar en el histograma de cada variable</a:t>
            </a:r>
            <a:r>
              <a:rPr lang="es-ES" dirty="0">
                <a:sym typeface="Wingdings" panose="05000000000000000000" pitchFamily="2" charset="2"/>
              </a:rPr>
              <a:t>. Voy a coger cada columna numérica del </a:t>
            </a:r>
            <a:r>
              <a:rPr lang="es-ES" dirty="0" err="1">
                <a:sym typeface="Wingdings" panose="05000000000000000000" pitchFamily="2" charset="2"/>
              </a:rPr>
              <a:t>DataFrame</a:t>
            </a:r>
            <a:r>
              <a:rPr lang="es-ES" dirty="0">
                <a:sym typeface="Wingdings" panose="05000000000000000000" pitchFamily="2" charset="2"/>
              </a:rPr>
              <a:t> y aplicarle una </a:t>
            </a:r>
            <a:r>
              <a:rPr lang="es-ES" b="1" dirty="0">
                <a:sym typeface="Wingdings" panose="05000000000000000000" pitchFamily="2" charset="2"/>
              </a:rPr>
              <a:t>transformación REVERSIBLE a toda la columna</a:t>
            </a:r>
            <a:r>
              <a:rPr lang="es-ES" dirty="0">
                <a:sym typeface="Wingdings" panose="05000000000000000000" pitchFamily="2" charset="2"/>
              </a:rPr>
              <a:t>.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BF58DDD-08DD-44FF-B5B1-F77C48AA992E}"/>
              </a:ext>
            </a:extLst>
          </p:cNvPr>
          <p:cNvSpPr txBox="1"/>
          <p:nvPr/>
        </p:nvSpPr>
        <p:spPr>
          <a:xfrm>
            <a:off x="520046" y="2076191"/>
            <a:ext cx="1099165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* Estandarizar</a:t>
            </a:r>
            <a:r>
              <a:rPr lang="es-ES" dirty="0">
                <a:sym typeface="Wingdings" panose="05000000000000000000" pitchFamily="2" charset="2"/>
              </a:rPr>
              <a:t> Calculo la media de toda la columna, M. Calculo la desviación típica de toda la columna, S. </a:t>
            </a:r>
          </a:p>
          <a:p>
            <a:r>
              <a:rPr lang="es-ES" dirty="0">
                <a:sym typeface="Wingdings" panose="05000000000000000000" pitchFamily="2" charset="2"/>
              </a:rPr>
              <a:t>Ahora dato por dato, a cada uno le resto M y eso lo divido entre 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721AFD-4329-46F5-955F-A5A591A74669}"/>
              </a:ext>
            </a:extLst>
          </p:cNvPr>
          <p:cNvSpPr txBox="1"/>
          <p:nvPr/>
        </p:nvSpPr>
        <p:spPr>
          <a:xfrm>
            <a:off x="520046" y="4545913"/>
            <a:ext cx="109916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* Escalar</a:t>
            </a:r>
            <a:r>
              <a:rPr lang="es-ES" dirty="0">
                <a:sym typeface="Wingdings" panose="05000000000000000000" pitchFamily="2" charset="2"/>
              </a:rPr>
              <a:t> Calculo el mínimo de toda la columna, Mín. Calculo el máximo de toda la columna, Máx. Calculo el rango de la columna, R = </a:t>
            </a:r>
            <a:r>
              <a:rPr lang="es-ES" dirty="0" err="1">
                <a:sym typeface="Wingdings" panose="05000000000000000000" pitchFamily="2" charset="2"/>
              </a:rPr>
              <a:t>Máx</a:t>
            </a:r>
            <a:r>
              <a:rPr lang="es-ES" dirty="0">
                <a:sym typeface="Wingdings" panose="05000000000000000000" pitchFamily="2" charset="2"/>
              </a:rPr>
              <a:t> - </a:t>
            </a:r>
            <a:r>
              <a:rPr lang="es-ES" dirty="0" err="1">
                <a:sym typeface="Wingdings" panose="05000000000000000000" pitchFamily="2" charset="2"/>
              </a:rPr>
              <a:t>Mín</a:t>
            </a:r>
            <a:r>
              <a:rPr lang="es-ES" dirty="0">
                <a:sym typeface="Wingdings" panose="05000000000000000000" pitchFamily="2" charset="2"/>
              </a:rPr>
              <a:t> </a:t>
            </a:r>
          </a:p>
          <a:p>
            <a:r>
              <a:rPr lang="es-ES" dirty="0">
                <a:sym typeface="Wingdings" panose="05000000000000000000" pitchFamily="2" charset="2"/>
              </a:rPr>
              <a:t>Ahora dato por dato, a cada uno le resto </a:t>
            </a:r>
            <a:r>
              <a:rPr lang="es-ES" dirty="0" err="1">
                <a:sym typeface="Wingdings" panose="05000000000000000000" pitchFamily="2" charset="2"/>
              </a:rPr>
              <a:t>Mín</a:t>
            </a:r>
            <a:r>
              <a:rPr lang="es-ES" dirty="0">
                <a:sym typeface="Wingdings" panose="05000000000000000000" pitchFamily="2" charset="2"/>
              </a:rPr>
              <a:t> y eso lo divido entre R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948D25E-4676-44AC-8F16-7FECFF2E64A6}"/>
              </a:ext>
            </a:extLst>
          </p:cNvPr>
          <p:cNvSpPr txBox="1"/>
          <p:nvPr/>
        </p:nvSpPr>
        <p:spPr>
          <a:xfrm>
            <a:off x="510619" y="2825931"/>
            <a:ext cx="1099165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¿Qué busco? </a:t>
            </a:r>
            <a:r>
              <a:rPr lang="es-ES" dirty="0">
                <a:sym typeface="Wingdings" panose="05000000000000000000" pitchFamily="2" charset="2"/>
              </a:rPr>
              <a:t> Que los datos tengan media cero y desviación unitaria</a:t>
            </a:r>
          </a:p>
          <a:p>
            <a:r>
              <a:rPr lang="es-ES" dirty="0">
                <a:sym typeface="Wingdings" panose="05000000000000000000" pitchFamily="2" charset="2"/>
              </a:rPr>
              <a:t>Media cero  Ahora los datos están alrededor de 0 (positivos y negativos, pero en media valen entre todos cero)</a:t>
            </a:r>
          </a:p>
          <a:p>
            <a:r>
              <a:rPr lang="es-ES" dirty="0">
                <a:sym typeface="Wingdings" panose="05000000000000000000" pitchFamily="2" charset="2"/>
              </a:rPr>
              <a:t>Desviación típica unitaria Además de estar alrededor de 0, están cerca de 0 (varianza es 1 que es poco)</a:t>
            </a:r>
          </a:p>
          <a:p>
            <a:r>
              <a:rPr lang="es-ES" dirty="0">
                <a:sym typeface="Wingdings" panose="05000000000000000000" pitchFamily="2" charset="2"/>
              </a:rPr>
              <a:t>Conclusión: tengo datos pegados a 0 por arriba y por abajo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92CA46-63E3-46B2-A7D9-F24DC2B2C575}"/>
              </a:ext>
            </a:extLst>
          </p:cNvPr>
          <p:cNvSpPr txBox="1"/>
          <p:nvPr/>
        </p:nvSpPr>
        <p:spPr>
          <a:xfrm>
            <a:off x="515330" y="5614386"/>
            <a:ext cx="1099165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¿Qué busco? </a:t>
            </a:r>
            <a:r>
              <a:rPr lang="es-ES" dirty="0">
                <a:sym typeface="Wingdings" panose="05000000000000000000" pitchFamily="2" charset="2"/>
              </a:rPr>
              <a:t> Que los datos estén entre 0 y 1</a:t>
            </a:r>
          </a:p>
          <a:p>
            <a:r>
              <a:rPr lang="es-ES" dirty="0">
                <a:sym typeface="Wingdings" panose="05000000000000000000" pitchFamily="2" charset="2"/>
              </a:rPr>
              <a:t>Conclusión: tengo datos solo dentro del intervalo [0,1]</a:t>
            </a:r>
          </a:p>
        </p:txBody>
      </p:sp>
    </p:spTree>
    <p:extLst>
      <p:ext uri="{BB962C8B-B14F-4D97-AF65-F5344CB8AC3E}">
        <p14:creationId xmlns:p14="http://schemas.microsoft.com/office/powerpoint/2010/main" val="385869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mapa&#10;&#10;Descripción generada automáticamente">
            <a:extLst>
              <a:ext uri="{FF2B5EF4-FFF2-40B4-BE49-F238E27FC236}">
                <a16:creationId xmlns:a16="http://schemas.microsoft.com/office/drawing/2014/main" id="{55A283C6-DD28-4C27-B39E-20D6BD8A6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59" y="1068742"/>
            <a:ext cx="5226557" cy="39199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694FB3-CD4C-44AB-8EE5-0A5F258CC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8" y="1068742"/>
            <a:ext cx="5226558" cy="39199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AC1BEE-62C5-423A-9FDB-9A560D29885F}"/>
              </a:ext>
            </a:extLst>
          </p:cNvPr>
          <p:cNvSpPr txBox="1"/>
          <p:nvPr/>
        </p:nvSpPr>
        <p:spPr>
          <a:xfrm>
            <a:off x="915972" y="612742"/>
            <a:ext cx="475896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ym typeface="Wingdings" panose="05000000000000000000" pitchFamily="2" charset="2"/>
              </a:rPr>
              <a:t>Estandarizar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D1F287-A337-434E-950A-6CB6796AE42A}"/>
              </a:ext>
            </a:extLst>
          </p:cNvPr>
          <p:cNvSpPr txBox="1"/>
          <p:nvPr/>
        </p:nvSpPr>
        <p:spPr>
          <a:xfrm>
            <a:off x="6315959" y="612742"/>
            <a:ext cx="496006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Escalar</a:t>
            </a:r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171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E740001-537A-422F-97B5-EF1033BB8E78}"/>
              </a:ext>
            </a:extLst>
          </p:cNvPr>
          <p:cNvSpPr txBox="1"/>
          <p:nvPr/>
        </p:nvSpPr>
        <p:spPr>
          <a:xfrm>
            <a:off x="622169" y="641023"/>
            <a:ext cx="10454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Son transformaciones REVERSIBLES, puedo volver a los datos originales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Ahora todos los histogramas de todas las columnas tienen los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Estandarización</a:t>
            </a:r>
            <a:r>
              <a:rPr lang="es-ES" dirty="0">
                <a:sym typeface="Wingdings" panose="05000000000000000000" pitchFamily="2" charset="2"/>
              </a:rPr>
              <a:t> cerca de 0 (positivos y negativos)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Escalado en el intervalo [0,1]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C781DF-3CE3-4468-A447-891C0CF428BC}"/>
              </a:ext>
            </a:extLst>
          </p:cNvPr>
          <p:cNvSpPr txBox="1"/>
          <p:nvPr/>
        </p:nvSpPr>
        <p:spPr>
          <a:xfrm>
            <a:off x="622169" y="2118351"/>
            <a:ext cx="10454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Ventajas: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Puedo “comparar” entre columnas, ahora todos los datos tienen el mismo peso en un algoritmo.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no hiciera esto, una columna con </a:t>
            </a:r>
            <a:r>
              <a:rPr lang="es-ES" b="1" dirty="0"/>
              <a:t>números muy grandes “pesaría” mucho más que una con números pequeños y se llevaría el protagonismo aunque no fuese la más importante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relación interna entre los datos y el tipo de flor se mantiene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Realmente SOLO me hace falta estandarizar o escalar cuando después vaya a utilizar un modelo que se base EN DISTANCIAS (midiendo distancias entre puntos)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Estandarizar o escalar entonces o </a:t>
            </a:r>
            <a:r>
              <a:rPr lang="es-ES" b="1" dirty="0"/>
              <a:t>es NECESARIO </a:t>
            </a:r>
            <a:r>
              <a:rPr lang="es-ES" dirty="0"/>
              <a:t>(mi algoritmo comparará distancias entre puntos) o </a:t>
            </a:r>
            <a:r>
              <a:rPr lang="es-ES" b="1" dirty="0"/>
              <a:t>NO AFECTA</a:t>
            </a:r>
            <a:r>
              <a:rPr lang="es-ES" dirty="0"/>
              <a:t> (mi algoritmo no comparará distancias entre puntos), pero no te va a estropear tu modelo si quieres comparar columnas, que es lo más común.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Hay algoritmos que funcionan mejor cuando las distribuciones son Gaussianas. </a:t>
            </a:r>
            <a:r>
              <a:rPr lang="es-ES" dirty="0">
                <a:highlight>
                  <a:srgbClr val="FF0000"/>
                </a:highlight>
              </a:rPr>
              <a:t>Ojo, estandarizar NO convierte automáticamente los datos en Gaussianos si en origen NO LO SON. Para esto hay transformaciones un poco más complejas que los mueven para ser gaussianos.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último, “normalizar” se puede entender como un procesado por FILAS y NO COLUMNAS. Depende de la fuente que consultéis. </a:t>
            </a:r>
            <a:r>
              <a:rPr lang="es-ES" b="1" u="sng" dirty="0"/>
              <a:t>Es mejor usar siempre las palabras “estandarizar” y “escalar” para las columnas</a:t>
            </a:r>
          </a:p>
        </p:txBody>
      </p:sp>
    </p:spTree>
    <p:extLst>
      <p:ext uri="{BB962C8B-B14F-4D97-AF65-F5344CB8AC3E}">
        <p14:creationId xmlns:p14="http://schemas.microsoft.com/office/powerpoint/2010/main" val="17344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FF378-2988-4659-BA55-A39EA59C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31" y="1429699"/>
            <a:ext cx="10515600" cy="4351338"/>
          </a:xfrm>
          <a:custGeom>
            <a:avLst/>
            <a:gdLst>
              <a:gd name="connsiteX0" fmla="*/ 0 w 10515600"/>
              <a:gd name="connsiteY0" fmla="*/ 0 h 4351338"/>
              <a:gd name="connsiteX1" fmla="*/ 479044 w 10515600"/>
              <a:gd name="connsiteY1" fmla="*/ 0 h 4351338"/>
              <a:gd name="connsiteX2" fmla="*/ 1063244 w 10515600"/>
              <a:gd name="connsiteY2" fmla="*/ 0 h 4351338"/>
              <a:gd name="connsiteX3" fmla="*/ 1437132 w 10515600"/>
              <a:gd name="connsiteY3" fmla="*/ 0 h 4351338"/>
              <a:gd name="connsiteX4" fmla="*/ 2231644 w 10515600"/>
              <a:gd name="connsiteY4" fmla="*/ 0 h 4351338"/>
              <a:gd name="connsiteX5" fmla="*/ 2500376 w 10515600"/>
              <a:gd name="connsiteY5" fmla="*/ 0 h 4351338"/>
              <a:gd name="connsiteX6" fmla="*/ 2874264 w 10515600"/>
              <a:gd name="connsiteY6" fmla="*/ 0 h 4351338"/>
              <a:gd name="connsiteX7" fmla="*/ 3458464 w 10515600"/>
              <a:gd name="connsiteY7" fmla="*/ 0 h 4351338"/>
              <a:gd name="connsiteX8" fmla="*/ 3832352 w 10515600"/>
              <a:gd name="connsiteY8" fmla="*/ 0 h 4351338"/>
              <a:gd name="connsiteX9" fmla="*/ 4311396 w 10515600"/>
              <a:gd name="connsiteY9" fmla="*/ 0 h 4351338"/>
              <a:gd name="connsiteX10" fmla="*/ 4895596 w 10515600"/>
              <a:gd name="connsiteY10" fmla="*/ 0 h 4351338"/>
              <a:gd name="connsiteX11" fmla="*/ 5164328 w 10515600"/>
              <a:gd name="connsiteY11" fmla="*/ 0 h 4351338"/>
              <a:gd name="connsiteX12" fmla="*/ 5958840 w 10515600"/>
              <a:gd name="connsiteY12" fmla="*/ 0 h 4351338"/>
              <a:gd name="connsiteX13" fmla="*/ 6227572 w 10515600"/>
              <a:gd name="connsiteY13" fmla="*/ 0 h 4351338"/>
              <a:gd name="connsiteX14" fmla="*/ 6811772 w 10515600"/>
              <a:gd name="connsiteY14" fmla="*/ 0 h 4351338"/>
              <a:gd name="connsiteX15" fmla="*/ 7501128 w 10515600"/>
              <a:gd name="connsiteY15" fmla="*/ 0 h 4351338"/>
              <a:gd name="connsiteX16" fmla="*/ 7769860 w 10515600"/>
              <a:gd name="connsiteY16" fmla="*/ 0 h 4351338"/>
              <a:gd name="connsiteX17" fmla="*/ 8248904 w 10515600"/>
              <a:gd name="connsiteY17" fmla="*/ 0 h 4351338"/>
              <a:gd name="connsiteX18" fmla="*/ 8622792 w 10515600"/>
              <a:gd name="connsiteY18" fmla="*/ 0 h 4351338"/>
              <a:gd name="connsiteX19" fmla="*/ 8891524 w 10515600"/>
              <a:gd name="connsiteY19" fmla="*/ 0 h 4351338"/>
              <a:gd name="connsiteX20" fmla="*/ 9475724 w 10515600"/>
              <a:gd name="connsiteY20" fmla="*/ 0 h 4351338"/>
              <a:gd name="connsiteX21" fmla="*/ 10515600 w 10515600"/>
              <a:gd name="connsiteY21" fmla="*/ 0 h 4351338"/>
              <a:gd name="connsiteX22" fmla="*/ 10515600 w 10515600"/>
              <a:gd name="connsiteY22" fmla="*/ 630944 h 4351338"/>
              <a:gd name="connsiteX23" fmla="*/ 10515600 w 10515600"/>
              <a:gd name="connsiteY23" fmla="*/ 1218375 h 4351338"/>
              <a:gd name="connsiteX24" fmla="*/ 10515600 w 10515600"/>
              <a:gd name="connsiteY24" fmla="*/ 1849319 h 4351338"/>
              <a:gd name="connsiteX25" fmla="*/ 10515600 w 10515600"/>
              <a:gd name="connsiteY25" fmla="*/ 2393236 h 4351338"/>
              <a:gd name="connsiteX26" fmla="*/ 10515600 w 10515600"/>
              <a:gd name="connsiteY26" fmla="*/ 2893640 h 4351338"/>
              <a:gd name="connsiteX27" fmla="*/ 10515600 w 10515600"/>
              <a:gd name="connsiteY27" fmla="*/ 3524584 h 4351338"/>
              <a:gd name="connsiteX28" fmla="*/ 10515600 w 10515600"/>
              <a:gd name="connsiteY28" fmla="*/ 4351338 h 4351338"/>
              <a:gd name="connsiteX29" fmla="*/ 9931400 w 10515600"/>
              <a:gd name="connsiteY29" fmla="*/ 4351338 h 4351338"/>
              <a:gd name="connsiteX30" fmla="*/ 9452356 w 10515600"/>
              <a:gd name="connsiteY30" fmla="*/ 4351338 h 4351338"/>
              <a:gd name="connsiteX31" fmla="*/ 8868156 w 10515600"/>
              <a:gd name="connsiteY31" fmla="*/ 4351338 h 4351338"/>
              <a:gd name="connsiteX32" fmla="*/ 8599424 w 10515600"/>
              <a:gd name="connsiteY32" fmla="*/ 4351338 h 4351338"/>
              <a:gd name="connsiteX33" fmla="*/ 8330692 w 10515600"/>
              <a:gd name="connsiteY33" fmla="*/ 4351338 h 4351338"/>
              <a:gd name="connsiteX34" fmla="*/ 7536180 w 10515600"/>
              <a:gd name="connsiteY34" fmla="*/ 4351338 h 4351338"/>
              <a:gd name="connsiteX35" fmla="*/ 6741668 w 10515600"/>
              <a:gd name="connsiteY35" fmla="*/ 4351338 h 4351338"/>
              <a:gd name="connsiteX36" fmla="*/ 6157468 w 10515600"/>
              <a:gd name="connsiteY36" fmla="*/ 4351338 h 4351338"/>
              <a:gd name="connsiteX37" fmla="*/ 5362956 w 10515600"/>
              <a:gd name="connsiteY37" fmla="*/ 4351338 h 4351338"/>
              <a:gd name="connsiteX38" fmla="*/ 4989068 w 10515600"/>
              <a:gd name="connsiteY38" fmla="*/ 4351338 h 4351338"/>
              <a:gd name="connsiteX39" fmla="*/ 4194556 w 10515600"/>
              <a:gd name="connsiteY39" fmla="*/ 4351338 h 4351338"/>
              <a:gd name="connsiteX40" fmla="*/ 3820668 w 10515600"/>
              <a:gd name="connsiteY40" fmla="*/ 4351338 h 4351338"/>
              <a:gd name="connsiteX41" fmla="*/ 3026156 w 10515600"/>
              <a:gd name="connsiteY41" fmla="*/ 4351338 h 4351338"/>
              <a:gd name="connsiteX42" fmla="*/ 2336800 w 10515600"/>
              <a:gd name="connsiteY42" fmla="*/ 4351338 h 4351338"/>
              <a:gd name="connsiteX43" fmla="*/ 1542288 w 10515600"/>
              <a:gd name="connsiteY43" fmla="*/ 4351338 h 4351338"/>
              <a:gd name="connsiteX44" fmla="*/ 747776 w 10515600"/>
              <a:gd name="connsiteY44" fmla="*/ 4351338 h 4351338"/>
              <a:gd name="connsiteX45" fmla="*/ 0 w 10515600"/>
              <a:gd name="connsiteY45" fmla="*/ 4351338 h 4351338"/>
              <a:gd name="connsiteX46" fmla="*/ 0 w 10515600"/>
              <a:gd name="connsiteY46" fmla="*/ 3937961 h 4351338"/>
              <a:gd name="connsiteX47" fmla="*/ 0 w 10515600"/>
              <a:gd name="connsiteY47" fmla="*/ 3394044 h 4351338"/>
              <a:gd name="connsiteX48" fmla="*/ 0 w 10515600"/>
              <a:gd name="connsiteY48" fmla="*/ 2763100 h 4351338"/>
              <a:gd name="connsiteX49" fmla="*/ 0 w 10515600"/>
              <a:gd name="connsiteY49" fmla="*/ 2175669 h 4351338"/>
              <a:gd name="connsiteX50" fmla="*/ 0 w 10515600"/>
              <a:gd name="connsiteY50" fmla="*/ 1631752 h 4351338"/>
              <a:gd name="connsiteX51" fmla="*/ 0 w 10515600"/>
              <a:gd name="connsiteY51" fmla="*/ 1218375 h 4351338"/>
              <a:gd name="connsiteX52" fmla="*/ 0 w 10515600"/>
              <a:gd name="connsiteY52" fmla="*/ 717971 h 4351338"/>
              <a:gd name="connsiteX53" fmla="*/ 0 w 10515600"/>
              <a:gd name="connsiteY53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515600" h="4351338" fill="none" extrusionOk="0">
                <a:moveTo>
                  <a:pt x="0" y="0"/>
                </a:moveTo>
                <a:cubicBezTo>
                  <a:pt x="130290" y="-36851"/>
                  <a:pt x="266098" y="48320"/>
                  <a:pt x="479044" y="0"/>
                </a:cubicBezTo>
                <a:cubicBezTo>
                  <a:pt x="691990" y="-48320"/>
                  <a:pt x="942816" y="47126"/>
                  <a:pt x="1063244" y="0"/>
                </a:cubicBezTo>
                <a:cubicBezTo>
                  <a:pt x="1183672" y="-47126"/>
                  <a:pt x="1348135" y="27048"/>
                  <a:pt x="1437132" y="0"/>
                </a:cubicBezTo>
                <a:cubicBezTo>
                  <a:pt x="1526129" y="-27048"/>
                  <a:pt x="2019304" y="52540"/>
                  <a:pt x="2231644" y="0"/>
                </a:cubicBezTo>
                <a:cubicBezTo>
                  <a:pt x="2443984" y="-52540"/>
                  <a:pt x="2446353" y="4559"/>
                  <a:pt x="2500376" y="0"/>
                </a:cubicBezTo>
                <a:cubicBezTo>
                  <a:pt x="2554399" y="-4559"/>
                  <a:pt x="2761408" y="8100"/>
                  <a:pt x="2874264" y="0"/>
                </a:cubicBezTo>
                <a:cubicBezTo>
                  <a:pt x="2987120" y="-8100"/>
                  <a:pt x="3211926" y="65568"/>
                  <a:pt x="3458464" y="0"/>
                </a:cubicBezTo>
                <a:cubicBezTo>
                  <a:pt x="3705002" y="-65568"/>
                  <a:pt x="3722598" y="20341"/>
                  <a:pt x="3832352" y="0"/>
                </a:cubicBezTo>
                <a:cubicBezTo>
                  <a:pt x="3942106" y="-20341"/>
                  <a:pt x="4138775" y="53342"/>
                  <a:pt x="4311396" y="0"/>
                </a:cubicBezTo>
                <a:cubicBezTo>
                  <a:pt x="4484017" y="-53342"/>
                  <a:pt x="4692085" y="11387"/>
                  <a:pt x="4895596" y="0"/>
                </a:cubicBezTo>
                <a:cubicBezTo>
                  <a:pt x="5099107" y="-11387"/>
                  <a:pt x="5037256" y="16280"/>
                  <a:pt x="5164328" y="0"/>
                </a:cubicBezTo>
                <a:cubicBezTo>
                  <a:pt x="5291400" y="-16280"/>
                  <a:pt x="5677497" y="42750"/>
                  <a:pt x="5958840" y="0"/>
                </a:cubicBezTo>
                <a:cubicBezTo>
                  <a:pt x="6240183" y="-42750"/>
                  <a:pt x="6142238" y="7498"/>
                  <a:pt x="6227572" y="0"/>
                </a:cubicBezTo>
                <a:cubicBezTo>
                  <a:pt x="6312906" y="-7498"/>
                  <a:pt x="6547241" y="28670"/>
                  <a:pt x="6811772" y="0"/>
                </a:cubicBezTo>
                <a:cubicBezTo>
                  <a:pt x="7076303" y="-28670"/>
                  <a:pt x="7267368" y="56268"/>
                  <a:pt x="7501128" y="0"/>
                </a:cubicBezTo>
                <a:cubicBezTo>
                  <a:pt x="7734888" y="-56268"/>
                  <a:pt x="7667205" y="1888"/>
                  <a:pt x="7769860" y="0"/>
                </a:cubicBezTo>
                <a:cubicBezTo>
                  <a:pt x="7872515" y="-1888"/>
                  <a:pt x="8143790" y="42584"/>
                  <a:pt x="8248904" y="0"/>
                </a:cubicBezTo>
                <a:cubicBezTo>
                  <a:pt x="8354018" y="-42584"/>
                  <a:pt x="8438077" y="7781"/>
                  <a:pt x="8622792" y="0"/>
                </a:cubicBezTo>
                <a:cubicBezTo>
                  <a:pt x="8807507" y="-7781"/>
                  <a:pt x="8805241" y="18059"/>
                  <a:pt x="8891524" y="0"/>
                </a:cubicBezTo>
                <a:cubicBezTo>
                  <a:pt x="8977807" y="-18059"/>
                  <a:pt x="9352324" y="27119"/>
                  <a:pt x="9475724" y="0"/>
                </a:cubicBezTo>
                <a:cubicBezTo>
                  <a:pt x="9599124" y="-27119"/>
                  <a:pt x="10109232" y="102898"/>
                  <a:pt x="10515600" y="0"/>
                </a:cubicBezTo>
                <a:cubicBezTo>
                  <a:pt x="10568291" y="299797"/>
                  <a:pt x="10455695" y="373861"/>
                  <a:pt x="10515600" y="630944"/>
                </a:cubicBezTo>
                <a:cubicBezTo>
                  <a:pt x="10575505" y="888027"/>
                  <a:pt x="10472966" y="1052529"/>
                  <a:pt x="10515600" y="1218375"/>
                </a:cubicBezTo>
                <a:cubicBezTo>
                  <a:pt x="10558234" y="1384221"/>
                  <a:pt x="10491655" y="1604632"/>
                  <a:pt x="10515600" y="1849319"/>
                </a:cubicBezTo>
                <a:cubicBezTo>
                  <a:pt x="10539545" y="2094006"/>
                  <a:pt x="10503458" y="2260824"/>
                  <a:pt x="10515600" y="2393236"/>
                </a:cubicBezTo>
                <a:cubicBezTo>
                  <a:pt x="10527742" y="2525648"/>
                  <a:pt x="10502614" y="2752927"/>
                  <a:pt x="10515600" y="2893640"/>
                </a:cubicBezTo>
                <a:cubicBezTo>
                  <a:pt x="10528586" y="3034353"/>
                  <a:pt x="10485167" y="3334691"/>
                  <a:pt x="10515600" y="3524584"/>
                </a:cubicBezTo>
                <a:cubicBezTo>
                  <a:pt x="10546033" y="3714477"/>
                  <a:pt x="10501686" y="4007321"/>
                  <a:pt x="10515600" y="4351338"/>
                </a:cubicBezTo>
                <a:cubicBezTo>
                  <a:pt x="10262652" y="4399114"/>
                  <a:pt x="10087275" y="4347203"/>
                  <a:pt x="9931400" y="4351338"/>
                </a:cubicBezTo>
                <a:cubicBezTo>
                  <a:pt x="9775525" y="4355473"/>
                  <a:pt x="9605683" y="4295517"/>
                  <a:pt x="9452356" y="4351338"/>
                </a:cubicBezTo>
                <a:cubicBezTo>
                  <a:pt x="9299029" y="4407159"/>
                  <a:pt x="9106269" y="4285375"/>
                  <a:pt x="8868156" y="4351338"/>
                </a:cubicBezTo>
                <a:cubicBezTo>
                  <a:pt x="8630043" y="4417301"/>
                  <a:pt x="8696849" y="4344614"/>
                  <a:pt x="8599424" y="4351338"/>
                </a:cubicBezTo>
                <a:cubicBezTo>
                  <a:pt x="8501999" y="4358062"/>
                  <a:pt x="8393885" y="4335610"/>
                  <a:pt x="8330692" y="4351338"/>
                </a:cubicBezTo>
                <a:cubicBezTo>
                  <a:pt x="8267499" y="4367066"/>
                  <a:pt x="7833429" y="4268321"/>
                  <a:pt x="7536180" y="4351338"/>
                </a:cubicBezTo>
                <a:cubicBezTo>
                  <a:pt x="7238931" y="4434355"/>
                  <a:pt x="7037802" y="4338543"/>
                  <a:pt x="6741668" y="4351338"/>
                </a:cubicBezTo>
                <a:cubicBezTo>
                  <a:pt x="6445534" y="4364133"/>
                  <a:pt x="6281716" y="4307369"/>
                  <a:pt x="6157468" y="4351338"/>
                </a:cubicBezTo>
                <a:cubicBezTo>
                  <a:pt x="6033220" y="4395307"/>
                  <a:pt x="5698982" y="4259521"/>
                  <a:pt x="5362956" y="4351338"/>
                </a:cubicBezTo>
                <a:cubicBezTo>
                  <a:pt x="5026930" y="4443155"/>
                  <a:pt x="5175218" y="4326707"/>
                  <a:pt x="4989068" y="4351338"/>
                </a:cubicBezTo>
                <a:cubicBezTo>
                  <a:pt x="4802918" y="4375969"/>
                  <a:pt x="4388424" y="4277686"/>
                  <a:pt x="4194556" y="4351338"/>
                </a:cubicBezTo>
                <a:cubicBezTo>
                  <a:pt x="4000688" y="4424990"/>
                  <a:pt x="3964292" y="4321843"/>
                  <a:pt x="3820668" y="4351338"/>
                </a:cubicBezTo>
                <a:cubicBezTo>
                  <a:pt x="3677044" y="4380833"/>
                  <a:pt x="3291151" y="4342897"/>
                  <a:pt x="3026156" y="4351338"/>
                </a:cubicBezTo>
                <a:cubicBezTo>
                  <a:pt x="2761161" y="4359779"/>
                  <a:pt x="2475879" y="4308754"/>
                  <a:pt x="2336800" y="4351338"/>
                </a:cubicBezTo>
                <a:cubicBezTo>
                  <a:pt x="2197721" y="4393922"/>
                  <a:pt x="1809924" y="4294796"/>
                  <a:pt x="1542288" y="4351338"/>
                </a:cubicBezTo>
                <a:cubicBezTo>
                  <a:pt x="1274652" y="4407880"/>
                  <a:pt x="1132356" y="4304723"/>
                  <a:pt x="747776" y="4351338"/>
                </a:cubicBezTo>
                <a:cubicBezTo>
                  <a:pt x="363196" y="4397953"/>
                  <a:pt x="262137" y="4302729"/>
                  <a:pt x="0" y="4351338"/>
                </a:cubicBezTo>
                <a:cubicBezTo>
                  <a:pt x="-17651" y="4184039"/>
                  <a:pt x="13797" y="4128378"/>
                  <a:pt x="0" y="3937961"/>
                </a:cubicBezTo>
                <a:cubicBezTo>
                  <a:pt x="-13797" y="3747544"/>
                  <a:pt x="24476" y="3572620"/>
                  <a:pt x="0" y="3394044"/>
                </a:cubicBezTo>
                <a:cubicBezTo>
                  <a:pt x="-24476" y="3215468"/>
                  <a:pt x="43047" y="3042789"/>
                  <a:pt x="0" y="2763100"/>
                </a:cubicBezTo>
                <a:cubicBezTo>
                  <a:pt x="-43047" y="2483411"/>
                  <a:pt x="17905" y="2453289"/>
                  <a:pt x="0" y="2175669"/>
                </a:cubicBezTo>
                <a:cubicBezTo>
                  <a:pt x="-17905" y="1898049"/>
                  <a:pt x="52510" y="1839086"/>
                  <a:pt x="0" y="1631752"/>
                </a:cubicBezTo>
                <a:cubicBezTo>
                  <a:pt x="-52510" y="1424418"/>
                  <a:pt x="46923" y="1417063"/>
                  <a:pt x="0" y="1218375"/>
                </a:cubicBezTo>
                <a:cubicBezTo>
                  <a:pt x="-46923" y="1019687"/>
                  <a:pt x="33902" y="905113"/>
                  <a:pt x="0" y="717971"/>
                </a:cubicBezTo>
                <a:cubicBezTo>
                  <a:pt x="-33902" y="530829"/>
                  <a:pt x="15264" y="237472"/>
                  <a:pt x="0" y="0"/>
                </a:cubicBezTo>
                <a:close/>
              </a:path>
              <a:path w="10515600" h="4351338" stroke="0" extrusionOk="0">
                <a:moveTo>
                  <a:pt x="0" y="0"/>
                </a:moveTo>
                <a:cubicBezTo>
                  <a:pt x="131571" y="-19933"/>
                  <a:pt x="337790" y="59789"/>
                  <a:pt x="584200" y="0"/>
                </a:cubicBezTo>
                <a:cubicBezTo>
                  <a:pt x="830610" y="-59789"/>
                  <a:pt x="897136" y="51113"/>
                  <a:pt x="1063244" y="0"/>
                </a:cubicBezTo>
                <a:cubicBezTo>
                  <a:pt x="1229352" y="-51113"/>
                  <a:pt x="1515637" y="54763"/>
                  <a:pt x="1857756" y="0"/>
                </a:cubicBezTo>
                <a:cubicBezTo>
                  <a:pt x="2199875" y="-54763"/>
                  <a:pt x="2036533" y="10518"/>
                  <a:pt x="2126488" y="0"/>
                </a:cubicBezTo>
                <a:cubicBezTo>
                  <a:pt x="2216443" y="-10518"/>
                  <a:pt x="2324079" y="39207"/>
                  <a:pt x="2500376" y="0"/>
                </a:cubicBezTo>
                <a:cubicBezTo>
                  <a:pt x="2676673" y="-39207"/>
                  <a:pt x="2757141" y="20129"/>
                  <a:pt x="2979420" y="0"/>
                </a:cubicBezTo>
                <a:cubicBezTo>
                  <a:pt x="3201699" y="-20129"/>
                  <a:pt x="3336913" y="40584"/>
                  <a:pt x="3458464" y="0"/>
                </a:cubicBezTo>
                <a:cubicBezTo>
                  <a:pt x="3580015" y="-40584"/>
                  <a:pt x="3969075" y="14146"/>
                  <a:pt x="4147820" y="0"/>
                </a:cubicBezTo>
                <a:cubicBezTo>
                  <a:pt x="4326565" y="-14146"/>
                  <a:pt x="4664452" y="75706"/>
                  <a:pt x="4837176" y="0"/>
                </a:cubicBezTo>
                <a:cubicBezTo>
                  <a:pt x="5009900" y="-75706"/>
                  <a:pt x="5082617" y="34975"/>
                  <a:pt x="5316220" y="0"/>
                </a:cubicBezTo>
                <a:cubicBezTo>
                  <a:pt x="5549823" y="-34975"/>
                  <a:pt x="5875172" y="79290"/>
                  <a:pt x="6110732" y="0"/>
                </a:cubicBezTo>
                <a:cubicBezTo>
                  <a:pt x="6346292" y="-79290"/>
                  <a:pt x="6404208" y="30191"/>
                  <a:pt x="6589776" y="0"/>
                </a:cubicBezTo>
                <a:cubicBezTo>
                  <a:pt x="6775344" y="-30191"/>
                  <a:pt x="7184415" y="81439"/>
                  <a:pt x="7384288" y="0"/>
                </a:cubicBezTo>
                <a:cubicBezTo>
                  <a:pt x="7584161" y="-81439"/>
                  <a:pt x="7707250" y="21022"/>
                  <a:pt x="7863332" y="0"/>
                </a:cubicBezTo>
                <a:cubicBezTo>
                  <a:pt x="8019414" y="-21022"/>
                  <a:pt x="8209787" y="42445"/>
                  <a:pt x="8342376" y="0"/>
                </a:cubicBezTo>
                <a:cubicBezTo>
                  <a:pt x="8474965" y="-42445"/>
                  <a:pt x="8600594" y="35476"/>
                  <a:pt x="8716264" y="0"/>
                </a:cubicBezTo>
                <a:cubicBezTo>
                  <a:pt x="8831934" y="-35476"/>
                  <a:pt x="9001339" y="17871"/>
                  <a:pt x="9195308" y="0"/>
                </a:cubicBezTo>
                <a:cubicBezTo>
                  <a:pt x="9389277" y="-17871"/>
                  <a:pt x="9367290" y="21047"/>
                  <a:pt x="9464040" y="0"/>
                </a:cubicBezTo>
                <a:cubicBezTo>
                  <a:pt x="9560790" y="-21047"/>
                  <a:pt x="9763364" y="39288"/>
                  <a:pt x="9943084" y="0"/>
                </a:cubicBezTo>
                <a:cubicBezTo>
                  <a:pt x="10122804" y="-39288"/>
                  <a:pt x="10229894" y="7404"/>
                  <a:pt x="10515600" y="0"/>
                </a:cubicBezTo>
                <a:cubicBezTo>
                  <a:pt x="10563829" y="114388"/>
                  <a:pt x="10513916" y="273966"/>
                  <a:pt x="10515600" y="500404"/>
                </a:cubicBezTo>
                <a:cubicBezTo>
                  <a:pt x="10517284" y="726842"/>
                  <a:pt x="10497026" y="814891"/>
                  <a:pt x="10515600" y="957294"/>
                </a:cubicBezTo>
                <a:cubicBezTo>
                  <a:pt x="10534174" y="1099697"/>
                  <a:pt x="10475659" y="1269392"/>
                  <a:pt x="10515600" y="1501212"/>
                </a:cubicBezTo>
                <a:cubicBezTo>
                  <a:pt x="10555541" y="1733032"/>
                  <a:pt x="10479329" y="1926929"/>
                  <a:pt x="10515600" y="2088642"/>
                </a:cubicBezTo>
                <a:cubicBezTo>
                  <a:pt x="10551871" y="2250355"/>
                  <a:pt x="10512728" y="2419111"/>
                  <a:pt x="10515600" y="2632559"/>
                </a:cubicBezTo>
                <a:cubicBezTo>
                  <a:pt x="10518472" y="2846007"/>
                  <a:pt x="10470277" y="3015070"/>
                  <a:pt x="10515600" y="3132963"/>
                </a:cubicBezTo>
                <a:cubicBezTo>
                  <a:pt x="10560923" y="3250856"/>
                  <a:pt x="10484256" y="3369970"/>
                  <a:pt x="10515600" y="3546340"/>
                </a:cubicBezTo>
                <a:cubicBezTo>
                  <a:pt x="10546944" y="3722710"/>
                  <a:pt x="10427133" y="4059655"/>
                  <a:pt x="10515600" y="4351338"/>
                </a:cubicBezTo>
                <a:cubicBezTo>
                  <a:pt x="10412896" y="4386431"/>
                  <a:pt x="10257580" y="4310936"/>
                  <a:pt x="10141712" y="4351338"/>
                </a:cubicBezTo>
                <a:cubicBezTo>
                  <a:pt x="10025844" y="4391740"/>
                  <a:pt x="9706557" y="4333585"/>
                  <a:pt x="9557512" y="4351338"/>
                </a:cubicBezTo>
                <a:cubicBezTo>
                  <a:pt x="9408467" y="4369091"/>
                  <a:pt x="9368231" y="4335185"/>
                  <a:pt x="9288780" y="4351338"/>
                </a:cubicBezTo>
                <a:cubicBezTo>
                  <a:pt x="9209329" y="4367491"/>
                  <a:pt x="8719698" y="4279298"/>
                  <a:pt x="8494268" y="4351338"/>
                </a:cubicBezTo>
                <a:cubicBezTo>
                  <a:pt x="8268838" y="4423378"/>
                  <a:pt x="7996226" y="4321600"/>
                  <a:pt x="7804912" y="4351338"/>
                </a:cubicBezTo>
                <a:cubicBezTo>
                  <a:pt x="7613598" y="4381076"/>
                  <a:pt x="7510621" y="4332537"/>
                  <a:pt x="7431024" y="4351338"/>
                </a:cubicBezTo>
                <a:cubicBezTo>
                  <a:pt x="7351427" y="4370139"/>
                  <a:pt x="7015005" y="4324261"/>
                  <a:pt x="6846824" y="4351338"/>
                </a:cubicBezTo>
                <a:cubicBezTo>
                  <a:pt x="6678643" y="4378415"/>
                  <a:pt x="6590961" y="4328659"/>
                  <a:pt x="6472936" y="4351338"/>
                </a:cubicBezTo>
                <a:cubicBezTo>
                  <a:pt x="6354911" y="4374017"/>
                  <a:pt x="6041375" y="4281018"/>
                  <a:pt x="5783580" y="4351338"/>
                </a:cubicBezTo>
                <a:cubicBezTo>
                  <a:pt x="5525785" y="4421658"/>
                  <a:pt x="5599731" y="4331916"/>
                  <a:pt x="5514848" y="4351338"/>
                </a:cubicBezTo>
                <a:cubicBezTo>
                  <a:pt x="5429965" y="4370760"/>
                  <a:pt x="5049103" y="4280735"/>
                  <a:pt x="4720336" y="4351338"/>
                </a:cubicBezTo>
                <a:cubicBezTo>
                  <a:pt x="4391569" y="4421941"/>
                  <a:pt x="4258927" y="4302779"/>
                  <a:pt x="3925824" y="4351338"/>
                </a:cubicBezTo>
                <a:cubicBezTo>
                  <a:pt x="3592721" y="4399897"/>
                  <a:pt x="3506298" y="4309516"/>
                  <a:pt x="3236468" y="4351338"/>
                </a:cubicBezTo>
                <a:cubicBezTo>
                  <a:pt x="2966638" y="4393160"/>
                  <a:pt x="2729122" y="4334708"/>
                  <a:pt x="2547112" y="4351338"/>
                </a:cubicBezTo>
                <a:cubicBezTo>
                  <a:pt x="2365102" y="4367968"/>
                  <a:pt x="2347356" y="4320639"/>
                  <a:pt x="2278380" y="4351338"/>
                </a:cubicBezTo>
                <a:cubicBezTo>
                  <a:pt x="2209404" y="4382037"/>
                  <a:pt x="2124536" y="4331022"/>
                  <a:pt x="2009648" y="4351338"/>
                </a:cubicBezTo>
                <a:cubicBezTo>
                  <a:pt x="1894760" y="4371654"/>
                  <a:pt x="1769684" y="4320280"/>
                  <a:pt x="1635760" y="4351338"/>
                </a:cubicBezTo>
                <a:cubicBezTo>
                  <a:pt x="1501836" y="4382396"/>
                  <a:pt x="1265828" y="4302845"/>
                  <a:pt x="1156716" y="4351338"/>
                </a:cubicBezTo>
                <a:cubicBezTo>
                  <a:pt x="1047604" y="4399831"/>
                  <a:pt x="448752" y="4230475"/>
                  <a:pt x="0" y="4351338"/>
                </a:cubicBezTo>
                <a:cubicBezTo>
                  <a:pt x="-12131" y="4174978"/>
                  <a:pt x="50587" y="3877207"/>
                  <a:pt x="0" y="3720394"/>
                </a:cubicBezTo>
                <a:cubicBezTo>
                  <a:pt x="-50587" y="3563581"/>
                  <a:pt x="32636" y="3413584"/>
                  <a:pt x="0" y="3263504"/>
                </a:cubicBezTo>
                <a:cubicBezTo>
                  <a:pt x="-32636" y="3113424"/>
                  <a:pt x="52753" y="2953288"/>
                  <a:pt x="0" y="2719586"/>
                </a:cubicBezTo>
                <a:cubicBezTo>
                  <a:pt x="-52753" y="2485884"/>
                  <a:pt x="53599" y="2326256"/>
                  <a:pt x="0" y="2219182"/>
                </a:cubicBezTo>
                <a:cubicBezTo>
                  <a:pt x="-53599" y="2112108"/>
                  <a:pt x="41653" y="1784495"/>
                  <a:pt x="0" y="1588238"/>
                </a:cubicBezTo>
                <a:cubicBezTo>
                  <a:pt x="-41653" y="1391981"/>
                  <a:pt x="27583" y="1287935"/>
                  <a:pt x="0" y="1087835"/>
                </a:cubicBezTo>
                <a:cubicBezTo>
                  <a:pt x="-27583" y="887735"/>
                  <a:pt x="24195" y="35493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51233620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u="sng" dirty="0">
                <a:sym typeface="Wingdings" panose="05000000000000000000" pitchFamily="2" charset="2"/>
              </a:rPr>
              <a:t>Depende de las operaciones que vayamos a realizar después (no hay una regla mágica)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Me interesa más que la media sea cero y la desviación típica sea uno  Estandarizo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Me interesa más no salirme del intervalo [0,1]  Escalo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Caso frecuente: si en la columna origen la distribución es </a:t>
            </a:r>
            <a:r>
              <a:rPr lang="es-ES" b="1" dirty="0">
                <a:sym typeface="Wingdings" panose="05000000000000000000" pitchFamily="2" charset="2"/>
              </a:rPr>
              <a:t>Gaussiana</a:t>
            </a:r>
            <a:r>
              <a:rPr lang="es-ES" dirty="0">
                <a:sym typeface="Wingdings" panose="05000000000000000000" pitchFamily="2" charset="2"/>
              </a:rPr>
              <a:t>, suelo </a:t>
            </a:r>
            <a:r>
              <a:rPr lang="es-ES" b="1" dirty="0">
                <a:sym typeface="Wingdings" panose="05000000000000000000" pitchFamily="2" charset="2"/>
              </a:rPr>
              <a:t>estandarizar</a:t>
            </a:r>
            <a:r>
              <a:rPr lang="es-ES" dirty="0">
                <a:sym typeface="Wingdings" panose="05000000000000000000" pitchFamily="2" charset="2"/>
              </a:rPr>
              <a:t> y tener en la columna transformada una Gaussiana de media nula y desviación típica unitaria </a:t>
            </a:r>
            <a:r>
              <a:rPr lang="es-ES" b="1" dirty="0">
                <a:sym typeface="Wingdings" panose="05000000000000000000" pitchFamily="2" charset="2"/>
              </a:rPr>
              <a:t>G(mu=0,sigma=1)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C9166E-C383-4E00-9C98-B854271F137D}"/>
              </a:ext>
            </a:extLst>
          </p:cNvPr>
          <p:cNvSpPr txBox="1"/>
          <p:nvPr/>
        </p:nvSpPr>
        <p:spPr>
          <a:xfrm>
            <a:off x="1018095" y="471340"/>
            <a:ext cx="1024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Y la pregunta: ¿estandarizar o escalar?</a:t>
            </a:r>
          </a:p>
        </p:txBody>
      </p:sp>
    </p:spTree>
    <p:extLst>
      <p:ext uri="{BB962C8B-B14F-4D97-AF65-F5344CB8AC3E}">
        <p14:creationId xmlns:p14="http://schemas.microsoft.com/office/powerpoint/2010/main" val="2435904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794</Words>
  <Application>Microsoft Office PowerPoint</Application>
  <PresentationFormat>Panorámica</PresentationFormat>
  <Paragraphs>54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Romero Vázquez</dc:creator>
  <cp:lastModifiedBy>Alberto Romero Vázquez</cp:lastModifiedBy>
  <cp:revision>31</cp:revision>
  <dcterms:created xsi:type="dcterms:W3CDTF">2020-09-13T15:52:56Z</dcterms:created>
  <dcterms:modified xsi:type="dcterms:W3CDTF">2020-09-15T07:16:25Z</dcterms:modified>
</cp:coreProperties>
</file>