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6" r:id="rId5"/>
    <p:sldId id="277" r:id="rId6"/>
    <p:sldId id="27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80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529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Machine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Learning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 </a:t>
            </a:r>
            <a:br>
              <a:rPr dirty="0"/>
            </a:b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Regresión Polinómica</a:t>
            </a:r>
            <a:endParaRPr lang="es-E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la 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regresión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Polinómica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79"/>
            <a:ext cx="4943520" cy="447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es-ES" sz="1700" b="0" strike="noStrike" spc="-1" dirty="0">
                <a:solidFill>
                  <a:srgbClr val="FFFFFF"/>
                </a:solidFill>
                <a:latin typeface="Calibri"/>
              </a:rPr>
              <a:t>odelo de análisis de regresión en el que la relación entre la variable independiente X y la variable dependiente Y se modela con un polinomio de n-</a:t>
            </a:r>
            <a:r>
              <a:rPr lang="es-ES" sz="1700" b="0" strike="noStrike" spc="-1" dirty="0" err="1">
                <a:solidFill>
                  <a:srgbClr val="FFFFFF"/>
                </a:solidFill>
                <a:latin typeface="Calibri"/>
              </a:rPr>
              <a:t>ésimo</a:t>
            </a:r>
            <a:r>
              <a:rPr lang="es-ES" sz="1700" b="0" strike="noStrike" spc="-1" dirty="0">
                <a:solidFill>
                  <a:srgbClr val="FFFFFF"/>
                </a:solidFill>
                <a:latin typeface="Calibri"/>
              </a:rPr>
              <a:t> grado en X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¿</a:t>
            </a:r>
            <a:r>
              <a:rPr lang="en-US" sz="1700" spc="-1" dirty="0">
                <a:solidFill>
                  <a:srgbClr val="FFFFFF"/>
                </a:solidFill>
                <a:latin typeface="Calibri"/>
              </a:rPr>
              <a:t>Se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considera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i="1" u="sng" strike="noStrike" spc="-1" dirty="0">
                <a:solidFill>
                  <a:srgbClr val="FFFFFF"/>
                </a:solidFill>
                <a:uFillTx/>
                <a:latin typeface="Calibri"/>
              </a:rPr>
              <a:t>lineal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? Como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método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estadístico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es lineal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puesto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que,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aunque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se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ajusta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no-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linealmente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a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los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datos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, es lineal con respect a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los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parámetros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Es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una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i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técnica</a:t>
            </a:r>
            <a:r>
              <a:rPr lang="en-US" sz="1700" b="0" i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en-US" sz="1700" b="0" i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paramétrica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porque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hace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varias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suposiciones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sobre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el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conjunto de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datos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.</a:t>
            </a:r>
            <a:endParaRPr lang="es-ES" sz="17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Se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considera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un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caso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especial de la </a:t>
            </a:r>
            <a:r>
              <a:rPr lang="en-US" sz="1700" b="0" strike="noStrike" spc="-1" dirty="0" err="1">
                <a:solidFill>
                  <a:srgbClr val="FFFFFF"/>
                </a:solidFill>
                <a:latin typeface="Calibri"/>
              </a:rPr>
              <a:t>regresión</a:t>
            </a:r>
            <a:r>
              <a:rPr lang="en-US" sz="1700" b="0" strike="noStrike" spc="-1" dirty="0">
                <a:solidFill>
                  <a:srgbClr val="FFFFFF"/>
                </a:solidFill>
                <a:latin typeface="Calibri"/>
              </a:rPr>
              <a:t> lineal multiple.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6" name="Picture 2" descr="Introduction to Polynomial Regression Analysis">
            <a:extLst>
              <a:ext uri="{FF2B5EF4-FFF2-40B4-BE49-F238E27FC236}">
                <a16:creationId xmlns:a16="http://schemas.microsoft.com/office/drawing/2014/main" id="{24E89D4A-F24D-5219-C7DC-328D2DD94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050" y="2199150"/>
            <a:ext cx="4092300" cy="2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79" y="365040"/>
            <a:ext cx="6702407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 dirty="0" err="1">
                <a:solidFill>
                  <a:srgbClr val="FF0000"/>
                </a:solidFill>
                <a:latin typeface="Calibri Light"/>
              </a:rPr>
              <a:t>Regresión</a:t>
            </a:r>
            <a:r>
              <a:rPr lang="en-GB" sz="32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3200" b="0" strike="noStrike" spc="-1" dirty="0" err="1">
                <a:solidFill>
                  <a:srgbClr val="FF0000"/>
                </a:solidFill>
                <a:latin typeface="Calibri Light"/>
              </a:rPr>
              <a:t>polinómica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6295EB-2512-F05F-EFBC-7D37CB94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05" y="1088764"/>
            <a:ext cx="8120390" cy="7636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22CA80-D4F7-E140-BFD6-5C7E41875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412" y="2088254"/>
            <a:ext cx="8618967" cy="2827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79" y="365040"/>
            <a:ext cx="6682529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 dirty="0" err="1">
                <a:solidFill>
                  <a:srgbClr val="FF0000"/>
                </a:solidFill>
                <a:latin typeface="Calibri Light"/>
              </a:rPr>
              <a:t>Matriz</a:t>
            </a:r>
            <a:r>
              <a:rPr lang="en-GB" sz="3200" b="0" strike="noStrike" spc="-1" dirty="0">
                <a:solidFill>
                  <a:srgbClr val="FF0000"/>
                </a:solidFill>
                <a:latin typeface="Calibri Light"/>
              </a:rPr>
              <a:t> de </a:t>
            </a:r>
            <a:r>
              <a:rPr lang="en-GB" sz="3200" b="0" strike="noStrike" spc="-1" dirty="0" err="1">
                <a:solidFill>
                  <a:srgbClr val="FF0000"/>
                </a:solidFill>
                <a:latin typeface="Calibri Light"/>
              </a:rPr>
              <a:t>diseño</a:t>
            </a:r>
            <a:r>
              <a:rPr lang="en-GB" sz="3200" b="0" strike="noStrike" spc="-1" dirty="0">
                <a:solidFill>
                  <a:srgbClr val="FF0000"/>
                </a:solidFill>
                <a:latin typeface="Calibri Light"/>
              </a:rPr>
              <a:t> y </a:t>
            </a:r>
            <a:r>
              <a:rPr lang="en-GB" sz="3200" b="0" strike="noStrike" spc="-1" dirty="0" err="1">
                <a:solidFill>
                  <a:srgbClr val="FF0000"/>
                </a:solidFill>
                <a:latin typeface="Calibri Light"/>
              </a:rPr>
              <a:t>solución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6295EB-2512-F05F-EFBC-7D37CB94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05" y="1088764"/>
            <a:ext cx="8120390" cy="7636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6F9284-F6C9-7AD5-9ECA-399CBC5A1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061" y="2239585"/>
            <a:ext cx="9925877" cy="40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1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79" y="365040"/>
            <a:ext cx="6682529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 dirty="0" err="1">
                <a:solidFill>
                  <a:srgbClr val="FF0000"/>
                </a:solidFill>
                <a:latin typeface="Calibri Light"/>
              </a:rPr>
              <a:t>Elección</a:t>
            </a:r>
            <a:r>
              <a:rPr lang="en-GB" sz="3200" b="0" strike="noStrike" spc="-1" dirty="0">
                <a:solidFill>
                  <a:srgbClr val="FF0000"/>
                </a:solidFill>
                <a:latin typeface="Calibri Light"/>
              </a:rPr>
              <a:t> Grado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992F01-5343-5A10-6065-62B58D2EC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48"/>
          <a:stretch/>
        </p:blipFill>
        <p:spPr>
          <a:xfrm>
            <a:off x="864510" y="1345095"/>
            <a:ext cx="10462979" cy="4003693"/>
          </a:xfrm>
          <a:prstGeom prst="rect">
            <a:avLst/>
          </a:prstGeom>
        </p:spPr>
      </p:pic>
      <p:pic>
        <p:nvPicPr>
          <p:cNvPr id="5" name="Google Shape;263;p12">
            <a:extLst>
              <a:ext uri="{FF2B5EF4-FFF2-40B4-BE49-F238E27FC236}">
                <a16:creationId xmlns:a16="http://schemas.microsoft.com/office/drawing/2014/main" id="{1C1EED43-464F-4E78-B7C3-2C45BE3201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5999" y="1345094"/>
            <a:ext cx="5705060" cy="4003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12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112</Words>
  <Application>Microsoft Office PowerPoint</Application>
  <PresentationFormat>Panorámica</PresentationFormat>
  <Paragraphs>16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Alberto Becerra Tomé</cp:lastModifiedBy>
  <cp:revision>18</cp:revision>
  <dcterms:created xsi:type="dcterms:W3CDTF">2020-08-31T20:14:59Z</dcterms:created>
  <dcterms:modified xsi:type="dcterms:W3CDTF">2023-04-18T22:03:17Z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