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59" r:id="rId9"/>
    <p:sldId id="260" r:id="rId10"/>
    <p:sldId id="279" r:id="rId11"/>
    <p:sldId id="280" r:id="rId12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rgbClr val="0462C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16764" y="2084605"/>
            <a:ext cx="5253990" cy="369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09397" y="0"/>
            <a:ext cx="11082655" cy="6858000"/>
          </a:xfrm>
          <a:custGeom>
            <a:avLst/>
            <a:gdLst/>
            <a:ahLst/>
            <a:cxnLst/>
            <a:rect l="l" t="t" r="r" b="b"/>
            <a:pathLst>
              <a:path w="11082655" h="6858000">
                <a:moveTo>
                  <a:pt x="0" y="6857986"/>
                </a:moveTo>
                <a:lnTo>
                  <a:pt x="11082577" y="6857986"/>
                </a:lnTo>
                <a:lnTo>
                  <a:pt x="11082577" y="0"/>
                </a:lnTo>
                <a:lnTo>
                  <a:pt x="0" y="0"/>
                </a:lnTo>
                <a:lnTo>
                  <a:pt x="0" y="6857986"/>
                </a:lnTo>
                <a:close/>
              </a:path>
            </a:pathLst>
          </a:custGeom>
          <a:solidFill>
            <a:srgbClr val="F6F9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09397" y="0"/>
            <a:ext cx="11082655" cy="6858000"/>
          </a:xfrm>
          <a:custGeom>
            <a:avLst/>
            <a:gdLst/>
            <a:ahLst/>
            <a:cxnLst/>
            <a:rect l="l" t="t" r="r" b="b"/>
            <a:pathLst>
              <a:path w="11082655" h="6858000">
                <a:moveTo>
                  <a:pt x="0" y="6857986"/>
                </a:moveTo>
                <a:lnTo>
                  <a:pt x="11082577" y="6857986"/>
                </a:lnTo>
                <a:lnTo>
                  <a:pt x="11082577" y="0"/>
                </a:lnTo>
                <a:lnTo>
                  <a:pt x="0" y="0"/>
                </a:lnTo>
                <a:lnTo>
                  <a:pt x="0" y="6857986"/>
                </a:lnTo>
                <a:close/>
              </a:path>
            </a:pathLst>
          </a:custGeom>
          <a:solidFill>
            <a:srgbClr val="F6F9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109980" cy="6858000"/>
          </a:xfrm>
          <a:custGeom>
            <a:avLst/>
            <a:gdLst/>
            <a:ahLst/>
            <a:cxnLst/>
            <a:rect l="l" t="t" r="r" b="b"/>
            <a:pathLst>
              <a:path w="1109980" h="6858000">
                <a:moveTo>
                  <a:pt x="0" y="0"/>
                </a:moveTo>
                <a:lnTo>
                  <a:pt x="1109397" y="0"/>
                </a:lnTo>
                <a:lnTo>
                  <a:pt x="1109397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  <a:solidFill>
            <a:srgbClr val="F0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05332" y="6552886"/>
            <a:ext cx="3286643" cy="3050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2418" y="334975"/>
            <a:ext cx="132968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8168" y="1662309"/>
            <a:ext cx="10875662" cy="3348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rgbClr val="0462C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.stanford.edu/courses/soe-ydatabases-databas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418" y="15246"/>
            <a:ext cx="24415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0" dirty="0">
                <a:latin typeface="Carlito"/>
                <a:cs typeface="Carlito"/>
              </a:rPr>
              <a:t>Data Science</a:t>
            </a:r>
            <a:r>
              <a:rPr sz="2000" i="1" spc="-55" dirty="0">
                <a:latin typeface="Carlito"/>
                <a:cs typeface="Carlito"/>
              </a:rPr>
              <a:t> </a:t>
            </a:r>
            <a:r>
              <a:rPr sz="2000" i="1" spc="-10" dirty="0">
                <a:latin typeface="Carlito"/>
                <a:cs typeface="Carlito"/>
              </a:rPr>
              <a:t>Bootcamp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0011" y="15246"/>
            <a:ext cx="1257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000" i="1" spc="-10" dirty="0">
                <a:latin typeface="Carlito"/>
                <a:cs typeface="Carlito"/>
              </a:rPr>
              <a:t>Abril</a:t>
            </a:r>
            <a:r>
              <a:rPr sz="2000" i="1" spc="-8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202</a:t>
            </a:r>
            <a:r>
              <a:rPr lang="es-ES" sz="2000" i="1" spc="-5" dirty="0">
                <a:latin typeface="Carlito"/>
                <a:cs typeface="Carlito"/>
              </a:rPr>
              <a:t>3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8807" y="15246"/>
            <a:ext cx="778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000" i="1" spc="-5" dirty="0">
                <a:latin typeface="Carlito"/>
                <a:cs typeface="Carlito"/>
              </a:rPr>
              <a:t>Sevilla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5276" y="1614576"/>
            <a:ext cx="9998524" cy="2457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00" b="1" spc="-195" dirty="0">
                <a:latin typeface="Trebuchet MS"/>
                <a:cs typeface="Trebuchet MS"/>
              </a:rPr>
              <a:t>Bases </a:t>
            </a:r>
            <a:r>
              <a:rPr sz="7900" b="1" spc="-305" dirty="0">
                <a:latin typeface="Trebuchet MS"/>
                <a:cs typeface="Trebuchet MS"/>
              </a:rPr>
              <a:t>de</a:t>
            </a:r>
            <a:r>
              <a:rPr sz="7900" b="1" spc="-755" dirty="0">
                <a:latin typeface="Trebuchet MS"/>
                <a:cs typeface="Trebuchet MS"/>
              </a:rPr>
              <a:t> </a:t>
            </a:r>
            <a:r>
              <a:rPr sz="7900" b="1" spc="-195" dirty="0" err="1">
                <a:latin typeface="Trebuchet MS"/>
                <a:cs typeface="Trebuchet MS"/>
              </a:rPr>
              <a:t>datos</a:t>
            </a:r>
            <a:r>
              <a:rPr lang="es-ES" sz="7900" b="1" spc="-195" dirty="0">
                <a:latin typeface="Trebuchet MS"/>
                <a:cs typeface="Trebuchet MS"/>
              </a:rPr>
              <a:t>: DBMS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7900" dirty="0">
              <a:latin typeface="Trebuchet MS"/>
              <a:cs typeface="Trebuchet M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B305F5E-0B49-A63C-8646-FA4FF934D461}"/>
              </a:ext>
            </a:extLst>
          </p:cNvPr>
          <p:cNvSpPr txBox="1"/>
          <p:nvPr/>
        </p:nvSpPr>
        <p:spPr>
          <a:xfrm>
            <a:off x="1524000" y="6019800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*Adaptación versión previa de Miguel Nievas – Madrid, Marzo 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418" y="648725"/>
            <a:ext cx="5402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Tipos de bases de</a:t>
            </a:r>
            <a:r>
              <a:rPr spc="-65" dirty="0"/>
              <a:t> </a:t>
            </a:r>
            <a:r>
              <a:rPr spc="-25" dirty="0"/>
              <a:t>datos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F7445DB-0AD3-D326-1BCD-4FBCF0C77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482" y="1828800"/>
            <a:ext cx="6073036" cy="395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418" y="648725"/>
            <a:ext cx="5402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Ampliación</a:t>
            </a:r>
            <a:endParaRPr spc="-25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4DBACB-E5D0-A064-D632-559E7899D109}"/>
              </a:ext>
            </a:extLst>
          </p:cNvPr>
          <p:cNvSpPr txBox="1"/>
          <p:nvPr/>
        </p:nvSpPr>
        <p:spPr>
          <a:xfrm>
            <a:off x="1365298" y="1981200"/>
            <a:ext cx="1043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CURSOS  Stanford: </a:t>
            </a:r>
            <a:r>
              <a:rPr lang="es-ES" sz="2400" dirty="0">
                <a:hlinkClick r:id="rId2"/>
              </a:rPr>
              <a:t>https://online.stanford.edu/courses/soe-ydatabases-databases</a:t>
            </a:r>
            <a:r>
              <a:rPr lang="es-E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043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845" y="637524"/>
            <a:ext cx="64052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¿Qué es una </a:t>
            </a:r>
            <a:r>
              <a:rPr spc="-10" dirty="0"/>
              <a:t>Base </a:t>
            </a:r>
            <a:r>
              <a:rPr spc="-5" dirty="0"/>
              <a:t>de</a:t>
            </a:r>
            <a:r>
              <a:rPr spc="-70" dirty="0"/>
              <a:t> </a:t>
            </a:r>
            <a:r>
              <a:rPr spc="-20" dirty="0"/>
              <a:t>Datos?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7057" y="2510683"/>
            <a:ext cx="9942195" cy="1988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2540" algn="ctr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arlito"/>
                <a:cs typeface="Carlito"/>
              </a:rPr>
              <a:t>“Conjunto </a:t>
            </a:r>
            <a:r>
              <a:rPr sz="2800" spc="-15" dirty="0">
                <a:latin typeface="Carlito"/>
                <a:cs typeface="Carlito"/>
              </a:rPr>
              <a:t>exhaustivo </a:t>
            </a:r>
            <a:r>
              <a:rPr sz="2800" b="1" spc="-5" dirty="0">
                <a:latin typeface="Carlito"/>
                <a:cs typeface="Carlito"/>
              </a:rPr>
              <a:t>no </a:t>
            </a:r>
            <a:r>
              <a:rPr sz="2800" b="1" spc="-15" dirty="0">
                <a:latin typeface="Carlito"/>
                <a:cs typeface="Carlito"/>
              </a:rPr>
              <a:t>redundante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5" dirty="0">
                <a:latin typeface="Carlito"/>
                <a:cs typeface="Carlito"/>
              </a:rPr>
              <a:t>datos </a:t>
            </a:r>
            <a:r>
              <a:rPr sz="2800" b="1" spc="-15" dirty="0">
                <a:latin typeface="Carlito"/>
                <a:cs typeface="Carlito"/>
              </a:rPr>
              <a:t>estructurados  </a:t>
            </a:r>
            <a:r>
              <a:rPr sz="2800" spc="-15" dirty="0">
                <a:latin typeface="Carlito"/>
                <a:cs typeface="Carlito"/>
              </a:rPr>
              <a:t>organizados independientemente </a:t>
            </a:r>
            <a:r>
              <a:rPr sz="2800" spc="-5" dirty="0">
                <a:latin typeface="Carlito"/>
                <a:cs typeface="Carlito"/>
              </a:rPr>
              <a:t>de su </a:t>
            </a:r>
            <a:r>
              <a:rPr sz="2800" spc="-10" dirty="0">
                <a:latin typeface="Carlito"/>
                <a:cs typeface="Carlito"/>
              </a:rPr>
              <a:t>utilización 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spc="-10" dirty="0">
                <a:latin typeface="Carlito"/>
                <a:cs typeface="Carlito"/>
              </a:rPr>
              <a:t>implementación  </a:t>
            </a:r>
            <a:r>
              <a:rPr sz="2800" spc="-5" dirty="0">
                <a:latin typeface="Carlito"/>
                <a:cs typeface="Carlito"/>
              </a:rPr>
              <a:t>en máquina, </a:t>
            </a:r>
            <a:r>
              <a:rPr sz="2800" dirty="0">
                <a:latin typeface="Carlito"/>
                <a:cs typeface="Carlito"/>
              </a:rPr>
              <a:t>accesibles </a:t>
            </a:r>
            <a:r>
              <a:rPr sz="2800" spc="-5" dirty="0">
                <a:latin typeface="Carlito"/>
                <a:cs typeface="Carlito"/>
              </a:rPr>
              <a:t>en </a:t>
            </a:r>
            <a:r>
              <a:rPr sz="2800" spc="-10" dirty="0">
                <a:latin typeface="Carlito"/>
                <a:cs typeface="Carlito"/>
              </a:rPr>
              <a:t>tiempo </a:t>
            </a:r>
            <a:r>
              <a:rPr sz="2800" spc="-15" dirty="0">
                <a:latin typeface="Carlito"/>
                <a:cs typeface="Carlito"/>
              </a:rPr>
              <a:t>real </a:t>
            </a:r>
            <a:r>
              <a:rPr sz="2800" dirty="0">
                <a:latin typeface="Carlito"/>
                <a:cs typeface="Carlito"/>
              </a:rPr>
              <a:t>y </a:t>
            </a:r>
            <a:r>
              <a:rPr sz="2800" spc="-10" dirty="0">
                <a:latin typeface="Carlito"/>
                <a:cs typeface="Carlito"/>
              </a:rPr>
              <a:t>compartibles </a:t>
            </a:r>
            <a:r>
              <a:rPr sz="2800" spc="-5" dirty="0">
                <a:latin typeface="Carlito"/>
                <a:cs typeface="Carlito"/>
              </a:rPr>
              <a:t>por </a:t>
            </a:r>
            <a:r>
              <a:rPr sz="2800" b="1" spc="-5" dirty="0">
                <a:latin typeface="Carlito"/>
                <a:cs typeface="Carlito"/>
              </a:rPr>
              <a:t>usuarios  </a:t>
            </a:r>
            <a:r>
              <a:rPr sz="2800" b="1" spc="-15" dirty="0">
                <a:latin typeface="Carlito"/>
                <a:cs typeface="Carlito"/>
              </a:rPr>
              <a:t>concurrentes </a:t>
            </a:r>
            <a:r>
              <a:rPr sz="2800" spc="-5" dirty="0">
                <a:latin typeface="Carlito"/>
                <a:cs typeface="Carlito"/>
              </a:rPr>
              <a:t>que </a:t>
            </a:r>
            <a:r>
              <a:rPr sz="2800" spc="-10" dirty="0">
                <a:latin typeface="Carlito"/>
                <a:cs typeface="Carlito"/>
              </a:rPr>
              <a:t>tienen </a:t>
            </a:r>
            <a:r>
              <a:rPr sz="2800" spc="-5" dirty="0">
                <a:latin typeface="Carlito"/>
                <a:cs typeface="Carlito"/>
              </a:rPr>
              <a:t>necesidad de </a:t>
            </a:r>
            <a:r>
              <a:rPr sz="2800" spc="-15" dirty="0">
                <a:latin typeface="Carlito"/>
                <a:cs typeface="Carlito"/>
              </a:rPr>
              <a:t>información </a:t>
            </a:r>
            <a:r>
              <a:rPr sz="2800" spc="-25" dirty="0">
                <a:latin typeface="Carlito"/>
                <a:cs typeface="Carlito"/>
              </a:rPr>
              <a:t>diferente </a:t>
            </a:r>
            <a:r>
              <a:rPr sz="2800" dirty="0">
                <a:latin typeface="Carlito"/>
                <a:cs typeface="Carlito"/>
              </a:rPr>
              <a:t>y </a:t>
            </a:r>
            <a:r>
              <a:rPr sz="2800" spc="-5" dirty="0">
                <a:latin typeface="Carlito"/>
                <a:cs typeface="Carlito"/>
              </a:rPr>
              <a:t>no  </a:t>
            </a:r>
            <a:r>
              <a:rPr sz="2800" spc="-10" dirty="0">
                <a:latin typeface="Carlito"/>
                <a:cs typeface="Carlito"/>
              </a:rPr>
              <a:t>predecible </a:t>
            </a:r>
            <a:r>
              <a:rPr sz="2800" spc="-5" dirty="0">
                <a:latin typeface="Carlito"/>
                <a:cs typeface="Carlito"/>
              </a:rPr>
              <a:t>en el tiempo”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393" y="626325"/>
            <a:ext cx="3093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Ciclo del</a:t>
            </a:r>
            <a:r>
              <a:rPr spc="-85" dirty="0"/>
              <a:t> </a:t>
            </a:r>
            <a:r>
              <a:rPr spc="-25" dirty="0"/>
              <a:t>dato</a:t>
            </a:r>
          </a:p>
        </p:txBody>
      </p:sp>
      <p:sp>
        <p:nvSpPr>
          <p:cNvPr id="3" name="object 3"/>
          <p:cNvSpPr/>
          <p:nvPr/>
        </p:nvSpPr>
        <p:spPr>
          <a:xfrm>
            <a:off x="2130695" y="1795371"/>
            <a:ext cx="1085847" cy="1085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68939" y="1795371"/>
            <a:ext cx="1333622" cy="1333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07830" y="1795371"/>
            <a:ext cx="1085847" cy="1085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92813" y="4433691"/>
            <a:ext cx="1085847" cy="10858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533918" y="2246220"/>
            <a:ext cx="1346200" cy="279400"/>
            <a:chOff x="3533918" y="2246220"/>
            <a:chExt cx="1346200" cy="279400"/>
          </a:xfrm>
        </p:grpSpPr>
        <p:sp>
          <p:nvSpPr>
            <p:cNvPr id="8" name="object 8"/>
            <p:cNvSpPr/>
            <p:nvPr/>
          </p:nvSpPr>
          <p:spPr>
            <a:xfrm>
              <a:off x="3540268" y="2252570"/>
              <a:ext cx="1333500" cy="266700"/>
            </a:xfrm>
            <a:custGeom>
              <a:avLst/>
              <a:gdLst/>
              <a:ahLst/>
              <a:cxnLst/>
              <a:rect l="l" t="t" r="r" b="b"/>
              <a:pathLst>
                <a:path w="1333500" h="266700">
                  <a:moveTo>
                    <a:pt x="1200147" y="266699"/>
                  </a:moveTo>
                  <a:lnTo>
                    <a:pt x="1200147" y="200024"/>
                  </a:lnTo>
                  <a:lnTo>
                    <a:pt x="0" y="200024"/>
                  </a:lnTo>
                  <a:lnTo>
                    <a:pt x="0" y="66674"/>
                  </a:lnTo>
                  <a:lnTo>
                    <a:pt x="1200147" y="66674"/>
                  </a:lnTo>
                  <a:lnTo>
                    <a:pt x="1200147" y="0"/>
                  </a:lnTo>
                  <a:lnTo>
                    <a:pt x="1333497" y="133349"/>
                  </a:lnTo>
                  <a:lnTo>
                    <a:pt x="1200147" y="266699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40268" y="2252570"/>
              <a:ext cx="1333500" cy="266700"/>
            </a:xfrm>
            <a:custGeom>
              <a:avLst/>
              <a:gdLst/>
              <a:ahLst/>
              <a:cxnLst/>
              <a:rect l="l" t="t" r="r" b="b"/>
              <a:pathLst>
                <a:path w="1333500" h="266700">
                  <a:moveTo>
                    <a:pt x="0" y="66674"/>
                  </a:moveTo>
                  <a:lnTo>
                    <a:pt x="1200147" y="66674"/>
                  </a:lnTo>
                  <a:lnTo>
                    <a:pt x="1200147" y="0"/>
                  </a:lnTo>
                  <a:lnTo>
                    <a:pt x="1333497" y="133349"/>
                  </a:lnTo>
                  <a:lnTo>
                    <a:pt x="1200147" y="266699"/>
                  </a:lnTo>
                  <a:lnTo>
                    <a:pt x="1200147" y="200024"/>
                  </a:lnTo>
                  <a:lnTo>
                    <a:pt x="0" y="200024"/>
                  </a:lnTo>
                  <a:lnTo>
                    <a:pt x="0" y="66674"/>
                  </a:lnTo>
                  <a:close/>
                </a:path>
              </a:pathLst>
            </a:custGeom>
            <a:ln w="12699">
              <a:solidFill>
                <a:srgbClr val="3152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582034" y="2246220"/>
            <a:ext cx="1346200" cy="279400"/>
            <a:chOff x="7582034" y="2246220"/>
            <a:chExt cx="1346200" cy="279400"/>
          </a:xfrm>
        </p:grpSpPr>
        <p:sp>
          <p:nvSpPr>
            <p:cNvPr id="11" name="object 11"/>
            <p:cNvSpPr/>
            <p:nvPr/>
          </p:nvSpPr>
          <p:spPr>
            <a:xfrm>
              <a:off x="7588384" y="2252570"/>
              <a:ext cx="1333500" cy="266700"/>
            </a:xfrm>
            <a:custGeom>
              <a:avLst/>
              <a:gdLst/>
              <a:ahLst/>
              <a:cxnLst/>
              <a:rect l="l" t="t" r="r" b="b"/>
              <a:pathLst>
                <a:path w="1333500" h="266700">
                  <a:moveTo>
                    <a:pt x="1200147" y="266699"/>
                  </a:moveTo>
                  <a:lnTo>
                    <a:pt x="1200147" y="200024"/>
                  </a:lnTo>
                  <a:lnTo>
                    <a:pt x="0" y="200024"/>
                  </a:lnTo>
                  <a:lnTo>
                    <a:pt x="0" y="66674"/>
                  </a:lnTo>
                  <a:lnTo>
                    <a:pt x="1200147" y="66674"/>
                  </a:lnTo>
                  <a:lnTo>
                    <a:pt x="1200147" y="0"/>
                  </a:lnTo>
                  <a:lnTo>
                    <a:pt x="1333497" y="133349"/>
                  </a:lnTo>
                  <a:lnTo>
                    <a:pt x="1200147" y="266699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88384" y="2252570"/>
              <a:ext cx="1333500" cy="266700"/>
            </a:xfrm>
            <a:custGeom>
              <a:avLst/>
              <a:gdLst/>
              <a:ahLst/>
              <a:cxnLst/>
              <a:rect l="l" t="t" r="r" b="b"/>
              <a:pathLst>
                <a:path w="1333500" h="266700">
                  <a:moveTo>
                    <a:pt x="0" y="66674"/>
                  </a:moveTo>
                  <a:lnTo>
                    <a:pt x="1200147" y="66674"/>
                  </a:lnTo>
                  <a:lnTo>
                    <a:pt x="1200147" y="0"/>
                  </a:lnTo>
                  <a:lnTo>
                    <a:pt x="1333497" y="133349"/>
                  </a:lnTo>
                  <a:lnTo>
                    <a:pt x="1200147" y="266699"/>
                  </a:lnTo>
                  <a:lnTo>
                    <a:pt x="1200147" y="200024"/>
                  </a:lnTo>
                  <a:lnTo>
                    <a:pt x="0" y="200024"/>
                  </a:lnTo>
                  <a:lnTo>
                    <a:pt x="0" y="66674"/>
                  </a:lnTo>
                  <a:close/>
                </a:path>
              </a:pathLst>
            </a:custGeom>
            <a:ln w="12699">
              <a:solidFill>
                <a:srgbClr val="3152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0211054" y="3093718"/>
            <a:ext cx="279400" cy="1346200"/>
            <a:chOff x="10211054" y="3093718"/>
            <a:chExt cx="279400" cy="1346200"/>
          </a:xfrm>
        </p:grpSpPr>
        <p:sp>
          <p:nvSpPr>
            <p:cNvPr id="14" name="object 14"/>
            <p:cNvSpPr/>
            <p:nvPr/>
          </p:nvSpPr>
          <p:spPr>
            <a:xfrm>
              <a:off x="10217404" y="3100068"/>
              <a:ext cx="266700" cy="1333500"/>
            </a:xfrm>
            <a:custGeom>
              <a:avLst/>
              <a:gdLst/>
              <a:ahLst/>
              <a:cxnLst/>
              <a:rect l="l" t="t" r="r" b="b"/>
              <a:pathLst>
                <a:path w="266700" h="1333500">
                  <a:moveTo>
                    <a:pt x="133349" y="1333497"/>
                  </a:moveTo>
                  <a:lnTo>
                    <a:pt x="0" y="1200147"/>
                  </a:lnTo>
                  <a:lnTo>
                    <a:pt x="66674" y="1200147"/>
                  </a:lnTo>
                  <a:lnTo>
                    <a:pt x="66674" y="0"/>
                  </a:lnTo>
                  <a:lnTo>
                    <a:pt x="200024" y="0"/>
                  </a:lnTo>
                  <a:lnTo>
                    <a:pt x="200024" y="1200147"/>
                  </a:lnTo>
                  <a:lnTo>
                    <a:pt x="266699" y="1200147"/>
                  </a:lnTo>
                  <a:lnTo>
                    <a:pt x="133349" y="1333497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17404" y="3100068"/>
              <a:ext cx="266700" cy="1333500"/>
            </a:xfrm>
            <a:custGeom>
              <a:avLst/>
              <a:gdLst/>
              <a:ahLst/>
              <a:cxnLst/>
              <a:rect l="l" t="t" r="r" b="b"/>
              <a:pathLst>
                <a:path w="266700" h="1333500">
                  <a:moveTo>
                    <a:pt x="200024" y="0"/>
                  </a:moveTo>
                  <a:lnTo>
                    <a:pt x="200024" y="1200147"/>
                  </a:lnTo>
                  <a:lnTo>
                    <a:pt x="266699" y="1200147"/>
                  </a:lnTo>
                  <a:lnTo>
                    <a:pt x="133349" y="1333497"/>
                  </a:lnTo>
                  <a:lnTo>
                    <a:pt x="0" y="1200147"/>
                  </a:lnTo>
                  <a:lnTo>
                    <a:pt x="66674" y="1200147"/>
                  </a:lnTo>
                  <a:lnTo>
                    <a:pt x="66674" y="0"/>
                  </a:lnTo>
                  <a:lnTo>
                    <a:pt x="200024" y="0"/>
                  </a:lnTo>
                  <a:close/>
                </a:path>
              </a:pathLst>
            </a:custGeom>
            <a:ln w="12699">
              <a:solidFill>
                <a:srgbClr val="3152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582159" y="4970264"/>
            <a:ext cx="1346200" cy="279400"/>
            <a:chOff x="7582159" y="4970264"/>
            <a:chExt cx="1346200" cy="279400"/>
          </a:xfrm>
        </p:grpSpPr>
        <p:sp>
          <p:nvSpPr>
            <p:cNvPr id="17" name="object 17"/>
            <p:cNvSpPr/>
            <p:nvPr/>
          </p:nvSpPr>
          <p:spPr>
            <a:xfrm>
              <a:off x="7588509" y="4976614"/>
              <a:ext cx="1333500" cy="266700"/>
            </a:xfrm>
            <a:custGeom>
              <a:avLst/>
              <a:gdLst/>
              <a:ahLst/>
              <a:cxnLst/>
              <a:rect l="l" t="t" r="r" b="b"/>
              <a:pathLst>
                <a:path w="1333500" h="266700">
                  <a:moveTo>
                    <a:pt x="133349" y="266699"/>
                  </a:moveTo>
                  <a:lnTo>
                    <a:pt x="0" y="133349"/>
                  </a:lnTo>
                  <a:lnTo>
                    <a:pt x="133349" y="0"/>
                  </a:lnTo>
                  <a:lnTo>
                    <a:pt x="133349" y="66674"/>
                  </a:lnTo>
                  <a:lnTo>
                    <a:pt x="1333497" y="66674"/>
                  </a:lnTo>
                  <a:lnTo>
                    <a:pt x="1333497" y="200024"/>
                  </a:lnTo>
                  <a:lnTo>
                    <a:pt x="133349" y="200024"/>
                  </a:lnTo>
                  <a:lnTo>
                    <a:pt x="133349" y="266699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88509" y="4976614"/>
              <a:ext cx="1333500" cy="266700"/>
            </a:xfrm>
            <a:custGeom>
              <a:avLst/>
              <a:gdLst/>
              <a:ahLst/>
              <a:cxnLst/>
              <a:rect l="l" t="t" r="r" b="b"/>
              <a:pathLst>
                <a:path w="1333500" h="266700">
                  <a:moveTo>
                    <a:pt x="1333497" y="200024"/>
                  </a:moveTo>
                  <a:lnTo>
                    <a:pt x="133349" y="200024"/>
                  </a:lnTo>
                  <a:lnTo>
                    <a:pt x="133349" y="266699"/>
                  </a:lnTo>
                  <a:lnTo>
                    <a:pt x="0" y="133349"/>
                  </a:lnTo>
                  <a:lnTo>
                    <a:pt x="133349" y="0"/>
                  </a:lnTo>
                  <a:lnTo>
                    <a:pt x="133349" y="66674"/>
                  </a:lnTo>
                  <a:lnTo>
                    <a:pt x="1333497" y="66674"/>
                  </a:lnTo>
                  <a:lnTo>
                    <a:pt x="1333497" y="200024"/>
                  </a:lnTo>
                  <a:close/>
                </a:path>
              </a:pathLst>
            </a:custGeom>
            <a:ln w="12699">
              <a:solidFill>
                <a:srgbClr val="3152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2130695" y="4553565"/>
            <a:ext cx="1085847" cy="10858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3553217" y="4956790"/>
            <a:ext cx="1346200" cy="279400"/>
            <a:chOff x="3553217" y="4956790"/>
            <a:chExt cx="1346200" cy="279400"/>
          </a:xfrm>
        </p:grpSpPr>
        <p:sp>
          <p:nvSpPr>
            <p:cNvPr id="21" name="object 21"/>
            <p:cNvSpPr/>
            <p:nvPr/>
          </p:nvSpPr>
          <p:spPr>
            <a:xfrm>
              <a:off x="3559567" y="4963140"/>
              <a:ext cx="1333500" cy="266700"/>
            </a:xfrm>
            <a:custGeom>
              <a:avLst/>
              <a:gdLst/>
              <a:ahLst/>
              <a:cxnLst/>
              <a:rect l="l" t="t" r="r" b="b"/>
              <a:pathLst>
                <a:path w="1333500" h="266700">
                  <a:moveTo>
                    <a:pt x="133349" y="266699"/>
                  </a:moveTo>
                  <a:lnTo>
                    <a:pt x="0" y="133349"/>
                  </a:lnTo>
                  <a:lnTo>
                    <a:pt x="133349" y="0"/>
                  </a:lnTo>
                  <a:lnTo>
                    <a:pt x="133349" y="66674"/>
                  </a:lnTo>
                  <a:lnTo>
                    <a:pt x="1333497" y="66674"/>
                  </a:lnTo>
                  <a:lnTo>
                    <a:pt x="1333497" y="200024"/>
                  </a:lnTo>
                  <a:lnTo>
                    <a:pt x="133349" y="200024"/>
                  </a:lnTo>
                  <a:lnTo>
                    <a:pt x="133349" y="266699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59567" y="4963140"/>
              <a:ext cx="1333500" cy="266700"/>
            </a:xfrm>
            <a:custGeom>
              <a:avLst/>
              <a:gdLst/>
              <a:ahLst/>
              <a:cxnLst/>
              <a:rect l="l" t="t" r="r" b="b"/>
              <a:pathLst>
                <a:path w="1333500" h="266700">
                  <a:moveTo>
                    <a:pt x="1333497" y="200024"/>
                  </a:moveTo>
                  <a:lnTo>
                    <a:pt x="133349" y="200024"/>
                  </a:lnTo>
                  <a:lnTo>
                    <a:pt x="133349" y="266699"/>
                  </a:lnTo>
                  <a:lnTo>
                    <a:pt x="0" y="133349"/>
                  </a:lnTo>
                  <a:lnTo>
                    <a:pt x="133349" y="0"/>
                  </a:lnTo>
                  <a:lnTo>
                    <a:pt x="133349" y="66674"/>
                  </a:lnTo>
                  <a:lnTo>
                    <a:pt x="1333497" y="66674"/>
                  </a:lnTo>
                  <a:lnTo>
                    <a:pt x="1333497" y="200024"/>
                  </a:lnTo>
                  <a:close/>
                </a:path>
              </a:pathLst>
            </a:custGeom>
            <a:ln w="12699">
              <a:solidFill>
                <a:srgbClr val="3152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533919" y="3093843"/>
            <a:ext cx="279400" cy="1346200"/>
            <a:chOff x="2533919" y="3093843"/>
            <a:chExt cx="279400" cy="1346200"/>
          </a:xfrm>
        </p:grpSpPr>
        <p:sp>
          <p:nvSpPr>
            <p:cNvPr id="24" name="object 24"/>
            <p:cNvSpPr/>
            <p:nvPr/>
          </p:nvSpPr>
          <p:spPr>
            <a:xfrm>
              <a:off x="2540269" y="3100193"/>
              <a:ext cx="266700" cy="1333500"/>
            </a:xfrm>
            <a:custGeom>
              <a:avLst/>
              <a:gdLst/>
              <a:ahLst/>
              <a:cxnLst/>
              <a:rect l="l" t="t" r="r" b="b"/>
              <a:pathLst>
                <a:path w="266700" h="1333500">
                  <a:moveTo>
                    <a:pt x="200024" y="1333497"/>
                  </a:moveTo>
                  <a:lnTo>
                    <a:pt x="66674" y="1333497"/>
                  </a:lnTo>
                  <a:lnTo>
                    <a:pt x="66674" y="133349"/>
                  </a:lnTo>
                  <a:lnTo>
                    <a:pt x="0" y="133349"/>
                  </a:lnTo>
                  <a:lnTo>
                    <a:pt x="133349" y="0"/>
                  </a:lnTo>
                  <a:lnTo>
                    <a:pt x="266699" y="133349"/>
                  </a:lnTo>
                  <a:lnTo>
                    <a:pt x="200024" y="133349"/>
                  </a:lnTo>
                  <a:lnTo>
                    <a:pt x="200024" y="1333497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40269" y="3100193"/>
              <a:ext cx="266700" cy="1333500"/>
            </a:xfrm>
            <a:custGeom>
              <a:avLst/>
              <a:gdLst/>
              <a:ahLst/>
              <a:cxnLst/>
              <a:rect l="l" t="t" r="r" b="b"/>
              <a:pathLst>
                <a:path w="266700" h="1333500">
                  <a:moveTo>
                    <a:pt x="66674" y="1333497"/>
                  </a:moveTo>
                  <a:lnTo>
                    <a:pt x="66674" y="133349"/>
                  </a:lnTo>
                  <a:lnTo>
                    <a:pt x="0" y="133349"/>
                  </a:lnTo>
                  <a:lnTo>
                    <a:pt x="133349" y="0"/>
                  </a:lnTo>
                  <a:lnTo>
                    <a:pt x="266699" y="133349"/>
                  </a:lnTo>
                  <a:lnTo>
                    <a:pt x="200024" y="133349"/>
                  </a:lnTo>
                  <a:lnTo>
                    <a:pt x="200024" y="1333497"/>
                  </a:lnTo>
                  <a:lnTo>
                    <a:pt x="66674" y="1333497"/>
                  </a:lnTo>
                  <a:close/>
                </a:path>
              </a:pathLst>
            </a:custGeom>
            <a:ln w="12699">
              <a:solidFill>
                <a:srgbClr val="3152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9807830" y="4553565"/>
            <a:ext cx="1190012" cy="1189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586378" y="2715356"/>
            <a:ext cx="1244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060" marR="5080" indent="-213995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rlito"/>
                <a:cs typeface="Carlito"/>
              </a:rPr>
              <a:t>Colectan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datos  </a:t>
            </a:r>
            <a:r>
              <a:rPr sz="1600" spc="-5" dirty="0">
                <a:latin typeface="Carlito"/>
                <a:cs typeface="Carlito"/>
              </a:rPr>
              <a:t>de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ventas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69427" y="2715356"/>
            <a:ext cx="11290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marR="5080" indent="-194945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rlito"/>
                <a:cs typeface="Carlito"/>
              </a:rPr>
              <a:t>Consultan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los  analistas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910954" y="3491775"/>
            <a:ext cx="1019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Se </a:t>
            </a:r>
            <a:r>
              <a:rPr sz="1600" spc="-10" dirty="0">
                <a:latin typeface="Carlito"/>
                <a:cs typeface="Carlito"/>
              </a:rPr>
              <a:t>agrega</a:t>
            </a:r>
            <a:r>
              <a:rPr sz="1600" spc="-9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la  i</a:t>
            </a:r>
            <a:r>
              <a:rPr sz="1600" spc="-10" dirty="0">
                <a:latin typeface="Carlito"/>
                <a:cs typeface="Carlito"/>
              </a:rPr>
              <a:t>n</a:t>
            </a:r>
            <a:r>
              <a:rPr sz="1600" spc="-35" dirty="0">
                <a:latin typeface="Carlito"/>
                <a:cs typeface="Carlito"/>
              </a:rPr>
              <a:t>f</a:t>
            </a:r>
            <a:r>
              <a:rPr sz="1600" spc="-5" dirty="0">
                <a:latin typeface="Carlito"/>
                <a:cs typeface="Carlito"/>
              </a:rPr>
              <a:t>ormación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65409" y="5468456"/>
            <a:ext cx="1264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Se </a:t>
            </a:r>
            <a:r>
              <a:rPr sz="1600" spc="-10" dirty="0">
                <a:latin typeface="Carlito"/>
                <a:cs typeface="Carlito"/>
              </a:rPr>
              <a:t>utiliza </a:t>
            </a:r>
            <a:r>
              <a:rPr sz="1600" spc="-5" dirty="0">
                <a:latin typeface="Carlito"/>
                <a:cs typeface="Carlito"/>
              </a:rPr>
              <a:t>par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la  </a:t>
            </a:r>
            <a:r>
              <a:rPr sz="1600" spc="-10" dirty="0">
                <a:latin typeface="Carlito"/>
                <a:cs typeface="Carlito"/>
              </a:rPr>
              <a:t>toma </a:t>
            </a:r>
            <a:r>
              <a:rPr sz="1600" spc="-5" dirty="0">
                <a:latin typeface="Carlito"/>
                <a:cs typeface="Carlito"/>
              </a:rPr>
              <a:t>de  decisiones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33212" y="5536817"/>
            <a:ext cx="1264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Decisiones</a:t>
            </a:r>
            <a:r>
              <a:rPr sz="1600" spc="-9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que  </a:t>
            </a:r>
            <a:r>
              <a:rPr sz="1600" spc="-15" dirty="0">
                <a:latin typeface="Carlito"/>
                <a:cs typeface="Carlito"/>
              </a:rPr>
              <a:t>afectan </a:t>
            </a:r>
            <a:r>
              <a:rPr sz="1600" dirty="0">
                <a:latin typeface="Carlito"/>
                <a:cs typeface="Carlito"/>
              </a:rPr>
              <a:t>al  </a:t>
            </a:r>
            <a:r>
              <a:rPr sz="1600" spc="-10" dirty="0">
                <a:latin typeface="Carlito"/>
                <a:cs typeface="Carlito"/>
              </a:rPr>
              <a:t>cliente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final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98699" y="3368712"/>
            <a:ext cx="1339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Que </a:t>
            </a:r>
            <a:r>
              <a:rPr sz="1600" spc="-15" dirty="0">
                <a:latin typeface="Carlito"/>
                <a:cs typeface="Carlito"/>
              </a:rPr>
              <a:t>repercute  </a:t>
            </a:r>
            <a:r>
              <a:rPr sz="1600" spc="-5" dirty="0">
                <a:latin typeface="Carlito"/>
                <a:cs typeface="Carlito"/>
              </a:rPr>
              <a:t>en las </a:t>
            </a:r>
            <a:r>
              <a:rPr sz="1600" spc="-15" dirty="0">
                <a:latin typeface="Carlito"/>
                <a:cs typeface="Carlito"/>
              </a:rPr>
              <a:t>ventas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de  </a:t>
            </a:r>
            <a:r>
              <a:rPr sz="1600" spc="-10" dirty="0">
                <a:latin typeface="Carlito"/>
                <a:cs typeface="Carlito"/>
              </a:rPr>
              <a:t>nuevo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70017" y="1595666"/>
            <a:ext cx="20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rlito"/>
                <a:cs typeface="Carlito"/>
              </a:rPr>
              <a:t>1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37752" y="1595666"/>
            <a:ext cx="20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rlito"/>
                <a:cs typeface="Carlito"/>
              </a:rPr>
              <a:t>2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150292" y="1595666"/>
            <a:ext cx="20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rlito"/>
                <a:cs typeface="Carlito"/>
              </a:rPr>
              <a:t>3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153340" y="4413689"/>
            <a:ext cx="20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rlito"/>
                <a:cs typeface="Carlito"/>
              </a:rPr>
              <a:t>4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22902" y="4303123"/>
            <a:ext cx="20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rlito"/>
                <a:cs typeface="Carlito"/>
              </a:rPr>
              <a:t>5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55361" y="4355577"/>
            <a:ext cx="20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rlito"/>
                <a:cs typeface="Carlito"/>
              </a:rPr>
              <a:t>6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393" y="626325"/>
            <a:ext cx="952828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Sistemas de Gestión de BBDD (DBMS)</a:t>
            </a:r>
            <a:endParaRPr lang="es-ES" spc="-25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58A3435-1A17-2EDF-5C19-F990D7C4C8A4}"/>
              </a:ext>
            </a:extLst>
          </p:cNvPr>
          <p:cNvSpPr txBox="1"/>
          <p:nvPr/>
        </p:nvSpPr>
        <p:spPr>
          <a:xfrm>
            <a:off x="1365393" y="1295400"/>
            <a:ext cx="10210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spc="-15" dirty="0">
                <a:latin typeface="Carlito"/>
              </a:rPr>
              <a:t>Software que permite administrar una base de datos. Esto significa que mediante este programa se puede utilizar, configurar y extraer información almacenada. </a:t>
            </a:r>
          </a:p>
          <a:p>
            <a:endParaRPr lang="es-ES" sz="2800" spc="-15" dirty="0">
              <a:latin typeface="Carlito"/>
            </a:endParaRPr>
          </a:p>
          <a:p>
            <a:r>
              <a:rPr lang="es-ES" sz="2800" spc="-15" dirty="0">
                <a:latin typeface="Carlito"/>
              </a:rPr>
              <a:t>Estos sistemas también proporcionan métodos para:</a:t>
            </a:r>
          </a:p>
          <a:p>
            <a:endParaRPr lang="es-ES" sz="2800" spc="-15" dirty="0">
              <a:latin typeface="Carli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spc="-15" dirty="0">
                <a:latin typeface="Carlito"/>
              </a:rPr>
              <a:t>Consulta y generación de informes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spc="-15" dirty="0">
                <a:latin typeface="Carlito"/>
              </a:rPr>
              <a:t>Mantenimiento de la integridad de los datos (correctitud y completitud de la información)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spc="-15" dirty="0">
                <a:latin typeface="Carlito"/>
              </a:rPr>
              <a:t>Administración de accesos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spc="-15" dirty="0">
                <a:latin typeface="Carlito"/>
              </a:rPr>
              <a:t>Recuperación de información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spc="-15" dirty="0">
                <a:latin typeface="Carlito"/>
              </a:rPr>
              <a:t>Hacer copias de seguridad</a:t>
            </a:r>
          </a:p>
        </p:txBody>
      </p:sp>
    </p:spTree>
    <p:extLst>
      <p:ext uri="{BB962C8B-B14F-4D97-AF65-F5344CB8AC3E}">
        <p14:creationId xmlns:p14="http://schemas.microsoft.com/office/powerpoint/2010/main" val="6847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393" y="626325"/>
            <a:ext cx="952828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Sistemas de Gestión de BBDD (DBMS)</a:t>
            </a:r>
            <a:endParaRPr lang="es-ES" spc="-25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6DF5BC-98CA-918A-A1B7-4D4E37F0E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28" y="1676400"/>
            <a:ext cx="7294772" cy="4682618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1FA8665A-D2F7-B05F-3648-5972C280EA81}"/>
              </a:ext>
            </a:extLst>
          </p:cNvPr>
          <p:cNvSpPr/>
          <p:nvPr/>
        </p:nvSpPr>
        <p:spPr>
          <a:xfrm>
            <a:off x="8794753" y="2209800"/>
            <a:ext cx="1339847" cy="689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320E400D-537E-FB10-5D1C-5DAC621A722D}"/>
              </a:ext>
            </a:extLst>
          </p:cNvPr>
          <p:cNvSpPr/>
          <p:nvPr/>
        </p:nvSpPr>
        <p:spPr>
          <a:xfrm>
            <a:off x="8794753" y="3101623"/>
            <a:ext cx="1339847" cy="1082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C2C5AB66-D7ED-89A8-DA1A-72064ECF0215}"/>
              </a:ext>
            </a:extLst>
          </p:cNvPr>
          <p:cNvSpPr/>
          <p:nvPr/>
        </p:nvSpPr>
        <p:spPr>
          <a:xfrm>
            <a:off x="8769353" y="4709208"/>
            <a:ext cx="1339847" cy="957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0375AFB9-0E19-8CE1-0084-F23313E36330}"/>
              </a:ext>
            </a:extLst>
          </p:cNvPr>
          <p:cNvSpPr/>
          <p:nvPr/>
        </p:nvSpPr>
        <p:spPr>
          <a:xfrm>
            <a:off x="10575203" y="1930979"/>
            <a:ext cx="1235797" cy="14482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7164140A-1DAC-B67E-11DC-C61486745E62}"/>
              </a:ext>
            </a:extLst>
          </p:cNvPr>
          <p:cNvSpPr/>
          <p:nvPr/>
        </p:nvSpPr>
        <p:spPr>
          <a:xfrm>
            <a:off x="10523478" y="3562805"/>
            <a:ext cx="1287522" cy="862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70D1A0E1-E7CE-C21C-E6EC-88F955E11943}"/>
              </a:ext>
            </a:extLst>
          </p:cNvPr>
          <p:cNvSpPr/>
          <p:nvPr/>
        </p:nvSpPr>
        <p:spPr>
          <a:xfrm>
            <a:off x="10575203" y="4562378"/>
            <a:ext cx="1184882" cy="10002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232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ipse 20">
            <a:extLst>
              <a:ext uri="{FF2B5EF4-FFF2-40B4-BE49-F238E27FC236}">
                <a16:creationId xmlns:a16="http://schemas.microsoft.com/office/drawing/2014/main" id="{ACC3FBC4-3BF8-FCB8-7C96-9A48A5FFBD47}"/>
              </a:ext>
            </a:extLst>
          </p:cNvPr>
          <p:cNvSpPr/>
          <p:nvPr/>
        </p:nvSpPr>
        <p:spPr>
          <a:xfrm>
            <a:off x="4203291" y="1685217"/>
            <a:ext cx="4568311" cy="438118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393" y="626325"/>
            <a:ext cx="952828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Propiedades DBMS</a:t>
            </a:r>
            <a:endParaRPr lang="es-ES" spc="-25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8F938F3-E64B-234D-B153-256CE865275A}"/>
              </a:ext>
            </a:extLst>
          </p:cNvPr>
          <p:cNvSpPr/>
          <p:nvPr/>
        </p:nvSpPr>
        <p:spPr>
          <a:xfrm>
            <a:off x="5574890" y="1371244"/>
            <a:ext cx="1600200" cy="121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Persistencia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F27BAB8-9562-34CA-5DFA-CDE813F59AA7}"/>
              </a:ext>
            </a:extLst>
          </p:cNvPr>
          <p:cNvSpPr/>
          <p:nvPr/>
        </p:nvSpPr>
        <p:spPr>
          <a:xfrm>
            <a:off x="3200400" y="2209800"/>
            <a:ext cx="1600200" cy="121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Seguridad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85DEFF3-E0A3-FD7A-4E16-00C59C6C0DE6}"/>
              </a:ext>
            </a:extLst>
          </p:cNvPr>
          <p:cNvSpPr/>
          <p:nvPr/>
        </p:nvSpPr>
        <p:spPr>
          <a:xfrm>
            <a:off x="8001000" y="3875810"/>
            <a:ext cx="1600200" cy="121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Independencia física  datos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AD1A4DB-DFEF-969F-5DE6-B2055F535B11}"/>
              </a:ext>
            </a:extLst>
          </p:cNvPr>
          <p:cNvSpPr/>
          <p:nvPr/>
        </p:nvSpPr>
        <p:spPr>
          <a:xfrm>
            <a:off x="4495800" y="5334000"/>
            <a:ext cx="1600200" cy="121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err="1">
                <a:solidFill>
                  <a:schemeClr val="tx1"/>
                </a:solidFill>
              </a:rPr>
              <a:t>Multi-usuario</a:t>
            </a:r>
            <a:endParaRPr lang="es-ES" sz="2000" b="1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D74F27D-27B6-0727-612E-C38AE2D894E1}"/>
              </a:ext>
            </a:extLst>
          </p:cNvPr>
          <p:cNvSpPr/>
          <p:nvPr/>
        </p:nvSpPr>
        <p:spPr>
          <a:xfrm>
            <a:off x="7924800" y="2214360"/>
            <a:ext cx="1600200" cy="121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Lenguajes Alto Nivel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D816107-F9D0-4FE6-F504-AEE6FD737B2B}"/>
              </a:ext>
            </a:extLst>
          </p:cNvPr>
          <p:cNvSpPr/>
          <p:nvPr/>
        </p:nvSpPr>
        <p:spPr>
          <a:xfrm>
            <a:off x="6705600" y="5334000"/>
            <a:ext cx="1600200" cy="121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Eficiencia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B32F529-96F9-2777-9B12-8E5FF512A96E}"/>
              </a:ext>
            </a:extLst>
          </p:cNvPr>
          <p:cNvSpPr/>
          <p:nvPr/>
        </p:nvSpPr>
        <p:spPr>
          <a:xfrm>
            <a:off x="3200400" y="3864632"/>
            <a:ext cx="1600200" cy="121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Fiabilidad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20" name="Gráfico 19" descr="Base de datos con relleno sólido">
            <a:extLst>
              <a:ext uri="{FF2B5EF4-FFF2-40B4-BE49-F238E27FC236}">
                <a16:creationId xmlns:a16="http://schemas.microsoft.com/office/drawing/2014/main" id="{C5E1E21D-0F96-80DD-04A2-2105A4376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890" y="3048000"/>
            <a:ext cx="1752602" cy="17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3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393" y="304800"/>
            <a:ext cx="952828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Conceptos Clave DBMS</a:t>
            </a:r>
            <a:endParaRPr lang="es-ES" spc="-25" dirty="0"/>
          </a:p>
        </p:txBody>
      </p:sp>
      <p:graphicFrame>
        <p:nvGraphicFramePr>
          <p:cNvPr id="19" name="Tabla 21">
            <a:extLst>
              <a:ext uri="{FF2B5EF4-FFF2-40B4-BE49-F238E27FC236}">
                <a16:creationId xmlns:a16="http://schemas.microsoft.com/office/drawing/2014/main" id="{33EA4676-5B0C-EBBC-531E-A2B60EA63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19266"/>
              </p:ext>
            </p:extLst>
          </p:nvPr>
        </p:nvGraphicFramePr>
        <p:xfrm>
          <a:off x="1199991" y="1219200"/>
          <a:ext cx="7791609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203">
                  <a:extLst>
                    <a:ext uri="{9D8B030D-6E8A-4147-A177-3AD203B41FA5}">
                      <a16:colId xmlns:a16="http://schemas.microsoft.com/office/drawing/2014/main" val="2357530442"/>
                    </a:ext>
                  </a:extLst>
                </a:gridCol>
                <a:gridCol w="2597203">
                  <a:extLst>
                    <a:ext uri="{9D8B030D-6E8A-4147-A177-3AD203B41FA5}">
                      <a16:colId xmlns:a16="http://schemas.microsoft.com/office/drawing/2014/main" val="102307146"/>
                    </a:ext>
                  </a:extLst>
                </a:gridCol>
                <a:gridCol w="2597203">
                  <a:extLst>
                    <a:ext uri="{9D8B030D-6E8A-4147-A177-3AD203B41FA5}">
                      <a16:colId xmlns:a16="http://schemas.microsoft.com/office/drawing/2014/main" val="3414777706"/>
                    </a:ext>
                  </a:extLst>
                </a:gridCol>
              </a:tblGrid>
              <a:tr h="145271">
                <a:tc>
                  <a:txBody>
                    <a:bodyPr/>
                    <a:lstStyle/>
                    <a:p>
                      <a:r>
                        <a:rPr lang="es-ES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79256"/>
                  </a:ext>
                </a:extLst>
              </a:tr>
              <a:tr h="402684">
                <a:tc>
                  <a:txBody>
                    <a:bodyPr/>
                    <a:lstStyle/>
                    <a:p>
                      <a:r>
                        <a:rPr lang="es-ES" dirty="0"/>
                        <a:t>Modelo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Cómo se organizan los datos. Se determina al comienzo y no se modifica.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Modelo Relacional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Modelo Jerárquico (XML)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Modelo en Grafo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1161"/>
                  </a:ext>
                </a:extLst>
              </a:tr>
              <a:tr h="681466">
                <a:tc>
                  <a:txBody>
                    <a:bodyPr/>
                    <a:lstStyle/>
                    <a:p>
                      <a:r>
                        <a:rPr lang="es-ES" dirty="0" err="1"/>
                        <a:t>Schema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Nombres, Tipos, Tablas, … Se determina al comienzo y puede modificarse.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Definition Language (DDL)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CREATE TABLE College(name string, state char(2), enrollment integer)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63976"/>
                  </a:ext>
                </a:extLst>
              </a:tr>
              <a:tr h="774393">
                <a:tc>
                  <a:txBody>
                    <a:bodyPr/>
                    <a:lstStyle/>
                    <a:p>
                      <a:r>
                        <a:rPr lang="es-E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Contenido del </a:t>
                      </a:r>
                      <a:r>
                        <a:rPr lang="es-ES" dirty="0" err="1"/>
                        <a:t>schema</a:t>
                      </a:r>
                      <a:r>
                        <a:rPr lang="es-ES" dirty="0"/>
                        <a:t>. Información que va cambiando constantemente.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Data </a:t>
                      </a:r>
                      <a:r>
                        <a:rPr lang="es-ES" dirty="0" err="1"/>
                        <a:t>Manipulation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Language</a:t>
                      </a:r>
                      <a:r>
                        <a:rPr lang="es-ES" dirty="0"/>
                        <a:t> (DML)</a:t>
                      </a:r>
                    </a:p>
                    <a:p>
                      <a:endParaRPr lang="es-ES" dirty="0"/>
                    </a:p>
                    <a:p>
                      <a:r>
                        <a:rPr lang="en-US" dirty="0"/>
                        <a:t>SELECT A_1, A_2, ..., </a:t>
                      </a:r>
                      <a:r>
                        <a:rPr lang="en-US" dirty="0" err="1"/>
                        <a:t>A_n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FROM R_1, R_2, ..., </a:t>
                      </a:r>
                      <a:r>
                        <a:rPr lang="en-US" dirty="0" err="1"/>
                        <a:t>R_m</a:t>
                      </a:r>
                      <a:r>
                        <a:rPr lang="en-US" dirty="0"/>
                        <a:t>   WHERE condition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428"/>
                  </a:ext>
                </a:extLst>
              </a:tr>
            </a:tbl>
          </a:graphicData>
        </a:graphic>
      </p:graphicFrame>
      <p:pic>
        <p:nvPicPr>
          <p:cNvPr id="1026" name="Picture 2" descr="Data Model vs Data Dictionary vs Database Schema vs ERD - Dataedo Blog">
            <a:extLst>
              <a:ext uri="{FF2B5EF4-FFF2-40B4-BE49-F238E27FC236}">
                <a16:creationId xmlns:a16="http://schemas.microsoft.com/office/drawing/2014/main" id="{139512C5-9542-B1AC-77AB-644F5D7D7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9" t="17206" r="70619" b="22654"/>
          <a:stretch/>
        </p:blipFill>
        <p:spPr bwMode="auto">
          <a:xfrm>
            <a:off x="2958797" y="1677111"/>
            <a:ext cx="662230" cy="84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 Model vs Data Dictionary vs Database Schema vs ERD - Dataedo Blog">
            <a:extLst>
              <a:ext uri="{FF2B5EF4-FFF2-40B4-BE49-F238E27FC236}">
                <a16:creationId xmlns:a16="http://schemas.microsoft.com/office/drawing/2014/main" id="{68473157-8805-8367-4B2A-BFFC858F9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33" t="25000" r="38000" b="27500"/>
          <a:stretch/>
        </p:blipFill>
        <p:spPr bwMode="auto">
          <a:xfrm>
            <a:off x="2500656" y="3190410"/>
            <a:ext cx="1121964" cy="106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Elipse 30">
            <a:extLst>
              <a:ext uri="{FF2B5EF4-FFF2-40B4-BE49-F238E27FC236}">
                <a16:creationId xmlns:a16="http://schemas.microsoft.com/office/drawing/2014/main" id="{8D96BF15-BAA1-A0B2-F295-0C16BDDA7E76}"/>
              </a:ext>
            </a:extLst>
          </p:cNvPr>
          <p:cNvSpPr/>
          <p:nvPr/>
        </p:nvSpPr>
        <p:spPr>
          <a:xfrm>
            <a:off x="9091213" y="2047787"/>
            <a:ext cx="3024587" cy="2438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0A0B7F7-4E36-CEF2-A8B2-60DF919BF03C}"/>
              </a:ext>
            </a:extLst>
          </p:cNvPr>
          <p:cNvSpPr/>
          <p:nvPr/>
        </p:nvSpPr>
        <p:spPr>
          <a:xfrm>
            <a:off x="9591981" y="2305302"/>
            <a:ext cx="2023049" cy="19064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FA704F5-E95A-1653-31EA-E8AA451EFD83}"/>
              </a:ext>
            </a:extLst>
          </p:cNvPr>
          <p:cNvSpPr/>
          <p:nvPr/>
        </p:nvSpPr>
        <p:spPr>
          <a:xfrm>
            <a:off x="10078941" y="2801323"/>
            <a:ext cx="1046260" cy="9220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DF0A63C-44AC-7A99-19B0-3421C9C5D8EC}"/>
              </a:ext>
            </a:extLst>
          </p:cNvPr>
          <p:cNvSpPr txBox="1"/>
          <p:nvPr/>
        </p:nvSpPr>
        <p:spPr>
          <a:xfrm>
            <a:off x="10131413" y="4153218"/>
            <a:ext cx="941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Modelo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2B525D0-6D19-7E71-6DD3-FE33749863CA}"/>
              </a:ext>
            </a:extLst>
          </p:cNvPr>
          <p:cNvSpPr txBox="1"/>
          <p:nvPr/>
        </p:nvSpPr>
        <p:spPr>
          <a:xfrm>
            <a:off x="10131413" y="3715109"/>
            <a:ext cx="941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/>
              <a:t>Schema</a:t>
            </a:r>
            <a:endParaRPr lang="es-ES" b="1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ED91E0E-F2D2-EBED-4CED-3FB5D8CB65C9}"/>
              </a:ext>
            </a:extLst>
          </p:cNvPr>
          <p:cNvSpPr txBox="1"/>
          <p:nvPr/>
        </p:nvSpPr>
        <p:spPr>
          <a:xfrm>
            <a:off x="10287001" y="3118751"/>
            <a:ext cx="941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Data</a:t>
            </a:r>
          </a:p>
        </p:txBody>
      </p:sp>
      <p:pic>
        <p:nvPicPr>
          <p:cNvPr id="1030" name="Picture 6" descr="Data Model vs Data Dictionary vs Database Schema vs ERD - Dataedo Blog">
            <a:extLst>
              <a:ext uri="{FF2B5EF4-FFF2-40B4-BE49-F238E27FC236}">
                <a16:creationId xmlns:a16="http://schemas.microsoft.com/office/drawing/2014/main" id="{4B55C50C-B2A2-8155-1BA6-8D957CC4A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33" t="25000" r="3023" b="28496"/>
          <a:stretch/>
        </p:blipFill>
        <p:spPr bwMode="auto">
          <a:xfrm>
            <a:off x="2492537" y="5105400"/>
            <a:ext cx="1128490" cy="94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19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418" y="648725"/>
            <a:ext cx="5402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Tipos de bases de</a:t>
            </a:r>
            <a:r>
              <a:rPr spc="-65" dirty="0"/>
              <a:t> </a:t>
            </a:r>
            <a:r>
              <a:rPr spc="-25" dirty="0"/>
              <a:t>datos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Relacionales </a:t>
            </a:r>
            <a:r>
              <a:rPr spc="-5" dirty="0"/>
              <a:t>(SQL)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/>
          </a:p>
          <a:p>
            <a:pPr marL="401955" marR="817880" indent="-389890">
              <a:lnSpc>
                <a:spcPct val="100000"/>
              </a:lnSpc>
              <a:buFont typeface="Arial"/>
              <a:buChar char="●"/>
              <a:tabLst>
                <a:tab pos="401955" algn="l"/>
                <a:tab pos="402590" algn="l"/>
              </a:tabLst>
            </a:pPr>
            <a:r>
              <a:rPr sz="2100" u="none" spc="-5" dirty="0"/>
              <a:t>Colección de </a:t>
            </a:r>
            <a:r>
              <a:rPr sz="2100" u="none" spc="-10" dirty="0"/>
              <a:t>elementos </a:t>
            </a:r>
            <a:r>
              <a:rPr sz="2100" u="none" spc="-5" dirty="0"/>
              <a:t>de </a:t>
            </a:r>
            <a:r>
              <a:rPr sz="2100" u="none" spc="-15" dirty="0"/>
              <a:t>datos  </a:t>
            </a:r>
            <a:r>
              <a:rPr sz="2100" u="none" spc="-10" dirty="0"/>
              <a:t>organizados </a:t>
            </a:r>
            <a:r>
              <a:rPr sz="2100" u="none" spc="-5" dirty="0"/>
              <a:t>en un </a:t>
            </a:r>
            <a:r>
              <a:rPr sz="2100" u="none" spc="-15" dirty="0"/>
              <a:t>conjunto </a:t>
            </a:r>
            <a:r>
              <a:rPr sz="2100" u="none" spc="-5" dirty="0"/>
              <a:t>de tablas  </a:t>
            </a:r>
            <a:r>
              <a:rPr sz="2100" u="none" spc="-15" dirty="0"/>
              <a:t>formalmente</a:t>
            </a:r>
            <a:r>
              <a:rPr sz="2100" u="none" spc="-10" dirty="0"/>
              <a:t> descritas</a:t>
            </a:r>
            <a:endParaRPr sz="2100" u="none" dirty="0"/>
          </a:p>
          <a:p>
            <a:pPr marL="401955" marR="577850" indent="-389890">
              <a:lnSpc>
                <a:spcPct val="100000"/>
              </a:lnSpc>
              <a:buFont typeface="Arial"/>
              <a:buChar char="●"/>
              <a:tabLst>
                <a:tab pos="401955" algn="l"/>
                <a:tab pos="402590" algn="l"/>
              </a:tabLst>
            </a:pPr>
            <a:r>
              <a:rPr sz="2100" u="none" spc="-5" dirty="0"/>
              <a:t>Se basan en la </a:t>
            </a:r>
            <a:r>
              <a:rPr sz="2100" u="none" spc="-10" dirty="0"/>
              <a:t>organización </a:t>
            </a:r>
            <a:r>
              <a:rPr sz="2100" u="none" spc="-5" dirty="0"/>
              <a:t>de la  </a:t>
            </a:r>
            <a:r>
              <a:rPr sz="2100" u="none" spc="-10" dirty="0"/>
              <a:t>información </a:t>
            </a:r>
            <a:r>
              <a:rPr sz="2100" u="none" spc="-5" dirty="0"/>
              <a:t>en </a:t>
            </a:r>
            <a:r>
              <a:rPr sz="2100" u="none" spc="-10" dirty="0"/>
              <a:t>partes </a:t>
            </a:r>
            <a:r>
              <a:rPr sz="2100" u="none" spc="-5" dirty="0"/>
              <a:t>pequeñas que se  </a:t>
            </a:r>
            <a:r>
              <a:rPr sz="2100" u="none" spc="-15" dirty="0"/>
              <a:t>integran </a:t>
            </a:r>
            <a:r>
              <a:rPr sz="2100" u="none" spc="-10" dirty="0"/>
              <a:t>mediante identificadores </a:t>
            </a:r>
            <a:r>
              <a:rPr sz="2100" u="none" dirty="0"/>
              <a:t>o  </a:t>
            </a:r>
            <a:r>
              <a:rPr sz="2100" u="none" spc="-20" dirty="0"/>
              <a:t>claves(keys).</a:t>
            </a:r>
            <a:endParaRPr sz="2100" u="none" dirty="0"/>
          </a:p>
          <a:p>
            <a:pPr marL="401955" indent="-389890">
              <a:lnSpc>
                <a:spcPct val="100000"/>
              </a:lnSpc>
              <a:buFont typeface="Arial"/>
              <a:buChar char="●"/>
              <a:tabLst>
                <a:tab pos="401955" algn="l"/>
                <a:tab pos="402590" algn="l"/>
              </a:tabLst>
            </a:pPr>
            <a:r>
              <a:rPr sz="2100" u="none" spc="-5" dirty="0"/>
              <a:t>Tienen </a:t>
            </a:r>
            <a:r>
              <a:rPr sz="2100" u="none" spc="-15" dirty="0"/>
              <a:t>mayor </a:t>
            </a:r>
            <a:r>
              <a:rPr sz="2100" u="none" spc="-5" dirty="0"/>
              <a:t>capacidad de</a:t>
            </a:r>
            <a:r>
              <a:rPr sz="2100" u="none" spc="-35" dirty="0"/>
              <a:t> </a:t>
            </a:r>
            <a:r>
              <a:rPr sz="2100" u="none" spc="-5" dirty="0"/>
              <a:t>almacenamiento</a:t>
            </a:r>
            <a:endParaRPr sz="2100" u="none" dirty="0"/>
          </a:p>
          <a:p>
            <a:pPr marL="401955" indent="-389890">
              <a:lnSpc>
                <a:spcPct val="100000"/>
              </a:lnSpc>
              <a:buFont typeface="Arial"/>
              <a:buChar char="●"/>
              <a:tabLst>
                <a:tab pos="401955" algn="l"/>
                <a:tab pos="402590" algn="l"/>
              </a:tabLst>
            </a:pPr>
            <a:r>
              <a:rPr sz="2100" u="none" spc="-5" dirty="0"/>
              <a:t>Son menos </a:t>
            </a:r>
            <a:r>
              <a:rPr sz="2100" u="none" spc="-10" dirty="0"/>
              <a:t>vulnerables </a:t>
            </a:r>
            <a:r>
              <a:rPr sz="2100" u="none" spc="-15" dirty="0"/>
              <a:t>ante</a:t>
            </a:r>
            <a:r>
              <a:rPr sz="2100" u="none" spc="-5" dirty="0"/>
              <a:t> </a:t>
            </a:r>
            <a:r>
              <a:rPr sz="2100" u="none" spc="-10" dirty="0"/>
              <a:t>fallas.</a:t>
            </a:r>
            <a:endParaRPr sz="2100" u="none" dirty="0"/>
          </a:p>
        </p:txBody>
      </p:sp>
      <p:sp>
        <p:nvSpPr>
          <p:cNvPr id="4" name="object 4"/>
          <p:cNvSpPr txBox="1"/>
          <p:nvPr/>
        </p:nvSpPr>
        <p:spPr>
          <a:xfrm>
            <a:off x="6557145" y="2068139"/>
            <a:ext cx="5292725" cy="274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4360" algn="ctr">
              <a:lnSpc>
                <a:spcPct val="100000"/>
              </a:lnSpc>
              <a:spcBef>
                <a:spcPts val="100"/>
              </a:spcBef>
            </a:pPr>
            <a:r>
              <a:rPr sz="2900" u="sng" spc="-5" dirty="0">
                <a:latin typeface="Carlito"/>
                <a:cs typeface="Carlito"/>
              </a:rPr>
              <a:t>No </a:t>
            </a:r>
            <a:r>
              <a:rPr sz="2900" u="sng" spc="-10" dirty="0">
                <a:latin typeface="Carlito"/>
                <a:cs typeface="Carlito"/>
              </a:rPr>
              <a:t>relacionales</a:t>
            </a:r>
            <a:r>
              <a:rPr sz="2900" u="sng" spc="-20" dirty="0">
                <a:latin typeface="Carlito"/>
                <a:cs typeface="Carlito"/>
              </a:rPr>
              <a:t> </a:t>
            </a:r>
            <a:r>
              <a:rPr sz="2900" u="sng" spc="-5" dirty="0">
                <a:latin typeface="Carlito"/>
                <a:cs typeface="Carlito"/>
              </a:rPr>
              <a:t>(NoSQL)</a:t>
            </a:r>
            <a:endParaRPr sz="2900" u="sng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 dirty="0">
              <a:latin typeface="Carlito"/>
              <a:cs typeface="Carlito"/>
            </a:endParaRPr>
          </a:p>
          <a:p>
            <a:pPr marL="401955" indent="-389890">
              <a:lnSpc>
                <a:spcPct val="100000"/>
              </a:lnSpc>
              <a:buFont typeface="Arial"/>
              <a:buChar char="●"/>
              <a:tabLst>
                <a:tab pos="401955" algn="l"/>
                <a:tab pos="402590" algn="l"/>
              </a:tabLst>
            </a:pPr>
            <a:r>
              <a:rPr sz="2100" spc="-5" dirty="0">
                <a:latin typeface="Carlito"/>
                <a:cs typeface="Carlito"/>
              </a:rPr>
              <a:t>Diseñados </a:t>
            </a:r>
            <a:r>
              <a:rPr sz="2100" spc="-15" dirty="0">
                <a:latin typeface="Carlito"/>
                <a:cs typeface="Carlito"/>
              </a:rPr>
              <a:t>para </a:t>
            </a:r>
            <a:r>
              <a:rPr sz="2100" spc="-5" dirty="0">
                <a:latin typeface="Carlito"/>
                <a:cs typeface="Carlito"/>
              </a:rPr>
              <a:t>modelos de </a:t>
            </a:r>
            <a:r>
              <a:rPr sz="2100" spc="-15" dirty="0">
                <a:latin typeface="Carlito"/>
                <a:cs typeface="Carlito"/>
              </a:rPr>
              <a:t>datos </a:t>
            </a:r>
            <a:r>
              <a:rPr sz="2100" spc="-10" dirty="0">
                <a:latin typeface="Carlito"/>
                <a:cs typeface="Carlito"/>
              </a:rPr>
              <a:t>específicos</a:t>
            </a:r>
            <a:endParaRPr sz="2100" dirty="0">
              <a:latin typeface="Carlito"/>
              <a:cs typeface="Carlito"/>
            </a:endParaRPr>
          </a:p>
          <a:p>
            <a:pPr marL="401955" indent="-389890">
              <a:lnSpc>
                <a:spcPct val="100000"/>
              </a:lnSpc>
              <a:buFont typeface="Arial"/>
              <a:buChar char="●"/>
              <a:tabLst>
                <a:tab pos="401955" algn="l"/>
                <a:tab pos="402590" algn="l"/>
              </a:tabLst>
            </a:pPr>
            <a:r>
              <a:rPr sz="2100" spc="-5" dirty="0">
                <a:latin typeface="Carlito"/>
                <a:cs typeface="Carlito"/>
              </a:rPr>
              <a:t>Tienen esquemas</a:t>
            </a:r>
            <a:r>
              <a:rPr sz="2100" spc="-10" dirty="0">
                <a:latin typeface="Carlito"/>
                <a:cs typeface="Carlito"/>
              </a:rPr>
              <a:t> flexibles</a:t>
            </a:r>
            <a:endParaRPr sz="2100" dirty="0">
              <a:latin typeface="Carlito"/>
              <a:cs typeface="Carlito"/>
            </a:endParaRPr>
          </a:p>
          <a:p>
            <a:pPr marL="401955" marR="459740" indent="-389890">
              <a:lnSpc>
                <a:spcPct val="100000"/>
              </a:lnSpc>
              <a:buFont typeface="Arial"/>
              <a:buChar char="●"/>
              <a:tabLst>
                <a:tab pos="401955" algn="l"/>
                <a:tab pos="402590" algn="l"/>
              </a:tabLst>
            </a:pPr>
            <a:r>
              <a:rPr sz="2100" spc="-5" dirty="0">
                <a:latin typeface="Carlito"/>
                <a:cs typeface="Carlito"/>
              </a:rPr>
              <a:t>No tienen un </a:t>
            </a:r>
            <a:r>
              <a:rPr sz="2100" spc="-10" dirty="0">
                <a:latin typeface="Carlito"/>
                <a:cs typeface="Carlito"/>
              </a:rPr>
              <a:t>identificador </a:t>
            </a:r>
            <a:r>
              <a:rPr sz="2100" spc="-5" dirty="0">
                <a:latin typeface="Carlito"/>
                <a:cs typeface="Carlito"/>
              </a:rPr>
              <a:t>que </a:t>
            </a:r>
            <a:r>
              <a:rPr sz="2100" spc="-10" dirty="0">
                <a:latin typeface="Carlito"/>
                <a:cs typeface="Carlito"/>
              </a:rPr>
              <a:t>sirva </a:t>
            </a:r>
            <a:r>
              <a:rPr sz="2100" spc="-15" dirty="0">
                <a:latin typeface="Carlito"/>
                <a:cs typeface="Carlito"/>
              </a:rPr>
              <a:t>para  </a:t>
            </a:r>
            <a:r>
              <a:rPr sz="2100" spc="-10" dirty="0">
                <a:latin typeface="Carlito"/>
                <a:cs typeface="Carlito"/>
              </a:rPr>
              <a:t>relacionar </a:t>
            </a:r>
            <a:r>
              <a:rPr sz="2100" spc="-5" dirty="0">
                <a:latin typeface="Carlito"/>
                <a:cs typeface="Carlito"/>
              </a:rPr>
              <a:t>dos </a:t>
            </a:r>
            <a:r>
              <a:rPr sz="2100" dirty="0">
                <a:latin typeface="Carlito"/>
                <a:cs typeface="Carlito"/>
              </a:rPr>
              <a:t>o </a:t>
            </a:r>
            <a:r>
              <a:rPr sz="2100" spc="-5" dirty="0">
                <a:latin typeface="Carlito"/>
                <a:cs typeface="Carlito"/>
              </a:rPr>
              <a:t>más </a:t>
            </a:r>
            <a:r>
              <a:rPr sz="2100" spc="-10" dirty="0">
                <a:latin typeface="Carlito"/>
                <a:cs typeface="Carlito"/>
              </a:rPr>
              <a:t>conjuntos </a:t>
            </a:r>
            <a:r>
              <a:rPr sz="2100" spc="-5" dirty="0">
                <a:latin typeface="Carlito"/>
                <a:cs typeface="Carlito"/>
              </a:rPr>
              <a:t>de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datos</a:t>
            </a:r>
            <a:endParaRPr sz="2100" dirty="0">
              <a:latin typeface="Carlito"/>
              <a:cs typeface="Carlito"/>
            </a:endParaRPr>
          </a:p>
          <a:p>
            <a:pPr marL="401955" marR="38100" indent="-389890">
              <a:lnSpc>
                <a:spcPct val="100000"/>
              </a:lnSpc>
              <a:buFont typeface="Arial"/>
              <a:buChar char="●"/>
              <a:tabLst>
                <a:tab pos="401955" algn="l"/>
                <a:tab pos="402590" algn="l"/>
              </a:tabLst>
            </a:pPr>
            <a:r>
              <a:rPr sz="2100" spc="-5" dirty="0">
                <a:latin typeface="Carlito"/>
                <a:cs typeface="Carlito"/>
              </a:rPr>
              <a:t>Son </a:t>
            </a:r>
            <a:r>
              <a:rPr sz="2100" spc="-10" dirty="0">
                <a:latin typeface="Carlito"/>
                <a:cs typeface="Carlito"/>
              </a:rPr>
              <a:t>fáciles </a:t>
            </a:r>
            <a:r>
              <a:rPr sz="2100" spc="-5" dirty="0">
                <a:latin typeface="Carlito"/>
                <a:cs typeface="Carlito"/>
              </a:rPr>
              <a:t>de </a:t>
            </a:r>
            <a:r>
              <a:rPr sz="2100" spc="-25" dirty="0">
                <a:latin typeface="Carlito"/>
                <a:cs typeface="Carlito"/>
              </a:rPr>
              <a:t>desarrollar, </a:t>
            </a:r>
            <a:r>
              <a:rPr sz="2100" spc="-15" dirty="0">
                <a:latin typeface="Carlito"/>
                <a:cs typeface="Carlito"/>
              </a:rPr>
              <a:t>tanto </a:t>
            </a:r>
            <a:r>
              <a:rPr sz="2100" spc="-5" dirty="0">
                <a:latin typeface="Carlito"/>
                <a:cs typeface="Carlito"/>
              </a:rPr>
              <a:t>en  funcionalidad </a:t>
            </a:r>
            <a:r>
              <a:rPr sz="2100" spc="-10" dirty="0">
                <a:latin typeface="Carlito"/>
                <a:cs typeface="Carlito"/>
              </a:rPr>
              <a:t>como </a:t>
            </a:r>
            <a:r>
              <a:rPr sz="2100" spc="-5" dirty="0">
                <a:latin typeface="Carlito"/>
                <a:cs typeface="Carlito"/>
              </a:rPr>
              <a:t>en </a:t>
            </a:r>
            <a:r>
              <a:rPr sz="2100" spc="-15" dirty="0">
                <a:latin typeface="Carlito"/>
                <a:cs typeface="Carlito"/>
              </a:rPr>
              <a:t>rendimiento </a:t>
            </a:r>
            <a:r>
              <a:rPr sz="2100" dirty="0">
                <a:latin typeface="Carlito"/>
                <a:cs typeface="Carlito"/>
              </a:rPr>
              <a:t>a</a:t>
            </a:r>
            <a:r>
              <a:rPr sz="2100" spc="-1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escala.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418" y="648725"/>
            <a:ext cx="5402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Tipos de bases de</a:t>
            </a:r>
            <a:r>
              <a:rPr spc="-65" dirty="0"/>
              <a:t> </a:t>
            </a:r>
            <a:r>
              <a:rPr spc="-25" dirty="0"/>
              <a:t>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2640" y="2084605"/>
            <a:ext cx="25647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latin typeface="Carlito"/>
                <a:cs typeface="Carlito"/>
              </a:rPr>
              <a:t>Relacionales</a:t>
            </a:r>
            <a:r>
              <a:rPr sz="2700" spc="-7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(SQL)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6255" y="2068139"/>
            <a:ext cx="362902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latin typeface="Carlito"/>
                <a:cs typeface="Carlito"/>
              </a:rPr>
              <a:t>No </a:t>
            </a:r>
            <a:r>
              <a:rPr sz="2900" spc="-10" dirty="0">
                <a:latin typeface="Carlito"/>
                <a:cs typeface="Carlito"/>
              </a:rPr>
              <a:t>relacionales</a:t>
            </a:r>
            <a:r>
              <a:rPr sz="2900" spc="-65" dirty="0">
                <a:latin typeface="Carlito"/>
                <a:cs typeface="Carlito"/>
              </a:rPr>
              <a:t> </a:t>
            </a:r>
            <a:r>
              <a:rPr sz="2900" spc="-5" dirty="0">
                <a:latin typeface="Carlito"/>
                <a:cs typeface="Carlito"/>
              </a:rPr>
              <a:t>(NoSQL)</a:t>
            </a:r>
            <a:endParaRPr sz="29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1072" y="2596269"/>
            <a:ext cx="10881360" cy="3661410"/>
            <a:chOff x="1311072" y="2596269"/>
            <a:chExt cx="10881360" cy="3661410"/>
          </a:xfrm>
        </p:grpSpPr>
        <p:sp>
          <p:nvSpPr>
            <p:cNvPr id="6" name="object 6"/>
            <p:cNvSpPr/>
            <p:nvPr/>
          </p:nvSpPr>
          <p:spPr>
            <a:xfrm>
              <a:off x="1311072" y="2596269"/>
              <a:ext cx="5374139" cy="36613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29212" y="2680244"/>
              <a:ext cx="5762763" cy="32501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452</Words>
  <Application>Microsoft Office PowerPoint</Application>
  <PresentationFormat>Panorámica</PresentationFormat>
  <Paragraphs>81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Carlito</vt:lpstr>
      <vt:lpstr>Trebuchet MS</vt:lpstr>
      <vt:lpstr>Office Theme</vt:lpstr>
      <vt:lpstr>Presentación de PowerPoint</vt:lpstr>
      <vt:lpstr>¿Qué es una Base de Datos?</vt:lpstr>
      <vt:lpstr>Ciclo del dato</vt:lpstr>
      <vt:lpstr>Sistemas de Gestión de BBDD (DBMS)</vt:lpstr>
      <vt:lpstr>Sistemas de Gestión de BBDD (DBMS)</vt:lpstr>
      <vt:lpstr>Propiedades DBMS</vt:lpstr>
      <vt:lpstr>Conceptos Clave DBMS</vt:lpstr>
      <vt:lpstr>Tipos de bases de datos</vt:lpstr>
      <vt:lpstr>Tipos de bases de datos</vt:lpstr>
      <vt:lpstr>Tipos de bases de datos</vt:lpstr>
      <vt:lpstr>Ampliación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BD_SQL_teoría.pptx</dc:title>
  <cp:lastModifiedBy>Alberto Becerra Tomé</cp:lastModifiedBy>
  <cp:revision>6</cp:revision>
  <dcterms:created xsi:type="dcterms:W3CDTF">2023-04-10T10:36:52Z</dcterms:created>
  <dcterms:modified xsi:type="dcterms:W3CDTF">2023-04-10T15:28:56Z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2023-04-10T00:00:00Z</vt:filetime>
  </property>
</Properties>
</file>