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77" r:id="rId7"/>
    <p:sldId id="264" r:id="rId8"/>
    <p:sldId id="265" r:id="rId9"/>
    <p:sldId id="266" r:id="rId10"/>
    <p:sldId id="262" r:id="rId11"/>
    <p:sldId id="279" r:id="rId12"/>
    <p:sldId id="270" r:id="rId13"/>
    <p:sldId id="278" r:id="rId14"/>
    <p:sldId id="273" r:id="rId15"/>
    <p:sldId id="271" r:id="rId16"/>
    <p:sldId id="272" r:id="rId17"/>
    <p:sldId id="269" r:id="rId18"/>
    <p:sldId id="268" r:id="rId19"/>
    <p:sldId id="274" r:id="rId20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rgbClr val="0462C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16764" y="2084605"/>
            <a:ext cx="5253990" cy="3693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09397" y="0"/>
            <a:ext cx="11082655" cy="6858000"/>
          </a:xfrm>
          <a:custGeom>
            <a:avLst/>
            <a:gdLst/>
            <a:ahLst/>
            <a:cxnLst/>
            <a:rect l="l" t="t" r="r" b="b"/>
            <a:pathLst>
              <a:path w="11082655" h="6858000">
                <a:moveTo>
                  <a:pt x="0" y="6857986"/>
                </a:moveTo>
                <a:lnTo>
                  <a:pt x="11082577" y="6857986"/>
                </a:lnTo>
                <a:lnTo>
                  <a:pt x="11082577" y="0"/>
                </a:lnTo>
                <a:lnTo>
                  <a:pt x="0" y="0"/>
                </a:lnTo>
                <a:lnTo>
                  <a:pt x="0" y="6857986"/>
                </a:lnTo>
                <a:close/>
              </a:path>
            </a:pathLst>
          </a:custGeom>
          <a:solidFill>
            <a:srgbClr val="F6F9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09397" y="0"/>
            <a:ext cx="11082655" cy="6858000"/>
          </a:xfrm>
          <a:custGeom>
            <a:avLst/>
            <a:gdLst/>
            <a:ahLst/>
            <a:cxnLst/>
            <a:rect l="l" t="t" r="r" b="b"/>
            <a:pathLst>
              <a:path w="11082655" h="6858000">
                <a:moveTo>
                  <a:pt x="0" y="6857986"/>
                </a:moveTo>
                <a:lnTo>
                  <a:pt x="11082577" y="6857986"/>
                </a:lnTo>
                <a:lnTo>
                  <a:pt x="11082577" y="0"/>
                </a:lnTo>
                <a:lnTo>
                  <a:pt x="0" y="0"/>
                </a:lnTo>
                <a:lnTo>
                  <a:pt x="0" y="6857986"/>
                </a:lnTo>
                <a:close/>
              </a:path>
            </a:pathLst>
          </a:custGeom>
          <a:solidFill>
            <a:srgbClr val="F6F9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109980" cy="6858000"/>
          </a:xfrm>
          <a:custGeom>
            <a:avLst/>
            <a:gdLst/>
            <a:ahLst/>
            <a:cxnLst/>
            <a:rect l="l" t="t" r="r" b="b"/>
            <a:pathLst>
              <a:path w="1109980" h="6858000">
                <a:moveTo>
                  <a:pt x="0" y="0"/>
                </a:moveTo>
                <a:lnTo>
                  <a:pt x="1109397" y="0"/>
                </a:lnTo>
                <a:lnTo>
                  <a:pt x="1109397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  <a:solidFill>
            <a:srgbClr val="F0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05332" y="6552886"/>
            <a:ext cx="3286643" cy="3050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2418" y="334975"/>
            <a:ext cx="132968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8168" y="1662309"/>
            <a:ext cx="10875662" cy="3348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heavy">
                <a:solidFill>
                  <a:srgbClr val="0462C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qlzoo.net/" TargetMode="External"/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martdraw.com/entity-relationship-diagram/" TargetMode="External"/><Relationship Id="rId5" Type="http://schemas.openxmlformats.org/officeDocument/2006/relationships/hyperlink" Target="https://www.genbeta.com/desarrollo/asi-arqueras-nand-juego-mesa-espanol-que-ayuda-a-aprender-lenguaje-sql" TargetMode="External"/><Relationship Id="rId4" Type="http://schemas.openxmlformats.org/officeDocument/2006/relationships/hyperlink" Target="https://play.google.com/store/apps/details?id=com.sololearn.sql&amp;hl=es_41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418" y="15246"/>
            <a:ext cx="24415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0" dirty="0">
                <a:latin typeface="Carlito"/>
                <a:cs typeface="Carlito"/>
              </a:rPr>
              <a:t>Data Science</a:t>
            </a:r>
            <a:r>
              <a:rPr sz="2000" i="1" spc="-55" dirty="0">
                <a:latin typeface="Carlito"/>
                <a:cs typeface="Carlito"/>
              </a:rPr>
              <a:t> </a:t>
            </a:r>
            <a:r>
              <a:rPr sz="2000" i="1" spc="-10" dirty="0">
                <a:latin typeface="Carlito"/>
                <a:cs typeface="Carlito"/>
              </a:rPr>
              <a:t>Bootcamp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0011" y="15246"/>
            <a:ext cx="1257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000" i="1" spc="-10" dirty="0">
                <a:latin typeface="Carlito"/>
                <a:cs typeface="Carlito"/>
              </a:rPr>
              <a:t>Abril</a:t>
            </a:r>
            <a:r>
              <a:rPr sz="2000" i="1" spc="-85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202</a:t>
            </a:r>
            <a:r>
              <a:rPr lang="es-ES" sz="2000" i="1" spc="-5" dirty="0">
                <a:latin typeface="Carlito"/>
                <a:cs typeface="Carlito"/>
              </a:rPr>
              <a:t>3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8807" y="15246"/>
            <a:ext cx="778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000" i="1" spc="-5" dirty="0">
                <a:latin typeface="Carlito"/>
                <a:cs typeface="Carlito"/>
              </a:rPr>
              <a:t>Sevilla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5276" y="1614576"/>
            <a:ext cx="10150923" cy="2444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900" b="1" spc="-195" dirty="0">
                <a:latin typeface="Trebuchet MS"/>
                <a:cs typeface="Trebuchet MS"/>
              </a:rPr>
              <a:t>Bases </a:t>
            </a:r>
            <a:r>
              <a:rPr sz="7900" b="1" spc="-305" dirty="0">
                <a:latin typeface="Trebuchet MS"/>
                <a:cs typeface="Trebuchet MS"/>
              </a:rPr>
              <a:t>de</a:t>
            </a:r>
            <a:r>
              <a:rPr sz="7900" b="1" spc="-755" dirty="0">
                <a:latin typeface="Trebuchet MS"/>
                <a:cs typeface="Trebuchet MS"/>
              </a:rPr>
              <a:t> </a:t>
            </a:r>
            <a:r>
              <a:rPr sz="7900" b="1" spc="-195" dirty="0" err="1">
                <a:latin typeface="Trebuchet MS"/>
                <a:cs typeface="Trebuchet MS"/>
              </a:rPr>
              <a:t>datos</a:t>
            </a:r>
            <a:r>
              <a:rPr lang="es-ES" sz="7900" b="1" spc="-195" dirty="0">
                <a:latin typeface="Trebuchet MS"/>
                <a:cs typeface="Trebuchet MS"/>
              </a:rPr>
              <a:t>: Modelo Relacional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B305F5E-0B49-A63C-8646-FA4FF934D461}"/>
              </a:ext>
            </a:extLst>
          </p:cNvPr>
          <p:cNvSpPr txBox="1"/>
          <p:nvPr/>
        </p:nvSpPr>
        <p:spPr>
          <a:xfrm>
            <a:off x="1524000" y="6019800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*Adaptación versión previa de Miguel Nievas – Madrid, Marzo 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449" y="637524"/>
            <a:ext cx="3103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¿Qué es</a:t>
            </a:r>
            <a:r>
              <a:rPr spc="-95" dirty="0"/>
              <a:t> </a:t>
            </a:r>
            <a:r>
              <a:rPr spc="-5" dirty="0"/>
              <a:t>SQL?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1198" y="2207455"/>
            <a:ext cx="10167620" cy="352171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065" marR="213995" indent="-4445" algn="ctr">
              <a:lnSpc>
                <a:spcPct val="70000"/>
              </a:lnSpc>
              <a:spcBef>
                <a:spcPts val="1105"/>
              </a:spcBef>
            </a:pPr>
            <a:r>
              <a:rPr sz="2800" spc="-5" dirty="0">
                <a:latin typeface="Carlito"/>
                <a:cs typeface="Carlito"/>
              </a:rPr>
              <a:t>“SQL </a:t>
            </a:r>
            <a:r>
              <a:rPr sz="2800" spc="-10" dirty="0">
                <a:latin typeface="Carlito"/>
                <a:cs typeface="Carlito"/>
              </a:rPr>
              <a:t>(Structured </a:t>
            </a:r>
            <a:r>
              <a:rPr sz="2800" spc="-5" dirty="0">
                <a:latin typeface="Carlito"/>
                <a:cs typeface="Carlito"/>
              </a:rPr>
              <a:t>Query </a:t>
            </a:r>
            <a:r>
              <a:rPr sz="2800" spc="-10" dirty="0">
                <a:latin typeface="Carlito"/>
                <a:cs typeface="Carlito"/>
              </a:rPr>
              <a:t>Language) </a:t>
            </a:r>
            <a:r>
              <a:rPr sz="2800" spc="-5" dirty="0">
                <a:latin typeface="Carlito"/>
                <a:cs typeface="Carlito"/>
              </a:rPr>
              <a:t>es un lenguaje de dominio  </a:t>
            </a:r>
            <a:r>
              <a:rPr sz="2800" spc="-10" dirty="0">
                <a:latin typeface="Carlito"/>
                <a:cs typeface="Carlito"/>
              </a:rPr>
              <a:t>específico utilizado </a:t>
            </a:r>
            <a:r>
              <a:rPr sz="2800" spc="-5" dirty="0">
                <a:latin typeface="Carlito"/>
                <a:cs typeface="Carlito"/>
              </a:rPr>
              <a:t>en </a:t>
            </a:r>
            <a:r>
              <a:rPr sz="2800" spc="-10" dirty="0">
                <a:latin typeface="Carlito"/>
                <a:cs typeface="Carlito"/>
              </a:rPr>
              <a:t>programación, </a:t>
            </a:r>
            <a:r>
              <a:rPr sz="2800" spc="-5" dirty="0">
                <a:latin typeface="Carlito"/>
                <a:cs typeface="Carlito"/>
              </a:rPr>
              <a:t>diseñado </a:t>
            </a:r>
            <a:r>
              <a:rPr sz="2800" spc="-20" dirty="0">
                <a:latin typeface="Carlito"/>
                <a:cs typeface="Carlito"/>
              </a:rPr>
              <a:t>para </a:t>
            </a:r>
            <a:r>
              <a:rPr sz="2800" b="1" spc="-30" dirty="0">
                <a:latin typeface="Carlito"/>
                <a:cs typeface="Carlito"/>
              </a:rPr>
              <a:t>administrar, </a:t>
            </a:r>
            <a:r>
              <a:rPr sz="2800" b="1" dirty="0">
                <a:latin typeface="Carlito"/>
                <a:cs typeface="Carlito"/>
              </a:rPr>
              <a:t>y  </a:t>
            </a:r>
            <a:r>
              <a:rPr sz="2800" b="1" spc="-15" dirty="0">
                <a:latin typeface="Carlito"/>
                <a:cs typeface="Carlito"/>
              </a:rPr>
              <a:t>recuperar </a:t>
            </a:r>
            <a:r>
              <a:rPr sz="2800" b="1" spc="-10" dirty="0">
                <a:latin typeface="Carlito"/>
                <a:cs typeface="Carlito"/>
              </a:rPr>
              <a:t>información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5" dirty="0">
                <a:latin typeface="Carlito"/>
                <a:cs typeface="Carlito"/>
              </a:rPr>
              <a:t>sistemas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5" dirty="0">
                <a:latin typeface="Carlito"/>
                <a:cs typeface="Carlito"/>
              </a:rPr>
              <a:t>gestión </a:t>
            </a:r>
            <a:r>
              <a:rPr sz="2800" spc="-5" dirty="0">
                <a:latin typeface="Carlito"/>
                <a:cs typeface="Carlito"/>
              </a:rPr>
              <a:t>de bases de </a:t>
            </a:r>
            <a:r>
              <a:rPr sz="2800" spc="-15" dirty="0">
                <a:latin typeface="Carlito"/>
                <a:cs typeface="Carlito"/>
              </a:rPr>
              <a:t>datos  </a:t>
            </a:r>
            <a:r>
              <a:rPr sz="2800" spc="-10" dirty="0">
                <a:latin typeface="Carlito"/>
                <a:cs typeface="Carlito"/>
              </a:rPr>
              <a:t>relacionales. </a:t>
            </a:r>
            <a:r>
              <a:rPr sz="2800" spc="-5" dirty="0">
                <a:latin typeface="Carlito"/>
                <a:cs typeface="Carlito"/>
              </a:rPr>
              <a:t>Una de sus principales </a:t>
            </a:r>
            <a:r>
              <a:rPr sz="2800" spc="-15" dirty="0">
                <a:latin typeface="Carlito"/>
                <a:cs typeface="Carlito"/>
              </a:rPr>
              <a:t>características </a:t>
            </a:r>
            <a:r>
              <a:rPr sz="2800" spc="-5" dirty="0">
                <a:latin typeface="Carlito"/>
                <a:cs typeface="Carlito"/>
              </a:rPr>
              <a:t>es el cálculo  </a:t>
            </a:r>
            <a:r>
              <a:rPr sz="2800" spc="-10" dirty="0">
                <a:latin typeface="Carlito"/>
                <a:cs typeface="Carlito"/>
              </a:rPr>
              <a:t>relacional </a:t>
            </a:r>
            <a:r>
              <a:rPr sz="2800" spc="-20" dirty="0">
                <a:latin typeface="Carlito"/>
                <a:cs typeface="Carlito"/>
              </a:rPr>
              <a:t>para </a:t>
            </a:r>
            <a:r>
              <a:rPr sz="2800" spc="-15" dirty="0">
                <a:latin typeface="Carlito"/>
                <a:cs typeface="Carlito"/>
              </a:rPr>
              <a:t>efectuar </a:t>
            </a:r>
            <a:r>
              <a:rPr sz="2800" spc="-10" dirty="0">
                <a:latin typeface="Carlito"/>
                <a:cs typeface="Carlito"/>
              </a:rPr>
              <a:t>consultas con </a:t>
            </a:r>
            <a:r>
              <a:rPr sz="2800" spc="-5" dirty="0">
                <a:latin typeface="Carlito"/>
                <a:cs typeface="Carlito"/>
              </a:rPr>
              <a:t>el fin de </a:t>
            </a:r>
            <a:r>
              <a:rPr sz="2800" spc="-40" dirty="0">
                <a:latin typeface="Carlito"/>
                <a:cs typeface="Carlito"/>
              </a:rPr>
              <a:t>recuperar,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20" dirty="0">
                <a:latin typeface="Carlito"/>
                <a:cs typeface="Carlito"/>
              </a:rPr>
              <a:t>forma  </a:t>
            </a:r>
            <a:r>
              <a:rPr sz="2800" spc="-5" dirty="0">
                <a:latin typeface="Carlito"/>
                <a:cs typeface="Carlito"/>
              </a:rPr>
              <a:t>sencilla, </a:t>
            </a:r>
            <a:r>
              <a:rPr sz="2800" spc="-15" dirty="0">
                <a:latin typeface="Carlito"/>
                <a:cs typeface="Carlito"/>
              </a:rPr>
              <a:t>información </a:t>
            </a:r>
            <a:r>
              <a:rPr sz="2800" spc="-5" dirty="0">
                <a:latin typeface="Carlito"/>
                <a:cs typeface="Carlito"/>
              </a:rPr>
              <a:t>de bases de </a:t>
            </a:r>
            <a:r>
              <a:rPr sz="2800" spc="-15" dirty="0">
                <a:latin typeface="Carlito"/>
                <a:cs typeface="Carlito"/>
              </a:rPr>
              <a:t>datos, </a:t>
            </a:r>
            <a:r>
              <a:rPr sz="2800" dirty="0">
                <a:latin typeface="Carlito"/>
                <a:cs typeface="Carlito"/>
              </a:rPr>
              <a:t>así </a:t>
            </a:r>
            <a:r>
              <a:rPr sz="2800" spc="-10" dirty="0">
                <a:latin typeface="Carlito"/>
                <a:cs typeface="Carlito"/>
              </a:rPr>
              <a:t>como </a:t>
            </a:r>
            <a:r>
              <a:rPr sz="2800" spc="-15" dirty="0">
                <a:latin typeface="Carlito"/>
                <a:cs typeface="Carlito"/>
              </a:rPr>
              <a:t>realizar </a:t>
            </a:r>
            <a:r>
              <a:rPr sz="2800" spc="-5" dirty="0">
                <a:latin typeface="Carlito"/>
                <a:cs typeface="Carlito"/>
              </a:rPr>
              <a:t>cambios en  </a:t>
            </a:r>
            <a:r>
              <a:rPr sz="2800" spc="-35" dirty="0">
                <a:latin typeface="Carlito"/>
                <a:cs typeface="Carlito"/>
              </a:rPr>
              <a:t>ellas.”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 dirty="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2800" i="1" spc="-5" dirty="0">
                <a:latin typeface="Carlito"/>
                <a:cs typeface="Carlito"/>
              </a:rPr>
              <a:t>Wikipedia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448" y="637524"/>
            <a:ext cx="488895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Más sobre </a:t>
            </a:r>
            <a:r>
              <a:rPr spc="-5" dirty="0"/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448" y="1828800"/>
            <a:ext cx="10167620" cy="4541371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464820" marR="213995" indent="-457200">
              <a:lnSpc>
                <a:spcPct val="70000"/>
              </a:lnSpc>
              <a:spcBef>
                <a:spcPts val="1105"/>
              </a:spcBef>
              <a:buFont typeface="Arial" panose="020B0604020202020204" pitchFamily="34" charset="0"/>
              <a:buChar char="•"/>
            </a:pPr>
            <a:r>
              <a:rPr lang="es-ES" sz="2800" spc="-5" dirty="0">
                <a:latin typeface="Carlito"/>
                <a:cs typeface="Carlito"/>
              </a:rPr>
              <a:t>Se pronuncia "</a:t>
            </a:r>
            <a:r>
              <a:rPr lang="es-ES" sz="2800" spc="-5" dirty="0" err="1">
                <a:latin typeface="Carlito"/>
                <a:cs typeface="Carlito"/>
              </a:rPr>
              <a:t>sequel</a:t>
            </a:r>
            <a:r>
              <a:rPr lang="es-ES" sz="2800" spc="-5" dirty="0">
                <a:latin typeface="Carlito"/>
                <a:cs typeface="Carlito"/>
              </a:rPr>
              <a:t>“</a:t>
            </a:r>
          </a:p>
          <a:p>
            <a:pPr marL="464820" marR="213995" indent="-457200">
              <a:lnSpc>
                <a:spcPct val="70000"/>
              </a:lnSpc>
              <a:spcBef>
                <a:spcPts val="1105"/>
              </a:spcBef>
              <a:buFont typeface="Arial" panose="020B0604020202020204" pitchFamily="34" charset="0"/>
              <a:buChar char="•"/>
            </a:pPr>
            <a:r>
              <a:rPr lang="es-ES" sz="2800" spc="-5" dirty="0">
                <a:latin typeface="Carlito"/>
                <a:cs typeface="Carlito"/>
              </a:rPr>
              <a:t>Soportado por la </a:t>
            </a:r>
            <a:r>
              <a:rPr lang="es-ES" sz="2800" spc="-5" dirty="0" err="1">
                <a:latin typeface="Carlito"/>
                <a:cs typeface="Carlito"/>
              </a:rPr>
              <a:t>mayoria</a:t>
            </a:r>
            <a:r>
              <a:rPr lang="es-ES" sz="2800" spc="-5" dirty="0">
                <a:latin typeface="Carlito"/>
                <a:cs typeface="Carlito"/>
              </a:rPr>
              <a:t> de los DBMS comerciales</a:t>
            </a:r>
          </a:p>
          <a:p>
            <a:pPr marL="464820" marR="213995" indent="-457200">
              <a:lnSpc>
                <a:spcPct val="70000"/>
              </a:lnSpc>
              <a:spcBef>
                <a:spcPts val="1105"/>
              </a:spcBef>
              <a:buFont typeface="Arial" panose="020B0604020202020204" pitchFamily="34" charset="0"/>
              <a:buChar char="•"/>
            </a:pPr>
            <a:r>
              <a:rPr lang="es-ES" sz="2800" spc="-5" dirty="0">
                <a:latin typeface="Carlito"/>
                <a:cs typeface="Carlito"/>
              </a:rPr>
              <a:t>Es un estándar que ha ido volviéndose muy completo con los años hasta llegar a haber páginas de este estándar</a:t>
            </a:r>
          </a:p>
          <a:p>
            <a:pPr marL="464820" marR="213995" indent="-457200">
              <a:lnSpc>
                <a:spcPct val="70000"/>
              </a:lnSpc>
              <a:spcBef>
                <a:spcPts val="1105"/>
              </a:spcBef>
              <a:buFont typeface="Arial" panose="020B0604020202020204" pitchFamily="34" charset="0"/>
              <a:buChar char="•"/>
            </a:pPr>
            <a:r>
              <a:rPr lang="es-ES" sz="2800" spc="-5" dirty="0">
                <a:latin typeface="Carlito"/>
                <a:cs typeface="Carlito"/>
              </a:rPr>
              <a:t>Es un lenguaje </a:t>
            </a:r>
            <a:r>
              <a:rPr lang="es-ES" sz="2800" b="1" spc="-5" dirty="0">
                <a:latin typeface="Carlito"/>
                <a:cs typeface="Carlito"/>
              </a:rPr>
              <a:t>declarativo (se determina automáticamente la vía de solución)</a:t>
            </a:r>
            <a:r>
              <a:rPr lang="es-ES" sz="2800" spc="-5" dirty="0">
                <a:latin typeface="Carlito"/>
                <a:cs typeface="Carlito"/>
              </a:rPr>
              <a:t> y se divide en:</a:t>
            </a:r>
          </a:p>
          <a:p>
            <a:pPr marL="922020" marR="213995" lvl="1" indent="-457200">
              <a:lnSpc>
                <a:spcPct val="70000"/>
              </a:lnSpc>
              <a:spcBef>
                <a:spcPts val="1105"/>
              </a:spcBef>
              <a:buFont typeface="Courier New" panose="02070309020205020404" pitchFamily="49" charset="0"/>
              <a:buChar char="o"/>
            </a:pPr>
            <a:r>
              <a:rPr lang="es-ES" sz="2800" spc="-5" dirty="0">
                <a:latin typeface="Carlito"/>
                <a:cs typeface="Carlito"/>
              </a:rPr>
              <a:t>Data </a:t>
            </a:r>
            <a:r>
              <a:rPr lang="es-ES" sz="2800" spc="-5" dirty="0" err="1">
                <a:latin typeface="Carlito"/>
                <a:cs typeface="Carlito"/>
              </a:rPr>
              <a:t>Definition</a:t>
            </a:r>
            <a:r>
              <a:rPr lang="es-ES" sz="2800" spc="-5" dirty="0">
                <a:latin typeface="Carlito"/>
                <a:cs typeface="Carlito"/>
              </a:rPr>
              <a:t> </a:t>
            </a:r>
            <a:r>
              <a:rPr lang="es-ES" sz="2800" spc="-5" dirty="0" err="1">
                <a:latin typeface="Carlito"/>
                <a:cs typeface="Carlito"/>
              </a:rPr>
              <a:t>Language</a:t>
            </a:r>
            <a:endParaRPr lang="es-ES" sz="2800" spc="-5" dirty="0">
              <a:latin typeface="Carlito"/>
              <a:cs typeface="Carlito"/>
            </a:endParaRPr>
          </a:p>
          <a:p>
            <a:pPr marL="922020" marR="213995" lvl="1" indent="-457200">
              <a:lnSpc>
                <a:spcPct val="70000"/>
              </a:lnSpc>
              <a:spcBef>
                <a:spcPts val="1105"/>
              </a:spcBef>
              <a:buFont typeface="Courier New" panose="02070309020205020404" pitchFamily="49" charset="0"/>
              <a:buChar char="o"/>
            </a:pPr>
            <a:r>
              <a:rPr lang="es-ES" sz="2800" spc="-5" dirty="0" err="1">
                <a:latin typeface="Carlito"/>
                <a:cs typeface="Carlito"/>
              </a:rPr>
              <a:t>Manipulation</a:t>
            </a:r>
            <a:r>
              <a:rPr lang="es-ES" sz="2800" spc="-5" dirty="0">
                <a:latin typeface="Carlito"/>
                <a:cs typeface="Carlito"/>
              </a:rPr>
              <a:t> </a:t>
            </a:r>
            <a:r>
              <a:rPr lang="es-ES" sz="2800" spc="-5" dirty="0" err="1">
                <a:latin typeface="Carlito"/>
                <a:cs typeface="Carlito"/>
              </a:rPr>
              <a:t>Language</a:t>
            </a:r>
            <a:endParaRPr lang="es-ES" sz="2800" spc="-5" dirty="0">
              <a:latin typeface="Carlito"/>
              <a:cs typeface="Carlito"/>
            </a:endParaRPr>
          </a:p>
          <a:p>
            <a:pPr marL="922020" marR="213995" lvl="1" indent="-457200">
              <a:lnSpc>
                <a:spcPct val="70000"/>
              </a:lnSpc>
              <a:spcBef>
                <a:spcPts val="1105"/>
              </a:spcBef>
              <a:buFont typeface="Courier New" panose="02070309020205020404" pitchFamily="49" charset="0"/>
              <a:buChar char="o"/>
            </a:pPr>
            <a:r>
              <a:rPr lang="es-ES" sz="2800" spc="-5" dirty="0">
                <a:latin typeface="Carlito"/>
                <a:cs typeface="Carlito"/>
              </a:rPr>
              <a:t>Otros: indexes, </a:t>
            </a:r>
            <a:r>
              <a:rPr lang="es-ES" sz="2800" spc="-5" dirty="0" err="1">
                <a:latin typeface="Carlito"/>
                <a:cs typeface="Carlito"/>
              </a:rPr>
              <a:t>constraints</a:t>
            </a:r>
            <a:r>
              <a:rPr lang="es-ES" sz="2800" spc="-5" dirty="0">
                <a:latin typeface="Carlito"/>
                <a:cs typeface="Carlito"/>
              </a:rPr>
              <a:t>, </a:t>
            </a:r>
            <a:r>
              <a:rPr lang="es-ES" sz="2800" spc="-5" dirty="0" err="1">
                <a:latin typeface="Carlito"/>
                <a:cs typeface="Carlito"/>
              </a:rPr>
              <a:t>views</a:t>
            </a:r>
            <a:r>
              <a:rPr lang="es-ES" sz="2800" spc="-5" dirty="0">
                <a:latin typeface="Carlito"/>
                <a:cs typeface="Carlito"/>
              </a:rPr>
              <a:t>, </a:t>
            </a:r>
            <a:r>
              <a:rPr lang="es-ES" sz="2800" spc="-5" dirty="0" err="1">
                <a:latin typeface="Carlito"/>
                <a:cs typeface="Carlito"/>
              </a:rPr>
              <a:t>triggers</a:t>
            </a:r>
            <a:r>
              <a:rPr lang="es-ES" sz="2800" spc="-5" dirty="0">
                <a:latin typeface="Carlito"/>
                <a:cs typeface="Carlito"/>
              </a:rPr>
              <a:t>, ....</a:t>
            </a:r>
            <a:endParaRPr sz="2800" dirty="0">
              <a:latin typeface="Carlito"/>
              <a:cs typeface="Carlito"/>
            </a:endParaRPr>
          </a:p>
          <a:p>
            <a:pPr marL="457200" indent="-457200">
              <a:lnSpc>
                <a:spcPct val="100000"/>
              </a:lnSpc>
              <a:spcBef>
                <a:spcPts val="45"/>
              </a:spcBef>
              <a:buFont typeface="Courier New" panose="02070309020205020404" pitchFamily="49" charset="0"/>
              <a:buChar char="o"/>
            </a:pPr>
            <a:endParaRPr sz="2650" dirty="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</a:pPr>
            <a:r>
              <a:rPr sz="2800" i="1" spc="-5" dirty="0">
                <a:latin typeface="Carlito"/>
                <a:cs typeface="Carlito"/>
              </a:rPr>
              <a:t>Wikipedia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69889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8618" y="396250"/>
            <a:ext cx="2449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Sentencias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1397FA-F892-9CFF-C61D-34BABAFEC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89" y="1361314"/>
            <a:ext cx="60198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Manipulation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(DML)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SELECT: Extrae información de la Tabla.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oto Sans Symbol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INSERT: Introduce nuevas filas.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oto Sans Symbol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UPDATE: Modifica las filas existentes.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oto Sans Symbol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DELETE: Elimina las filas que no te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interesenn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(DDL)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CREATE: Construye una tabla/estructura de datos.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oto Sans Symbol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ALTER: Modifica la estructura de datos.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oto Sans Symbol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DROP: Elimina la estructura de datos.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Control </a:t>
            </a: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(DCL)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GRANT: Proporciona acceso.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oto Sans Symbol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REVOKE: Elimina acceso.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F7C16A-F713-EB40-2735-86A23FBC7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718229"/>
            <a:ext cx="4673600" cy="342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8618" y="396250"/>
            <a:ext cx="2449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Sentencias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941" y="1211396"/>
            <a:ext cx="10187305" cy="5011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spc="-10" dirty="0">
                <a:latin typeface="Carlito"/>
                <a:cs typeface="Carlito"/>
              </a:rPr>
              <a:t>SELECT</a:t>
            </a:r>
            <a:r>
              <a:rPr sz="2800" spc="-10" dirty="0">
                <a:latin typeface="Carlito"/>
                <a:cs typeface="Carlito"/>
              </a:rPr>
              <a:t>: </a:t>
            </a:r>
            <a:r>
              <a:rPr sz="2800" spc="-5" dirty="0">
                <a:latin typeface="Carlito"/>
                <a:cs typeface="Carlito"/>
              </a:rPr>
              <a:t>se </a:t>
            </a:r>
            <a:r>
              <a:rPr sz="2800" spc="-15" dirty="0">
                <a:latin typeface="Carlito"/>
                <a:cs typeface="Carlito"/>
              </a:rPr>
              <a:t>utiliza </a:t>
            </a:r>
            <a:r>
              <a:rPr sz="2800" spc="-20" dirty="0">
                <a:latin typeface="Carlito"/>
                <a:cs typeface="Carlito"/>
              </a:rPr>
              <a:t>para </a:t>
            </a:r>
            <a:r>
              <a:rPr sz="2800" spc="-5" dirty="0">
                <a:latin typeface="Carlito"/>
                <a:cs typeface="Carlito"/>
              </a:rPr>
              <a:t>seleccionar </a:t>
            </a:r>
            <a:r>
              <a:rPr sz="2800" spc="-15" dirty="0">
                <a:latin typeface="Carlito"/>
                <a:cs typeface="Carlito"/>
              </a:rPr>
              <a:t>datos </a:t>
            </a:r>
            <a:r>
              <a:rPr sz="2800" spc="-5" dirty="0">
                <a:latin typeface="Carlito"/>
                <a:cs typeface="Carlito"/>
              </a:rPr>
              <a:t>de una base de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datos.</a:t>
            </a:r>
            <a:endParaRPr sz="280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spc="-10" dirty="0">
                <a:latin typeface="Carlito"/>
                <a:cs typeface="Carlito"/>
              </a:rPr>
              <a:t>SELECT </a:t>
            </a:r>
            <a:r>
              <a:rPr sz="2800" b="1" spc="-5" dirty="0">
                <a:latin typeface="Carlito"/>
                <a:cs typeface="Carlito"/>
              </a:rPr>
              <a:t>DISTINCT</a:t>
            </a:r>
            <a:r>
              <a:rPr sz="2800" spc="-5" dirty="0">
                <a:latin typeface="Carlito"/>
                <a:cs typeface="Carlito"/>
              </a:rPr>
              <a:t>: se usa </a:t>
            </a:r>
            <a:r>
              <a:rPr sz="2800" spc="-20" dirty="0">
                <a:latin typeface="Carlito"/>
                <a:cs typeface="Carlito"/>
              </a:rPr>
              <a:t>para </a:t>
            </a:r>
            <a:r>
              <a:rPr sz="2800" spc="-15" dirty="0">
                <a:latin typeface="Carlito"/>
                <a:cs typeface="Carlito"/>
              </a:rPr>
              <a:t>devolver </a:t>
            </a:r>
            <a:r>
              <a:rPr sz="2800" spc="-5" dirty="0">
                <a:latin typeface="Carlito"/>
                <a:cs typeface="Carlito"/>
              </a:rPr>
              <a:t>solo </a:t>
            </a:r>
            <a:r>
              <a:rPr sz="2800" spc="-15" dirty="0">
                <a:latin typeface="Carlito"/>
                <a:cs typeface="Carlito"/>
              </a:rPr>
              <a:t>valores distintos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(únicos).</a:t>
            </a:r>
            <a:endParaRPr sz="2800">
              <a:latin typeface="Carlito"/>
              <a:cs typeface="Carlito"/>
            </a:endParaRPr>
          </a:p>
          <a:p>
            <a:pPr marL="187960" marR="192405" indent="-175895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spc="-10" dirty="0">
                <a:latin typeface="Carlito"/>
                <a:cs typeface="Carlito"/>
              </a:rPr>
              <a:t>FROM</a:t>
            </a:r>
            <a:r>
              <a:rPr sz="2800" spc="-10" dirty="0">
                <a:latin typeface="Carlito"/>
                <a:cs typeface="Carlito"/>
              </a:rPr>
              <a:t>: </a:t>
            </a:r>
            <a:r>
              <a:rPr sz="2800" spc="-5" dirty="0">
                <a:latin typeface="Carlito"/>
                <a:cs typeface="Carlito"/>
              </a:rPr>
              <a:t>se </a:t>
            </a:r>
            <a:r>
              <a:rPr sz="2800" spc="-15" dirty="0">
                <a:latin typeface="Carlito"/>
                <a:cs typeface="Carlito"/>
              </a:rPr>
              <a:t>utiliza </a:t>
            </a:r>
            <a:r>
              <a:rPr sz="2800" spc="-20" dirty="0">
                <a:latin typeface="Carlito"/>
                <a:cs typeface="Carlito"/>
              </a:rPr>
              <a:t>para </a:t>
            </a:r>
            <a:r>
              <a:rPr sz="2800" spc="-10" dirty="0">
                <a:latin typeface="Carlito"/>
                <a:cs typeface="Carlito"/>
              </a:rPr>
              <a:t>especificar </a:t>
            </a:r>
            <a:r>
              <a:rPr sz="2800" spc="-5" dirty="0">
                <a:latin typeface="Carlito"/>
                <a:cs typeface="Carlito"/>
              </a:rPr>
              <a:t>de qué </a:t>
            </a:r>
            <a:r>
              <a:rPr sz="2800" spc="-10" dirty="0">
                <a:latin typeface="Carlito"/>
                <a:cs typeface="Carlito"/>
              </a:rPr>
              <a:t>tabla </a:t>
            </a:r>
            <a:r>
              <a:rPr sz="2800" spc="-5" dirty="0">
                <a:latin typeface="Carlito"/>
                <a:cs typeface="Carlito"/>
              </a:rPr>
              <a:t>seleccionar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5" dirty="0">
                <a:latin typeface="Carlito"/>
                <a:cs typeface="Carlito"/>
              </a:rPr>
              <a:t>eliminar  </a:t>
            </a:r>
            <a:r>
              <a:rPr sz="2800" spc="-15" dirty="0">
                <a:latin typeface="Carlito"/>
                <a:cs typeface="Carlito"/>
              </a:rPr>
              <a:t>datos.</a:t>
            </a:r>
            <a:endParaRPr sz="280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spc="-5" dirty="0">
                <a:latin typeface="Carlito"/>
                <a:cs typeface="Carlito"/>
              </a:rPr>
              <a:t>WHERE</a:t>
            </a:r>
            <a:r>
              <a:rPr sz="2800" spc="-5" dirty="0">
                <a:latin typeface="Carlito"/>
                <a:cs typeface="Carlito"/>
              </a:rPr>
              <a:t>: se </a:t>
            </a:r>
            <a:r>
              <a:rPr sz="2800" spc="-15" dirty="0">
                <a:latin typeface="Carlito"/>
                <a:cs typeface="Carlito"/>
              </a:rPr>
              <a:t>utiliza </a:t>
            </a:r>
            <a:r>
              <a:rPr sz="2800" spc="-20" dirty="0">
                <a:latin typeface="Carlito"/>
                <a:cs typeface="Carlito"/>
              </a:rPr>
              <a:t>para </a:t>
            </a:r>
            <a:r>
              <a:rPr sz="2800" spc="-15" dirty="0">
                <a:latin typeface="Carlito"/>
                <a:cs typeface="Carlito"/>
              </a:rPr>
              <a:t>filtrar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registros.</a:t>
            </a:r>
            <a:endParaRPr sz="2800">
              <a:latin typeface="Carlito"/>
              <a:cs typeface="Carlito"/>
            </a:endParaRPr>
          </a:p>
          <a:p>
            <a:pPr marL="187960" marR="772795" indent="-175895" algn="just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15" dirty="0">
                <a:latin typeface="Carlito"/>
                <a:cs typeface="Carlito"/>
              </a:rPr>
              <a:t>Operadores </a:t>
            </a:r>
            <a:r>
              <a:rPr sz="2800" b="1" spc="-20" dirty="0">
                <a:latin typeface="Carlito"/>
                <a:cs typeface="Carlito"/>
              </a:rPr>
              <a:t>AND, </a:t>
            </a:r>
            <a:r>
              <a:rPr sz="2800" b="1" spc="-5" dirty="0">
                <a:latin typeface="Carlito"/>
                <a:cs typeface="Carlito"/>
              </a:rPr>
              <a:t>OR, </a:t>
            </a:r>
            <a:r>
              <a:rPr sz="2800" b="1" spc="-25" dirty="0">
                <a:latin typeface="Carlito"/>
                <a:cs typeface="Carlito"/>
              </a:rPr>
              <a:t>NOT </a:t>
            </a:r>
            <a:r>
              <a:rPr sz="2800" b="1" dirty="0">
                <a:latin typeface="Carlito"/>
                <a:cs typeface="Carlito"/>
              </a:rPr>
              <a:t>y </a:t>
            </a:r>
            <a:r>
              <a:rPr sz="2800" b="1" spc="-5" dirty="0">
                <a:latin typeface="Carlito"/>
                <a:cs typeface="Carlito"/>
              </a:rPr>
              <a:t>BETWEEN</a:t>
            </a:r>
            <a:r>
              <a:rPr sz="2800" spc="-5" dirty="0">
                <a:latin typeface="Carlito"/>
                <a:cs typeface="Carlito"/>
              </a:rPr>
              <a:t>: se suelen </a:t>
            </a:r>
            <a:r>
              <a:rPr sz="2800" spc="-10" dirty="0">
                <a:latin typeface="Carlito"/>
                <a:cs typeface="Carlito"/>
              </a:rPr>
              <a:t>combinar </a:t>
            </a:r>
            <a:r>
              <a:rPr sz="2800" spc="-15" dirty="0">
                <a:latin typeface="Carlito"/>
                <a:cs typeface="Carlito"/>
              </a:rPr>
              <a:t>con  </a:t>
            </a:r>
            <a:r>
              <a:rPr sz="2800" spc="-5" dirty="0">
                <a:latin typeface="Carlito"/>
                <a:cs typeface="Carlito"/>
              </a:rPr>
              <a:t>WHERE </a:t>
            </a:r>
            <a:r>
              <a:rPr sz="2800" dirty="0">
                <a:latin typeface="Carlito"/>
                <a:cs typeface="Carlito"/>
              </a:rPr>
              <a:t>y </a:t>
            </a:r>
            <a:r>
              <a:rPr sz="2800" spc="-5" dirty="0">
                <a:latin typeface="Carlito"/>
                <a:cs typeface="Carlito"/>
              </a:rPr>
              <a:t>se </a:t>
            </a:r>
            <a:r>
              <a:rPr sz="2800" spc="-10" dirty="0">
                <a:latin typeface="Carlito"/>
                <a:cs typeface="Carlito"/>
              </a:rPr>
              <a:t>utilizan </a:t>
            </a:r>
            <a:r>
              <a:rPr sz="2800" spc="-20" dirty="0">
                <a:latin typeface="Carlito"/>
                <a:cs typeface="Carlito"/>
              </a:rPr>
              <a:t>para </a:t>
            </a:r>
            <a:r>
              <a:rPr sz="2800" spc="-15" dirty="0">
                <a:latin typeface="Carlito"/>
                <a:cs typeface="Carlito"/>
              </a:rPr>
              <a:t>filtrar </a:t>
            </a:r>
            <a:r>
              <a:rPr sz="2800" spc="-20" dirty="0">
                <a:latin typeface="Carlito"/>
                <a:cs typeface="Carlito"/>
              </a:rPr>
              <a:t>registros </a:t>
            </a:r>
            <a:r>
              <a:rPr sz="2800" spc="-5" dirty="0">
                <a:latin typeface="Carlito"/>
                <a:cs typeface="Carlito"/>
              </a:rPr>
              <a:t>basados en más de una  </a:t>
            </a:r>
            <a:r>
              <a:rPr sz="2800" spc="-10" dirty="0">
                <a:latin typeface="Carlito"/>
                <a:cs typeface="Carlito"/>
              </a:rPr>
              <a:t>condición.</a:t>
            </a:r>
            <a:endParaRPr sz="2800">
              <a:latin typeface="Carlito"/>
              <a:cs typeface="Carlito"/>
            </a:endParaRPr>
          </a:p>
          <a:p>
            <a:pPr marL="187960" marR="16510" indent="-175895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spc="-5" dirty="0">
                <a:latin typeface="Carlito"/>
                <a:cs typeface="Carlito"/>
              </a:rPr>
              <a:t>ORDER </a:t>
            </a:r>
            <a:r>
              <a:rPr sz="2800" b="1" spc="-35" dirty="0">
                <a:latin typeface="Carlito"/>
                <a:cs typeface="Carlito"/>
              </a:rPr>
              <a:t>BY</a:t>
            </a:r>
            <a:r>
              <a:rPr sz="2800" spc="-35" dirty="0">
                <a:latin typeface="Carlito"/>
                <a:cs typeface="Carlito"/>
              </a:rPr>
              <a:t>: </a:t>
            </a:r>
            <a:r>
              <a:rPr sz="2800" spc="-5" dirty="0">
                <a:latin typeface="Carlito"/>
                <a:cs typeface="Carlito"/>
              </a:rPr>
              <a:t>se </a:t>
            </a:r>
            <a:r>
              <a:rPr sz="2800" spc="-15" dirty="0">
                <a:latin typeface="Carlito"/>
                <a:cs typeface="Carlito"/>
              </a:rPr>
              <a:t>utiliza </a:t>
            </a:r>
            <a:r>
              <a:rPr sz="2800" spc="-20" dirty="0">
                <a:latin typeface="Carlito"/>
                <a:cs typeface="Carlito"/>
              </a:rPr>
              <a:t>para </a:t>
            </a:r>
            <a:r>
              <a:rPr sz="2800" spc="-10" dirty="0">
                <a:latin typeface="Carlito"/>
                <a:cs typeface="Carlito"/>
              </a:rPr>
              <a:t>ordenar </a:t>
            </a:r>
            <a:r>
              <a:rPr sz="2800" spc="-5" dirty="0">
                <a:latin typeface="Carlito"/>
                <a:cs typeface="Carlito"/>
              </a:rPr>
              <a:t>el </a:t>
            </a:r>
            <a:r>
              <a:rPr sz="2800" spc="-15" dirty="0">
                <a:latin typeface="Carlito"/>
                <a:cs typeface="Carlito"/>
              </a:rPr>
              <a:t>conjunto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0" dirty="0">
                <a:latin typeface="Carlito"/>
                <a:cs typeface="Carlito"/>
              </a:rPr>
              <a:t>resultados </a:t>
            </a:r>
            <a:r>
              <a:rPr sz="2800" spc="-5" dirty="0">
                <a:latin typeface="Carlito"/>
                <a:cs typeface="Carlito"/>
              </a:rPr>
              <a:t>en </a:t>
            </a:r>
            <a:r>
              <a:rPr sz="2800" spc="-15" dirty="0">
                <a:latin typeface="Carlito"/>
                <a:cs typeface="Carlito"/>
              </a:rPr>
              <a:t>orden  </a:t>
            </a:r>
            <a:r>
              <a:rPr sz="2800" spc="-10" dirty="0">
                <a:latin typeface="Carlito"/>
                <a:cs typeface="Carlito"/>
              </a:rPr>
              <a:t>ascendente </a:t>
            </a:r>
            <a:r>
              <a:rPr sz="2800" dirty="0">
                <a:latin typeface="Carlito"/>
                <a:cs typeface="Carlito"/>
              </a:rPr>
              <a:t>o </a:t>
            </a:r>
            <a:r>
              <a:rPr sz="2800" spc="-10" dirty="0">
                <a:latin typeface="Carlito"/>
                <a:cs typeface="Carlito"/>
              </a:rPr>
              <a:t>descendente. </a:t>
            </a:r>
            <a:r>
              <a:rPr sz="2800" spc="-25" dirty="0">
                <a:latin typeface="Carlito"/>
                <a:cs typeface="Carlito"/>
              </a:rPr>
              <a:t>Por </a:t>
            </a:r>
            <a:r>
              <a:rPr sz="2800" spc="-20" dirty="0">
                <a:latin typeface="Carlito"/>
                <a:cs typeface="Carlito"/>
              </a:rPr>
              <a:t>defecto </a:t>
            </a:r>
            <a:r>
              <a:rPr sz="2800" spc="-5" dirty="0">
                <a:latin typeface="Carlito"/>
                <a:cs typeface="Carlito"/>
              </a:rPr>
              <a:t>es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ascendente.</a:t>
            </a:r>
            <a:endParaRPr sz="2800">
              <a:latin typeface="Carlito"/>
              <a:cs typeface="Carlito"/>
            </a:endParaRPr>
          </a:p>
          <a:p>
            <a:pPr marL="187960" marR="613410" indent="-175895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spc="-10" dirty="0">
                <a:latin typeface="Carlito"/>
                <a:cs typeface="Carlito"/>
              </a:rPr>
              <a:t>GROUP </a:t>
            </a:r>
            <a:r>
              <a:rPr sz="2800" b="1" spc="-35" dirty="0">
                <a:latin typeface="Carlito"/>
                <a:cs typeface="Carlito"/>
              </a:rPr>
              <a:t>BY</a:t>
            </a:r>
            <a:r>
              <a:rPr sz="2800" spc="-35" dirty="0">
                <a:latin typeface="Carlito"/>
                <a:cs typeface="Carlito"/>
              </a:rPr>
              <a:t>: </a:t>
            </a:r>
            <a:r>
              <a:rPr sz="2800" dirty="0">
                <a:latin typeface="Carlito"/>
                <a:cs typeface="Carlito"/>
              </a:rPr>
              <a:t>agrupa </a:t>
            </a:r>
            <a:r>
              <a:rPr sz="2800" spc="-5" dirty="0">
                <a:latin typeface="Carlito"/>
                <a:cs typeface="Carlito"/>
              </a:rPr>
              <a:t>las filas que </a:t>
            </a:r>
            <a:r>
              <a:rPr sz="2800" spc="-10" dirty="0">
                <a:latin typeface="Carlito"/>
                <a:cs typeface="Carlito"/>
              </a:rPr>
              <a:t>tienen </a:t>
            </a:r>
            <a:r>
              <a:rPr sz="2800" spc="-5" dirty="0">
                <a:latin typeface="Carlito"/>
                <a:cs typeface="Carlito"/>
              </a:rPr>
              <a:t>los mismos </a:t>
            </a:r>
            <a:r>
              <a:rPr sz="2800" spc="-15" dirty="0">
                <a:latin typeface="Carlito"/>
                <a:cs typeface="Carlito"/>
              </a:rPr>
              <a:t>valores </a:t>
            </a:r>
            <a:r>
              <a:rPr sz="2800" spc="-5" dirty="0">
                <a:latin typeface="Carlito"/>
                <a:cs typeface="Carlito"/>
              </a:rPr>
              <a:t>en filas  </a:t>
            </a:r>
            <a:r>
              <a:rPr sz="2800" spc="-10" dirty="0">
                <a:latin typeface="Carlito"/>
                <a:cs typeface="Carlito"/>
              </a:rPr>
              <a:t>resumen, como </a:t>
            </a:r>
            <a:r>
              <a:rPr sz="2800" spc="-15" dirty="0">
                <a:latin typeface="Carlito"/>
                <a:cs typeface="Carlito"/>
              </a:rPr>
              <a:t>"encontrar </a:t>
            </a:r>
            <a:r>
              <a:rPr sz="2800" spc="-5" dirty="0">
                <a:latin typeface="Carlito"/>
                <a:cs typeface="Carlito"/>
              </a:rPr>
              <a:t>el </a:t>
            </a:r>
            <a:r>
              <a:rPr sz="2800" spc="-15" dirty="0">
                <a:latin typeface="Carlito"/>
                <a:cs typeface="Carlito"/>
              </a:rPr>
              <a:t>número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5" dirty="0">
                <a:latin typeface="Carlito"/>
                <a:cs typeface="Carlito"/>
              </a:rPr>
              <a:t>clientes </a:t>
            </a:r>
            <a:r>
              <a:rPr sz="2800" spc="-5" dirty="0">
                <a:latin typeface="Carlito"/>
                <a:cs typeface="Carlito"/>
              </a:rPr>
              <a:t>en </a:t>
            </a:r>
            <a:r>
              <a:rPr sz="2800" spc="-10" dirty="0">
                <a:latin typeface="Carlito"/>
                <a:cs typeface="Carlito"/>
              </a:rPr>
              <a:t>cada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país".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176411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09980" cy="6858000"/>
          </a:xfrm>
          <a:custGeom>
            <a:avLst/>
            <a:gdLst/>
            <a:ahLst/>
            <a:cxnLst/>
            <a:rect l="l" t="t" r="r" b="b"/>
            <a:pathLst>
              <a:path w="1109980" h="6858000">
                <a:moveTo>
                  <a:pt x="0" y="0"/>
                </a:moveTo>
                <a:lnTo>
                  <a:pt x="1109397" y="0"/>
                </a:lnTo>
                <a:lnTo>
                  <a:pt x="1109397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  <a:solidFill>
            <a:srgbClr val="F0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05332" y="6552886"/>
            <a:ext cx="3286643" cy="305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5975" y="615124"/>
            <a:ext cx="26758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DATA</a:t>
            </a:r>
            <a:r>
              <a:rPr spc="-85" dirty="0"/>
              <a:t> </a:t>
            </a:r>
            <a:r>
              <a:rPr spc="-15" dirty="0"/>
              <a:t>TYPES</a:t>
            </a:r>
          </a:p>
        </p:txBody>
      </p:sp>
      <p:sp>
        <p:nvSpPr>
          <p:cNvPr id="5" name="object 5"/>
          <p:cNvSpPr/>
          <p:nvPr/>
        </p:nvSpPr>
        <p:spPr>
          <a:xfrm>
            <a:off x="2823994" y="1268122"/>
            <a:ext cx="6891611" cy="51687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JOINS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5741" y="945430"/>
            <a:ext cx="10304145" cy="537972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JOIN es una </a:t>
            </a:r>
            <a:r>
              <a:rPr sz="2800" spc="-15" dirty="0">
                <a:latin typeface="Carlito"/>
                <a:cs typeface="Carlito"/>
              </a:rPr>
              <a:t>instrucción </a:t>
            </a:r>
            <a:r>
              <a:rPr sz="2800" spc="-20" dirty="0">
                <a:latin typeface="Carlito"/>
                <a:cs typeface="Carlito"/>
              </a:rPr>
              <a:t>para </a:t>
            </a:r>
            <a:r>
              <a:rPr sz="2800" spc="-10" dirty="0">
                <a:latin typeface="Carlito"/>
                <a:cs typeface="Carlito"/>
              </a:rPr>
              <a:t>combinar </a:t>
            </a:r>
            <a:r>
              <a:rPr sz="2800" spc="-15" dirty="0">
                <a:latin typeface="Carlito"/>
                <a:cs typeface="Carlito"/>
              </a:rPr>
              <a:t>datos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5" dirty="0">
                <a:latin typeface="Carlito"/>
                <a:cs typeface="Carlito"/>
              </a:rPr>
              <a:t>diversas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tablas.</a:t>
            </a:r>
            <a:endParaRPr sz="280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Los principales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son:</a:t>
            </a:r>
            <a:endParaRPr sz="2800">
              <a:latin typeface="Carlito"/>
              <a:cs typeface="Carlito"/>
            </a:endParaRPr>
          </a:p>
          <a:p>
            <a:pPr marL="645160" marR="5080" lvl="1" indent="-183515">
              <a:lnSpc>
                <a:spcPts val="2590"/>
              </a:lnSpc>
              <a:spcBef>
                <a:spcPts val="550"/>
              </a:spcBef>
              <a:buFont typeface="Arial"/>
              <a:buChar char="•"/>
              <a:tabLst>
                <a:tab pos="645795" algn="l"/>
              </a:tabLst>
            </a:pPr>
            <a:r>
              <a:rPr sz="2400" b="1" spc="-5" dirty="0">
                <a:latin typeface="Carlito"/>
                <a:cs typeface="Carlito"/>
              </a:rPr>
              <a:t>(INNER) JOIN: </a:t>
            </a:r>
            <a:r>
              <a:rPr sz="2400" spc="-5" dirty="0">
                <a:latin typeface="Carlito"/>
                <a:cs typeface="Carlito"/>
              </a:rPr>
              <a:t>Solo </a:t>
            </a:r>
            <a:r>
              <a:rPr sz="2400" spc="-10" dirty="0">
                <a:latin typeface="Carlito"/>
                <a:cs typeface="Carlito"/>
              </a:rPr>
              <a:t>obtiene </a:t>
            </a:r>
            <a:r>
              <a:rPr sz="2400" spc="-5" dirty="0">
                <a:latin typeface="Carlito"/>
                <a:cs typeface="Carlito"/>
              </a:rPr>
              <a:t>los campos </a:t>
            </a:r>
            <a:r>
              <a:rPr sz="2400" spc="-10" dirty="0">
                <a:latin typeface="Carlito"/>
                <a:cs typeface="Carlito"/>
              </a:rPr>
              <a:t>comunes </a:t>
            </a:r>
            <a:r>
              <a:rPr sz="2400" spc="-5" dirty="0">
                <a:latin typeface="Carlito"/>
                <a:cs typeface="Carlito"/>
              </a:rPr>
              <a:t>de </a:t>
            </a:r>
            <a:r>
              <a:rPr sz="2400" spc="-10" dirty="0">
                <a:latin typeface="Carlito"/>
                <a:cs typeface="Carlito"/>
              </a:rPr>
              <a:t>varias </a:t>
            </a:r>
            <a:r>
              <a:rPr sz="2400" spc="-5" dirty="0">
                <a:latin typeface="Carlito"/>
                <a:cs typeface="Carlito"/>
              </a:rPr>
              <a:t>tablas, en función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5" dirty="0">
                <a:latin typeface="Carlito"/>
                <a:cs typeface="Carlito"/>
              </a:rPr>
              <a:t>una </a:t>
            </a:r>
            <a:r>
              <a:rPr sz="2400" spc="-10" dirty="0">
                <a:latin typeface="Carlito"/>
                <a:cs typeface="Carlito"/>
              </a:rPr>
              <a:t>columna </a:t>
            </a:r>
            <a:r>
              <a:rPr sz="2400" spc="-5" dirty="0">
                <a:latin typeface="Carlito"/>
                <a:cs typeface="Carlito"/>
              </a:rPr>
              <a:t>dada. Se </a:t>
            </a:r>
            <a:r>
              <a:rPr sz="2400" spc="-15" dirty="0">
                <a:latin typeface="Carlito"/>
                <a:cs typeface="Carlito"/>
              </a:rPr>
              <a:t>muestra </a:t>
            </a:r>
            <a:r>
              <a:rPr sz="2400" spc="-5" dirty="0">
                <a:latin typeface="Carlito"/>
                <a:cs typeface="Carlito"/>
              </a:rPr>
              <a:t>sólo la</a:t>
            </a:r>
            <a:r>
              <a:rPr sz="2400" spc="60" dirty="0">
                <a:latin typeface="Carlito"/>
                <a:cs typeface="Carlito"/>
              </a:rPr>
              <a:t> </a:t>
            </a:r>
            <a:r>
              <a:rPr sz="2400" b="1" spc="-15" dirty="0">
                <a:latin typeface="Carlito"/>
                <a:cs typeface="Carlito"/>
              </a:rPr>
              <a:t>intersección.</a:t>
            </a:r>
            <a:endParaRPr sz="2400">
              <a:latin typeface="Carlito"/>
              <a:cs typeface="Carlito"/>
            </a:endParaRPr>
          </a:p>
          <a:p>
            <a:pPr marL="645160" marR="1278255" lvl="1" indent="-183515">
              <a:lnSpc>
                <a:spcPts val="2590"/>
              </a:lnSpc>
              <a:spcBef>
                <a:spcPts val="500"/>
              </a:spcBef>
              <a:buFont typeface="Arial"/>
              <a:buChar char="•"/>
              <a:tabLst>
                <a:tab pos="645795" algn="l"/>
              </a:tabLst>
            </a:pPr>
            <a:r>
              <a:rPr sz="2400" b="1" spc="-5" dirty="0">
                <a:latin typeface="Carlito"/>
                <a:cs typeface="Carlito"/>
              </a:rPr>
              <a:t>LEFT (OUTER) </a:t>
            </a:r>
            <a:r>
              <a:rPr sz="2400" b="1" dirty="0">
                <a:latin typeface="Carlito"/>
                <a:cs typeface="Carlito"/>
              </a:rPr>
              <a:t>JOIN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10" dirty="0">
                <a:latin typeface="Carlito"/>
                <a:cs typeface="Carlito"/>
              </a:rPr>
              <a:t>Devuelve todos </a:t>
            </a:r>
            <a:r>
              <a:rPr sz="2400" spc="-5" dirty="0">
                <a:latin typeface="Carlito"/>
                <a:cs typeface="Carlito"/>
              </a:rPr>
              <a:t>los </a:t>
            </a:r>
            <a:r>
              <a:rPr sz="2400" spc="-15" dirty="0">
                <a:latin typeface="Carlito"/>
                <a:cs typeface="Carlito"/>
              </a:rPr>
              <a:t>registros </a:t>
            </a:r>
            <a:r>
              <a:rPr sz="2400" spc="-5" dirty="0">
                <a:latin typeface="Carlito"/>
                <a:cs typeface="Carlito"/>
              </a:rPr>
              <a:t>de la </a:t>
            </a:r>
            <a:r>
              <a:rPr sz="2400" spc="-15" dirty="0">
                <a:latin typeface="Carlito"/>
                <a:cs typeface="Carlito"/>
              </a:rPr>
              <a:t>primera </a:t>
            </a:r>
            <a:r>
              <a:rPr sz="2400" spc="-10" dirty="0">
                <a:latin typeface="Carlito"/>
                <a:cs typeface="Carlito"/>
              </a:rPr>
              <a:t>tabla  </a:t>
            </a:r>
            <a:r>
              <a:rPr sz="2400" spc="-15" dirty="0">
                <a:latin typeface="Carlito"/>
                <a:cs typeface="Carlito"/>
              </a:rPr>
              <a:t>(izquierda) </a:t>
            </a:r>
            <a:r>
              <a:rPr sz="2400" dirty="0">
                <a:latin typeface="Carlito"/>
                <a:cs typeface="Carlito"/>
              </a:rPr>
              <a:t>y </a:t>
            </a:r>
            <a:r>
              <a:rPr sz="2400" spc="-5" dirty="0">
                <a:latin typeface="Carlito"/>
                <a:cs typeface="Carlito"/>
              </a:rPr>
              <a:t>los </a:t>
            </a:r>
            <a:r>
              <a:rPr sz="2400" spc="-10" dirty="0">
                <a:latin typeface="Carlito"/>
                <a:cs typeface="Carlito"/>
              </a:rPr>
              <a:t>coincidentes </a:t>
            </a:r>
            <a:r>
              <a:rPr sz="2400" spc="-5" dirty="0">
                <a:latin typeface="Carlito"/>
                <a:cs typeface="Carlito"/>
              </a:rPr>
              <a:t>de la segunda </a:t>
            </a:r>
            <a:r>
              <a:rPr sz="2400" spc="-10" dirty="0">
                <a:latin typeface="Carlito"/>
                <a:cs typeface="Carlito"/>
              </a:rPr>
              <a:t>(derecha).</a:t>
            </a:r>
            <a:endParaRPr sz="2400">
              <a:latin typeface="Carlito"/>
              <a:cs typeface="Carlito"/>
            </a:endParaRPr>
          </a:p>
          <a:p>
            <a:pPr marL="645160" marR="992505" lvl="1" indent="-183515">
              <a:lnSpc>
                <a:spcPts val="2590"/>
              </a:lnSpc>
              <a:spcBef>
                <a:spcPts val="505"/>
              </a:spcBef>
              <a:buFont typeface="Arial"/>
              <a:buChar char="•"/>
              <a:tabLst>
                <a:tab pos="645795" algn="l"/>
              </a:tabLst>
            </a:pPr>
            <a:r>
              <a:rPr sz="2400" b="1" spc="-5" dirty="0">
                <a:latin typeface="Carlito"/>
                <a:cs typeface="Carlito"/>
              </a:rPr>
              <a:t>RIGHT (OUTER) </a:t>
            </a:r>
            <a:r>
              <a:rPr sz="2400" b="1" spc="5" dirty="0">
                <a:latin typeface="Carlito"/>
                <a:cs typeface="Carlito"/>
              </a:rPr>
              <a:t>JOIN</a:t>
            </a:r>
            <a:r>
              <a:rPr sz="2400" spc="5" dirty="0">
                <a:latin typeface="Carlito"/>
                <a:cs typeface="Carlito"/>
              </a:rPr>
              <a:t>: </a:t>
            </a:r>
            <a:r>
              <a:rPr sz="2400" spc="-10" dirty="0">
                <a:latin typeface="Carlito"/>
                <a:cs typeface="Carlito"/>
              </a:rPr>
              <a:t>Devuelve todos </a:t>
            </a:r>
            <a:r>
              <a:rPr sz="2400" spc="-5" dirty="0">
                <a:latin typeface="Carlito"/>
                <a:cs typeface="Carlito"/>
              </a:rPr>
              <a:t>los </a:t>
            </a:r>
            <a:r>
              <a:rPr sz="2400" spc="-15" dirty="0">
                <a:latin typeface="Carlito"/>
                <a:cs typeface="Carlito"/>
              </a:rPr>
              <a:t>registros </a:t>
            </a:r>
            <a:r>
              <a:rPr sz="2400" spc="-5" dirty="0">
                <a:latin typeface="Carlito"/>
                <a:cs typeface="Carlito"/>
              </a:rPr>
              <a:t>de la segunda </a:t>
            </a:r>
            <a:r>
              <a:rPr sz="2400" spc="-10" dirty="0">
                <a:latin typeface="Carlito"/>
                <a:cs typeface="Carlito"/>
              </a:rPr>
              <a:t>tabla  (derecha) </a:t>
            </a:r>
            <a:r>
              <a:rPr sz="2400" dirty="0">
                <a:latin typeface="Carlito"/>
                <a:cs typeface="Carlito"/>
              </a:rPr>
              <a:t>y </a:t>
            </a:r>
            <a:r>
              <a:rPr sz="2400" spc="-5" dirty="0">
                <a:latin typeface="Carlito"/>
                <a:cs typeface="Carlito"/>
              </a:rPr>
              <a:t>los </a:t>
            </a:r>
            <a:r>
              <a:rPr sz="2400" spc="-10" dirty="0">
                <a:latin typeface="Carlito"/>
                <a:cs typeface="Carlito"/>
              </a:rPr>
              <a:t>coincidentes </a:t>
            </a:r>
            <a:r>
              <a:rPr sz="2400" spc="-5" dirty="0">
                <a:latin typeface="Carlito"/>
                <a:cs typeface="Carlito"/>
              </a:rPr>
              <a:t>de la </a:t>
            </a:r>
            <a:r>
              <a:rPr sz="2400" spc="-15" dirty="0">
                <a:latin typeface="Carlito"/>
                <a:cs typeface="Carlito"/>
              </a:rPr>
              <a:t>primera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(izquierda).</a:t>
            </a:r>
            <a:endParaRPr sz="2400">
              <a:latin typeface="Carlito"/>
              <a:cs typeface="Carlito"/>
            </a:endParaRPr>
          </a:p>
          <a:p>
            <a:pPr marL="645160" marR="85090" lvl="1" indent="-183515">
              <a:lnSpc>
                <a:spcPts val="2590"/>
              </a:lnSpc>
              <a:spcBef>
                <a:spcPts val="505"/>
              </a:spcBef>
              <a:buFont typeface="Arial"/>
              <a:buChar char="•"/>
              <a:tabLst>
                <a:tab pos="645795" algn="l"/>
              </a:tabLst>
            </a:pPr>
            <a:r>
              <a:rPr sz="2400" b="1" spc="-5" dirty="0">
                <a:latin typeface="Carlito"/>
                <a:cs typeface="Carlito"/>
              </a:rPr>
              <a:t>FULL (OUTER) JOIN: </a:t>
            </a:r>
            <a:r>
              <a:rPr sz="2400" spc="-15" dirty="0">
                <a:latin typeface="Carlito"/>
                <a:cs typeface="Carlito"/>
              </a:rPr>
              <a:t>Muestra </a:t>
            </a:r>
            <a:r>
              <a:rPr sz="2400" spc="-10" dirty="0">
                <a:latin typeface="Carlito"/>
                <a:cs typeface="Carlito"/>
              </a:rPr>
              <a:t>todas </a:t>
            </a:r>
            <a:r>
              <a:rPr sz="2400" spc="-5" dirty="0">
                <a:latin typeface="Carlito"/>
                <a:cs typeface="Carlito"/>
              </a:rPr>
              <a:t>las filas de </a:t>
            </a:r>
            <a:r>
              <a:rPr sz="2400" dirty="0">
                <a:latin typeface="Carlito"/>
                <a:cs typeface="Carlito"/>
              </a:rPr>
              <a:t>ambas </a:t>
            </a:r>
            <a:r>
              <a:rPr sz="2400" spc="-5" dirty="0">
                <a:latin typeface="Carlito"/>
                <a:cs typeface="Carlito"/>
              </a:rPr>
              <a:t>tablas, sin </a:t>
            </a:r>
            <a:r>
              <a:rPr sz="2400" spc="-10" dirty="0">
                <a:latin typeface="Carlito"/>
                <a:cs typeface="Carlito"/>
              </a:rPr>
              <a:t>importar </a:t>
            </a:r>
            <a:r>
              <a:rPr sz="2400" spc="-5" dirty="0">
                <a:latin typeface="Carlito"/>
                <a:cs typeface="Carlito"/>
              </a:rPr>
              <a:t>que  no </a:t>
            </a:r>
            <a:r>
              <a:rPr sz="2400" spc="-20" dirty="0">
                <a:latin typeface="Carlito"/>
                <a:cs typeface="Carlito"/>
              </a:rPr>
              <a:t>existan</a:t>
            </a:r>
            <a:r>
              <a:rPr sz="2400" spc="-10" dirty="0">
                <a:latin typeface="Carlito"/>
                <a:cs typeface="Carlito"/>
              </a:rPr>
              <a:t> coincidencias.</a:t>
            </a:r>
            <a:endParaRPr sz="2400">
              <a:latin typeface="Carlito"/>
              <a:cs typeface="Carlito"/>
            </a:endParaRPr>
          </a:p>
          <a:p>
            <a:pPr marL="645160" marR="956944" indent="-183515">
              <a:lnSpc>
                <a:spcPts val="2590"/>
              </a:lnSpc>
              <a:spcBef>
                <a:spcPts val="505"/>
              </a:spcBef>
              <a:buFont typeface="Arial"/>
              <a:buChar char="•"/>
              <a:tabLst>
                <a:tab pos="645795" algn="l"/>
              </a:tabLst>
            </a:pPr>
            <a:r>
              <a:rPr sz="2400" spc="-5" dirty="0">
                <a:latin typeface="Carlito"/>
                <a:cs typeface="Carlito"/>
              </a:rPr>
              <a:t>Se </a:t>
            </a:r>
            <a:r>
              <a:rPr sz="2400" spc="-15" dirty="0">
                <a:latin typeface="Carlito"/>
                <a:cs typeface="Carlito"/>
              </a:rPr>
              <a:t>usará </a:t>
            </a:r>
            <a:r>
              <a:rPr sz="2400" spc="-5" dirty="0">
                <a:latin typeface="Carlito"/>
                <a:cs typeface="Carlito"/>
              </a:rPr>
              <a:t>NULL </a:t>
            </a:r>
            <a:r>
              <a:rPr sz="2400" spc="-10" dirty="0">
                <a:latin typeface="Carlito"/>
                <a:cs typeface="Carlito"/>
              </a:rPr>
              <a:t>como </a:t>
            </a:r>
            <a:r>
              <a:rPr sz="2400" spc="-5" dirty="0">
                <a:latin typeface="Carlito"/>
                <a:cs typeface="Carlito"/>
              </a:rPr>
              <a:t>un </a:t>
            </a:r>
            <a:r>
              <a:rPr sz="2400" spc="-10" dirty="0">
                <a:latin typeface="Carlito"/>
                <a:cs typeface="Carlito"/>
              </a:rPr>
              <a:t>valor </a:t>
            </a:r>
            <a:r>
              <a:rPr sz="2400" spc="-5" dirty="0">
                <a:latin typeface="Carlito"/>
                <a:cs typeface="Carlito"/>
              </a:rPr>
              <a:t>por </a:t>
            </a:r>
            <a:r>
              <a:rPr sz="2400" spc="-20" dirty="0">
                <a:latin typeface="Carlito"/>
                <a:cs typeface="Carlito"/>
              </a:rPr>
              <a:t>defecto </a:t>
            </a:r>
            <a:r>
              <a:rPr sz="2400" spc="-15" dirty="0">
                <a:latin typeface="Carlito"/>
                <a:cs typeface="Carlito"/>
              </a:rPr>
              <a:t>para </a:t>
            </a:r>
            <a:r>
              <a:rPr sz="2400" spc="-5" dirty="0">
                <a:latin typeface="Carlito"/>
                <a:cs typeface="Carlito"/>
              </a:rPr>
              <a:t>los casos en los no </a:t>
            </a:r>
            <a:r>
              <a:rPr sz="2400" spc="-25" dirty="0">
                <a:latin typeface="Carlito"/>
                <a:cs typeface="Carlito"/>
              </a:rPr>
              <a:t>haya  </a:t>
            </a:r>
            <a:r>
              <a:rPr sz="2400" spc="-10" dirty="0">
                <a:latin typeface="Carlito"/>
                <a:cs typeface="Carlito"/>
              </a:rPr>
              <a:t>coincidencias.</a:t>
            </a:r>
            <a:endParaRPr sz="2400">
              <a:latin typeface="Carlito"/>
              <a:cs typeface="Carlito"/>
            </a:endParaRPr>
          </a:p>
          <a:p>
            <a:pPr marL="645160" marR="492759" indent="-183515">
              <a:lnSpc>
                <a:spcPts val="2590"/>
              </a:lnSpc>
              <a:spcBef>
                <a:spcPts val="505"/>
              </a:spcBef>
              <a:buFont typeface="Arial"/>
              <a:buChar char="•"/>
              <a:tabLst>
                <a:tab pos="645795" algn="l"/>
              </a:tabLst>
            </a:pPr>
            <a:r>
              <a:rPr sz="2400" spc="-5" dirty="0">
                <a:latin typeface="Carlito"/>
                <a:cs typeface="Carlito"/>
              </a:rPr>
              <a:t>La </a:t>
            </a:r>
            <a:r>
              <a:rPr sz="2400" spc="-10" dirty="0">
                <a:latin typeface="Carlito"/>
                <a:cs typeface="Carlito"/>
              </a:rPr>
              <a:t>tabla </a:t>
            </a:r>
            <a:r>
              <a:rPr sz="2400" dirty="0">
                <a:latin typeface="Carlito"/>
                <a:cs typeface="Carlito"/>
              </a:rPr>
              <a:t>asociada al </a:t>
            </a:r>
            <a:r>
              <a:rPr sz="2400" spc="-10" dirty="0">
                <a:latin typeface="Carlito"/>
                <a:cs typeface="Carlito"/>
              </a:rPr>
              <a:t>FROM </a:t>
            </a:r>
            <a:r>
              <a:rPr sz="2400" spc="-15" dirty="0">
                <a:latin typeface="Carlito"/>
                <a:cs typeface="Carlito"/>
              </a:rPr>
              <a:t>será </a:t>
            </a:r>
            <a:r>
              <a:rPr sz="2400" spc="-5" dirty="0">
                <a:latin typeface="Carlito"/>
                <a:cs typeface="Carlito"/>
              </a:rPr>
              <a:t>la </a:t>
            </a:r>
            <a:r>
              <a:rPr sz="2400" spc="-10" dirty="0">
                <a:latin typeface="Carlito"/>
                <a:cs typeface="Carlito"/>
              </a:rPr>
              <a:t>tabla </a:t>
            </a:r>
            <a:r>
              <a:rPr sz="2400" spc="-5" dirty="0">
                <a:latin typeface="Carlito"/>
                <a:cs typeface="Carlito"/>
              </a:rPr>
              <a:t>LEFT </a:t>
            </a:r>
            <a:r>
              <a:rPr sz="2400" dirty="0">
                <a:latin typeface="Carlito"/>
                <a:cs typeface="Carlito"/>
              </a:rPr>
              <a:t>y </a:t>
            </a:r>
            <a:r>
              <a:rPr sz="2400" spc="-5" dirty="0">
                <a:latin typeface="Carlito"/>
                <a:cs typeface="Carlito"/>
              </a:rPr>
              <a:t>la </a:t>
            </a:r>
            <a:r>
              <a:rPr sz="2400" spc="-10" dirty="0">
                <a:latin typeface="Carlito"/>
                <a:cs typeface="Carlito"/>
              </a:rPr>
              <a:t>tabla </a:t>
            </a:r>
            <a:r>
              <a:rPr sz="2400" spc="-5" dirty="0">
                <a:latin typeface="Carlito"/>
                <a:cs typeface="Carlito"/>
              </a:rPr>
              <a:t>de después del JOIN  </a:t>
            </a:r>
            <a:r>
              <a:rPr sz="2400" spc="-15" dirty="0">
                <a:latin typeface="Carlito"/>
                <a:cs typeface="Carlito"/>
              </a:rPr>
              <a:t>será </a:t>
            </a:r>
            <a:r>
              <a:rPr sz="2400" spc="-5" dirty="0">
                <a:latin typeface="Carlito"/>
                <a:cs typeface="Carlito"/>
              </a:rPr>
              <a:t>la </a:t>
            </a:r>
            <a:r>
              <a:rPr sz="2400" spc="-10" dirty="0">
                <a:latin typeface="Carlito"/>
                <a:cs typeface="Carlito"/>
              </a:rPr>
              <a:t>tabla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45" dirty="0">
                <a:latin typeface="Carlito"/>
                <a:cs typeface="Carlito"/>
              </a:rPr>
              <a:t>RIGHT.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09980" cy="6858000"/>
          </a:xfrm>
          <a:custGeom>
            <a:avLst/>
            <a:gdLst/>
            <a:ahLst/>
            <a:cxnLst/>
            <a:rect l="l" t="t" r="r" b="b"/>
            <a:pathLst>
              <a:path w="1109980" h="6858000">
                <a:moveTo>
                  <a:pt x="0" y="0"/>
                </a:moveTo>
                <a:lnTo>
                  <a:pt x="1109397" y="0"/>
                </a:lnTo>
                <a:lnTo>
                  <a:pt x="1109397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  <a:solidFill>
            <a:srgbClr val="F0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05332" y="6552886"/>
            <a:ext cx="3286643" cy="305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5124" y="525488"/>
            <a:ext cx="1329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JOINS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666994" y="91337"/>
            <a:ext cx="9371330" cy="6412865"/>
            <a:chOff x="2666994" y="91337"/>
            <a:chExt cx="9371330" cy="6412865"/>
          </a:xfrm>
        </p:grpSpPr>
        <p:sp>
          <p:nvSpPr>
            <p:cNvPr id="6" name="object 6"/>
            <p:cNvSpPr/>
            <p:nvPr/>
          </p:nvSpPr>
          <p:spPr>
            <a:xfrm>
              <a:off x="2666994" y="1111522"/>
              <a:ext cx="6857986" cy="53920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95080" y="91337"/>
              <a:ext cx="2642919" cy="16491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09980" cy="6858000"/>
          </a:xfrm>
          <a:custGeom>
            <a:avLst/>
            <a:gdLst/>
            <a:ahLst/>
            <a:cxnLst/>
            <a:rect l="l" t="t" r="r" b="b"/>
            <a:pathLst>
              <a:path w="1109980" h="6858000">
                <a:moveTo>
                  <a:pt x="0" y="0"/>
                </a:moveTo>
                <a:lnTo>
                  <a:pt x="1109397" y="0"/>
                </a:lnTo>
                <a:lnTo>
                  <a:pt x="1109397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  <a:solidFill>
            <a:srgbClr val="F0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05332" y="6552886"/>
            <a:ext cx="3286643" cy="305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2418" y="272388"/>
            <a:ext cx="3441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Sentencias</a:t>
            </a:r>
            <a:r>
              <a:rPr spc="-85" dirty="0"/>
              <a:t> </a:t>
            </a:r>
            <a:r>
              <a:rPr spc="-5" dirty="0"/>
              <a:t>SQL</a:t>
            </a:r>
          </a:p>
        </p:txBody>
      </p:sp>
      <p:sp>
        <p:nvSpPr>
          <p:cNvPr id="5" name="object 5"/>
          <p:cNvSpPr/>
          <p:nvPr/>
        </p:nvSpPr>
        <p:spPr>
          <a:xfrm>
            <a:off x="2381395" y="993148"/>
            <a:ext cx="7964533" cy="5512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63068" y="371305"/>
            <a:ext cx="3385820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¿Qué es una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query?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rlito"/>
                <a:cs typeface="Carlito"/>
              </a:rPr>
              <a:t>Se </a:t>
            </a:r>
            <a:r>
              <a:rPr sz="1600" spc="-20" dirty="0">
                <a:latin typeface="Carlito"/>
                <a:cs typeface="Carlito"/>
              </a:rPr>
              <a:t>trata </a:t>
            </a:r>
            <a:r>
              <a:rPr sz="1600" spc="-5" dirty="0">
                <a:latin typeface="Carlito"/>
                <a:cs typeface="Carlito"/>
              </a:rPr>
              <a:t>de una </a:t>
            </a:r>
            <a:r>
              <a:rPr sz="1600" spc="-10" dirty="0">
                <a:latin typeface="Carlito"/>
                <a:cs typeface="Carlito"/>
              </a:rPr>
              <a:t>consulta </a:t>
            </a:r>
            <a:r>
              <a:rPr sz="1600" dirty="0">
                <a:latin typeface="Carlito"/>
                <a:cs typeface="Carlito"/>
              </a:rPr>
              <a:t>a </a:t>
            </a:r>
            <a:r>
              <a:rPr sz="1600" spc="-5" dirty="0">
                <a:latin typeface="Carlito"/>
                <a:cs typeface="Carlito"/>
              </a:rPr>
              <a:t>base de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datos.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09980" cy="6858000"/>
          </a:xfrm>
          <a:custGeom>
            <a:avLst/>
            <a:gdLst/>
            <a:ahLst/>
            <a:cxnLst/>
            <a:rect l="l" t="t" r="r" b="b"/>
            <a:pathLst>
              <a:path w="1109980" h="6858000">
                <a:moveTo>
                  <a:pt x="0" y="0"/>
                </a:moveTo>
                <a:lnTo>
                  <a:pt x="1109397" y="0"/>
                </a:lnTo>
                <a:lnTo>
                  <a:pt x="1109397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  <a:solidFill>
            <a:srgbClr val="F0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05332" y="6552886"/>
            <a:ext cx="3286643" cy="305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87322" y="402175"/>
            <a:ext cx="3576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 </a:t>
            </a:r>
            <a:r>
              <a:rPr spc="-15" dirty="0"/>
              <a:t>con</a:t>
            </a:r>
            <a:r>
              <a:rPr spc="-90" dirty="0"/>
              <a:t> </a:t>
            </a:r>
            <a:r>
              <a:rPr dirty="0"/>
              <a:t>Python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109410" y="1539671"/>
            <a:ext cx="10607675" cy="4648200"/>
            <a:chOff x="1109410" y="1539671"/>
            <a:chExt cx="10607675" cy="4648200"/>
          </a:xfrm>
        </p:grpSpPr>
        <p:sp>
          <p:nvSpPr>
            <p:cNvPr id="6" name="object 6"/>
            <p:cNvSpPr/>
            <p:nvPr/>
          </p:nvSpPr>
          <p:spPr>
            <a:xfrm>
              <a:off x="1109410" y="1539671"/>
              <a:ext cx="5153002" cy="18668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9110" y="3406568"/>
              <a:ext cx="10467941" cy="27812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018" y="581499"/>
            <a:ext cx="2042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R</a:t>
            </a:r>
            <a:r>
              <a:rPr spc="-5" dirty="0"/>
              <a:t>ecu</a:t>
            </a:r>
            <a:r>
              <a:rPr spc="-80" dirty="0"/>
              <a:t>r</a:t>
            </a:r>
            <a:r>
              <a:rPr spc="-5" dirty="0"/>
              <a:t>sos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920115" indent="-175895">
              <a:lnSpc>
                <a:spcPct val="100000"/>
              </a:lnSpc>
              <a:spcBef>
                <a:spcPts val="760"/>
              </a:spcBef>
              <a:buClr>
                <a:srgbClr val="000000"/>
              </a:buClr>
              <a:buFont typeface="Arial"/>
              <a:buChar char="•"/>
              <a:tabLst>
                <a:tab pos="920750" algn="l"/>
              </a:tabLst>
            </a:pPr>
            <a:r>
              <a:rPr spc="-20" dirty="0">
                <a:hlinkClick r:id="rId2"/>
              </a:rPr>
              <a:t>https://www.w3schools.com/sql/</a:t>
            </a:r>
          </a:p>
          <a:p>
            <a:pPr marL="920115" indent="-175895">
              <a:lnSpc>
                <a:spcPct val="100000"/>
              </a:lnSpc>
              <a:spcBef>
                <a:spcPts val="665"/>
              </a:spcBef>
              <a:buClr>
                <a:srgbClr val="000000"/>
              </a:buClr>
              <a:buFont typeface="Arial"/>
              <a:buChar char="•"/>
              <a:tabLst>
                <a:tab pos="920750" algn="l"/>
              </a:tabLst>
            </a:pPr>
            <a:r>
              <a:rPr spc="-20" dirty="0">
                <a:hlinkClick r:id="rId3"/>
              </a:rPr>
              <a:t>https://sqlzoo.net</a:t>
            </a:r>
          </a:p>
          <a:p>
            <a:pPr marL="920115" indent="-175895">
              <a:lnSpc>
                <a:spcPts val="3190"/>
              </a:lnSpc>
              <a:spcBef>
                <a:spcPts val="665"/>
              </a:spcBef>
              <a:buClr>
                <a:srgbClr val="000000"/>
              </a:buClr>
              <a:buFont typeface="Arial"/>
              <a:buChar char="•"/>
              <a:tabLst>
                <a:tab pos="920750" algn="l"/>
              </a:tabLst>
            </a:pPr>
            <a:r>
              <a:rPr spc="-15" dirty="0">
                <a:hlinkClick r:id="rId4"/>
              </a:rPr>
              <a:t>https://play.google.com/store/apps/details?id=com.sololearn.sql&amp;hl</a:t>
            </a:r>
          </a:p>
          <a:p>
            <a:pPr marL="920115">
              <a:lnSpc>
                <a:spcPts val="3190"/>
              </a:lnSpc>
            </a:pPr>
            <a:r>
              <a:rPr spc="-5" dirty="0">
                <a:hlinkClick r:id="rId4"/>
              </a:rPr>
              <a:t>=es_419</a:t>
            </a:r>
          </a:p>
          <a:p>
            <a:pPr marL="920115" indent="-175895">
              <a:lnSpc>
                <a:spcPts val="3190"/>
              </a:lnSpc>
              <a:spcBef>
                <a:spcPts val="665"/>
              </a:spcBef>
              <a:buClr>
                <a:srgbClr val="000000"/>
              </a:buClr>
              <a:buFont typeface="Arial"/>
              <a:buChar char="•"/>
              <a:tabLst>
                <a:tab pos="920750" algn="l"/>
              </a:tabLst>
            </a:pPr>
            <a:r>
              <a:rPr spc="-15" dirty="0">
                <a:hlinkClick r:id="rId5"/>
              </a:rPr>
              <a:t>https://www.genbeta.com/desarrollo/asi-arqueras-nand-juego-mesa</a:t>
            </a:r>
          </a:p>
          <a:p>
            <a:pPr marL="920115">
              <a:lnSpc>
                <a:spcPts val="3190"/>
              </a:lnSpc>
            </a:pPr>
            <a:r>
              <a:rPr spc="-10" dirty="0">
                <a:hlinkClick r:id="rId5"/>
              </a:rPr>
              <a:t>-espanol-que-ayuda-a-aprender-lenguaje-sql</a:t>
            </a:r>
          </a:p>
          <a:p>
            <a:pPr marL="920115" indent="-175895">
              <a:lnSpc>
                <a:spcPct val="100000"/>
              </a:lnSpc>
              <a:spcBef>
                <a:spcPts val="665"/>
              </a:spcBef>
              <a:buClr>
                <a:srgbClr val="000000"/>
              </a:buClr>
              <a:buFont typeface="Arial"/>
              <a:buChar char="•"/>
              <a:tabLst>
                <a:tab pos="920750" algn="l"/>
              </a:tabLst>
            </a:pPr>
            <a:r>
              <a:rPr spc="-20" dirty="0"/>
              <a:t>http</a:t>
            </a:r>
            <a:r>
              <a:rPr spc="-20" dirty="0">
                <a:hlinkClick r:id="rId6"/>
              </a:rPr>
              <a:t>s://w</a:t>
            </a:r>
            <a:r>
              <a:rPr spc="-20" dirty="0"/>
              <a:t>ww</a:t>
            </a:r>
            <a:r>
              <a:rPr spc="-20" dirty="0">
                <a:hlinkClick r:id="rId6"/>
              </a:rPr>
              <a:t>.smart</a:t>
            </a:r>
            <a:r>
              <a:rPr spc="-20" dirty="0"/>
              <a:t>dr</a:t>
            </a:r>
            <a:r>
              <a:rPr spc="-20" dirty="0">
                <a:hlinkClick r:id="rId6"/>
              </a:rPr>
              <a:t>aw.com/entity-relationship-diagram/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845" y="637524"/>
            <a:ext cx="804675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¿Qué es </a:t>
            </a:r>
            <a:r>
              <a:rPr lang="es-ES" spc="-5" dirty="0"/>
              <a:t>el Modelo Relacional</a:t>
            </a:r>
            <a:r>
              <a:rPr spc="-2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7057" y="2510683"/>
            <a:ext cx="9942195" cy="198515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2540" algn="ctr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Carlito"/>
                <a:cs typeface="Carlito"/>
              </a:rPr>
              <a:t>“</a:t>
            </a:r>
            <a:r>
              <a:rPr lang="es-ES" sz="2800" spc="-10" dirty="0">
                <a:latin typeface="Carlito"/>
                <a:cs typeface="Carlito"/>
              </a:rPr>
              <a:t>Este modelo consiste en un mecanismo de representación de la información basado en el </a:t>
            </a:r>
            <a:r>
              <a:rPr lang="es-ES" sz="2800" b="1" spc="-10" dirty="0">
                <a:latin typeface="Carlito"/>
                <a:cs typeface="Carlito"/>
              </a:rPr>
              <a:t>concepto de relación</a:t>
            </a:r>
            <a:r>
              <a:rPr lang="es-ES" sz="2800" spc="-10" dirty="0">
                <a:latin typeface="Carlito"/>
                <a:cs typeface="Carlito"/>
              </a:rPr>
              <a:t>. De manera simple, una relación representa una tabla que no es más que un </a:t>
            </a:r>
            <a:r>
              <a:rPr lang="es-ES" sz="2800" b="1" spc="-10" dirty="0">
                <a:latin typeface="Carlito"/>
                <a:cs typeface="Carlito"/>
              </a:rPr>
              <a:t>conjunto de filas</a:t>
            </a:r>
            <a:r>
              <a:rPr lang="es-ES" sz="2800" spc="-10" dirty="0">
                <a:latin typeface="Carlito"/>
                <a:cs typeface="Carlito"/>
              </a:rPr>
              <a:t>, cada fila contiene un conjunto de </a:t>
            </a:r>
            <a:r>
              <a:rPr lang="es-ES" sz="2800" b="1" spc="-10" dirty="0">
                <a:latin typeface="Carlito"/>
                <a:cs typeface="Carlito"/>
              </a:rPr>
              <a:t>campos</a:t>
            </a:r>
            <a:r>
              <a:rPr lang="es-ES" sz="2800" spc="-10" dirty="0">
                <a:latin typeface="Carlito"/>
                <a:cs typeface="Carlito"/>
              </a:rPr>
              <a:t> y cada campo representa un </a:t>
            </a:r>
            <a:r>
              <a:rPr lang="es-ES" sz="2800" b="1" spc="-10" dirty="0">
                <a:latin typeface="Carlito"/>
                <a:cs typeface="Carlito"/>
              </a:rPr>
              <a:t>valor</a:t>
            </a:r>
            <a:r>
              <a:rPr lang="es-ES" sz="2800" spc="-10" dirty="0">
                <a:latin typeface="Carlito"/>
                <a:cs typeface="Carlito"/>
              </a:rPr>
              <a:t> que interpretado describe el mundo real.</a:t>
            </a:r>
            <a:r>
              <a:rPr sz="2800" spc="-5" dirty="0">
                <a:latin typeface="Carlito"/>
                <a:cs typeface="Carlito"/>
              </a:rPr>
              <a:t>”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393" y="626325"/>
            <a:ext cx="602600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Conceptos Clave</a:t>
            </a:r>
            <a:endParaRPr spc="-25" dirty="0"/>
          </a:p>
        </p:txBody>
      </p:sp>
      <p:graphicFrame>
        <p:nvGraphicFramePr>
          <p:cNvPr id="39" name="Tabla 39">
            <a:extLst>
              <a:ext uri="{FF2B5EF4-FFF2-40B4-BE49-F238E27FC236}">
                <a16:creationId xmlns:a16="http://schemas.microsoft.com/office/drawing/2014/main" id="{3AFEF767-9D4B-87E7-2A94-CB13C5C54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450382"/>
              </p:ext>
            </p:extLst>
          </p:nvPr>
        </p:nvGraphicFramePr>
        <p:xfrm>
          <a:off x="1365392" y="1447800"/>
          <a:ext cx="7016607" cy="5012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709">
                  <a:extLst>
                    <a:ext uri="{9D8B030D-6E8A-4147-A177-3AD203B41FA5}">
                      <a16:colId xmlns:a16="http://schemas.microsoft.com/office/drawing/2014/main" val="1464511032"/>
                    </a:ext>
                  </a:extLst>
                </a:gridCol>
                <a:gridCol w="4836898">
                  <a:extLst>
                    <a:ext uri="{9D8B030D-6E8A-4147-A177-3AD203B41FA5}">
                      <a16:colId xmlns:a16="http://schemas.microsoft.com/office/drawing/2014/main" val="259316176"/>
                    </a:ext>
                  </a:extLst>
                </a:gridCol>
              </a:tblGrid>
              <a:tr h="308163">
                <a:tc>
                  <a:txBody>
                    <a:bodyPr/>
                    <a:lstStyle/>
                    <a:p>
                      <a:r>
                        <a:rPr lang="es-ES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Definición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86286"/>
                  </a:ext>
                </a:extLst>
              </a:tr>
              <a:tr h="308163">
                <a:tc>
                  <a:txBody>
                    <a:bodyPr/>
                    <a:lstStyle/>
                    <a:p>
                      <a:r>
                        <a:rPr lang="es-ES" dirty="0"/>
                        <a:t>Relaciones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Tablas conteniendo la información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940908"/>
                  </a:ext>
                </a:extLst>
              </a:tr>
              <a:tr h="308163">
                <a:tc>
                  <a:txBody>
                    <a:bodyPr/>
                    <a:lstStyle/>
                    <a:p>
                      <a:r>
                        <a:rPr lang="es-ES" dirty="0"/>
                        <a:t>Base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Conjunto de Relaciones nombradas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4378"/>
                  </a:ext>
                </a:extLst>
              </a:tr>
              <a:tr h="1443722">
                <a:tc>
                  <a:txBody>
                    <a:bodyPr/>
                    <a:lstStyle/>
                    <a:p>
                      <a:r>
                        <a:rPr lang="es-ES" dirty="0" err="1"/>
                        <a:t>Schema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Estructura de las relaciones de la base de datos. Incluye los nombres, tipos y atributos de las relaciones. Los esquemas siempre pertenecen a una única base de datos, mientras que una base de datos puede tener uno o varios esquemas.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71234"/>
                  </a:ext>
                </a:extLst>
              </a:tr>
              <a:tr h="531897">
                <a:tc>
                  <a:txBody>
                    <a:bodyPr/>
                    <a:lstStyle/>
                    <a:p>
                      <a:r>
                        <a:rPr lang="es-ES" dirty="0"/>
                        <a:t>Columnas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Conjunto de atributos dentro de cada relación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90164"/>
                  </a:ext>
                </a:extLst>
              </a:tr>
              <a:tr h="531897">
                <a:tc>
                  <a:txBody>
                    <a:bodyPr/>
                    <a:lstStyle/>
                    <a:p>
                      <a:r>
                        <a:rPr lang="es-ES" dirty="0"/>
                        <a:t>Tuplas (Filas)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Puntos de datos que contienen un valor por cada atributo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299755"/>
                  </a:ext>
                </a:extLst>
              </a:tr>
              <a:tr h="531897">
                <a:tc>
                  <a:txBody>
                    <a:bodyPr/>
                    <a:lstStyle/>
                    <a:p>
                      <a:r>
                        <a:rPr lang="es-ES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Clase de objeto almacenado en cada columna (</a:t>
                      </a:r>
                      <a:r>
                        <a:rPr lang="es-ES" dirty="0" err="1"/>
                        <a:t>int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float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string</a:t>
                      </a:r>
                      <a:r>
                        <a:rPr lang="es-ES" dirty="0"/>
                        <a:t>,…)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244949"/>
                  </a:ext>
                </a:extLst>
              </a:tr>
              <a:tr h="531897">
                <a:tc>
                  <a:txBody>
                    <a:bodyPr/>
                    <a:lstStyle/>
                    <a:p>
                      <a:r>
                        <a:rPr lang="es-E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Atributo o conjunto de atributos para los que se alcanza la unicidad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820819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D7B655CB-9BA6-DE22-4855-2915E5659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9" y="2514600"/>
            <a:ext cx="3821616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393" y="626325"/>
            <a:ext cx="602600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Conceptos Clave</a:t>
            </a:r>
            <a:endParaRPr spc="-25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FC4CD6-2864-388D-0A9C-F17DA098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35875"/>
            <a:ext cx="2452255" cy="44958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0E4E091-C73E-F3AB-E3FB-6553076269AD}"/>
              </a:ext>
            </a:extLst>
          </p:cNvPr>
          <p:cNvSpPr/>
          <p:nvPr/>
        </p:nvSpPr>
        <p:spPr>
          <a:xfrm>
            <a:off x="6447111" y="1295400"/>
            <a:ext cx="3124200" cy="516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MySQL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0F5B5D-19C7-7C22-B4C7-A38099A8650B}"/>
              </a:ext>
            </a:extLst>
          </p:cNvPr>
          <p:cNvSpPr/>
          <p:nvPr/>
        </p:nvSpPr>
        <p:spPr>
          <a:xfrm>
            <a:off x="4853056" y="2378925"/>
            <a:ext cx="1524000" cy="516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Chinook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D769353-8DD8-9DD8-E3FA-8D83FE3551B7}"/>
              </a:ext>
            </a:extLst>
          </p:cNvPr>
          <p:cNvSpPr/>
          <p:nvPr/>
        </p:nvSpPr>
        <p:spPr>
          <a:xfrm>
            <a:off x="6638561" y="2378924"/>
            <a:ext cx="1638300" cy="516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Movies</a:t>
            </a:r>
            <a:endParaRPr lang="es-ES" b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4153D7A-8D25-8910-7B48-1C6364D6B896}"/>
              </a:ext>
            </a:extLst>
          </p:cNvPr>
          <p:cNvSpPr/>
          <p:nvPr/>
        </p:nvSpPr>
        <p:spPr>
          <a:xfrm>
            <a:off x="10287000" y="2371550"/>
            <a:ext cx="1447800" cy="516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Students</a:t>
            </a:r>
            <a:endParaRPr lang="es-ES" b="1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54A61EA-DC02-3E40-CDD8-A1851AB35C4C}"/>
              </a:ext>
            </a:extLst>
          </p:cNvPr>
          <p:cNvSpPr/>
          <p:nvPr/>
        </p:nvSpPr>
        <p:spPr>
          <a:xfrm>
            <a:off x="8538366" y="2371550"/>
            <a:ext cx="1447800" cy="516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Sys</a:t>
            </a:r>
            <a:endParaRPr lang="es-ES" b="1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B2F5723-31DC-11D8-36B9-83093537B34F}"/>
              </a:ext>
            </a:extLst>
          </p:cNvPr>
          <p:cNvSpPr/>
          <p:nvPr/>
        </p:nvSpPr>
        <p:spPr>
          <a:xfrm>
            <a:off x="7854074" y="5241076"/>
            <a:ext cx="1442326" cy="516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Chinook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4CE09E3-54DD-AC1D-3A2D-FC5B30E50837}"/>
              </a:ext>
            </a:extLst>
          </p:cNvPr>
          <p:cNvSpPr/>
          <p:nvPr/>
        </p:nvSpPr>
        <p:spPr>
          <a:xfrm>
            <a:off x="7848600" y="3733800"/>
            <a:ext cx="1447800" cy="516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Movies</a:t>
            </a:r>
            <a:endParaRPr lang="es-ES" b="1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FADA94E-D8D5-5E81-EF51-22F25A0120D7}"/>
              </a:ext>
            </a:extLst>
          </p:cNvPr>
          <p:cNvSpPr/>
          <p:nvPr/>
        </p:nvSpPr>
        <p:spPr>
          <a:xfrm>
            <a:off x="7848600" y="4495800"/>
            <a:ext cx="1447800" cy="516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Sys</a:t>
            </a:r>
            <a:endParaRPr lang="es-ES" b="1" dirty="0"/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B4B50579-A922-F666-15B2-A051CAD5579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6528709" y="898423"/>
            <a:ext cx="566850" cy="239415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F65145B7-BB95-4281-A6DF-0CE380F0583F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5400000">
            <a:off x="7450037" y="1819749"/>
            <a:ext cx="566849" cy="5515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33CE9A0C-1386-B1B1-B21B-40B82F590757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16200000" flipH="1">
            <a:off x="8356001" y="1465284"/>
            <a:ext cx="559475" cy="125305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5C5162F4-00B2-6270-26DA-2420D5F58A5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9230318" y="590967"/>
            <a:ext cx="559475" cy="300168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48A92465-B707-1755-EDDB-88C4746DF6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04886" y="3248423"/>
            <a:ext cx="1096539" cy="39088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8F97629D-290A-A284-C1F4-75263BB0C3C9}"/>
              </a:ext>
            </a:extLst>
          </p:cNvPr>
          <p:cNvCxnSpPr>
            <a:cxnSpLocks/>
            <a:stCxn id="12" idx="2"/>
            <a:endCxn id="18" idx="1"/>
          </p:cNvCxnSpPr>
          <p:nvPr/>
        </p:nvCxnSpPr>
        <p:spPr>
          <a:xfrm rot="16200000" flipH="1">
            <a:off x="6723886" y="3629423"/>
            <a:ext cx="1858539" cy="39088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53391DD8-38C7-9A1D-770D-6292005789D3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16200000" flipH="1">
            <a:off x="6353985" y="3999324"/>
            <a:ext cx="2603815" cy="39636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B1C04258-0276-E794-6888-E6512F93C4DD}"/>
              </a:ext>
            </a:extLst>
          </p:cNvPr>
          <p:cNvCxnSpPr>
            <a:cxnSpLocks/>
            <a:stCxn id="17" idx="3"/>
            <a:endCxn id="49" idx="1"/>
          </p:cNvCxnSpPr>
          <p:nvPr/>
        </p:nvCxnSpPr>
        <p:spPr>
          <a:xfrm flipV="1">
            <a:off x="9296400" y="3566530"/>
            <a:ext cx="838200" cy="4256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D619F45-3BEC-AFD3-7689-AFB9C2EF213B}"/>
              </a:ext>
            </a:extLst>
          </p:cNvPr>
          <p:cNvSpPr/>
          <p:nvPr/>
        </p:nvSpPr>
        <p:spPr>
          <a:xfrm>
            <a:off x="10134600" y="3308192"/>
            <a:ext cx="1447800" cy="516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mID</a:t>
            </a:r>
            <a:endParaRPr lang="es-ES" b="1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9FD81A58-1976-734D-4E5E-351AD3ABE221}"/>
              </a:ext>
            </a:extLst>
          </p:cNvPr>
          <p:cNvSpPr/>
          <p:nvPr/>
        </p:nvSpPr>
        <p:spPr>
          <a:xfrm>
            <a:off x="10134600" y="3992137"/>
            <a:ext cx="1447800" cy="516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title</a:t>
            </a:r>
            <a:endParaRPr lang="es-ES" b="1" dirty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12CCBDF5-57DA-CA3C-8E7F-0A56C5565391}"/>
              </a:ext>
            </a:extLst>
          </p:cNvPr>
          <p:cNvSpPr/>
          <p:nvPr/>
        </p:nvSpPr>
        <p:spPr>
          <a:xfrm>
            <a:off x="10134600" y="4676082"/>
            <a:ext cx="1447800" cy="516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year</a:t>
            </a:r>
            <a:endParaRPr lang="es-ES" b="1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4426FE4C-937B-4645-18B9-0854E19EE799}"/>
              </a:ext>
            </a:extLst>
          </p:cNvPr>
          <p:cNvSpPr/>
          <p:nvPr/>
        </p:nvSpPr>
        <p:spPr>
          <a:xfrm>
            <a:off x="10146890" y="5360027"/>
            <a:ext cx="1447800" cy="516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director</a:t>
            </a:r>
          </a:p>
        </p:txBody>
      </p: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15D275EC-4AFB-EDE8-FACC-8FB5BB9CD164}"/>
              </a:ext>
            </a:extLst>
          </p:cNvPr>
          <p:cNvCxnSpPr>
            <a:cxnSpLocks/>
            <a:stCxn id="17" idx="3"/>
            <a:endCxn id="50" idx="1"/>
          </p:cNvCxnSpPr>
          <p:nvPr/>
        </p:nvCxnSpPr>
        <p:spPr>
          <a:xfrm>
            <a:off x="9296400" y="3992138"/>
            <a:ext cx="838200" cy="25833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10400A8F-2210-3EE9-8159-B43BB1AD1FC8}"/>
              </a:ext>
            </a:extLst>
          </p:cNvPr>
          <p:cNvCxnSpPr>
            <a:cxnSpLocks/>
            <a:stCxn id="17" idx="3"/>
            <a:endCxn id="51" idx="1"/>
          </p:cNvCxnSpPr>
          <p:nvPr/>
        </p:nvCxnSpPr>
        <p:spPr>
          <a:xfrm>
            <a:off x="9296400" y="3992138"/>
            <a:ext cx="838200" cy="94228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C6FED88E-DB72-BA58-0A4C-ED814003E7B9}"/>
              </a:ext>
            </a:extLst>
          </p:cNvPr>
          <p:cNvCxnSpPr>
            <a:cxnSpLocks/>
            <a:stCxn id="17" idx="3"/>
            <a:endCxn id="52" idx="1"/>
          </p:cNvCxnSpPr>
          <p:nvPr/>
        </p:nvCxnSpPr>
        <p:spPr>
          <a:xfrm>
            <a:off x="9296400" y="3992138"/>
            <a:ext cx="850490" cy="162622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Imagen 1023">
            <a:extLst>
              <a:ext uri="{FF2B5EF4-FFF2-40B4-BE49-F238E27FC236}">
                <a16:creationId xmlns:a16="http://schemas.microsoft.com/office/drawing/2014/main" id="{2A3760F2-F884-B6F1-CC40-09FB26942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958" y="4121306"/>
            <a:ext cx="3170195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27115" cy="6858000"/>
          </a:xfrm>
          <a:custGeom>
            <a:avLst/>
            <a:gdLst/>
            <a:ahLst/>
            <a:cxnLst/>
            <a:rect l="l" t="t" r="r" b="b"/>
            <a:pathLst>
              <a:path w="6127115" h="6858000">
                <a:moveTo>
                  <a:pt x="4811740" y="6857536"/>
                </a:moveTo>
                <a:lnTo>
                  <a:pt x="0" y="6857536"/>
                </a:lnTo>
                <a:lnTo>
                  <a:pt x="0" y="0"/>
                </a:lnTo>
                <a:lnTo>
                  <a:pt x="4980064" y="0"/>
                </a:lnTo>
                <a:lnTo>
                  <a:pt x="4992714" y="31773"/>
                </a:lnTo>
                <a:lnTo>
                  <a:pt x="6047712" y="2682444"/>
                </a:lnTo>
                <a:lnTo>
                  <a:pt x="6061425" y="2725042"/>
                </a:lnTo>
                <a:lnTo>
                  <a:pt x="6073832" y="2769362"/>
                </a:lnTo>
                <a:lnTo>
                  <a:pt x="6084933" y="2815233"/>
                </a:lnTo>
                <a:lnTo>
                  <a:pt x="6094728" y="2862481"/>
                </a:lnTo>
                <a:lnTo>
                  <a:pt x="6103217" y="2910935"/>
                </a:lnTo>
                <a:lnTo>
                  <a:pt x="6110400" y="2960421"/>
                </a:lnTo>
                <a:lnTo>
                  <a:pt x="6116277" y="3010770"/>
                </a:lnTo>
                <a:lnTo>
                  <a:pt x="6120848" y="3061806"/>
                </a:lnTo>
                <a:lnTo>
                  <a:pt x="6124113" y="3113360"/>
                </a:lnTo>
                <a:lnTo>
                  <a:pt x="6126072" y="3165258"/>
                </a:lnTo>
                <a:lnTo>
                  <a:pt x="6126725" y="3217327"/>
                </a:lnTo>
                <a:lnTo>
                  <a:pt x="6126072" y="3269397"/>
                </a:lnTo>
                <a:lnTo>
                  <a:pt x="6124113" y="3321294"/>
                </a:lnTo>
                <a:lnTo>
                  <a:pt x="6120848" y="3372847"/>
                </a:lnTo>
                <a:lnTo>
                  <a:pt x="6116277" y="3423883"/>
                </a:lnTo>
                <a:lnTo>
                  <a:pt x="6110400" y="3474229"/>
                </a:lnTo>
                <a:lnTo>
                  <a:pt x="6103217" y="3523715"/>
                </a:lnTo>
                <a:lnTo>
                  <a:pt x="6094728" y="3572166"/>
                </a:lnTo>
                <a:lnTo>
                  <a:pt x="6084933" y="3619412"/>
                </a:lnTo>
                <a:lnTo>
                  <a:pt x="6073832" y="3665280"/>
                </a:lnTo>
                <a:lnTo>
                  <a:pt x="6061425" y="3709597"/>
                </a:lnTo>
                <a:lnTo>
                  <a:pt x="6047712" y="3752192"/>
                </a:lnTo>
                <a:lnTo>
                  <a:pt x="4890215" y="6660386"/>
                </a:lnTo>
                <a:lnTo>
                  <a:pt x="4811740" y="685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4805" y="2301273"/>
            <a:ext cx="3751579" cy="21590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096010" marR="5080" indent="-1083945" algn="just">
              <a:lnSpc>
                <a:spcPts val="5400"/>
              </a:lnSpc>
              <a:spcBef>
                <a:spcPts val="780"/>
              </a:spcBef>
            </a:pPr>
            <a:r>
              <a:rPr sz="5000" spc="-5" dirty="0">
                <a:solidFill>
                  <a:srgbClr val="FFFFFF"/>
                </a:solidFill>
                <a:latin typeface="Carlito"/>
                <a:cs typeface="Carlito"/>
              </a:rPr>
              <a:t>Ca</a:t>
            </a:r>
            <a:r>
              <a:rPr sz="5000" spc="-10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5000" dirty="0">
                <a:solidFill>
                  <a:srgbClr val="FFFFFF"/>
                </a:solidFill>
                <a:latin typeface="Carlito"/>
                <a:cs typeface="Carlito"/>
              </a:rPr>
              <a:t>ac</a:t>
            </a:r>
            <a:r>
              <a:rPr sz="5000" spc="-5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5000" spc="-5" dirty="0">
                <a:solidFill>
                  <a:srgbClr val="FFFFFF"/>
                </a:solidFill>
                <a:latin typeface="Carlito"/>
                <a:cs typeface="Carlito"/>
              </a:rPr>
              <a:t>erí</a:t>
            </a:r>
            <a:r>
              <a:rPr sz="5000" spc="-6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5000" spc="-5" dirty="0">
                <a:solidFill>
                  <a:srgbClr val="FFFFFF"/>
                </a:solidFill>
                <a:latin typeface="Carlito"/>
                <a:cs typeface="Carlito"/>
              </a:rPr>
              <a:t>ti</a:t>
            </a:r>
            <a:r>
              <a:rPr sz="5000" spc="-4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5000" dirty="0">
                <a:solidFill>
                  <a:srgbClr val="FFFFFF"/>
                </a:solidFill>
                <a:latin typeface="Carlito"/>
                <a:cs typeface="Carlito"/>
              </a:rPr>
              <a:t>as  </a:t>
            </a:r>
            <a:r>
              <a:rPr sz="5000" spc="-5" dirty="0">
                <a:solidFill>
                  <a:srgbClr val="FFFFFF"/>
                </a:solidFill>
                <a:latin typeface="Carlito"/>
                <a:cs typeface="Carlito"/>
              </a:rPr>
              <a:t>de una</a:t>
            </a:r>
            <a:r>
              <a:rPr sz="5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5000" spc="-10" dirty="0">
                <a:solidFill>
                  <a:srgbClr val="FFFFFF"/>
                </a:solidFill>
                <a:latin typeface="Carlito"/>
                <a:cs typeface="Carlito"/>
              </a:rPr>
              <a:t>BD  </a:t>
            </a:r>
            <a:r>
              <a:rPr sz="5000" spc="-15" dirty="0">
                <a:solidFill>
                  <a:srgbClr val="FFFFFF"/>
                </a:solidFill>
                <a:latin typeface="Carlito"/>
                <a:cs typeface="Carlito"/>
              </a:rPr>
              <a:t>relacional</a:t>
            </a:r>
            <a:endParaRPr sz="5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5693" y="681626"/>
            <a:ext cx="1557655" cy="1173480"/>
          </a:xfrm>
          <a:custGeom>
            <a:avLst/>
            <a:gdLst/>
            <a:ahLst/>
            <a:cxnLst/>
            <a:rect l="l" t="t" r="r" b="b"/>
            <a:pathLst>
              <a:path w="1557654" h="1173480">
                <a:moveTo>
                  <a:pt x="265318" y="1172972"/>
                </a:moveTo>
                <a:lnTo>
                  <a:pt x="218082" y="1153373"/>
                </a:lnTo>
                <a:lnTo>
                  <a:pt x="92460" y="940407"/>
                </a:lnTo>
                <a:lnTo>
                  <a:pt x="33056" y="837498"/>
                </a:lnTo>
                <a:lnTo>
                  <a:pt x="11170" y="799584"/>
                </a:lnTo>
                <a:lnTo>
                  <a:pt x="8043" y="794168"/>
                </a:lnTo>
                <a:lnTo>
                  <a:pt x="2010" y="778384"/>
                </a:lnTo>
                <a:lnTo>
                  <a:pt x="0" y="760814"/>
                </a:lnTo>
                <a:lnTo>
                  <a:pt x="2010" y="743244"/>
                </a:lnTo>
                <a:lnTo>
                  <a:pt x="8043" y="727461"/>
                </a:lnTo>
                <a:lnTo>
                  <a:pt x="123726" y="527058"/>
                </a:lnTo>
                <a:lnTo>
                  <a:pt x="183130" y="424149"/>
                </a:lnTo>
                <a:lnTo>
                  <a:pt x="205016" y="386235"/>
                </a:lnTo>
                <a:lnTo>
                  <a:pt x="208143" y="380819"/>
                </a:lnTo>
                <a:lnTo>
                  <a:pt x="218082" y="368256"/>
                </a:lnTo>
                <a:lnTo>
                  <a:pt x="232268" y="358037"/>
                </a:lnTo>
                <a:lnTo>
                  <a:pt x="248685" y="351169"/>
                </a:lnTo>
                <a:lnTo>
                  <a:pt x="265318" y="348656"/>
                </a:lnTo>
                <a:lnTo>
                  <a:pt x="496697" y="348656"/>
                </a:lnTo>
                <a:lnTo>
                  <a:pt x="615514" y="348656"/>
                </a:lnTo>
                <a:lnTo>
                  <a:pt x="659288" y="348656"/>
                </a:lnTo>
                <a:lnTo>
                  <a:pt x="665542" y="348656"/>
                </a:lnTo>
                <a:lnTo>
                  <a:pt x="681510" y="351169"/>
                </a:lnTo>
                <a:lnTo>
                  <a:pt x="722717" y="380819"/>
                </a:lnTo>
                <a:lnTo>
                  <a:pt x="838399" y="581221"/>
                </a:lnTo>
                <a:lnTo>
                  <a:pt x="897804" y="684130"/>
                </a:lnTo>
                <a:lnTo>
                  <a:pt x="919690" y="722044"/>
                </a:lnTo>
                <a:lnTo>
                  <a:pt x="922816" y="727461"/>
                </a:lnTo>
                <a:lnTo>
                  <a:pt x="928188" y="743244"/>
                </a:lnTo>
                <a:lnTo>
                  <a:pt x="929979" y="760814"/>
                </a:lnTo>
                <a:lnTo>
                  <a:pt x="928188" y="778384"/>
                </a:lnTo>
                <a:lnTo>
                  <a:pt x="922816" y="794168"/>
                </a:lnTo>
                <a:lnTo>
                  <a:pt x="807134" y="994570"/>
                </a:lnTo>
                <a:lnTo>
                  <a:pt x="747729" y="1097479"/>
                </a:lnTo>
                <a:lnTo>
                  <a:pt x="725843" y="1135393"/>
                </a:lnTo>
                <a:lnTo>
                  <a:pt x="722717" y="1140810"/>
                </a:lnTo>
                <a:lnTo>
                  <a:pt x="712106" y="1153373"/>
                </a:lnTo>
                <a:lnTo>
                  <a:pt x="697701" y="1163591"/>
                </a:lnTo>
                <a:lnTo>
                  <a:pt x="681510" y="1170459"/>
                </a:lnTo>
                <a:lnTo>
                  <a:pt x="665542" y="1172972"/>
                </a:lnTo>
                <a:lnTo>
                  <a:pt x="265318" y="1172972"/>
                </a:lnTo>
                <a:close/>
              </a:path>
              <a:path w="1557654" h="1173480">
                <a:moveTo>
                  <a:pt x="1015866" y="671913"/>
                </a:moveTo>
                <a:lnTo>
                  <a:pt x="977370" y="655938"/>
                </a:lnTo>
                <a:lnTo>
                  <a:pt x="874974" y="482346"/>
                </a:lnTo>
                <a:lnTo>
                  <a:pt x="826554" y="398463"/>
                </a:lnTo>
                <a:lnTo>
                  <a:pt x="808715" y="367559"/>
                </a:lnTo>
                <a:lnTo>
                  <a:pt x="806167" y="363144"/>
                </a:lnTo>
                <a:lnTo>
                  <a:pt x="801245" y="350278"/>
                </a:lnTo>
                <a:lnTo>
                  <a:pt x="799604" y="335956"/>
                </a:lnTo>
                <a:lnTo>
                  <a:pt x="801245" y="321634"/>
                </a:lnTo>
                <a:lnTo>
                  <a:pt x="806167" y="308769"/>
                </a:lnTo>
                <a:lnTo>
                  <a:pt x="900459" y="145419"/>
                </a:lnTo>
                <a:lnTo>
                  <a:pt x="948879" y="61536"/>
                </a:lnTo>
                <a:lnTo>
                  <a:pt x="966718" y="30632"/>
                </a:lnTo>
                <a:lnTo>
                  <a:pt x="1002306" y="2048"/>
                </a:lnTo>
                <a:lnTo>
                  <a:pt x="1015866" y="0"/>
                </a:lnTo>
                <a:lnTo>
                  <a:pt x="1204465" y="0"/>
                </a:lnTo>
                <a:lnTo>
                  <a:pt x="1301313" y="0"/>
                </a:lnTo>
                <a:lnTo>
                  <a:pt x="1336993" y="0"/>
                </a:lnTo>
                <a:lnTo>
                  <a:pt x="1342091" y="0"/>
                </a:lnTo>
                <a:lnTo>
                  <a:pt x="1355116" y="2048"/>
                </a:lnTo>
                <a:lnTo>
                  <a:pt x="1368315" y="7646"/>
                </a:lnTo>
                <a:lnTo>
                  <a:pt x="1380052" y="15976"/>
                </a:lnTo>
                <a:lnTo>
                  <a:pt x="1388690" y="26217"/>
                </a:lnTo>
                <a:lnTo>
                  <a:pt x="1482997" y="189567"/>
                </a:lnTo>
                <a:lnTo>
                  <a:pt x="1531425" y="273450"/>
                </a:lnTo>
                <a:lnTo>
                  <a:pt x="1549266" y="304354"/>
                </a:lnTo>
                <a:lnTo>
                  <a:pt x="1551815" y="308769"/>
                </a:lnTo>
                <a:lnTo>
                  <a:pt x="1556189" y="321634"/>
                </a:lnTo>
                <a:lnTo>
                  <a:pt x="1557646" y="335956"/>
                </a:lnTo>
                <a:lnTo>
                  <a:pt x="1556189" y="350278"/>
                </a:lnTo>
                <a:lnTo>
                  <a:pt x="1551815" y="363144"/>
                </a:lnTo>
                <a:lnTo>
                  <a:pt x="1457509" y="526496"/>
                </a:lnTo>
                <a:lnTo>
                  <a:pt x="1409081" y="610379"/>
                </a:lnTo>
                <a:lnTo>
                  <a:pt x="1391239" y="641283"/>
                </a:lnTo>
                <a:lnTo>
                  <a:pt x="1355116" y="669865"/>
                </a:lnTo>
                <a:lnTo>
                  <a:pt x="1342091" y="671913"/>
                </a:lnTo>
                <a:lnTo>
                  <a:pt x="1015866" y="67191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29764" y="1955464"/>
            <a:ext cx="4518660" cy="33782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21615" indent="-20955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22250" algn="l"/>
              </a:tabLst>
            </a:pPr>
            <a:r>
              <a:rPr sz="2000" spc="-5" dirty="0">
                <a:latin typeface="Carlito"/>
                <a:cs typeface="Carlito"/>
              </a:rPr>
              <a:t>Independencia </a:t>
            </a:r>
            <a:r>
              <a:rPr sz="2000" spc="-10" dirty="0">
                <a:latin typeface="Carlito"/>
                <a:cs typeface="Carlito"/>
              </a:rPr>
              <a:t>lógica </a:t>
            </a:r>
            <a:r>
              <a:rPr sz="2000" dirty="0">
                <a:latin typeface="Carlito"/>
                <a:cs typeface="Carlito"/>
              </a:rPr>
              <a:t>y </a:t>
            </a:r>
            <a:r>
              <a:rPr sz="2000" spc="-10" dirty="0">
                <a:latin typeface="Carlito"/>
                <a:cs typeface="Carlito"/>
              </a:rPr>
              <a:t>física </a:t>
            </a:r>
            <a:r>
              <a:rPr sz="2000" spc="-5" dirty="0">
                <a:latin typeface="Carlito"/>
                <a:cs typeface="Carlito"/>
              </a:rPr>
              <a:t>de los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datos.</a:t>
            </a:r>
            <a:endParaRPr sz="2000">
              <a:latin typeface="Carlito"/>
              <a:cs typeface="Carlito"/>
            </a:endParaRPr>
          </a:p>
          <a:p>
            <a:pPr marL="221615" indent="-20955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222250" algn="l"/>
              </a:tabLst>
            </a:pPr>
            <a:r>
              <a:rPr sz="2000" spc="-10" dirty="0">
                <a:latin typeface="Carlito"/>
                <a:cs typeface="Carlito"/>
              </a:rPr>
              <a:t>Redundancia </a:t>
            </a:r>
            <a:r>
              <a:rPr sz="2000" spc="-5" dirty="0">
                <a:latin typeface="Carlito"/>
                <a:cs typeface="Carlito"/>
              </a:rPr>
              <a:t>mínima.</a:t>
            </a:r>
            <a:endParaRPr sz="2000">
              <a:latin typeface="Carlito"/>
              <a:cs typeface="Carlito"/>
            </a:endParaRPr>
          </a:p>
          <a:p>
            <a:pPr marL="221615" marR="920115" indent="-209550">
              <a:lnSpc>
                <a:spcPts val="2160"/>
              </a:lnSpc>
              <a:spcBef>
                <a:spcPts val="630"/>
              </a:spcBef>
              <a:buFont typeface="Arial"/>
              <a:buChar char="•"/>
              <a:tabLst>
                <a:tab pos="222250" algn="l"/>
              </a:tabLst>
            </a:pPr>
            <a:r>
              <a:rPr sz="2000" spc="-5" dirty="0">
                <a:latin typeface="Carlito"/>
                <a:cs typeface="Carlito"/>
              </a:rPr>
              <a:t>Acceso </a:t>
            </a:r>
            <a:r>
              <a:rPr sz="2000" spc="-15" dirty="0">
                <a:latin typeface="Carlito"/>
                <a:cs typeface="Carlito"/>
              </a:rPr>
              <a:t>concurrente </a:t>
            </a:r>
            <a:r>
              <a:rPr sz="2000" spc="-5" dirty="0">
                <a:latin typeface="Carlito"/>
                <a:cs typeface="Carlito"/>
              </a:rPr>
              <a:t>por </a:t>
            </a:r>
            <a:r>
              <a:rPr sz="2000" spc="-10" dirty="0">
                <a:latin typeface="Carlito"/>
                <a:cs typeface="Carlito"/>
              </a:rPr>
              <a:t>parte </a:t>
            </a:r>
            <a:r>
              <a:rPr sz="2000" spc="-5" dirty="0">
                <a:latin typeface="Carlito"/>
                <a:cs typeface="Carlito"/>
              </a:rPr>
              <a:t>de  múltiples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usuarios.</a:t>
            </a:r>
            <a:endParaRPr sz="2000">
              <a:latin typeface="Carlito"/>
              <a:cs typeface="Carlito"/>
            </a:endParaRPr>
          </a:p>
          <a:p>
            <a:pPr marL="221615" indent="-20955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22250" algn="l"/>
              </a:tabLst>
            </a:pPr>
            <a:r>
              <a:rPr sz="2000" spc="-10" dirty="0">
                <a:latin typeface="Carlito"/>
                <a:cs typeface="Carlito"/>
              </a:rPr>
              <a:t>Integridad </a:t>
            </a:r>
            <a:r>
              <a:rPr sz="2000" spc="-5" dirty="0">
                <a:latin typeface="Carlito"/>
                <a:cs typeface="Carlito"/>
              </a:rPr>
              <a:t>de los</a:t>
            </a:r>
            <a:r>
              <a:rPr sz="2000" spc="-10" dirty="0">
                <a:latin typeface="Carlito"/>
                <a:cs typeface="Carlito"/>
              </a:rPr>
              <a:t> datos.</a:t>
            </a:r>
            <a:endParaRPr sz="2000">
              <a:latin typeface="Carlito"/>
              <a:cs typeface="Carlito"/>
            </a:endParaRPr>
          </a:p>
          <a:p>
            <a:pPr marL="221615" indent="-20955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222250" algn="l"/>
              </a:tabLst>
            </a:pPr>
            <a:r>
              <a:rPr sz="2000" spc="-10" dirty="0">
                <a:latin typeface="Carlito"/>
                <a:cs typeface="Carlito"/>
              </a:rPr>
              <a:t>Consultas complejas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optimizadas.</a:t>
            </a:r>
            <a:endParaRPr sz="2000">
              <a:latin typeface="Carlito"/>
              <a:cs typeface="Carlito"/>
            </a:endParaRPr>
          </a:p>
          <a:p>
            <a:pPr marL="221615" indent="-20955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222250" algn="l"/>
              </a:tabLst>
            </a:pPr>
            <a:r>
              <a:rPr sz="2000" spc="-5" dirty="0">
                <a:latin typeface="Carlito"/>
                <a:cs typeface="Carlito"/>
              </a:rPr>
              <a:t>Seguridad de </a:t>
            </a:r>
            <a:r>
              <a:rPr sz="2000" dirty="0">
                <a:latin typeface="Carlito"/>
                <a:cs typeface="Carlito"/>
              </a:rPr>
              <a:t>acceso y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auditoría.</a:t>
            </a:r>
            <a:endParaRPr sz="2000">
              <a:latin typeface="Carlito"/>
              <a:cs typeface="Carlito"/>
            </a:endParaRPr>
          </a:p>
          <a:p>
            <a:pPr marL="221615" indent="-20955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222250" algn="l"/>
              </a:tabLst>
            </a:pPr>
            <a:r>
              <a:rPr sz="2000" spc="-10" dirty="0">
                <a:latin typeface="Carlito"/>
                <a:cs typeface="Carlito"/>
              </a:rPr>
              <a:t>Respaldo </a:t>
            </a:r>
            <a:r>
              <a:rPr sz="2000" dirty="0">
                <a:latin typeface="Carlito"/>
                <a:cs typeface="Carlito"/>
              </a:rPr>
              <a:t>y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recuperación.</a:t>
            </a:r>
            <a:endParaRPr sz="2000">
              <a:latin typeface="Carlito"/>
              <a:cs typeface="Carlito"/>
            </a:endParaRPr>
          </a:p>
          <a:p>
            <a:pPr marL="221615" marR="1040765" indent="-209550">
              <a:lnSpc>
                <a:spcPts val="2160"/>
              </a:lnSpc>
              <a:spcBef>
                <a:spcPts val="630"/>
              </a:spcBef>
              <a:buFont typeface="Arial"/>
              <a:buChar char="•"/>
              <a:tabLst>
                <a:tab pos="222250" algn="l"/>
              </a:tabLst>
            </a:pPr>
            <a:r>
              <a:rPr sz="2000" spc="-5" dirty="0">
                <a:latin typeface="Carlito"/>
                <a:cs typeface="Carlito"/>
              </a:rPr>
              <a:t>Acceso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través </a:t>
            </a:r>
            <a:r>
              <a:rPr sz="2000" spc="-5" dirty="0">
                <a:latin typeface="Carlito"/>
                <a:cs typeface="Carlito"/>
              </a:rPr>
              <a:t>de lenguajes de  </a:t>
            </a:r>
            <a:r>
              <a:rPr sz="2000" spc="-10" dirty="0">
                <a:latin typeface="Carlito"/>
                <a:cs typeface="Carlito"/>
              </a:rPr>
              <a:t>programación </a:t>
            </a:r>
            <a:r>
              <a:rPr sz="2000" spc="-30" dirty="0">
                <a:latin typeface="Carlito"/>
                <a:cs typeface="Carlito"/>
              </a:rPr>
              <a:t>estándar.</a:t>
            </a:r>
            <a:endParaRPr sz="2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38839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393" y="626325"/>
            <a:ext cx="602600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 err="1"/>
              <a:t>Keys</a:t>
            </a:r>
            <a:endParaRPr spc="-25" dirty="0"/>
          </a:p>
        </p:txBody>
      </p:sp>
      <p:graphicFrame>
        <p:nvGraphicFramePr>
          <p:cNvPr id="3" name="Tabla 39">
            <a:extLst>
              <a:ext uri="{FF2B5EF4-FFF2-40B4-BE49-F238E27FC236}">
                <a16:creationId xmlns:a16="http://schemas.microsoft.com/office/drawing/2014/main" id="{B4847BB5-FFE4-4FFA-F3AB-E87C3AEB1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10439"/>
              </p:ext>
            </p:extLst>
          </p:nvPr>
        </p:nvGraphicFramePr>
        <p:xfrm>
          <a:off x="1365393" y="1447800"/>
          <a:ext cx="6407008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337">
                  <a:extLst>
                    <a:ext uri="{9D8B030D-6E8A-4147-A177-3AD203B41FA5}">
                      <a16:colId xmlns:a16="http://schemas.microsoft.com/office/drawing/2014/main" val="1464511032"/>
                    </a:ext>
                  </a:extLst>
                </a:gridCol>
                <a:gridCol w="4416671">
                  <a:extLst>
                    <a:ext uri="{9D8B030D-6E8A-4147-A177-3AD203B41FA5}">
                      <a16:colId xmlns:a16="http://schemas.microsoft.com/office/drawing/2014/main" val="259316176"/>
                    </a:ext>
                  </a:extLst>
                </a:gridCol>
              </a:tblGrid>
              <a:tr h="308163">
                <a:tc>
                  <a:txBody>
                    <a:bodyPr/>
                    <a:lstStyle/>
                    <a:p>
                      <a:r>
                        <a:rPr lang="es-ES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Definición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86286"/>
                  </a:ext>
                </a:extLst>
              </a:tr>
              <a:tr h="308163">
                <a:tc>
                  <a:txBody>
                    <a:bodyPr/>
                    <a:lstStyle/>
                    <a:p>
                      <a:r>
                        <a:rPr lang="es-ES" dirty="0" err="1"/>
                        <a:t>Superkey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Subconjunto de los atributos </a:t>
                      </a:r>
                      <a:r>
                        <a:rPr lang="es-ES" dirty="0"/>
                        <a:t>que permite identificar las tuplas de una relación de manera única.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940908"/>
                  </a:ext>
                </a:extLst>
              </a:tr>
              <a:tr h="308163">
                <a:tc>
                  <a:txBody>
                    <a:bodyPr/>
                    <a:lstStyle/>
                    <a:p>
                      <a:r>
                        <a:rPr lang="es-ES" dirty="0"/>
                        <a:t>Candidate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err="1"/>
                        <a:t>Superkeys</a:t>
                      </a:r>
                      <a:r>
                        <a:rPr lang="es-ES" b="1" dirty="0"/>
                        <a:t> mínimas</a:t>
                      </a:r>
                      <a:r>
                        <a:rPr lang="es-ES" dirty="0"/>
                        <a:t>. Si eliminamos un elemento deja de ser </a:t>
                      </a:r>
                      <a:r>
                        <a:rPr lang="es-ES" dirty="0" err="1"/>
                        <a:t>Superkey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4378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s-ES" dirty="0" err="1"/>
                        <a:t>Primary</a:t>
                      </a:r>
                      <a:r>
                        <a:rPr lang="es-ES" dirty="0"/>
                        <a:t>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Candidate </a:t>
                      </a:r>
                      <a:r>
                        <a:rPr lang="es-ES" b="1" dirty="0" err="1"/>
                        <a:t>key</a:t>
                      </a:r>
                      <a:r>
                        <a:rPr lang="es-ES" b="1" dirty="0"/>
                        <a:t> escogida </a:t>
                      </a:r>
                      <a:r>
                        <a:rPr lang="es-ES" dirty="0"/>
                        <a:t>para representar de manera única las tuplas.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71234"/>
                  </a:ext>
                </a:extLst>
              </a:tr>
              <a:tr h="531897">
                <a:tc>
                  <a:txBody>
                    <a:bodyPr/>
                    <a:lstStyle/>
                    <a:p>
                      <a:r>
                        <a:rPr lang="es-ES" dirty="0" err="1"/>
                        <a:t>Foreign</a:t>
                      </a:r>
                      <a:r>
                        <a:rPr lang="es-ES" dirty="0"/>
                        <a:t>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Keys</a:t>
                      </a:r>
                      <a:r>
                        <a:rPr lang="es-ES" dirty="0"/>
                        <a:t> que se relacionan con </a:t>
                      </a:r>
                      <a:r>
                        <a:rPr lang="es-ES" dirty="0" err="1"/>
                        <a:t>PKs</a:t>
                      </a:r>
                      <a:r>
                        <a:rPr lang="es-ES" dirty="0"/>
                        <a:t> de otras tablas. Es una conexión entre tablas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90164"/>
                  </a:ext>
                </a:extLst>
              </a:tr>
            </a:tbl>
          </a:graphicData>
        </a:graphic>
      </p:graphicFrame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3D28CCF7-E814-B054-8E45-2278CFC1E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312550"/>
              </p:ext>
            </p:extLst>
          </p:nvPr>
        </p:nvGraphicFramePr>
        <p:xfrm>
          <a:off x="8077200" y="1447800"/>
          <a:ext cx="3733800" cy="19812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2327094375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723979277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604709186"/>
                    </a:ext>
                  </a:extLst>
                </a:gridCol>
                <a:gridCol w="655319">
                  <a:extLst>
                    <a:ext uri="{9D8B030D-6E8A-4147-A177-3AD203B41FA5}">
                      <a16:colId xmlns:a16="http://schemas.microsoft.com/office/drawing/2014/main" val="297002678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3640518326"/>
                    </a:ext>
                  </a:extLst>
                </a:gridCol>
              </a:tblGrid>
              <a:tr h="495301">
                <a:tc>
                  <a:txBody>
                    <a:bodyPr/>
                    <a:lstStyle/>
                    <a:p>
                      <a:r>
                        <a:rPr lang="es-ES" sz="1600" dirty="0"/>
                        <a:t>DNI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Apellido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Salario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171422"/>
                  </a:ext>
                </a:extLst>
              </a:tr>
              <a:tr h="49530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48345"/>
                  </a:ext>
                </a:extLst>
              </a:tr>
              <a:tr h="49530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123606"/>
                  </a:ext>
                </a:extLst>
              </a:tr>
              <a:tr h="495301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35769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1B72891C-94E0-9F37-82C5-B9C4903540C6}"/>
              </a:ext>
            </a:extLst>
          </p:cNvPr>
          <p:cNvSpPr txBox="1"/>
          <p:nvPr/>
        </p:nvSpPr>
        <p:spPr>
          <a:xfrm>
            <a:off x="8077200" y="3517374"/>
            <a:ext cx="373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¿Ejemplos de </a:t>
            </a:r>
            <a:r>
              <a:rPr lang="es-ES" sz="2400" dirty="0" err="1"/>
              <a:t>superkeys</a:t>
            </a:r>
            <a:r>
              <a:rPr lang="es-ES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¿Ejemplos de Candidate Key?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¿Qué posibles PK hay?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¿Cuál es la FK de la tabla de empleados que conecta con la de personas?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graphicFrame>
        <p:nvGraphicFramePr>
          <p:cNvPr id="9" name="Tabla 6">
            <a:extLst>
              <a:ext uri="{FF2B5EF4-FFF2-40B4-BE49-F238E27FC236}">
                <a16:creationId xmlns:a16="http://schemas.microsoft.com/office/drawing/2014/main" id="{2D8A78D6-91AC-6881-7911-5B8340825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618073"/>
              </p:ext>
            </p:extLst>
          </p:nvPr>
        </p:nvGraphicFramePr>
        <p:xfrm>
          <a:off x="1676400" y="4876800"/>
          <a:ext cx="5029200" cy="17806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3270943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72397927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60470918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97002678"/>
                    </a:ext>
                  </a:extLst>
                </a:gridCol>
              </a:tblGrid>
              <a:tr h="445157">
                <a:tc>
                  <a:txBody>
                    <a:bodyPr/>
                    <a:lstStyle/>
                    <a:p>
                      <a:r>
                        <a:rPr lang="es-ES" sz="1600" dirty="0" err="1"/>
                        <a:t>ID_Empleado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ID_Persona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Departamento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Puesto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171422"/>
                  </a:ext>
                </a:extLst>
              </a:tr>
              <a:tr h="44515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48345"/>
                  </a:ext>
                </a:extLst>
              </a:tr>
              <a:tr h="44515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123606"/>
                  </a:ext>
                </a:extLst>
              </a:tr>
              <a:tr h="445157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35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73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15122" y="1476417"/>
          <a:ext cx="5417819" cy="3352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Pedido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Cliente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Nombre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Cliente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Edad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AGR5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María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29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AGR5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María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29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UXR5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Celedonio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87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UXR5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Celedonio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87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AGR5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María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29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PLR5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Paco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55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PLR5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Paco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55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PLR5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Paco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55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PLR5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Paco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55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0010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UXR5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Celedonio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87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06134" y="4286716"/>
          <a:ext cx="4063365" cy="1483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Cliente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Nombre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Cliente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Edad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AGR5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María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29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UXR5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Celedonio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87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PLR5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5" dirty="0">
                          <a:latin typeface="Carlito"/>
                          <a:cs typeface="Carlito"/>
                        </a:rPr>
                        <a:t>Paco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55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80258" y="399909"/>
          <a:ext cx="2708910" cy="3352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Pedido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Cliente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0001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AGR5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AGR5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UXR5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UXR5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AGR5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PLR5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PLR5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PLR5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0009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PLR5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0010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UXR5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127310" y="723591"/>
            <a:ext cx="0" cy="5410835"/>
          </a:xfrm>
          <a:custGeom>
            <a:avLst/>
            <a:gdLst/>
            <a:ahLst/>
            <a:cxnLst/>
            <a:rect l="l" t="t" r="r" b="b"/>
            <a:pathLst>
              <a:path h="5410835">
                <a:moveTo>
                  <a:pt x="0" y="0"/>
                </a:moveTo>
                <a:lnTo>
                  <a:pt x="0" y="5410796"/>
                </a:lnTo>
              </a:path>
            </a:pathLst>
          </a:custGeom>
          <a:ln w="31749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0644" y="756173"/>
            <a:ext cx="7949583" cy="610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09980" cy="6858000"/>
          </a:xfrm>
          <a:custGeom>
            <a:avLst/>
            <a:gdLst/>
            <a:ahLst/>
            <a:cxnLst/>
            <a:rect l="l" t="t" r="r" b="b"/>
            <a:pathLst>
              <a:path w="1109980" h="6858000">
                <a:moveTo>
                  <a:pt x="0" y="0"/>
                </a:moveTo>
                <a:lnTo>
                  <a:pt x="1109397" y="0"/>
                </a:lnTo>
                <a:lnTo>
                  <a:pt x="1109397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  <a:solidFill>
            <a:srgbClr val="F0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5332" y="6552886"/>
            <a:ext cx="3286643" cy="305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0670" y="193051"/>
            <a:ext cx="5373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Modelo relacional</a:t>
            </a:r>
            <a:r>
              <a:rPr spc="-95" dirty="0"/>
              <a:t> </a:t>
            </a:r>
            <a:r>
              <a:rPr spc="-5" dirty="0"/>
              <a:t>(E/R)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3194" y="849348"/>
            <a:ext cx="6223862" cy="6008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109980" cy="6858000"/>
          </a:xfrm>
          <a:custGeom>
            <a:avLst/>
            <a:gdLst/>
            <a:ahLst/>
            <a:cxnLst/>
            <a:rect l="l" t="t" r="r" b="b"/>
            <a:pathLst>
              <a:path w="1109980" h="6858000">
                <a:moveTo>
                  <a:pt x="0" y="0"/>
                </a:moveTo>
                <a:lnTo>
                  <a:pt x="1109397" y="0"/>
                </a:lnTo>
                <a:lnTo>
                  <a:pt x="1109397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  <a:solidFill>
            <a:srgbClr val="F00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5332" y="6552886"/>
            <a:ext cx="3286643" cy="305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0670" y="193051"/>
            <a:ext cx="5373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Modelo relacional</a:t>
            </a:r>
            <a:r>
              <a:rPr spc="-95" dirty="0"/>
              <a:t> </a:t>
            </a:r>
            <a:r>
              <a:rPr spc="-5" dirty="0"/>
              <a:t>(E/R)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1078</Words>
  <Application>Microsoft Office PowerPoint</Application>
  <PresentationFormat>Panorámica</PresentationFormat>
  <Paragraphs>214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Carlito</vt:lpstr>
      <vt:lpstr>Courier New</vt:lpstr>
      <vt:lpstr>Noto Sans Symbols</vt:lpstr>
      <vt:lpstr>Trebuchet MS</vt:lpstr>
      <vt:lpstr>Office Theme</vt:lpstr>
      <vt:lpstr>Presentación de PowerPoint</vt:lpstr>
      <vt:lpstr>¿Qué es el Modelo Relacional?</vt:lpstr>
      <vt:lpstr>Conceptos Clave</vt:lpstr>
      <vt:lpstr>Conceptos Clave</vt:lpstr>
      <vt:lpstr>Presentación de PowerPoint</vt:lpstr>
      <vt:lpstr>Keys</vt:lpstr>
      <vt:lpstr>Presentación de PowerPoint</vt:lpstr>
      <vt:lpstr>Modelo relacional (E/R)</vt:lpstr>
      <vt:lpstr>Modelo relacional (E/R)</vt:lpstr>
      <vt:lpstr>¿Qué es SQL?</vt:lpstr>
      <vt:lpstr>Más sobre SQL</vt:lpstr>
      <vt:lpstr>Sentencias</vt:lpstr>
      <vt:lpstr>Sentencias</vt:lpstr>
      <vt:lpstr>DATA TYPES</vt:lpstr>
      <vt:lpstr>JOINS</vt:lpstr>
      <vt:lpstr>JOINS</vt:lpstr>
      <vt:lpstr>Sentencias SQL</vt:lpstr>
      <vt:lpstr>SQL con Python</vt:lpstr>
      <vt:lpstr>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BD_SQL_teoría.pptx</dc:title>
  <cp:lastModifiedBy>Alberto Becerra Tomé</cp:lastModifiedBy>
  <cp:revision>8</cp:revision>
  <dcterms:created xsi:type="dcterms:W3CDTF">2023-04-10T10:36:52Z</dcterms:created>
  <dcterms:modified xsi:type="dcterms:W3CDTF">2023-04-10T16:55:53Z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2023-04-10T00:00:00Z</vt:filetime>
  </property>
</Properties>
</file>