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2d3.us/visual-intro-to-machine-learning-part-2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/>
              <a:t>Machine Learning</a:t>
            </a:r>
            <a:br>
              <a:rPr lang="es-ES"/>
            </a:br>
            <a:r>
              <a:rPr lang="es-ES" sz="4000">
                <a:solidFill>
                  <a:srgbClr val="FF0000"/>
                </a:solidFill>
              </a:rPr>
              <a:t>Conceptos</a:t>
            </a:r>
            <a:br>
              <a:rPr lang="es-ES" sz="4000">
                <a:solidFill>
                  <a:srgbClr val="FF0000"/>
                </a:solidFill>
              </a:rPr>
            </a:br>
            <a:r>
              <a:rPr lang="es-ES" sz="4000">
                <a:solidFill>
                  <a:srgbClr val="FF0000"/>
                </a:solidFill>
              </a:rPr>
              <a:t>Aprendizaje Supervisado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Data Science Bootcamp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The Bridge</a:t>
            </a:r>
            <a:endParaRPr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239" name="Google Shape;239;p10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¿Cuál es el mejor modelo?</a:t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1103712" y="2243615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lineal</a:t>
            </a:r>
            <a:endParaRPr/>
          </a:p>
        </p:txBody>
      </p:sp>
      <p:sp>
        <p:nvSpPr>
          <p:cNvPr id="242" name="Google Shape;242;p10"/>
          <p:cNvSpPr txBox="1"/>
          <p:nvPr/>
        </p:nvSpPr>
        <p:spPr>
          <a:xfrm>
            <a:off x="968207" y="5258106"/>
            <a:ext cx="22099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63.0 </a:t>
            </a:r>
            <a:endParaRPr/>
          </a:p>
        </p:txBody>
      </p:sp>
      <p:sp>
        <p:nvSpPr>
          <p:cNvPr id="243" name="Google Shape;243;p10"/>
          <p:cNvSpPr txBox="1"/>
          <p:nvPr/>
        </p:nvSpPr>
        <p:spPr>
          <a:xfrm>
            <a:off x="5024686" y="5267141"/>
            <a:ext cx="23603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51.5 </a:t>
            </a:r>
            <a:endParaRPr/>
          </a:p>
        </p:txBody>
      </p:sp>
      <p:sp>
        <p:nvSpPr>
          <p:cNvPr id="244" name="Google Shape;244;p10"/>
          <p:cNvSpPr txBox="1"/>
          <p:nvPr/>
        </p:nvSpPr>
        <p:spPr>
          <a:xfrm>
            <a:off x="8938353" y="5243728"/>
            <a:ext cx="21942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49.2 </a:t>
            </a:r>
            <a:endParaRPr/>
          </a:p>
        </p:txBody>
      </p:sp>
      <p:sp>
        <p:nvSpPr>
          <p:cNvPr id="245" name="Google Shape;245;p10"/>
          <p:cNvSpPr txBox="1"/>
          <p:nvPr/>
        </p:nvSpPr>
        <p:spPr>
          <a:xfrm>
            <a:off x="7677482" y="5638336"/>
            <a:ext cx="42591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¡Bingo! Parece que he encontrado el mejor 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8087" y="2812713"/>
            <a:ext cx="3377975" cy="22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8582" y="2802570"/>
            <a:ext cx="2786944" cy="227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760" y="2802570"/>
            <a:ext cx="3320787" cy="222401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 txBox="1"/>
          <p:nvPr/>
        </p:nvSpPr>
        <p:spPr>
          <a:xfrm>
            <a:off x="4996559" y="2243615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polinómica grado 2</a:t>
            </a:r>
            <a:endParaRPr/>
          </a:p>
        </p:txBody>
      </p:sp>
      <p:sp>
        <p:nvSpPr>
          <p:cNvPr id="250" name="Google Shape;250;p10"/>
          <p:cNvSpPr txBox="1"/>
          <p:nvPr/>
        </p:nvSpPr>
        <p:spPr>
          <a:xfrm>
            <a:off x="8707633" y="2243614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polinómica grado &gt; 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¡Ya tenemos el modelo! </a:t>
            </a:r>
            <a:r>
              <a:rPr lang="es-ES">
                <a:solidFill>
                  <a:srgbClr val="C00000"/>
                </a:solidFill>
              </a:rPr>
              <a:t>Vamos a ponerlo en producción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>
            <a:spLocks noGrp="1"/>
          </p:cNvSpPr>
          <p:nvPr>
            <p:ph type="title"/>
          </p:nvPr>
        </p:nvSpPr>
        <p:spPr>
          <a:xfrm>
            <a:off x="432531" y="2128489"/>
            <a:ext cx="3139663" cy="60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ES" sz="2400"/>
              <a:t>Error = 87.9</a:t>
            </a:r>
            <a:endParaRPr sz="2400">
              <a:solidFill>
                <a:srgbClr val="C00000"/>
              </a:solidFill>
            </a:endParaRPr>
          </a:p>
        </p:txBody>
      </p:sp>
      <p:pic>
        <p:nvPicPr>
          <p:cNvPr id="261" name="Google Shape;26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03" y="2850776"/>
            <a:ext cx="2910016" cy="218377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2"/>
          <p:cNvSpPr txBox="1"/>
          <p:nvPr/>
        </p:nvSpPr>
        <p:spPr>
          <a:xfrm>
            <a:off x="3975891" y="2563870"/>
            <a:ext cx="3897298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¿Problema?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modelo no </a:t>
            </a:r>
            <a:r>
              <a:rPr lang="es-E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generaliza</a:t>
            </a: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bien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¿Solución?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Dividir en train/test. Guardo unos datos de test, ajenos completamente al entrenamiento. Y pruebo el modelo entrenado, a ver qué tal generaliza con datos nuevos</a:t>
            </a:r>
            <a:endParaRPr/>
          </a:p>
        </p:txBody>
      </p:sp>
      <p:pic>
        <p:nvPicPr>
          <p:cNvPr id="263" name="Google Shape;26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2607" y="2563869"/>
            <a:ext cx="3677452" cy="258532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2"/>
          <p:cNvSpPr txBox="1"/>
          <p:nvPr/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de un modelo</a:t>
            </a:r>
            <a:endParaRPr/>
          </a:p>
        </p:txBody>
      </p:sp>
      <p:sp>
        <p:nvSpPr>
          <p:cNvPr id="265" name="Google Shape;265;p12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Generalizar ante datos nuevos</a:t>
            </a:r>
            <a:endParaRPr/>
          </a:p>
        </p:txBody>
      </p:sp>
      <p:sp>
        <p:nvSpPr>
          <p:cNvPr id="266" name="Google Shape;266;p1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54879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- test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273" name="Google Shape;273;p1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3"/>
          <p:cNvSpPr/>
          <p:nvPr/>
        </p:nvSpPr>
        <p:spPr>
          <a:xfrm>
            <a:off x="889000" y="2157274"/>
            <a:ext cx="1578992" cy="3417644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3250461" y="2186956"/>
            <a:ext cx="157899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3250461" y="3136866"/>
            <a:ext cx="1578992" cy="253013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2583402" y="3719743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13" descr="Imagen que contiene 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4580" y="4274028"/>
            <a:ext cx="923219" cy="9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5660750" y="5312525"/>
            <a:ext cx="2451953" cy="2462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492" b="-3170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5101456" y="4554244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8424691" y="1959727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1</a:t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8424691" y="2594210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2</a:t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8424690" y="3229366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3</a:t>
            </a: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8424690" y="3859813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4</a:t>
            </a:r>
            <a:endParaRPr/>
          </a:p>
        </p:txBody>
      </p:sp>
      <p:sp>
        <p:nvSpPr>
          <p:cNvPr id="285" name="Google Shape;285;p13"/>
          <p:cNvSpPr txBox="1"/>
          <p:nvPr/>
        </p:nvSpPr>
        <p:spPr>
          <a:xfrm>
            <a:off x="3184004" y="1726387"/>
            <a:ext cx="17723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nuevos que no ha visto el modelo</a:t>
            </a:r>
            <a:endParaRPr/>
          </a:p>
        </p:txBody>
      </p:sp>
      <p:cxnSp>
        <p:nvCxnSpPr>
          <p:cNvPr id="286" name="Google Shape;286;p13"/>
          <p:cNvCxnSpPr/>
          <p:nvPr/>
        </p:nvCxnSpPr>
        <p:spPr>
          <a:xfrm rot="10800000" flipH="1">
            <a:off x="7741328" y="4490219"/>
            <a:ext cx="1177200" cy="312600"/>
          </a:xfrm>
          <a:prstGeom prst="bentConnector3">
            <a:avLst>
              <a:gd name="adj1" fmla="val 99777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7" name="Google Shape;287;p13"/>
          <p:cNvCxnSpPr/>
          <p:nvPr/>
        </p:nvCxnSpPr>
        <p:spPr>
          <a:xfrm>
            <a:off x="9580264" y="2157274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8" name="Google Shape;288;p13"/>
          <p:cNvCxnSpPr/>
          <p:nvPr/>
        </p:nvCxnSpPr>
        <p:spPr>
          <a:xfrm>
            <a:off x="9580264" y="2801400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9" name="Google Shape;289;p13"/>
          <p:cNvCxnSpPr/>
          <p:nvPr/>
        </p:nvCxnSpPr>
        <p:spPr>
          <a:xfrm>
            <a:off x="9580264" y="3429000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13"/>
          <p:cNvCxnSpPr/>
          <p:nvPr/>
        </p:nvCxnSpPr>
        <p:spPr>
          <a:xfrm>
            <a:off x="9580264" y="4068192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1" name="Google Shape;291;p13"/>
          <p:cNvSpPr txBox="1"/>
          <p:nvPr/>
        </p:nvSpPr>
        <p:spPr>
          <a:xfrm>
            <a:off x="7807934" y="4898758"/>
            <a:ext cx="177233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Entreno varios modelos</a:t>
            </a:r>
            <a:endParaRPr/>
          </a:p>
        </p:txBody>
      </p:sp>
      <p:sp>
        <p:nvSpPr>
          <p:cNvPr id="292" name="Google Shape;292;p13"/>
          <p:cNvSpPr txBox="1"/>
          <p:nvPr/>
        </p:nvSpPr>
        <p:spPr>
          <a:xfrm>
            <a:off x="10258886" y="2026469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3" name="Google Shape;293;p13"/>
          <p:cNvSpPr txBox="1"/>
          <p:nvPr/>
        </p:nvSpPr>
        <p:spPr>
          <a:xfrm>
            <a:off x="10258886" y="2676899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10258886" y="3283286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10258886" y="3968318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cxnSp>
        <p:nvCxnSpPr>
          <p:cNvPr id="296" name="Google Shape;296;p13"/>
          <p:cNvCxnSpPr>
            <a:endCxn id="281" idx="1"/>
          </p:cNvCxnSpPr>
          <p:nvPr/>
        </p:nvCxnSpPr>
        <p:spPr>
          <a:xfrm rot="10800000" flipH="1">
            <a:off x="5101591" y="2144452"/>
            <a:ext cx="3323100" cy="532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7" name="Google Shape;297;p13"/>
          <p:cNvCxnSpPr>
            <a:endCxn id="282" idx="1"/>
          </p:cNvCxnSpPr>
          <p:nvPr/>
        </p:nvCxnSpPr>
        <p:spPr>
          <a:xfrm>
            <a:off x="5101591" y="2676935"/>
            <a:ext cx="3323100" cy="102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8" name="Google Shape;298;p13"/>
          <p:cNvCxnSpPr>
            <a:endCxn id="283" idx="1"/>
          </p:cNvCxnSpPr>
          <p:nvPr/>
        </p:nvCxnSpPr>
        <p:spPr>
          <a:xfrm>
            <a:off x="5101590" y="2673991"/>
            <a:ext cx="3323100" cy="7401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9" name="Google Shape;299;p13"/>
          <p:cNvCxnSpPr>
            <a:endCxn id="284" idx="1"/>
          </p:cNvCxnSpPr>
          <p:nvPr/>
        </p:nvCxnSpPr>
        <p:spPr>
          <a:xfrm>
            <a:off x="5124690" y="2673838"/>
            <a:ext cx="3300000" cy="13707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0" name="Google Shape;300;p13"/>
          <p:cNvSpPr txBox="1"/>
          <p:nvPr/>
        </p:nvSpPr>
        <p:spPr>
          <a:xfrm>
            <a:off x="2738869" y="5786948"/>
            <a:ext cx="246478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¿Cuántos datos guardo para test?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 un 15-30 %</a:t>
            </a:r>
            <a:endParaRPr/>
          </a:p>
        </p:txBody>
      </p:sp>
      <p:sp>
        <p:nvSpPr>
          <p:cNvPr id="301" name="Google Shape;301;p13"/>
          <p:cNvSpPr txBox="1"/>
          <p:nvPr/>
        </p:nvSpPr>
        <p:spPr>
          <a:xfrm>
            <a:off x="9919575" y="4622419"/>
            <a:ext cx="1772330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¿Objetivo?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Elegir el modelo con menor cantidad de errores</a:t>
            </a:r>
            <a:endParaRPr/>
          </a:p>
        </p:txBody>
      </p:sp>
      <p:sp>
        <p:nvSpPr>
          <p:cNvPr id="302" name="Google Shape;302;p13"/>
          <p:cNvSpPr txBox="1"/>
          <p:nvPr/>
        </p:nvSpPr>
        <p:spPr>
          <a:xfrm>
            <a:off x="5660750" y="5625735"/>
            <a:ext cx="2461443" cy="2462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488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3" name="Google Shape;303;p13"/>
          <p:cNvSpPr txBox="1"/>
          <p:nvPr/>
        </p:nvSpPr>
        <p:spPr>
          <a:xfrm>
            <a:off x="5660750" y="5961604"/>
            <a:ext cx="2461443" cy="24622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488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4" name="Google Shape;304;p13"/>
          <p:cNvSpPr txBox="1"/>
          <p:nvPr/>
        </p:nvSpPr>
        <p:spPr>
          <a:xfrm>
            <a:off x="5660749" y="6282777"/>
            <a:ext cx="2449004" cy="2462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1495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 txBox="1">
            <a:spLocks noGrp="1"/>
          </p:cNvSpPr>
          <p:nvPr>
            <p:ph type="title"/>
          </p:nvPr>
        </p:nvSpPr>
        <p:spPr>
          <a:xfrm>
            <a:off x="452635" y="2148358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/>
              <a:t>1. Entreno para el examen</a:t>
            </a:r>
            <a:br>
              <a:rPr lang="es-ES" sz="1400"/>
            </a:br>
            <a:r>
              <a:rPr lang="es-ES" sz="1200" i="1"/>
              <a:t>¿Cómo? Con ejercicios</a:t>
            </a:r>
            <a:br>
              <a:rPr lang="es-ES" sz="1200" i="1"/>
            </a:br>
            <a:r>
              <a:rPr lang="es-ES" sz="1200" i="1"/>
              <a:t>Aprendo a resolver problemas</a:t>
            </a:r>
            <a:endParaRPr sz="1400" i="1"/>
          </a:p>
        </p:txBody>
      </p:sp>
      <p:sp>
        <p:nvSpPr>
          <p:cNvPr id="311" name="Google Shape;311;p14"/>
          <p:cNvSpPr txBox="1"/>
          <p:nvPr/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Examen de matemáticas</a:t>
            </a:r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>
            <a:off x="3735412" y="2148358"/>
            <a:ext cx="3402506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¿Cómo se que he aprendido la lección?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un examen</a:t>
            </a:r>
            <a:endParaRPr/>
          </a:p>
        </p:txBody>
      </p:sp>
      <p:sp>
        <p:nvSpPr>
          <p:cNvPr id="314" name="Google Shape;314;p14"/>
          <p:cNvSpPr txBox="1"/>
          <p:nvPr/>
        </p:nvSpPr>
        <p:spPr>
          <a:xfrm>
            <a:off x="407436" y="529772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Resolución de problemas con solución</a:t>
            </a:r>
            <a:endParaRPr/>
          </a:p>
        </p:txBody>
      </p:sp>
      <p:sp>
        <p:nvSpPr>
          <p:cNvPr id="315" name="Google Shape;315;p14"/>
          <p:cNvSpPr txBox="1"/>
          <p:nvPr/>
        </p:nvSpPr>
        <p:spPr>
          <a:xfrm>
            <a:off x="4043322" y="529884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Resolución de problemas sin solución</a:t>
            </a:r>
            <a:endParaRPr/>
          </a:p>
        </p:txBody>
      </p:sp>
      <p:sp>
        <p:nvSpPr>
          <p:cNvPr id="316" name="Google Shape;316;p14"/>
          <p:cNvSpPr txBox="1"/>
          <p:nvPr/>
        </p:nvSpPr>
        <p:spPr>
          <a:xfrm>
            <a:off x="7514283" y="2148358"/>
            <a:ext cx="3859733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¿Cómo se si el examen ha sido bueno?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Contando errores y aciertos en el examen</a:t>
            </a:r>
            <a:endParaRPr/>
          </a:p>
        </p:txBody>
      </p:sp>
      <p:sp>
        <p:nvSpPr>
          <p:cNvPr id="317" name="Google Shape;317;p14"/>
          <p:cNvSpPr txBox="1"/>
          <p:nvPr/>
        </p:nvSpPr>
        <p:spPr>
          <a:xfrm>
            <a:off x="8050806" y="529884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Comparo ejercicios resueltos por el alumno vs soluciones.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Métrica empleada para medir errores.</a:t>
            </a:r>
            <a:endParaRPr/>
          </a:p>
        </p:txBody>
      </p:sp>
      <p:pic>
        <p:nvPicPr>
          <p:cNvPr id="318" name="Google Shape;318;p14" descr="5 Tips to Help Kids Look Forward to Math | Scholastic | Pare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902" y="3368257"/>
            <a:ext cx="2347969" cy="176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4" descr="Iran's university entrance exam announces top scorers - Tehran Tim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4167" y="3318611"/>
            <a:ext cx="3084993" cy="1724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 descr="Nine Easy Steps to Get Good Marks in Exam | Tips and Tricks - Tyrocit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96939" y="3233142"/>
            <a:ext cx="2094418" cy="189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4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¿Cómo aprendo matemáticas?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ES">
                <a:solidFill>
                  <a:srgbClr val="C00000"/>
                </a:solidFill>
              </a:rPr>
              <a:t>¿Qué ocurre si estudiamos de memoria los problemas de examen de clase?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Overfitting</a:t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634705"/>
            <a:ext cx="4104437" cy="267765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6"/>
          <p:cNvSpPr txBox="1"/>
          <p:nvPr/>
        </p:nvSpPr>
        <p:spPr>
          <a:xfrm>
            <a:off x="587829" y="1634705"/>
            <a:ext cx="4208106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 estudiamos los problemas de memoria y nos cambian una coma en el examen, no vamos a saber resolverlo.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Estoy </a:t>
            </a: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ajustándome demasiado a mis problemas 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entrenamiento y </a:t>
            </a: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voy a poder generalizar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/resolver nuevos problemas, desconocidos para mí.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Tengo que aprender los patrones de los problemas, y la manera de resolverlos, no aprendérmelos de memoria</a:t>
            </a:r>
            <a:endParaRPr/>
          </a:p>
        </p:txBody>
      </p:sp>
      <p:sp>
        <p:nvSpPr>
          <p:cNvPr id="335" name="Google Shape;335;p16"/>
          <p:cNvSpPr txBox="1"/>
          <p:nvPr/>
        </p:nvSpPr>
        <p:spPr>
          <a:xfrm>
            <a:off x="587829" y="4784692"/>
            <a:ext cx="3975293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 o sobreajuste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Sobreajuste de un modelo a los datos de entrenamiento. Como consecuencia el modelo no va a generalizar bien. No se va a comportar como debería cuando le entren nuevos datos</a:t>
            </a:r>
            <a:endParaRPr/>
          </a:p>
        </p:txBody>
      </p:sp>
      <p:sp>
        <p:nvSpPr>
          <p:cNvPr id="336" name="Google Shape;336;p16"/>
          <p:cNvSpPr txBox="1"/>
          <p:nvPr/>
        </p:nvSpPr>
        <p:spPr>
          <a:xfrm>
            <a:off x="6160571" y="4784692"/>
            <a:ext cx="397529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¿Solución?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Utilizar más datos en training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Reducir la complejidad de los modelos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Validation!!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La complejidad del modelo me perjudica en test. </a:t>
            </a:r>
            <a:r>
              <a:rPr lang="es-ES">
                <a:solidFill>
                  <a:srgbClr val="C00000"/>
                </a:solidFill>
              </a:rPr>
              <a:t>Habrá que probar modelos más simples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Underfitting</a:t>
            </a:r>
            <a:endParaRPr/>
          </a:p>
        </p:txBody>
      </p:sp>
      <p:sp>
        <p:nvSpPr>
          <p:cNvPr id="347" name="Google Shape;347;p1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716902" y="1922104"/>
            <a:ext cx="484051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produce cuando entrenamos con pocos datos un modelo, y este no es capaz de identificar los patrones que hay en los datos para sus predicciones. Por tanto este modelo </a:t>
            </a: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puede generalizar bien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para cuando le lleguen datos nuevos.</a:t>
            </a:r>
            <a:endParaRPr/>
          </a:p>
        </p:txBody>
      </p:sp>
      <p:pic>
        <p:nvPicPr>
          <p:cNvPr id="349" name="Google Shape;34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646" y="540304"/>
            <a:ext cx="3630968" cy="5446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8" descr="Model Fit: Underfitting vs. Overfitting - Amazon Machine Learn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829" y="4340363"/>
            <a:ext cx="5807142" cy="17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¡Qué lio!…</a:t>
            </a:r>
            <a:r>
              <a:rPr lang="es-ES">
                <a:solidFill>
                  <a:srgbClr val="C00000"/>
                </a:solidFill>
              </a:rPr>
              <a:t>¿Hago modelos simples? ¿Hago modelos complejos?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Un modelo de Machine Learning… </a:t>
            </a:r>
            <a:r>
              <a:rPr lang="es-ES">
                <a:solidFill>
                  <a:srgbClr val="C00000"/>
                </a:solidFill>
              </a:rPr>
              <a:t>¿Qué es un modelo?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Bias vs Variance</a:t>
            </a:r>
            <a:endParaRPr/>
          </a:p>
        </p:txBody>
      </p:sp>
      <p:sp>
        <p:nvSpPr>
          <p:cNvPr id="361" name="Google Shape;361;p20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Hay que encontrar el equilibrio</a:t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20" descr="Azure Machine Learning] La dicotomía Varianza-sesgo (Bias-Variance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4922" y="2148397"/>
            <a:ext cx="5437580" cy="366624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0"/>
          <p:cNvSpPr txBox="1"/>
          <p:nvPr/>
        </p:nvSpPr>
        <p:spPr>
          <a:xfrm>
            <a:off x="716902" y="2198537"/>
            <a:ext cx="4263471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Capacidad de un modelo de ajustarse a los datos de entrenamiento. Si se ajusta de más, tendremos Overfitting, y por tanto un Variance alto.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Capacidad de un modelo para mantener sus regiones de decisión ante pequeñas variaciones de los datos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¿Objetivo?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Reducir el bias y el variance al maximo. Con esto conseguimos tener un modelo que se ajuste al patrón de los datos y al mismo tiempo generalizar con datos futuros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6436945" y="16903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8620852" y="16903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868875" y="6123575"/>
            <a:ext cx="37341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Demo interesante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¿Hay alguna técnica para solventar esto? </a:t>
            </a:r>
            <a:r>
              <a:rPr lang="es-ES">
                <a:solidFill>
                  <a:srgbClr val="C00000"/>
                </a:solidFill>
              </a:rPr>
              <a:t>Cross Validation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Cross Validation</a:t>
            </a:r>
            <a:endParaRPr/>
          </a:p>
        </p:txBody>
      </p:sp>
      <p:sp>
        <p:nvSpPr>
          <p:cNvPr id="378" name="Google Shape;378;p22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Utilizamos los datos de train en test y viceversa</a:t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587829" y="1815241"/>
            <a:ext cx="541803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 para K=5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Divide tus datos en 5 conjuntos (A, B, C, D, E)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Guarda 1/5  de los datos para test. Entrena con B, C, D, E y utiliza A para test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 da un error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Ahora guárdate B para test y utiliza A, C, D, E de entrenamiento.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otro error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 acabes de hacer eso con todos los </a:t>
            </a:r>
            <a:r>
              <a:rPr lang="es-ES" sz="1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folds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calcula la media de todos los erros obtenidos y será el error cometido por el modelo.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22" descr="ProClassify User's Guide - Cross-Validation Explain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2568" y="1929646"/>
            <a:ext cx="4899934" cy="331705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2"/>
          <p:cNvSpPr txBox="1"/>
          <p:nvPr/>
        </p:nvSpPr>
        <p:spPr>
          <a:xfrm>
            <a:off x="533248" y="4242546"/>
            <a:ext cx="541803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conseguimos con esto?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utilizar todos los datos de train, en test, y los datos de test a su vez en train también, conseguiré que mi modelo generalice bien, y por tanto no me produzca overfitting.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¿En cuántos k-folds hay que dividirlo?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suelen usar 10, aunque depende del volumen del dataset. Si es muy grande, dividir en 5 k-folds.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 txBox="1">
            <a:spLocks noGrp="1"/>
          </p:cNvSpPr>
          <p:nvPr>
            <p:ph type="title"/>
          </p:nvPr>
        </p:nvSpPr>
        <p:spPr>
          <a:xfrm>
            <a:off x="2210786" y="1890712"/>
            <a:ext cx="7048623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Entonces con Cross Validation ya no necesito dividir en train test…</a:t>
            </a:r>
            <a:r>
              <a:rPr lang="es-ES">
                <a:solidFill>
                  <a:srgbClr val="C00000"/>
                </a:solidFill>
              </a:rPr>
              <a:t>No exactamente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>
            <a:spLocks noGrp="1"/>
          </p:cNvSpPr>
          <p:nvPr>
            <p:ph type="title"/>
          </p:nvPr>
        </p:nvSpPr>
        <p:spPr>
          <a:xfrm>
            <a:off x="716899" y="309150"/>
            <a:ext cx="75474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587830" y="2002657"/>
            <a:ext cx="1045662" cy="4215178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2505624" y="1998092"/>
            <a:ext cx="104566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2505624" y="3008960"/>
            <a:ext cx="1045662" cy="320887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1884066" y="3985958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4"/>
          <p:cNvSpPr/>
          <p:nvPr/>
        </p:nvSpPr>
        <p:spPr>
          <a:xfrm>
            <a:off x="3896295" y="3496257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6974882" y="3416462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1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8961636" y="4428672"/>
            <a:ext cx="1449479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ELEGIDO</a:t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5215856" y="3193039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4920849" y="3187310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4920849" y="3391082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5215856" y="3398483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5215856" y="3607514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5510863" y="3604440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5511550" y="3198458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5510863" y="3806020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5805870" y="3198458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5805870" y="3833489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5215856" y="4175264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4920849" y="4169535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4920849" y="4373307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5215856" y="4380708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5215856" y="4589739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5510863" y="4586665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5511550" y="4180683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5510863" y="4788245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5805870" y="4180683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5805870" y="4815714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5215856" y="5157489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4920849" y="5151760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4920849" y="5355532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5215856" y="5362933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5215856" y="5571964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5510863" y="5568890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5511550" y="5162908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5510863" y="5770470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5805870" y="5162908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5805870" y="5797939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3896295" y="4569980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3887187" y="5494484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6974882" y="4417661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2</a:t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6989935" y="5316601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3</a:t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8264453" y="3275181"/>
            <a:ext cx="429070" cy="271084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6303546" y="3505983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6292086" y="4491079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6301758" y="5394693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4586726" y="2784841"/>
            <a:ext cx="17723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Divido en Train-Validation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3896296" y="2288020"/>
            <a:ext cx="4928108" cy="2329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8936754" y="3168859"/>
            <a:ext cx="1449478" cy="746194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8936752" y="2096531"/>
            <a:ext cx="1449479" cy="615961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ELEGIDO ENTRENADO</a:t>
            </a:r>
            <a:endParaRPr/>
          </a:p>
        </p:txBody>
      </p:sp>
      <p:sp>
        <p:nvSpPr>
          <p:cNvPr id="444" name="Google Shape;444;p24"/>
          <p:cNvSpPr txBox="1"/>
          <p:nvPr/>
        </p:nvSpPr>
        <p:spPr>
          <a:xfrm>
            <a:off x="10498579" y="2204337"/>
            <a:ext cx="144948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¿Buen performance?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¿Overfitting?</a:t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 rot="-5400000">
            <a:off x="9468760" y="4072500"/>
            <a:ext cx="385462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/>
          <p:nvPr/>
        </p:nvSpPr>
        <p:spPr>
          <a:xfrm rot="-5400000">
            <a:off x="9463581" y="2832907"/>
            <a:ext cx="34502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452" name="Google Shape;452;p25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5"/>
          <p:cNvSpPr/>
          <p:nvPr/>
        </p:nvSpPr>
        <p:spPr>
          <a:xfrm>
            <a:off x="587830" y="2002657"/>
            <a:ext cx="1045662" cy="4215178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455" name="Google Shape;455;p25"/>
          <p:cNvSpPr/>
          <p:nvPr/>
        </p:nvSpPr>
        <p:spPr>
          <a:xfrm>
            <a:off x="2505624" y="1998092"/>
            <a:ext cx="104566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456" name="Google Shape;456;p25"/>
          <p:cNvSpPr/>
          <p:nvPr/>
        </p:nvSpPr>
        <p:spPr>
          <a:xfrm>
            <a:off x="2505624" y="3008960"/>
            <a:ext cx="1045662" cy="320887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57" name="Google Shape;457;p25"/>
          <p:cNvSpPr/>
          <p:nvPr/>
        </p:nvSpPr>
        <p:spPr>
          <a:xfrm>
            <a:off x="1789911" y="3985958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5"/>
          <p:cNvSpPr/>
          <p:nvPr/>
        </p:nvSpPr>
        <p:spPr>
          <a:xfrm>
            <a:off x="4666427" y="3008960"/>
            <a:ext cx="732778" cy="630489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4666427" y="3786007"/>
            <a:ext cx="732778" cy="243182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60" name="Google Shape;460;p25"/>
          <p:cNvSpPr/>
          <p:nvPr/>
        </p:nvSpPr>
        <p:spPr>
          <a:xfrm>
            <a:off x="3686714" y="3976965"/>
            <a:ext cx="756768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5"/>
          <p:cNvSpPr/>
          <p:nvPr/>
        </p:nvSpPr>
        <p:spPr>
          <a:xfrm>
            <a:off x="5645564" y="4678300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5"/>
          <p:cNvSpPr/>
          <p:nvPr/>
        </p:nvSpPr>
        <p:spPr>
          <a:xfrm>
            <a:off x="6427433" y="4327632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 modelos</a:t>
            </a:r>
            <a:endParaRPr/>
          </a:p>
        </p:txBody>
      </p:sp>
      <p:cxnSp>
        <p:nvCxnSpPr>
          <p:cNvPr id="463" name="Google Shape;463;p25"/>
          <p:cNvCxnSpPr/>
          <p:nvPr/>
        </p:nvCxnSpPr>
        <p:spPr>
          <a:xfrm>
            <a:off x="5645564" y="3324204"/>
            <a:ext cx="1554300" cy="777000"/>
          </a:xfrm>
          <a:prstGeom prst="bentConnector3">
            <a:avLst>
              <a:gd name="adj1" fmla="val 99689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4" name="Google Shape;464;p25"/>
          <p:cNvSpPr/>
          <p:nvPr/>
        </p:nvSpPr>
        <p:spPr>
          <a:xfrm>
            <a:off x="9401455" y="4327632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 modelo</a:t>
            </a:r>
            <a:endParaRPr/>
          </a:p>
        </p:txBody>
      </p:sp>
      <p:cxnSp>
        <p:nvCxnSpPr>
          <p:cNvPr id="465" name="Google Shape;465;p25"/>
          <p:cNvCxnSpPr>
            <a:stCxn id="456" idx="2"/>
          </p:cNvCxnSpPr>
          <p:nvPr/>
        </p:nvCxnSpPr>
        <p:spPr>
          <a:xfrm rot="-5400000">
            <a:off x="6235305" y="2217185"/>
            <a:ext cx="793800" cy="7207500"/>
          </a:xfrm>
          <a:prstGeom prst="bentConnector4">
            <a:avLst>
              <a:gd name="adj1" fmla="val -28798"/>
              <a:gd name="adj2" fmla="val 9994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6" name="Google Shape;466;p25"/>
          <p:cNvSpPr/>
          <p:nvPr/>
        </p:nvSpPr>
        <p:spPr>
          <a:xfrm>
            <a:off x="9401455" y="1995745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 modelo entrenado</a:t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3686714" y="2294585"/>
            <a:ext cx="5450671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8240740" y="4693537"/>
            <a:ext cx="896645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5"/>
          <p:cNvSpPr/>
          <p:nvPr/>
        </p:nvSpPr>
        <p:spPr>
          <a:xfrm rot="-5400000">
            <a:off x="9666634" y="3515161"/>
            <a:ext cx="1138644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5"/>
          <p:cNvSpPr txBox="1"/>
          <p:nvPr/>
        </p:nvSpPr>
        <p:spPr>
          <a:xfrm>
            <a:off x="3562957" y="4344637"/>
            <a:ext cx="1045662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Necesito unos datos de validación para poder elegir el modelo</a:t>
            </a:r>
            <a:endParaRPr/>
          </a:p>
        </p:txBody>
      </p:sp>
      <p:sp>
        <p:nvSpPr>
          <p:cNvPr id="471" name="Google Shape;471;p25"/>
          <p:cNvSpPr txBox="1"/>
          <p:nvPr/>
        </p:nvSpPr>
        <p:spPr>
          <a:xfrm>
            <a:off x="5635268" y="3491058"/>
            <a:ext cx="104566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 para cada modelo</a:t>
            </a:r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7854561" y="5062880"/>
            <a:ext cx="166900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Elijo modelo con menor cantidad de errores en validación</a:t>
            </a:r>
            <a:endParaRPr/>
          </a:p>
        </p:txBody>
      </p:sp>
      <p:sp>
        <p:nvSpPr>
          <p:cNvPr id="473" name="Google Shape;473;p25"/>
          <p:cNvSpPr txBox="1"/>
          <p:nvPr/>
        </p:nvSpPr>
        <p:spPr>
          <a:xfrm>
            <a:off x="10293764" y="5613442"/>
            <a:ext cx="166900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Utilizo todos los datos de train + validation para entrenar mi mejor modelo.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>
            <a:off x="6276599" y="1865151"/>
            <a:ext cx="274537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el modelo con datos completamente desconocidos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480" name="Google Shape;480;p26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Algunas consideraciones</a:t>
            </a:r>
            <a:endParaRPr/>
          </a:p>
        </p:txBody>
      </p:sp>
      <p:sp>
        <p:nvSpPr>
          <p:cNvPr id="481" name="Google Shape;481;p2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6"/>
          <p:cNvSpPr txBox="1"/>
          <p:nvPr/>
        </p:nvSpPr>
        <p:spPr>
          <a:xfrm>
            <a:off x="587829" y="1935838"/>
            <a:ext cx="10515600" cy="387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Cuidado al aplicar modificaciones en los conjuntos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/test. </a:t>
            </a: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podemos contaminar ambos conjuntos con datos del otro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El conjunto de test se separa de los datos y no se toca hasta el final. Todas las transformaciones que apliquemos en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tiene que salir únicamente del conjunto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Ejemplo: si vamos a imputar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una columna por su media (imaginemos 31.24 con todos los datos), á la hora de imputarla en el conjunto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estaríamos utilizando los datos de test para imputar esa media, cuando en realidad 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los datos de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los de test son completamente desconocidos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 media del conjunto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podría ser de 22.67, muy lejos de la media de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test.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aplicar las transformaciones/limpieza obtenidas hasta ahora?</a:t>
            </a:r>
            <a:endParaRPr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Scalers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por ejemplo, si tenemos un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StandardScaler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usar ese mismo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StandardScaler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test.</a:t>
            </a:r>
            <a:endParaRPr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si aplicábamos la media/mediana/moda en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aplicar esa misma métrica en test.</a:t>
            </a:r>
            <a:endParaRPr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reduction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eliminar las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quitábamos en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(y añadir los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dummies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vacíos en test)</a:t>
            </a:r>
            <a:endParaRPr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mismos cálculos que en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>
            <a:spLocks noGrp="1"/>
          </p:cNvSpPr>
          <p:nvPr>
            <p:ph type="title"/>
          </p:nvPr>
        </p:nvSpPr>
        <p:spPr>
          <a:xfrm>
            <a:off x="2439386" y="1890712"/>
            <a:ext cx="7048500" cy="30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Esto lo veo muy complicado </a:t>
            </a:r>
            <a:r>
              <a:rPr lang="es-ES">
                <a:solidFill>
                  <a:srgbClr val="C00000"/>
                </a:solidFill>
              </a:rPr>
              <a:t>¿Cómo voy a programar un modelo?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8" descr="Deep Learning (MEMES AHEAD) | Data Science and Machine Learning | Kagg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3865" y="1892158"/>
            <a:ext cx="4849637" cy="408339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Machine Learning en Python</a:t>
            </a:r>
            <a:endParaRPr/>
          </a:p>
        </p:txBody>
      </p:sp>
      <p:sp>
        <p:nvSpPr>
          <p:cNvPr id="494" name="Google Shape;494;p2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 txBox="1"/>
          <p:nvPr/>
        </p:nvSpPr>
        <p:spPr>
          <a:xfrm>
            <a:off x="1406556" y="3347898"/>
            <a:ext cx="21198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 txBox="1"/>
          <p:nvPr/>
        </p:nvSpPr>
        <p:spPr>
          <a:xfrm>
            <a:off x="1237880" y="5887594"/>
            <a:ext cx="21198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28" descr="Machine learning con TensorFlow y Keras en Pyth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8114" y="3820744"/>
            <a:ext cx="2576743" cy="193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8" descr="Regalos y productos: Scikit Learn | Redbubble"/>
          <p:cNvPicPr preferRelativeResize="0"/>
          <p:nvPr/>
        </p:nvPicPr>
        <p:blipFill rotWithShape="1">
          <a:blip r:embed="rId5">
            <a:alphaModFix/>
          </a:blip>
          <a:srcRect l="6239" t="24393" r="6238" b="23164"/>
          <a:stretch/>
        </p:blipFill>
        <p:spPr>
          <a:xfrm>
            <a:off x="1344015" y="1892157"/>
            <a:ext cx="2410842" cy="144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1908946" y="4514630"/>
            <a:ext cx="8178800" cy="191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/>
              <a:t>Mucha info</a:t>
            </a:r>
            <a:br>
              <a:rPr lang="es-ES" sz="4000"/>
            </a:br>
            <a:r>
              <a:rPr lang="es-ES" sz="4000">
                <a:solidFill>
                  <a:srgbClr val="C00000"/>
                </a:solidFill>
              </a:rPr>
              <a:t>Vamos a resumir</a:t>
            </a:r>
            <a:endParaRPr/>
          </a:p>
        </p:txBody>
      </p:sp>
      <p:pic>
        <p:nvPicPr>
          <p:cNvPr id="504" name="Google Shape;504;p29" descr="Re What GIF - Re What Umm - Descubre &amp; Comparte GIF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8326" y="798759"/>
            <a:ext cx="3158490" cy="3715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Concepto de modelo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587828" y="1858895"/>
            <a:ext cx="1064467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modelo es un conjunto de fórmulas matemáticas que expresan relaciones y patrones entre variables, utilizados para estudiar comportamientos de sistemas complejos ante situaciones difíciles de observar en la realidad.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una manera de traducir a la matemática relaciones entre datos de la vida real.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4739196" y="3289733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endParaRPr/>
          </a:p>
        </p:txBody>
      </p:sp>
      <p:cxnSp>
        <p:nvCxnSpPr>
          <p:cNvPr id="105" name="Google Shape;105;p3"/>
          <p:cNvCxnSpPr/>
          <p:nvPr/>
        </p:nvCxnSpPr>
        <p:spPr>
          <a:xfrm>
            <a:off x="3719743" y="362708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3"/>
          <p:cNvCxnSpPr/>
          <p:nvPr/>
        </p:nvCxnSpPr>
        <p:spPr>
          <a:xfrm>
            <a:off x="6693128" y="362708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3"/>
          <p:cNvSpPr txBox="1"/>
          <p:nvPr/>
        </p:nvSpPr>
        <p:spPr>
          <a:xfrm>
            <a:off x="3972017" y="3257752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6885373" y="3182334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470197" y="4234394"/>
            <a:ext cx="838307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Variables que me digan la predisposición que tienen los pacientes a contraer cáncer de pulmón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Variables que me indiquen si un cliente es buen o mal pagador para un banco.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Qué producto estaría dispuesto a comprar un usuario X de Facebook, en función de sus gustos y búsquedas.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542760" y="5574918"/>
            <a:ext cx="1064467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un modelo puedo predecir cierto output, como por ejemplo si el paciente contrae o no cáncer de pulmón, a partir de un conjunto de inputs, que podrían ser edad, fumador, enfermedades previas…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Resumen</a:t>
            </a:r>
            <a:endParaRPr/>
          </a:p>
        </p:txBody>
      </p:sp>
      <p:sp>
        <p:nvSpPr>
          <p:cNvPr id="510" name="Google Shape;510;p3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587829" y="1945423"/>
            <a:ext cx="10033956" cy="433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partir de una serie de inputs (features), podré realizar predicciones sobre una variable objetivo (target)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necesito?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Datos, y un buen lenguaje de programación con librerías de machine learning (sklearn y keras de python)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construyo un modelo?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Entrenándolo con datos y buscando su error mínimo. Para ello hay que aplicar el método científico.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Divido los datos en train + test. El conjunto de train a su vez lo divido en train + validation que utilizo para escoger el mejor modelo. Pruebo el mejor modelo en test. Siempre busco que tenga pocos errores y generalice bien.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del modelo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Pocos errores y que generalice bien cuando se enfrente a datos nuevos. Tiene que ser capaz de predecir bien ante datos futuros.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 y Underfitting</a:t>
            </a:r>
            <a:endParaRPr sz="16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 es que el modelo no encuentra bien las asociaciones entre los datos, y overfitting que se ajusta demasiado al entrenamiento. En ambos casos no va a generalizar bien el modelo. Hay que buscar el equilibrio (bias vs variance)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1498600" y="1104900"/>
            <a:ext cx="9194800" cy="40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Parece que un modelo es algo que me sirve para hacer predicciones a partir de ciertos inputs. Ahora bien, </a:t>
            </a:r>
            <a:r>
              <a:rPr lang="es-ES">
                <a:solidFill>
                  <a:srgbClr val="C00000"/>
                </a:solidFill>
              </a:rPr>
              <a:t>¿cómo se crea uno de estos?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¿Cómo se crea un modelo?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587828" y="1858895"/>
            <a:ext cx="106446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modelo necesita un histórico de datos que le sirvan de muestra, al igual que el aprendizaje de un ser humano. Con esos datos aprende patrones para predecir el output (tiene o no cáncer), de manera que cuando vengan inputs nuevos, sabrá dar un output.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9000480" y="3430193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</a:t>
            </a:r>
            <a:endParaRPr/>
          </a:p>
        </p:txBody>
      </p:sp>
      <p:cxnSp>
        <p:nvCxnSpPr>
          <p:cNvPr id="126" name="Google Shape;126;p5"/>
          <p:cNvCxnSpPr/>
          <p:nvPr/>
        </p:nvCxnSpPr>
        <p:spPr>
          <a:xfrm>
            <a:off x="7981027" y="376754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5"/>
          <p:cNvCxnSpPr/>
          <p:nvPr/>
        </p:nvCxnSpPr>
        <p:spPr>
          <a:xfrm>
            <a:off x="10954412" y="376754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5"/>
          <p:cNvSpPr txBox="1"/>
          <p:nvPr/>
        </p:nvSpPr>
        <p:spPr>
          <a:xfrm>
            <a:off x="8233301" y="3398212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1146657" y="3322794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30" name="Google Shape;130;p5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335" y="3808016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335" y="4437932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335" y="5029312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0335" y="3198877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162975" y="2726629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35" name="Google Shape;135;p5"/>
          <p:cNvCxnSpPr/>
          <p:nvPr/>
        </p:nvCxnSpPr>
        <p:spPr>
          <a:xfrm>
            <a:off x="471057" y="308997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5"/>
          <p:cNvSpPr txBox="1"/>
          <p:nvPr/>
        </p:nvSpPr>
        <p:spPr>
          <a:xfrm>
            <a:off x="2361462" y="2726628"/>
            <a:ext cx="11185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3364638" y="2726628"/>
            <a:ext cx="1748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¿Ha tenido cáncer?</a:t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1269508" y="2713272"/>
            <a:ext cx="1979720" cy="298695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038688" y="2478633"/>
            <a:ext cx="452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3444538" y="2713272"/>
            <a:ext cx="1571345" cy="29741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4935986" y="2425907"/>
            <a:ext cx="452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42" name="Google Shape;142;p5" descr="Imagen que contiene Icono&#10;&#10;Descripción generada automá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07828" y="5152476"/>
            <a:ext cx="923219" cy="9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6096000" y="6171634"/>
            <a:ext cx="2039917" cy="2462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089" b="-2194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1563940" y="323018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1597981" y="3941329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1563940" y="453227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1572809" y="5124507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2649987" y="3245914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2649987" y="394132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2653444" y="453227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2649987" y="5092877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152" name="Google Shape;152;p5"/>
          <p:cNvCxnSpPr/>
          <p:nvPr/>
        </p:nvCxnSpPr>
        <p:spPr>
          <a:xfrm>
            <a:off x="406971" y="435992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" name="Google Shape;153;p5"/>
          <p:cNvCxnSpPr/>
          <p:nvPr/>
        </p:nvCxnSpPr>
        <p:spPr>
          <a:xfrm>
            <a:off x="424725" y="375759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5"/>
          <p:cNvCxnSpPr/>
          <p:nvPr/>
        </p:nvCxnSpPr>
        <p:spPr>
          <a:xfrm>
            <a:off x="406968" y="4984922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5"/>
          <p:cNvCxnSpPr/>
          <p:nvPr/>
        </p:nvCxnSpPr>
        <p:spPr>
          <a:xfrm>
            <a:off x="402531" y="5588602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5"/>
          <p:cNvSpPr txBox="1"/>
          <p:nvPr/>
        </p:nvSpPr>
        <p:spPr>
          <a:xfrm>
            <a:off x="3968320" y="3226811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4005808" y="393470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4005808" y="451853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4005807" y="512100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160" name="Google Shape;160;p5"/>
          <p:cNvCxnSpPr>
            <a:stCxn id="143" idx="3"/>
            <a:endCxn id="125" idx="2"/>
          </p:cNvCxnSpPr>
          <p:nvPr/>
        </p:nvCxnSpPr>
        <p:spPr>
          <a:xfrm rot="10800000" flipH="1">
            <a:off x="8135917" y="4105044"/>
            <a:ext cx="1787100" cy="2189700"/>
          </a:xfrm>
          <a:prstGeom prst="bentConnector2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61" name="Google Shape;161;p5" descr="Imagen que contiene dibujo&#10;&#10;Descripción generada automáticament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9960" y="3301094"/>
            <a:ext cx="882173" cy="88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 txBox="1"/>
          <p:nvPr/>
        </p:nvSpPr>
        <p:spPr>
          <a:xfrm>
            <a:off x="6502949" y="4119374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fumador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7391358" y="4125994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68 años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10845555" y="4043783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Si/No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6725271" y="2981545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CASOS NUEVOS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10676268" y="2977307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Target &amp; Features</a:t>
            </a:r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X e Y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622704" y="1744365"/>
            <a:ext cx="1043345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 es pura terminología de Machine Learning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 sz="16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trata de la variable objetivo, la variable a predecir, el output del modelo. Por norma general es una única variable, ya sea numérica o categórica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16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 el resto de variables utilizadas como input del modelo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1978240" y="4798937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endParaRPr/>
          </a:p>
        </p:txBody>
      </p:sp>
      <p:cxnSp>
        <p:nvCxnSpPr>
          <p:cNvPr id="176" name="Google Shape;176;p6"/>
          <p:cNvCxnSpPr/>
          <p:nvPr/>
        </p:nvCxnSpPr>
        <p:spPr>
          <a:xfrm>
            <a:off x="958787" y="5136290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7" name="Google Shape;177;p6"/>
          <p:cNvCxnSpPr/>
          <p:nvPr/>
        </p:nvCxnSpPr>
        <p:spPr>
          <a:xfrm>
            <a:off x="3932172" y="5136290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8" name="Google Shape;178;p6"/>
          <p:cNvSpPr txBox="1"/>
          <p:nvPr/>
        </p:nvSpPr>
        <p:spPr>
          <a:xfrm>
            <a:off x="1211061" y="4766956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4124417" y="4691538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80" name="Google Shape;180;p6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6166" y="4429311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6166" y="505922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6166" y="565060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26166" y="3820172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6908806" y="3347924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85" name="Google Shape;185;p6"/>
          <p:cNvCxnSpPr/>
          <p:nvPr/>
        </p:nvCxnSpPr>
        <p:spPr>
          <a:xfrm>
            <a:off x="6216888" y="371126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6"/>
          <p:cNvSpPr txBox="1"/>
          <p:nvPr/>
        </p:nvSpPr>
        <p:spPr>
          <a:xfrm>
            <a:off x="8107293" y="3347923"/>
            <a:ext cx="11185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9110469" y="3347923"/>
            <a:ext cx="1748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¿Ha tenido cáncer?</a:t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7015339" y="3334567"/>
            <a:ext cx="1979720" cy="298695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7270334" y="2993977"/>
            <a:ext cx="15027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(features)</a:t>
            </a: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9190369" y="3334567"/>
            <a:ext cx="1571345" cy="29741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9421189" y="3009691"/>
            <a:ext cx="11644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(target)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7309771" y="385148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7343812" y="4562624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7309771" y="515357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7318640" y="5745802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8395818" y="3867209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97" name="Google Shape;197;p6"/>
          <p:cNvSpPr txBox="1"/>
          <p:nvPr/>
        </p:nvSpPr>
        <p:spPr>
          <a:xfrm>
            <a:off x="8395818" y="456262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98" name="Google Shape;198;p6"/>
          <p:cNvSpPr txBox="1"/>
          <p:nvPr/>
        </p:nvSpPr>
        <p:spPr>
          <a:xfrm>
            <a:off x="8399275" y="515357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8395818" y="5714172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200" name="Google Shape;200;p6"/>
          <p:cNvCxnSpPr/>
          <p:nvPr/>
        </p:nvCxnSpPr>
        <p:spPr>
          <a:xfrm>
            <a:off x="6152802" y="498121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6"/>
          <p:cNvCxnSpPr/>
          <p:nvPr/>
        </p:nvCxnSpPr>
        <p:spPr>
          <a:xfrm>
            <a:off x="6170556" y="437888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6"/>
          <p:cNvCxnSpPr/>
          <p:nvPr/>
        </p:nvCxnSpPr>
        <p:spPr>
          <a:xfrm>
            <a:off x="6152799" y="5606217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6"/>
          <p:cNvCxnSpPr/>
          <p:nvPr/>
        </p:nvCxnSpPr>
        <p:spPr>
          <a:xfrm>
            <a:off x="6148362" y="6209897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6"/>
          <p:cNvSpPr txBox="1"/>
          <p:nvPr/>
        </p:nvSpPr>
        <p:spPr>
          <a:xfrm>
            <a:off x="9714151" y="3848106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9751639" y="455600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6" name="Google Shape;206;p6"/>
          <p:cNvSpPr txBox="1"/>
          <p:nvPr/>
        </p:nvSpPr>
        <p:spPr>
          <a:xfrm>
            <a:off x="9751639" y="513983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7" name="Google Shape;207;p6"/>
          <p:cNvSpPr txBox="1"/>
          <p:nvPr/>
        </p:nvSpPr>
        <p:spPr>
          <a:xfrm>
            <a:off x="9751638" y="574230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Existen varios tipos de modelos… </a:t>
            </a:r>
            <a:r>
              <a:rPr lang="es-ES">
                <a:solidFill>
                  <a:srgbClr val="C00000"/>
                </a:solidFill>
              </a:rPr>
              <a:t>¿Cómo se que he elegido el que da mejores resultados?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¿Es bueno el modelo elegido?</a:t>
            </a:r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8" descr="FOTOS] Así era la vida de Bailey, la perrita que se hizo viral por meme &quot;no  tengo idea qué estoy haciendo&quot; - Meganoticia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629" y="3251581"/>
            <a:ext cx="3059375" cy="194194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 txBox="1"/>
          <p:nvPr/>
        </p:nvSpPr>
        <p:spPr>
          <a:xfrm>
            <a:off x="340805" y="2454756"/>
            <a:ext cx="3655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¿Cuál es el mejor modelo para nuestros datos?</a:t>
            </a:r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5028062" y="2684973"/>
            <a:ext cx="1893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 científico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8" descr="The scientific method is a process for experimentat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461" y="3037004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 txBox="1"/>
          <p:nvPr/>
        </p:nvSpPr>
        <p:spPr>
          <a:xfrm>
            <a:off x="8060782" y="2684163"/>
            <a:ext cx="349258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Minimizar errores.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Encontrar un modelo que prediga con la menor cantidad de errores posible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8" descr="Gradient Descent — ML Glossary documenta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9835" y="3500094"/>
            <a:ext cx="2648711" cy="197531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 txBox="1"/>
          <p:nvPr/>
        </p:nvSpPr>
        <p:spPr>
          <a:xfrm>
            <a:off x="326900" y="2731387"/>
            <a:ext cx="36550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priori no lo sabemos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4733599" y="2423610"/>
            <a:ext cx="25381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solucionamos esto?</a:t>
            </a:r>
            <a:endParaRPr/>
          </a:p>
        </p:txBody>
      </p:sp>
      <p:sp>
        <p:nvSpPr>
          <p:cNvPr id="228" name="Google Shape;228;p8"/>
          <p:cNvSpPr txBox="1"/>
          <p:nvPr/>
        </p:nvSpPr>
        <p:spPr>
          <a:xfrm>
            <a:off x="8208129" y="2338527"/>
            <a:ext cx="30921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objetivo perseguimos?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Entonces hay que probar varios modelos.</a:t>
            </a:r>
            <a:br>
              <a:rPr lang="es-ES"/>
            </a:br>
            <a:r>
              <a:rPr lang="es-ES">
                <a:solidFill>
                  <a:srgbClr val="C00000"/>
                </a:solidFill>
              </a:rPr>
              <a:t>Nos quedaremos con el mejor. Vamos a probar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1840</Words>
  <Application>Microsoft Office PowerPoint</Application>
  <PresentationFormat>Panorámica</PresentationFormat>
  <Paragraphs>298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Machine Learning Conceptos Aprendizaje Supervisado</vt:lpstr>
      <vt:lpstr>Un modelo de Machine Learning… ¿Qué es un modelo?</vt:lpstr>
      <vt:lpstr>Modelo</vt:lpstr>
      <vt:lpstr>Parece que un modelo es algo que me sirve para hacer predicciones a partir de ciertos inputs. Ahora bien, ¿cómo se crea uno de estos?</vt:lpstr>
      <vt:lpstr>Modelo</vt:lpstr>
      <vt:lpstr>Target &amp; Features</vt:lpstr>
      <vt:lpstr>Existen varios tipos de modelos… ¿Cómo se que he elegido el que da mejores resultados?</vt:lpstr>
      <vt:lpstr>Modelo</vt:lpstr>
      <vt:lpstr>Entonces hay que probar varios modelos. Nos quedaremos con el mejor. Vamos a probar</vt:lpstr>
      <vt:lpstr>Modelo</vt:lpstr>
      <vt:lpstr>¡Ya tenemos el modelo! Vamos a ponerlo en producción</vt:lpstr>
      <vt:lpstr>Error = 87.9</vt:lpstr>
      <vt:lpstr>Train - test</vt:lpstr>
      <vt:lpstr>1. Entreno para el examen ¿Cómo? Con ejercicios Aprendo a resolver problemas</vt:lpstr>
      <vt:lpstr>¿Qué ocurre si estudiamos de memoria los problemas de examen de clase?</vt:lpstr>
      <vt:lpstr>Overfitting</vt:lpstr>
      <vt:lpstr>La complejidad del modelo me perjudica en test. Habrá que probar modelos más simples</vt:lpstr>
      <vt:lpstr>Underfitting</vt:lpstr>
      <vt:lpstr>¡Qué lio!…¿Hago modelos simples? ¿Hago modelos complejos?</vt:lpstr>
      <vt:lpstr>Bias vs Variance</vt:lpstr>
      <vt:lpstr>¿Hay alguna técnica para solventar esto? Cross Validation</vt:lpstr>
      <vt:lpstr>Cross Validation</vt:lpstr>
      <vt:lpstr>Entonces con Cross Validation ya no necesito dividir en train test…No exactamente</vt:lpstr>
      <vt:lpstr>Train – Test - Validation</vt:lpstr>
      <vt:lpstr>Train – Test - Validation</vt:lpstr>
      <vt:lpstr>Train – Test - Validation</vt:lpstr>
      <vt:lpstr>Esto lo veo muy complicado ¿Cómo voy a programar un modelo?</vt:lpstr>
      <vt:lpstr>Machine Learning en Python</vt:lpstr>
      <vt:lpstr>Mucha info Vamos a resumir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Conceptos Aprendizaje Supervisado</dc:title>
  <dc:creator>Daniel Ortiz</dc:creator>
  <cp:lastModifiedBy>Daniel Ortiz</cp:lastModifiedBy>
  <cp:revision>1</cp:revision>
  <dcterms:created xsi:type="dcterms:W3CDTF">2020-10-12T14:09:12Z</dcterms:created>
  <dcterms:modified xsi:type="dcterms:W3CDTF">2021-03-04T07:20:58Z</dcterms:modified>
</cp:coreProperties>
</file>