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Pulse para desplazar la diapositiva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5CCA90D-DFD4-4ABB-BBA3-65FCE7BC734D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6EF0F4-7315-4AEB-B20E-B6E327E82666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EDEE8B-BE91-4B73-A405-BCB6266B6E4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37ADDA-AA09-4A4D-9A25-2C6FA94B6B7F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7D7C23-3A1B-48F6-BC11-502788ADE097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62E846E-80B2-4DC9-929E-308FC5B2D0AC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758E6A-62EC-4B8A-B9DE-01C1DECD5C23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246860-CDF6-4159-818D-3B163C338108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409159-7289-4E51-ACFF-72424824F03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37177F-E0E1-4BEC-82CB-84F0DE927A2C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8065C56-873B-4320-894B-662DCC2F597E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567BCE-3D9F-43AA-8D15-6D75EC927F3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10/14/20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A2AEA7-4FEA-49C3-90A5-5EADAD4F9D4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5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276640" y="2766240"/>
            <a:ext cx="7638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0000"/>
                </a:solidFill>
                <a:latin typeface="Calibri Light"/>
              </a:rPr>
              <a:t>Machine Learning - Clasificación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6600" spc="-1" strike="noStrike">
                <a:solidFill>
                  <a:srgbClr val="ff0000"/>
                </a:solidFill>
                <a:latin typeface="Calibri Light"/>
              </a:rPr>
              <a:t>Preguntas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943920" y="2049480"/>
            <a:ext cx="5257440" cy="3821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Aprendizaje supervisado: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Regresión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Clasificación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Aprendizaje no supervisado: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Clusterización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Reducción de dimensionalidad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Aprendizaje por refuerzo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5561640" y="1690560"/>
            <a:ext cx="5868000" cy="46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Modelo de Machine Learning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943920" y="2049480"/>
            <a:ext cx="5257440" cy="4443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Un modelo de ML son un conjunto de parámetros  y operaciones que permiten una entrada con datos (input) y, a partir de un proceso específico, obtiene una salida.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salida normalmente son uno o más números que representan algo específico para el usuario.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 le concede el nombre de “caja negra” habitualmente.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4" name="Picture 4" descr="Show Me The Black Box. How human can tap onto the machine… | by Satsawat  Natakarnkitkul | Towards AI — Multidisciplinary Science Journal | Medium"/>
          <p:cNvPicPr/>
          <p:nvPr/>
        </p:nvPicPr>
        <p:blipFill>
          <a:blip r:embed="rId1"/>
          <a:stretch/>
        </p:blipFill>
        <p:spPr>
          <a:xfrm>
            <a:off x="6295680" y="2554560"/>
            <a:ext cx="5494320" cy="225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0000"/>
                </a:solidFill>
                <a:latin typeface="Calibri Light"/>
              </a:rPr>
              <a:t>Algoritmos de clasificación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838080" y="2212920"/>
            <a:ext cx="5257440" cy="3821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Los algoritmos de clasificación son algoritmos de aprendizaje supervisado cuyo objetivo es predecir etiquetas de clase categóricas de las nuevas instancias.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Dos tipos principales: 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ffffff"/>
                </a:solidFill>
                <a:latin typeface="Calibri"/>
              </a:rPr>
              <a:t>Clasificación binaria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: solo hay dos clases posibles. Ejemplo: correo spam o no spam (0 o 1)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ffffff"/>
                </a:solidFill>
                <a:latin typeface="Calibri"/>
              </a:rPr>
              <a:t>Clasificación multi-clase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: más de dos clases. Ejemplo: identificación de dígitos (0 a 9)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7" name="Picture 2" descr="Image for post"/>
          <p:cNvPicPr/>
          <p:nvPr/>
        </p:nvPicPr>
        <p:blipFill>
          <a:blip r:embed="rId1"/>
          <a:stretch/>
        </p:blipFill>
        <p:spPr>
          <a:xfrm>
            <a:off x="7218000" y="1806480"/>
            <a:ext cx="378108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Tipos de técnicas principales en ML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34400" y="2299680"/>
            <a:ext cx="2582280" cy="389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Algoritmos de regresión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7975080" y="2307600"/>
            <a:ext cx="26773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Algoritmos de clasificación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8544600" y="5755320"/>
            <a:ext cx="26773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</a:rPr>
              <a:t>Árbol de decisión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1959480" y="5805360"/>
            <a:ext cx="26773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</a:rPr>
              <a:t>Regresión no lineal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63" name="Picture 2" descr="Image result for predicción costes grafica"/>
          <p:cNvPicPr/>
          <p:nvPr/>
        </p:nvPicPr>
        <p:blipFill>
          <a:blip r:embed="rId1"/>
          <a:stretch/>
        </p:blipFill>
        <p:spPr>
          <a:xfrm>
            <a:off x="936000" y="2761200"/>
            <a:ext cx="4005720" cy="281448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4" descr="Image result for mail spam"/>
          <p:cNvPicPr/>
          <p:nvPr/>
        </p:nvPicPr>
        <p:blipFill>
          <a:blip r:embed="rId2"/>
          <a:stretch/>
        </p:blipFill>
        <p:spPr>
          <a:xfrm>
            <a:off x="7035120" y="2900520"/>
            <a:ext cx="440964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Nomenclatura en clasificación con palabras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6" name="Picture 4" descr=""/>
          <p:cNvPicPr/>
          <p:nvPr/>
        </p:nvPicPr>
        <p:blipFill>
          <a:blip r:embed="rId1"/>
          <a:stretch/>
        </p:blipFill>
        <p:spPr>
          <a:xfrm>
            <a:off x="7247880" y="2427840"/>
            <a:ext cx="3583080" cy="2625840"/>
          </a:xfrm>
          <a:prstGeom prst="rect">
            <a:avLst/>
          </a:prstGeom>
          <a:ln w="0"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Las palabras han de transformarse a números.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Las clases de los objetos se representan mediante vectores 2D. 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El vector debe contener a 0 todas las clases de objetos disponibles y a 1 el que representa al objeto </a:t>
            </a:r>
            <a:r>
              <a:rPr b="1" i="1" lang="en-US" sz="1800" spc="-1" strike="noStrike">
                <a:solidFill>
                  <a:srgbClr val="ffffff"/>
                </a:solidFill>
                <a:latin typeface="Calibri"/>
              </a:rPr>
              <a:t>en su posición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. No pueden coexistir dos valores 1.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Ejemplo para correo spam: 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Definimos que la primera posición del vector 2D se corresponde con el correo SPAM y la segunda se corresponde con el correo no SPAM. Para definir el ejemplo de la imagen, tendríamos el vector [1, 0].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Conjuntos de datos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751680" y="2049480"/>
            <a:ext cx="5344200" cy="4216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En Machine Learning, el conjunto de datos está dividido, normalmente, en tres partes: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Conjunto de entrenamiento: son los datos con los que se va a entrenar el modelo.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Conjunto de validación: sirve para que evitar el sobreentrenamiento* (overfitting)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Conjunto de test: son los datos con los que se va a testear el modelo. El resultado final del testeo ha de ser un porcentaje de acierto sobre el conjunto de test. 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En Kaggle, para comparar los resultados de dos participantes diferentes, se observa el porcetaje de error (o acierto) de la predicción sobre el conjunto de entrenamiento.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0" name="Picture 2" descr="Resultado de imagen de conjunto de entrenamiento validacion y test"/>
          <p:cNvPicPr/>
          <p:nvPr/>
        </p:nvPicPr>
        <p:blipFill>
          <a:blip r:embed="rId1"/>
          <a:stretch/>
        </p:blipFill>
        <p:spPr>
          <a:xfrm>
            <a:off x="6278760" y="2458800"/>
            <a:ext cx="5743440" cy="23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Métricas de clasificación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751680" y="2276280"/>
            <a:ext cx="5344200" cy="2829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Accuracy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Matriz de confusión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751680" y="2276280"/>
            <a:ext cx="5344200" cy="2829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Herramienta que permite visualizar el desempeño de un modelo de aprendizaje supervisado.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 hay más de una clase: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Eje horizontal: falso positivo.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Eje vertical: falso negativo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5" name="Picture 2_1" descr="RPubs - Matriz de Confusión - Evaluación de modelos de predicción"/>
          <p:cNvPicPr/>
          <p:nvPr/>
        </p:nvPicPr>
        <p:blipFill>
          <a:blip r:embed="rId1"/>
          <a:stretch/>
        </p:blipFill>
        <p:spPr>
          <a:xfrm>
            <a:off x="6756480" y="820800"/>
            <a:ext cx="5037120" cy="243252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4_1" descr=""/>
          <p:cNvPicPr/>
          <p:nvPr/>
        </p:nvPicPr>
        <p:blipFill>
          <a:blip r:embed="rId2"/>
          <a:stretch/>
        </p:blipFill>
        <p:spPr>
          <a:xfrm>
            <a:off x="7250040" y="3560040"/>
            <a:ext cx="3843720" cy="28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Application>LibreOffice/7.0.0.3$Windows_X86_64 LibreOffice_project/8061b3e9204bef6b321a21033174034a5e2ea88e</Application>
  <Words>507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  <dc:description/>
  <dc:language>es-ES</dc:language>
  <cp:lastModifiedBy/>
  <dcterms:modified xsi:type="dcterms:W3CDTF">2020-10-14T22:13:18Z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