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E1AF952-0FE6-4DF9-BA0E-648E9E672B23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38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80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36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177433" y="1114421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FF0000"/>
                </a:solidFill>
                <a:latin typeface="Calibri Light"/>
              </a:rPr>
              <a:t>Regresión logística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0DB8A9C2-6224-A41B-2840-04EB1FC2F3F6}"/>
              </a:ext>
            </a:extLst>
          </p:cNvPr>
          <p:cNvSpPr/>
          <p:nvPr/>
        </p:nvSpPr>
        <p:spPr>
          <a:xfrm>
            <a:off x="597809" y="553320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2800" strike="noStrike" spc="-1" dirty="0">
                <a:solidFill>
                  <a:srgbClr val="FF0000"/>
                </a:solidFill>
                <a:latin typeface="Calibri Light"/>
              </a:rPr>
              <a:t>Sevilla, 26 de Mayo de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Ejemplo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Se trata de una generalización de la regresión lineal al caso de la clasificación.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OJO! </a:t>
            </a:r>
            <a:r>
              <a:rPr lang="es-ES" b="1" spc="-1" dirty="0">
                <a:solidFill>
                  <a:srgbClr val="FFFFFF"/>
                </a:solidFill>
                <a:latin typeface="Calibri"/>
              </a:rPr>
              <a:t>Pese a llamarse “regresión logística” es de clasificación.</a:t>
            </a:r>
            <a:endParaRPr lang="es-ES" sz="18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OBJETIVO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: Transformar el resultado de un valor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continuo no acotado (-</a:t>
            </a:r>
            <a:r>
              <a:rPr lang="es-ES" sz="1800" b="1" strike="noStrike" spc="-1" dirty="0" err="1">
                <a:solidFill>
                  <a:srgbClr val="FFFFFF"/>
                </a:solidFill>
                <a:latin typeface="Calibri"/>
              </a:rPr>
              <a:t>inf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, +</a:t>
            </a:r>
            <a:r>
              <a:rPr lang="es-ES" sz="1800" b="1" strike="noStrike" spc="-1" dirty="0" err="1">
                <a:solidFill>
                  <a:srgbClr val="FFFFFF"/>
                </a:solidFill>
                <a:latin typeface="Calibri"/>
              </a:rPr>
              <a:t>inf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 (regresión lineal) en una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probabilidad (acotada (0, 1))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3C6671-E416-2F6C-5E89-910086C6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95" y="1229032"/>
            <a:ext cx="4846364" cy="20305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8BB8B2-2E97-A7A5-1D54-5ED9A6E7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694" y="3429000"/>
            <a:ext cx="4895497" cy="2760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497240" y="1690560"/>
            <a:ext cx="9758880" cy="432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Arial"/>
              </a:rPr>
              <a:t>Pasos de la Regresión Logística</a:t>
            </a:r>
            <a:endParaRPr lang="es-ES" sz="4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700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SzPct val="110000"/>
              <a:buFont typeface="+mj-lt"/>
              <a:buAutoNum type="arabicPeriod"/>
            </a:pP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Establecimiento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 la formula de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regresioón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lineal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pc="-1" dirty="0">
              <a:solidFill>
                <a:srgbClr val="FFFFFF"/>
              </a:solidFill>
              <a:latin typeface="Calibri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+mj-lt"/>
              <a:buAutoNum type="arabicPeriod" startAt="2"/>
            </a:pPr>
            <a:r>
              <a:rPr lang="en-GB" spc="-1" dirty="0" err="1">
                <a:solidFill>
                  <a:srgbClr val="FFFFFF"/>
                </a:solidFill>
                <a:latin typeface="Calibri"/>
              </a:rPr>
              <a:t>Conversión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a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probabilidad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con la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sigmoide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o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logística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Esta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tiene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un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valor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 entrada no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limitado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(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todos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los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números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reales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) y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su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output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pertenece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al interval (0,1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)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. Los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extremos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del interval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nunca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se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alcanzan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Compruébalo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si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quieres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;).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chemeClr val="accent1"/>
              </a:buClr>
              <a:buFont typeface="+mj-lt"/>
              <a:buAutoNum type="arabicPeriod" startAt="3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6564204" y="2430360"/>
            <a:ext cx="5333986" cy="2854127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DF1961-1A78-0726-B023-B73495DB3AC7}"/>
                  </a:ext>
                </a:extLst>
              </p:cNvPr>
              <p:cNvSpPr txBox="1"/>
              <p:nvPr/>
            </p:nvSpPr>
            <p:spPr>
              <a:xfrm>
                <a:off x="2217921" y="2430360"/>
                <a:ext cx="2198637" cy="468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0070C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DF1961-1A78-0726-B023-B73495DB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21" y="2430360"/>
                <a:ext cx="2198637" cy="468723"/>
              </a:xfrm>
              <a:prstGeom prst="rect">
                <a:avLst/>
              </a:prstGeom>
              <a:blipFill>
                <a:blip r:embed="rId4"/>
                <a:stretch>
                  <a:fillRect t="-1299" b="-103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3DE3EF-4DDC-4249-CE8A-D3E60E0CFD04}"/>
                  </a:ext>
                </a:extLst>
              </p:cNvPr>
              <p:cNvSpPr txBox="1"/>
              <p:nvPr/>
            </p:nvSpPr>
            <p:spPr>
              <a:xfrm>
                <a:off x="1450115" y="4571919"/>
                <a:ext cx="3734248" cy="79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0070C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3DE3EF-4DDC-4249-CE8A-D3E60E0C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15" y="4571919"/>
                <a:ext cx="3734248" cy="79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Función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Logística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58" name="Picture 4" descr="Image for post"/>
          <p:cNvPicPr/>
          <p:nvPr/>
        </p:nvPicPr>
        <p:blipFill>
          <a:blip r:embed="rId3"/>
          <a:stretch/>
        </p:blipFill>
        <p:spPr>
          <a:xfrm>
            <a:off x="2881440" y="1625760"/>
            <a:ext cx="6428520" cy="465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Gradient Descent y MSE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Gradient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Descent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728499-BA0A-369E-4C16-362DC75530D8}"/>
                  </a:ext>
                </a:extLst>
              </p:cNvPr>
              <p:cNvSpPr txBox="1"/>
              <p:nvPr/>
            </p:nvSpPr>
            <p:spPr>
              <a:xfrm>
                <a:off x="1080000" y="3169800"/>
                <a:ext cx="879987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b="1" dirty="0">
                    <a:solidFill>
                      <a:schemeClr val="bg1"/>
                    </a:solidFill>
                  </a:rPr>
                  <a:t>Plan A</a:t>
                </a:r>
                <a:r>
                  <a:rPr lang="es-ES" sz="1800" dirty="0">
                    <a:solidFill>
                      <a:schemeClr val="bg1"/>
                    </a:solidFill>
                  </a:rPr>
                  <a:t>: minimizar </a:t>
                </a:r>
                <a:r>
                  <a:rPr lang="es-ES" dirty="0">
                    <a:solidFill>
                      <a:schemeClr val="bg1"/>
                    </a:solidFill>
                  </a:rPr>
                  <a:t>los errores cuadráticos </a:t>
                </a:r>
                <a:r>
                  <a:rPr lang="es-ES" sz="1800" dirty="0">
                    <a:solidFill>
                      <a:schemeClr val="bg1"/>
                    </a:solidFill>
                  </a:rPr>
                  <a:t>entre </a:t>
                </a: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b="1" dirty="0">
                    <a:solidFill>
                      <a:schemeClr val="bg1"/>
                    </a:solidFill>
                  </a:rPr>
                  <a:t>valor real </a:t>
                </a:r>
                <a:r>
                  <a:rPr lang="es-ES" sz="1800" dirty="0">
                    <a:solidFill>
                      <a:schemeClr val="bg1"/>
                    </a:solidFill>
                  </a:rPr>
                  <a:t>y las </a:t>
                </a:r>
                <a:r>
                  <a:rPr lang="es-ES" sz="1800" b="1" dirty="0">
                    <a:solidFill>
                      <a:schemeClr val="bg1"/>
                    </a:solidFill>
                  </a:rPr>
                  <a:t>probabilidades ofrecidas por el estimador</a:t>
                </a:r>
                <a:r>
                  <a:rPr lang="es-ES" sz="1800" dirty="0">
                    <a:solidFill>
                      <a:schemeClr val="bg1"/>
                    </a:solidFill>
                  </a:rPr>
                  <a:t>:</a:t>
                </a: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 startAt="2"/>
                </a:pPr>
                <a:r>
                  <a:rPr lang="es-ES" sz="1800" b="1" dirty="0">
                    <a:solidFill>
                      <a:schemeClr val="bg1"/>
                    </a:solidFill>
                  </a:rPr>
                  <a:t>Problema</a:t>
                </a:r>
                <a:r>
                  <a:rPr lang="es-ES" sz="1800" dirty="0">
                    <a:solidFill>
                      <a:schemeClr val="bg1"/>
                    </a:solidFill>
                  </a:rPr>
                  <a:t>: nada garantiza que </a:t>
                </a:r>
                <a14:m>
                  <m:oMath xmlns:m="http://schemas.openxmlformats.org/officeDocument/2006/math">
                    <m:r>
                      <a:rPr lang="es-E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18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tenga solo un mínimo. Esto se debe a que la función sigmoide no es estrictamente convexa.</a:t>
                </a:r>
                <a:endParaRPr lang="es-ES" sz="1800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728499-BA0A-369E-4C16-362DC755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3169800"/>
                <a:ext cx="8799870" cy="2862322"/>
              </a:xfrm>
              <a:prstGeom prst="rect">
                <a:avLst/>
              </a:prstGeom>
              <a:blipFill>
                <a:blip r:embed="rId3"/>
                <a:stretch>
                  <a:fillRect l="-416" t="-1277" r="-554" b="-23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879179-DD97-19C6-073C-813F7A5E38CF}"/>
                  </a:ext>
                </a:extLst>
              </p:cNvPr>
              <p:cNvSpPr txBox="1"/>
              <p:nvPr/>
            </p:nvSpPr>
            <p:spPr>
              <a:xfrm>
                <a:off x="2431935" y="3912182"/>
                <a:ext cx="60960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879179-DD97-19C6-073C-813F7A5E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35" y="3912182"/>
                <a:ext cx="6096000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Maximum Likelihood</a:t>
            </a:r>
            <a:endParaRPr lang="es-ES" sz="4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B82602-4174-8CB9-E2F9-8A40B9812582}"/>
                  </a:ext>
                </a:extLst>
              </p:cNvPr>
              <p:cNvSpPr txBox="1"/>
              <p:nvPr/>
            </p:nvSpPr>
            <p:spPr>
              <a:xfrm>
                <a:off x="2295553" y="1689840"/>
                <a:ext cx="721467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endChr m:val=""/>
                            <m:ctrlP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s-E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s-E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s-E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B82602-4174-8CB9-E2F9-8A40B9812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53" y="1689840"/>
                <a:ext cx="7214676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F1A7BB-7A7F-352E-D3FF-21E02149EC46}"/>
                  </a:ext>
                </a:extLst>
              </p:cNvPr>
              <p:cNvSpPr txBox="1"/>
              <p:nvPr/>
            </p:nvSpPr>
            <p:spPr>
              <a:xfrm>
                <a:off x="1406013" y="2623938"/>
                <a:ext cx="9842090" cy="3172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Tiene un único mínimo.</a:t>
                </a:r>
              </a:p>
              <a:p>
                <a:pPr marL="914400" lvl="1" indent="-4572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Los términos con: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0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2">
                  <a:buClr>
                    <a:schemeClr val="accent1"/>
                  </a:buClr>
                </a:pPr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914400" lvl="2" indent="0">
                  <a:buClr>
                    <a:srgbClr val="003594"/>
                  </a:buClr>
                  <a:buNone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son muy grandes, mientras que aquellos con: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0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2">
                  <a:buClr>
                    <a:schemeClr val="accent1"/>
                  </a:buClr>
                </a:pPr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914400" lvl="2" indent="0">
                  <a:buClr>
                    <a:srgbClr val="003594"/>
                  </a:buClr>
                  <a:buNone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se aproximan a 0.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F1A7BB-7A7F-352E-D3FF-21E02149E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13" y="2623938"/>
                <a:ext cx="9842090" cy="3172663"/>
              </a:xfrm>
              <a:prstGeom prst="rect">
                <a:avLst/>
              </a:prstGeom>
              <a:blipFill>
                <a:blip r:embed="rId4"/>
                <a:stretch>
                  <a:fillRect t="-1152" b="-32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13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Establecimiento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Threshold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F1A7BB-7A7F-352E-D3FF-21E02149EC46}"/>
              </a:ext>
            </a:extLst>
          </p:cNvPr>
          <p:cNvSpPr txBox="1"/>
          <p:nvPr/>
        </p:nvSpPr>
        <p:spPr>
          <a:xfrm>
            <a:off x="403122" y="1488706"/>
            <a:ext cx="9842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</a:pPr>
            <a:r>
              <a:rPr lang="es-ES" sz="2000" spc="-1" dirty="0">
                <a:solidFill>
                  <a:srgbClr val="FFFFFF"/>
                </a:solidFill>
                <a:latin typeface="Calibri"/>
              </a:rPr>
              <a:t>Para obtener etiquetas se establece un umbral </a:t>
            </a:r>
            <a:r>
              <a:rPr lang="es-ES" sz="2000" i="1" spc="-1" dirty="0" err="1">
                <a:solidFill>
                  <a:srgbClr val="FFFFFF"/>
                </a:solidFill>
                <a:latin typeface="Calibri"/>
              </a:rPr>
              <a:t>Thr</a:t>
            </a:r>
            <a:r>
              <a:rPr lang="es-ES" sz="2000" i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s-ES" sz="2000" spc="-1" dirty="0">
                <a:solidFill>
                  <a:srgbClr val="FFFFFF"/>
                </a:solidFill>
                <a:latin typeface="Calibri"/>
              </a:rPr>
              <a:t>tal que si </a:t>
            </a:r>
            <a:endParaRPr lang="es-ES" sz="2000" i="1" spc="-1" dirty="0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F0E9A6-99B5-FE56-EBD7-2F1D8896A67E}"/>
                  </a:ext>
                </a:extLst>
              </p:cNvPr>
              <p:cNvSpPr txBox="1"/>
              <p:nvPr/>
            </p:nvSpPr>
            <p:spPr>
              <a:xfrm>
                <a:off x="2772697" y="2151692"/>
                <a:ext cx="6096000" cy="661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Clr>
                    <a:srgbClr val="0035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𝑇h𝑟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buClr>
                    <a:srgbClr val="0035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𝑇h𝑟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F0E9A6-99B5-FE56-EBD7-2F1D8896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97" y="2151692"/>
                <a:ext cx="6096000" cy="661207"/>
              </a:xfrm>
              <a:prstGeom prst="rect">
                <a:avLst/>
              </a:prstGeom>
              <a:blipFill>
                <a:blip r:embed="rId3"/>
                <a:stretch>
                  <a:fillRect b="-46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CF8089AF-6D1D-D0E8-35B6-C54F988CCD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496" y="3208975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&gt;0.5→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&lt;0.5→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CF8089AF-6D1D-D0E8-35B6-C54F988CC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6" y="3208975"/>
                <a:ext cx="5727100" cy="1180356"/>
              </a:xfrm>
              <a:prstGeom prst="rect">
                <a:avLst/>
              </a:prstGeom>
              <a:blipFill>
                <a:blip r:embed="rId4"/>
                <a:stretch>
                  <a:fillRect l="-2556" t="-51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2C8F5A2-5EAB-65DD-C33D-9F4F958A0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14" y="4502752"/>
            <a:ext cx="3265820" cy="2206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arcador de texto 5">
                <a:extLst>
                  <a:ext uri="{FF2B5EF4-FFF2-40B4-BE49-F238E27FC236}">
                    <a16:creationId xmlns:a16="http://schemas.microsoft.com/office/drawing/2014/main" id="{29F1394A-A513-008A-E7D6-34FD866C98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0180" y="3166861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&gt;0.7→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&lt;0.7→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2" name="Marcador de texto 5">
                <a:extLst>
                  <a:ext uri="{FF2B5EF4-FFF2-40B4-BE49-F238E27FC236}">
                    <a16:creationId xmlns:a16="http://schemas.microsoft.com/office/drawing/2014/main" id="{29F1394A-A513-008A-E7D6-34FD866C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80" y="3166861"/>
                <a:ext cx="5727100" cy="1180356"/>
              </a:xfrm>
              <a:prstGeom prst="rect">
                <a:avLst/>
              </a:prstGeom>
              <a:blipFill>
                <a:blip r:embed="rId6"/>
                <a:stretch>
                  <a:fillRect l="-2556" t="-51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:a16="http://schemas.microsoft.com/office/drawing/2014/main" id="{FD68F33B-A3E4-F0EF-0B14-808703827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599" y="4389331"/>
            <a:ext cx="2858627" cy="2326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arcador de texto 5">
                <a:extLst>
                  <a:ext uri="{FF2B5EF4-FFF2-40B4-BE49-F238E27FC236}">
                    <a16:creationId xmlns:a16="http://schemas.microsoft.com/office/drawing/2014/main" id="{AB6426EB-EEE8-7433-7325-11D6A1C602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6154" y="3162214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s-ES" sz="2000" b="0" i="0" spc="-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s-ES" sz="2000" b="0" i="0" spc="-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Marcador de texto 5">
                <a:extLst>
                  <a:ext uri="{FF2B5EF4-FFF2-40B4-BE49-F238E27FC236}">
                    <a16:creationId xmlns:a16="http://schemas.microsoft.com/office/drawing/2014/main" id="{AB6426EB-EEE8-7433-7325-11D6A1C6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154" y="3162214"/>
                <a:ext cx="5727100" cy="1180356"/>
              </a:xfrm>
              <a:prstGeom prst="rect">
                <a:avLst/>
              </a:prstGeom>
              <a:blipFill>
                <a:blip r:embed="rId8"/>
                <a:stretch>
                  <a:fillRect l="-2556" t="-56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id="{55A759BB-87FB-0FA1-85DB-D9A731BF9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8697" y="4351864"/>
            <a:ext cx="2817279" cy="23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Multiclase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: SoftMax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9D5E53-A6F8-7AD3-4AC1-FAB35AE3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17" y="1747199"/>
            <a:ext cx="4541359" cy="3000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0950F56-687D-689C-4932-BF41C436CE83}"/>
                  </a:ext>
                </a:extLst>
              </p:cNvPr>
              <p:cNvSpPr txBox="1"/>
              <p:nvPr/>
            </p:nvSpPr>
            <p:spPr>
              <a:xfrm>
                <a:off x="6643622" y="1531692"/>
                <a:ext cx="4580920" cy="79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0950F56-687D-689C-4932-BF41C436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22" y="1531692"/>
                <a:ext cx="4580920" cy="79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FE4C746-F392-179E-B0E6-FDF26577F3CF}"/>
                  </a:ext>
                </a:extLst>
              </p:cNvPr>
              <p:cNvSpPr txBox="1"/>
              <p:nvPr/>
            </p:nvSpPr>
            <p:spPr>
              <a:xfrm>
                <a:off x="6667326" y="2740612"/>
                <a:ext cx="458092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FE4C746-F392-179E-B0E6-FDF26577F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26" y="2740612"/>
                <a:ext cx="4580920" cy="862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105E68-9053-BCBC-077F-FE1C59275B3F}"/>
                  </a:ext>
                </a:extLst>
              </p:cNvPr>
              <p:cNvSpPr txBox="1"/>
              <p:nvPr/>
            </p:nvSpPr>
            <p:spPr>
              <a:xfrm>
                <a:off x="6667326" y="4117388"/>
                <a:ext cx="458092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105E68-9053-BCBC-077F-FE1C5927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26" y="4117388"/>
                <a:ext cx="4580920" cy="862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2666CE3-5315-3E72-F453-1A85A6A60DBF}"/>
                  </a:ext>
                </a:extLst>
              </p:cNvPr>
              <p:cNvSpPr txBox="1"/>
              <p:nvPr/>
            </p:nvSpPr>
            <p:spPr>
              <a:xfrm>
                <a:off x="838080" y="5168706"/>
                <a:ext cx="4046606" cy="1197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s-ES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s-ES" sz="2400" b="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2666CE3-5315-3E72-F453-1A85A6A6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5168706"/>
                <a:ext cx="4046606" cy="11976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C3659535-BB54-05B4-1CA1-3B0DE455587F}"/>
              </a:ext>
            </a:extLst>
          </p:cNvPr>
          <p:cNvSpPr txBox="1"/>
          <p:nvPr/>
        </p:nvSpPr>
        <p:spPr>
          <a:xfrm>
            <a:off x="4994930" y="5475136"/>
            <a:ext cx="625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Función de coste K clases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8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6642</TotalTime>
  <Words>448</Words>
  <Application>Microsoft Office PowerPoint</Application>
  <PresentationFormat>Panorámica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Alberto Becerra</cp:lastModifiedBy>
  <cp:revision>52</cp:revision>
  <dcterms:created xsi:type="dcterms:W3CDTF">2020-05-12T19:48:30Z</dcterms:created>
  <dcterms:modified xsi:type="dcterms:W3CDTF">2022-05-30T08:03:26Z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