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R4Z2qlw1O4ISnTOrHOoskpaRf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3f30688e8_0_71: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4" name="Google Shape;154;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3f30688e8_0_28: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66" name="Google Shape;166;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55fd4aef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3f30688e8_0_8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0" name="Google Shape;230;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c55fd4aef_0_5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9" name="Google Shape;239;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3f30688e8_0_93: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6" name="Google Shape;96;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2" name="Google Shape;10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3f30688e8_0_8: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1" name="Google Shape;111;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1" name="Google Shape;12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3f30688e8_0_39: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1" name="Google Shape;131;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57" name="Google Shape;157;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58" name="Google Shape;158;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59" name="Google Shape;159;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60" name="Google Shape;160;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61" name="Google Shape;161;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62" name="Google Shape;162;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69" name="Google Shape;169;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70" name="Google Shape;170;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75" y="1437525"/>
            <a:ext cx="60381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como si fuese 1.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pic>
        <p:nvPicPr>
          <p:cNvPr id="178" name="Google Shape;178;ga3f30688e8_0_100"/>
          <p:cNvPicPr preferRelativeResize="0"/>
          <p:nvPr/>
        </p:nvPicPr>
        <p:blipFill>
          <a:blip r:embed="rId3">
            <a:alphaModFix/>
          </a:blip>
          <a:stretch>
            <a:fillRect/>
          </a:stretch>
        </p:blipFill>
        <p:spPr>
          <a:xfrm>
            <a:off x="7522275" y="2793325"/>
            <a:ext cx="3831103" cy="19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185" name="Google Shape;185;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propio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cierta enfermedad, el modelo devuelve una probabilidad entre 0 y 1, y nosotros establecemos un threshold (o umbral) para determinar si es un 0 (no tiene enfermedad) o un 1 (tiene enfermedad).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186" name="Google Shape;186;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187" name="Google Shape;187;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188" name="Google Shape;188;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189" name="Google Shape;189;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190" name="Google Shape;190;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191" name="Google Shape;191;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192" name="Google Shape;192;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193" name="Google Shape;193;g9c55fd4aef_0_0"/>
          <p:cNvSpPr txBox="1"/>
          <p:nvPr/>
        </p:nvSpPr>
        <p:spPr>
          <a:xfrm>
            <a:off x="3936976" y="3310050"/>
            <a:ext cx="1979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enfermedad</a:t>
            </a:r>
            <a:r>
              <a:rPr lang="en-US" sz="1400">
                <a:solidFill>
                  <a:srgbClr val="FFFFFF"/>
                </a:solidFill>
                <a:latin typeface="Calibri"/>
                <a:ea typeface="Calibri"/>
                <a:cs typeface="Calibri"/>
                <a:sym typeface="Calibri"/>
              </a:rPr>
              <a:t>?</a:t>
            </a:r>
            <a:endParaRPr/>
          </a:p>
        </p:txBody>
      </p:sp>
      <p:sp>
        <p:nvSpPr>
          <p:cNvPr id="194" name="Google Shape;194;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196" name="Google Shape;196;g9c55fd4aef_0_0"/>
          <p:cNvSpPr/>
          <p:nvPr/>
        </p:nvSpPr>
        <p:spPr>
          <a:xfrm>
            <a:off x="3973752" y="3341875"/>
            <a:ext cx="18213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198" name="Google Shape;198;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199" name="Google Shape;199;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00" name="Google Shape;200;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1" name="Google Shape;201;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2" name="Google Shape;202;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03" name="Google Shape;203;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04" name="Google Shape;204;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05" name="Google Shape;205;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06" name="Google Shape;206;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7" name="Google Shape;207;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8" name="Google Shape;208;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9" name="Google Shape;209;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0" name="Google Shape;210;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11" name="Google Shape;211;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12" name="Google Shape;212;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13" name="Google Shape;213;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14" name="Google Shape;214;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15" name="Google Shape;215;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16" name="Google Shape;216;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17" name="Google Shape;217;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18" name="Google Shape;218;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19" name="Google Shape;219;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20" name="Google Shape;220;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1" name="Google Shape;221;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2" name="Google Shape;222;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3" name="Google Shape;223;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4" name="Google Shape;224;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5" name="Google Shape;225;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6" name="Google Shape;226;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a3f30688e8_0_8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33" name="Google Shape;233;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¿Qué elementos la componen?</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TP/(TP + FN)</a:t>
            </a:r>
            <a:endParaRPr>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p:txBody>
      </p:sp>
      <p:pic>
        <p:nvPicPr>
          <p:cNvPr id="234" name="Google Shape;234;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35" name="Google Shape;235;ga3f30688e8_0_86"/>
          <p:cNvSpPr txBox="1"/>
          <p:nvPr/>
        </p:nvSpPr>
        <p:spPr>
          <a:xfrm>
            <a:off x="838075" y="497332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42" name="Google Shape;242;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43" name="Google Shape;243;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44" name="Google Shape;244;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cxnSp>
        <p:nvCxnSpPr>
          <p:cNvPr id="3" name="Conector recto 2">
            <a:extLst>
              <a:ext uri="{FF2B5EF4-FFF2-40B4-BE49-F238E27FC236}">
                <a16:creationId xmlns:a16="http://schemas.microsoft.com/office/drawing/2014/main" id="{A0FA4BAC-2B78-403E-B5A1-F06306E1BF94}"/>
              </a:ext>
            </a:extLst>
          </p:cNvPr>
          <p:cNvCxnSpPr/>
          <p:nvPr/>
        </p:nvCxnSpPr>
        <p:spPr>
          <a:xfrm>
            <a:off x="9225280" y="4744720"/>
            <a:ext cx="1219200" cy="914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84" name="Google Shape;84;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85" name="Google Shape;85;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92" name="Google Shape;92;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05" name="Google Shape;105;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07" name="Google Shape;107;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¿Cómo se qué clasificador es el mejor? El que tenga un accuracy mas alto… Veamos si es así</a:t>
            </a:r>
            <a:endParaRPr sz="2000" b="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14" name="Google Shape;114;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pacientes en una consulta y el objetivo es clasificar si tienen diabetes o no. El % de los que tienen diabetes vs los que no tienen es:.</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15" name="Google Shape;115;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16" name="Google Shape;116;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17" name="Google Shape;117;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Calculamos el accuracy: 97% de precisión. Que modelo más bueno!!!</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El objetivo del clasificador es que diferencie bien entre las dos clases</a:t>
            </a:r>
            <a:endParaRPr sz="20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24" name="Google Shape;124;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Muy útil sobre todo en problemas de clasificación binaria. Vemos en una tabla qué tal se comporta el modelo para cada clase (filas son las clases actuales y columnas las predichas). Primero una pequeña aclaración sobre la notación:</a:t>
            </a:r>
            <a:endParaRPr sz="160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Hay que tener claro qué es 1 y que es 0. 1 es la pregunta que queremos resolver en el target. ¿Quién me impaga? ¿Quién sobrevive en el Titanic? ¿Quién da positivo en CV?</a:t>
            </a:r>
            <a:endParaRPr sz="160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0 es si no se da el caso</a:t>
            </a:r>
            <a:endParaRPr sz="160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Por tanto, positivo es 1, y negativo es 0</a:t>
            </a: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Aclarado esto, definimos su matriz de confusión:</a:t>
            </a: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a:solidFill>
                <a:srgbClr val="FFFFFF"/>
              </a:solidFill>
              <a:latin typeface="Calibri"/>
              <a:ea typeface="Calibri"/>
              <a:cs typeface="Calibri"/>
              <a:sym typeface="Calibri"/>
            </a:endParaRPr>
          </a:p>
        </p:txBody>
      </p:sp>
      <p:pic>
        <p:nvPicPr>
          <p:cNvPr id="125" name="Google Shape;125;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26" name="Google Shape;126;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27" name="Google Shape;127;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34" name="Google Shape;134;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35" name="Google Shape;135;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36" name="Google Shape;136;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37" name="Google Shape;137;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38" name="Google Shape;138;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0" name="Google Shape;140;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41" name="Google Shape;141;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42" name="Google Shape;142;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43" name="Google Shape;143;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5" name="Google Shape;145;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46" name="Google Shape;146;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49" name="Google Shape;149;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50" name="Google Shape;150;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1379</Words>
  <Application>Microsoft Office PowerPoint</Application>
  <PresentationFormat>Panorámica</PresentationFormat>
  <Paragraphs>167</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Daniel Ortiz</cp:lastModifiedBy>
  <cp:revision>1</cp:revision>
  <dcterms:created xsi:type="dcterms:W3CDTF">2020-05-12T19:48:30Z</dcterms:created>
  <dcterms:modified xsi:type="dcterms:W3CDTF">2021-03-16T12:40:50Z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