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jR4Z2qlw1O4ISnTOrHOoskpaRfB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7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 name="Google Shape;5;n"/>
          <p:cNvSpPr txBox="1">
            <a:spLocks noGrp="1"/>
          </p:cNvSpPr>
          <p:nvPr>
            <p:ph type="hdr" idx="3"/>
          </p:nvPr>
        </p:nvSpPr>
        <p:spPr>
          <a:xfrm>
            <a:off x="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 name="Google Shape;6;n"/>
          <p:cNvSpPr txBox="1">
            <a:spLocks noGrp="1"/>
          </p:cNvSpPr>
          <p:nvPr>
            <p:ph type="dt" idx="10"/>
          </p:nvPr>
        </p:nvSpPr>
        <p:spPr>
          <a:xfrm>
            <a:off x="427896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10157400"/>
            <a:ext cx="3280680" cy="53424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n"/>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400" b="0" i="0" u="none" strike="noStrike" cap="none">
                <a:latin typeface="Times New Roman"/>
                <a:ea typeface="Times New Roman"/>
                <a:cs typeface="Times New Roman"/>
                <a:sym typeface="Times New Roman"/>
              </a:rPr>
              <a:t>‹Nº›</a:t>
            </a:fld>
            <a:endParaRPr sz="1400" b="0" i="0" u="none" strike="noStrike" cap="none">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a:spLocks noGrp="1" noRot="1" noChangeAspect="1"/>
          </p:cNvSpPr>
          <p:nvPr>
            <p:ph type="sldImg" idx="2"/>
          </p:nvPr>
        </p:nvSpPr>
        <p:spPr>
          <a:xfrm>
            <a:off x="685800" y="1143000"/>
            <a:ext cx="5486040" cy="308592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 name="Google Shape;66;p1: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67" name="Google Shape;67;p1: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latin typeface="Times New Roman"/>
                <a:ea typeface="Times New Roman"/>
                <a:cs typeface="Times New Roman"/>
                <a:sym typeface="Times New Roman"/>
              </a:rPr>
              <a:t>1</a:t>
            </a:fld>
            <a:endParaRPr sz="1200" b="0" i="0" u="none" strike="noStrike" cap="non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a3f30688e8_0_71:notes"/>
          <p:cNvSpPr>
            <a:spLocks noGrp="1" noRot="1" noChangeAspect="1"/>
          </p:cNvSpPr>
          <p:nvPr>
            <p:ph type="sldImg" idx="2"/>
          </p:nvPr>
        </p:nvSpPr>
        <p:spPr>
          <a:xfrm>
            <a:off x="685800" y="1143000"/>
            <a:ext cx="5486100" cy="3085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3" name="Google Shape;153;ga3f30688e8_0_71: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54" name="Google Shape;154;ga3f30688e8_0_71: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10</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a3f30688e8_0_28:notes"/>
          <p:cNvSpPr>
            <a:spLocks noGrp="1" noRot="1" noChangeAspect="1"/>
          </p:cNvSpPr>
          <p:nvPr>
            <p:ph type="sldImg" idx="2"/>
          </p:nvPr>
        </p:nvSpPr>
        <p:spPr>
          <a:xfrm>
            <a:off x="685800" y="1143000"/>
            <a:ext cx="5486100" cy="3085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5" name="Google Shape;165;ga3f30688e8_0_28: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66" name="Google Shape;166;ga3f30688e8_0_28: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11</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a3f30688e8_0_100:notes"/>
          <p:cNvSpPr>
            <a:spLocks noGrp="1" noRot="1" noChangeAspect="1"/>
          </p:cNvSpPr>
          <p:nvPr>
            <p:ph type="sldImg" idx="2"/>
          </p:nvPr>
        </p:nvSpPr>
        <p:spPr>
          <a:xfrm>
            <a:off x="685800" y="1143000"/>
            <a:ext cx="5486100" cy="3085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3" name="Google Shape;173;ga3f30688e8_0_100: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74" name="Google Shape;174;ga3f30688e8_0_100: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12</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9c55fd4aef_0_0:notes"/>
          <p:cNvSpPr>
            <a:spLocks noGrp="1" noRot="1" noChangeAspect="1"/>
          </p:cNvSpPr>
          <p:nvPr>
            <p:ph type="sldImg" idx="2"/>
          </p:nvPr>
        </p:nvSpPr>
        <p:spPr>
          <a:xfrm>
            <a:off x="685800" y="1143000"/>
            <a:ext cx="5486100" cy="3085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1" name="Google Shape;181;g9c55fd4aef_0_0: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82" name="Google Shape;182;g9c55fd4aef_0_0: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13</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a3f30688e8_0_86:notes"/>
          <p:cNvSpPr>
            <a:spLocks noGrp="1" noRot="1" noChangeAspect="1"/>
          </p:cNvSpPr>
          <p:nvPr>
            <p:ph type="sldImg" idx="2"/>
          </p:nvPr>
        </p:nvSpPr>
        <p:spPr>
          <a:xfrm>
            <a:off x="685800" y="1143000"/>
            <a:ext cx="5486100" cy="3085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9" name="Google Shape;229;ga3f30688e8_0_86: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230" name="Google Shape;230;ga3f30688e8_0_86: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14</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9c55fd4aef_0_56:notes"/>
          <p:cNvSpPr>
            <a:spLocks noGrp="1" noRot="1" noChangeAspect="1"/>
          </p:cNvSpPr>
          <p:nvPr>
            <p:ph type="sldImg" idx="2"/>
          </p:nvPr>
        </p:nvSpPr>
        <p:spPr>
          <a:xfrm>
            <a:off x="685800" y="1143000"/>
            <a:ext cx="5486100" cy="3085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8" name="Google Shape;238;g9c55fd4aef_0_56: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239" name="Google Shape;239;g9c55fd4aef_0_56: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15</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a3f30688e8_0_1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3" name="Google Shape;173;ga3f30688e8_0_100: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74" name="Google Shape;174;ga3f30688e8_0_100: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16</a:t>
            </a:fld>
            <a:endParaRPr sz="1200" b="0" strike="noStrike">
              <a:latin typeface="Times New Roman"/>
              <a:ea typeface="Times New Roman"/>
              <a:cs typeface="Times New Roman"/>
              <a:sym typeface="Times New Roman"/>
            </a:endParaRPr>
          </a:p>
        </p:txBody>
      </p:sp>
    </p:spTree>
    <p:extLst>
      <p:ext uri="{BB962C8B-B14F-4D97-AF65-F5344CB8AC3E}">
        <p14:creationId xmlns:p14="http://schemas.microsoft.com/office/powerpoint/2010/main" val="28252864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0:notes"/>
          <p:cNvSpPr>
            <a:spLocks noGrp="1" noRot="1" noChangeAspect="1"/>
          </p:cNvSpPr>
          <p:nvPr>
            <p:ph type="sldImg" idx="2"/>
          </p:nvPr>
        </p:nvSpPr>
        <p:spPr>
          <a:xfrm>
            <a:off x="685800" y="1143000"/>
            <a:ext cx="5486040" cy="308592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7" name="Google Shape;247;p1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248" name="Google Shape;248;p1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17</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2" name="Google Shape;72;p2: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73" name="Google Shape;73;p2: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2</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4:notes"/>
          <p:cNvSpPr>
            <a:spLocks noGrp="1" noRot="1" noChangeAspect="1"/>
          </p:cNvSpPr>
          <p:nvPr>
            <p:ph type="sldImg" idx="2"/>
          </p:nvPr>
        </p:nvSpPr>
        <p:spPr>
          <a:xfrm>
            <a:off x="685800" y="1143000"/>
            <a:ext cx="5486040" cy="308592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0" name="Google Shape;80;p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81" name="Google Shape;81;p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3</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3f30688e8_0_93:notes"/>
          <p:cNvSpPr>
            <a:spLocks noGrp="1" noRot="1" noChangeAspect="1"/>
          </p:cNvSpPr>
          <p:nvPr>
            <p:ph type="sldImg" idx="2"/>
          </p:nvPr>
        </p:nvSpPr>
        <p:spPr>
          <a:xfrm>
            <a:off x="685800" y="1143000"/>
            <a:ext cx="5486100" cy="3085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8" name="Google Shape;88;ga3f30688e8_0_93: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89" name="Google Shape;89;ga3f30688e8_0_93: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4</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a3f30688e8_0_0:notes"/>
          <p:cNvSpPr>
            <a:spLocks noGrp="1" noRot="1" noChangeAspect="1"/>
          </p:cNvSpPr>
          <p:nvPr>
            <p:ph type="sldImg" idx="2"/>
          </p:nvPr>
        </p:nvSpPr>
        <p:spPr>
          <a:xfrm>
            <a:off x="685800" y="1143000"/>
            <a:ext cx="5486100" cy="3085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5" name="Google Shape;95;ga3f30688e8_0_0: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96" name="Google Shape;96;ga3f30688e8_0_0: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5</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8:notes"/>
          <p:cNvSpPr>
            <a:spLocks noGrp="1" noRot="1" noChangeAspect="1"/>
          </p:cNvSpPr>
          <p:nvPr>
            <p:ph type="sldImg" idx="2"/>
          </p:nvPr>
        </p:nvSpPr>
        <p:spPr>
          <a:xfrm>
            <a:off x="685800" y="1143000"/>
            <a:ext cx="5486040" cy="308592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1" name="Google Shape;101;p8: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02" name="Google Shape;102;p8: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6</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a3f30688e8_0_8:notes"/>
          <p:cNvSpPr>
            <a:spLocks noGrp="1" noRot="1" noChangeAspect="1"/>
          </p:cNvSpPr>
          <p:nvPr>
            <p:ph type="sldImg" idx="2"/>
          </p:nvPr>
        </p:nvSpPr>
        <p:spPr>
          <a:xfrm>
            <a:off x="685800" y="1143000"/>
            <a:ext cx="5486100" cy="3085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0" name="Google Shape;110;ga3f30688e8_0_8: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11" name="Google Shape;111;ga3f30688e8_0_8: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7</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9:notes"/>
          <p:cNvSpPr>
            <a:spLocks noGrp="1" noRot="1" noChangeAspect="1"/>
          </p:cNvSpPr>
          <p:nvPr>
            <p:ph type="sldImg" idx="2"/>
          </p:nvPr>
        </p:nvSpPr>
        <p:spPr>
          <a:xfrm>
            <a:off x="685800" y="1143000"/>
            <a:ext cx="5486040" cy="308592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0" name="Google Shape;120;p9: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21" name="Google Shape;121;p9: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8</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a3f30688e8_0_39:notes"/>
          <p:cNvSpPr>
            <a:spLocks noGrp="1" noRot="1" noChangeAspect="1"/>
          </p:cNvSpPr>
          <p:nvPr>
            <p:ph type="sldImg" idx="2"/>
          </p:nvPr>
        </p:nvSpPr>
        <p:spPr>
          <a:xfrm>
            <a:off x="685800" y="1143000"/>
            <a:ext cx="5486100" cy="3085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0" name="Google Shape;130;ga3f30688e8_0_39: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31" name="Google Shape;131;ga3f30688e8_0_39: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9</a:t>
            </a:fld>
            <a:endParaRPr sz="1200" b="0" strike="noStrike">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6"/>
        <p:cNvGrpSpPr/>
        <p:nvPr/>
      </p:nvGrpSpPr>
      <p:grpSpPr>
        <a:xfrm>
          <a:off x="0" y="0"/>
          <a:ext cx="0" cy="0"/>
          <a:chOff x="0" y="0"/>
          <a:chExt cx="0" cy="0"/>
        </a:xfrm>
      </p:grpSpPr>
      <p:sp>
        <p:nvSpPr>
          <p:cNvPr id="17" name="Google Shape;17;p12"/>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2"/>
          <p:cNvSpPr txBox="1">
            <a:spLocks noGrp="1"/>
          </p:cNvSpPr>
          <p:nvPr>
            <p:ph type="body" idx="1"/>
          </p:nvPr>
        </p:nvSpPr>
        <p:spPr>
          <a:xfrm>
            <a:off x="838080" y="1825560"/>
            <a:ext cx="25282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 name="Google Shape;19;p12"/>
          <p:cNvSpPr txBox="1">
            <a:spLocks noGrp="1"/>
          </p:cNvSpPr>
          <p:nvPr>
            <p:ph type="body" idx="2"/>
          </p:nvPr>
        </p:nvSpPr>
        <p:spPr>
          <a:xfrm>
            <a:off x="3493080" y="1825560"/>
            <a:ext cx="25282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6"/>
        <p:cNvGrpSpPr/>
        <p:nvPr/>
      </p:nvGrpSpPr>
      <p:grpSpPr>
        <a:xfrm>
          <a:off x="0" y="0"/>
          <a:ext cx="0" cy="0"/>
          <a:chOff x="0" y="0"/>
          <a:chExt cx="0" cy="0"/>
        </a:xfrm>
      </p:grpSpPr>
      <p:sp>
        <p:nvSpPr>
          <p:cNvPr id="47" name="Google Shape;47;p21"/>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1"/>
          <p:cNvSpPr txBox="1">
            <a:spLocks noGrp="1"/>
          </p:cNvSpPr>
          <p:nvPr>
            <p:ph type="body" idx="1"/>
          </p:nvPr>
        </p:nvSpPr>
        <p:spPr>
          <a:xfrm>
            <a:off x="838080" y="1825560"/>
            <a:ext cx="518112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9" name="Google Shape;49;p21"/>
          <p:cNvSpPr txBox="1">
            <a:spLocks noGrp="1"/>
          </p:cNvSpPr>
          <p:nvPr>
            <p:ph type="body" idx="2"/>
          </p:nvPr>
        </p:nvSpPr>
        <p:spPr>
          <a:xfrm>
            <a:off x="838080" y="4098240"/>
            <a:ext cx="518112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50"/>
        <p:cNvGrpSpPr/>
        <p:nvPr/>
      </p:nvGrpSpPr>
      <p:grpSpPr>
        <a:xfrm>
          <a:off x="0" y="0"/>
          <a:ext cx="0" cy="0"/>
          <a:chOff x="0" y="0"/>
          <a:chExt cx="0" cy="0"/>
        </a:xfrm>
      </p:grpSpPr>
      <p:sp>
        <p:nvSpPr>
          <p:cNvPr id="51" name="Google Shape;51;p22"/>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2"/>
          <p:cNvSpPr txBox="1">
            <a:spLocks noGrp="1"/>
          </p:cNvSpPr>
          <p:nvPr>
            <p:ph type="body" idx="1"/>
          </p:nvPr>
        </p:nvSpPr>
        <p:spPr>
          <a:xfrm>
            <a:off x="838080" y="182556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 name="Google Shape;53;p22"/>
          <p:cNvSpPr txBox="1">
            <a:spLocks noGrp="1"/>
          </p:cNvSpPr>
          <p:nvPr>
            <p:ph type="body" idx="2"/>
          </p:nvPr>
        </p:nvSpPr>
        <p:spPr>
          <a:xfrm>
            <a:off x="3493080" y="182556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22"/>
          <p:cNvSpPr txBox="1">
            <a:spLocks noGrp="1"/>
          </p:cNvSpPr>
          <p:nvPr>
            <p:ph type="body" idx="3"/>
          </p:nvPr>
        </p:nvSpPr>
        <p:spPr>
          <a:xfrm>
            <a:off x="838080" y="409824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5" name="Google Shape;55;p22"/>
          <p:cNvSpPr txBox="1">
            <a:spLocks noGrp="1"/>
          </p:cNvSpPr>
          <p:nvPr>
            <p:ph type="body" idx="4"/>
          </p:nvPr>
        </p:nvSpPr>
        <p:spPr>
          <a:xfrm>
            <a:off x="3493080" y="409824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6"/>
        <p:cNvGrpSpPr/>
        <p:nvPr/>
      </p:nvGrpSpPr>
      <p:grpSpPr>
        <a:xfrm>
          <a:off x="0" y="0"/>
          <a:ext cx="0" cy="0"/>
          <a:chOff x="0" y="0"/>
          <a:chExt cx="0" cy="0"/>
        </a:xfrm>
      </p:grpSpPr>
      <p:sp>
        <p:nvSpPr>
          <p:cNvPr id="57" name="Google Shape;57;p23"/>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3"/>
          <p:cNvSpPr txBox="1">
            <a:spLocks noGrp="1"/>
          </p:cNvSpPr>
          <p:nvPr>
            <p:ph type="body" idx="1"/>
          </p:nvPr>
        </p:nvSpPr>
        <p:spPr>
          <a:xfrm>
            <a:off x="838080" y="1825560"/>
            <a:ext cx="1668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9" name="Google Shape;59;p23"/>
          <p:cNvSpPr txBox="1">
            <a:spLocks noGrp="1"/>
          </p:cNvSpPr>
          <p:nvPr>
            <p:ph type="body" idx="2"/>
          </p:nvPr>
        </p:nvSpPr>
        <p:spPr>
          <a:xfrm>
            <a:off x="2590200" y="1825560"/>
            <a:ext cx="1668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0" name="Google Shape;60;p23"/>
          <p:cNvSpPr txBox="1">
            <a:spLocks noGrp="1"/>
          </p:cNvSpPr>
          <p:nvPr>
            <p:ph type="body" idx="3"/>
          </p:nvPr>
        </p:nvSpPr>
        <p:spPr>
          <a:xfrm>
            <a:off x="4342320" y="1825560"/>
            <a:ext cx="1668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1" name="Google Shape;61;p23"/>
          <p:cNvSpPr txBox="1">
            <a:spLocks noGrp="1"/>
          </p:cNvSpPr>
          <p:nvPr>
            <p:ph type="body" idx="4"/>
          </p:nvPr>
        </p:nvSpPr>
        <p:spPr>
          <a:xfrm>
            <a:off x="838080" y="4098240"/>
            <a:ext cx="1668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2" name="Google Shape;62;p23"/>
          <p:cNvSpPr txBox="1">
            <a:spLocks noGrp="1"/>
          </p:cNvSpPr>
          <p:nvPr>
            <p:ph type="body" idx="5"/>
          </p:nvPr>
        </p:nvSpPr>
        <p:spPr>
          <a:xfrm>
            <a:off x="2590200" y="4098240"/>
            <a:ext cx="1668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3" name="Google Shape;63;p23"/>
          <p:cNvSpPr txBox="1">
            <a:spLocks noGrp="1"/>
          </p:cNvSpPr>
          <p:nvPr>
            <p:ph type="body" idx="6"/>
          </p:nvPr>
        </p:nvSpPr>
        <p:spPr>
          <a:xfrm>
            <a:off x="4342320" y="4098240"/>
            <a:ext cx="1668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1"/>
        <p:cNvGrpSpPr/>
        <p:nvPr/>
      </p:nvGrpSpPr>
      <p:grpSpPr>
        <a:xfrm>
          <a:off x="0" y="0"/>
          <a:ext cx="0" cy="0"/>
          <a:chOff x="0" y="0"/>
          <a:chExt cx="0" cy="0"/>
        </a:xfrm>
      </p:grpSpPr>
      <p:sp>
        <p:nvSpPr>
          <p:cNvPr id="22" name="Google Shape;22;p14"/>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
          <p:cNvSpPr txBox="1">
            <a:spLocks noGrp="1"/>
          </p:cNvSpPr>
          <p:nvPr>
            <p:ph type="subTitle" idx="1"/>
          </p:nvPr>
        </p:nvSpPr>
        <p:spPr>
          <a:xfrm>
            <a:off x="838080" y="1825560"/>
            <a:ext cx="5181120" cy="4350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4"/>
        <p:cNvGrpSpPr/>
        <p:nvPr/>
      </p:nvGrpSpPr>
      <p:grpSpPr>
        <a:xfrm>
          <a:off x="0" y="0"/>
          <a:ext cx="0" cy="0"/>
          <a:chOff x="0" y="0"/>
          <a:chExt cx="0" cy="0"/>
        </a:xfrm>
      </p:grpSpPr>
      <p:sp>
        <p:nvSpPr>
          <p:cNvPr id="25" name="Google Shape;25;p15"/>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5"/>
          <p:cNvSpPr txBox="1">
            <a:spLocks noGrp="1"/>
          </p:cNvSpPr>
          <p:nvPr>
            <p:ph type="body" idx="1"/>
          </p:nvPr>
        </p:nvSpPr>
        <p:spPr>
          <a:xfrm>
            <a:off x="838080" y="1825560"/>
            <a:ext cx="518112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16"/>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9"/>
        <p:cNvGrpSpPr/>
        <p:nvPr/>
      </p:nvGrpSpPr>
      <p:grpSpPr>
        <a:xfrm>
          <a:off x="0" y="0"/>
          <a:ext cx="0" cy="0"/>
          <a:chOff x="0" y="0"/>
          <a:chExt cx="0" cy="0"/>
        </a:xfrm>
      </p:grpSpPr>
      <p:sp>
        <p:nvSpPr>
          <p:cNvPr id="30" name="Google Shape;30;p17"/>
          <p:cNvSpPr txBox="1">
            <a:spLocks noGrp="1"/>
          </p:cNvSpPr>
          <p:nvPr>
            <p:ph type="subTitle" idx="1"/>
          </p:nvPr>
        </p:nvSpPr>
        <p:spPr>
          <a:xfrm>
            <a:off x="838080" y="365040"/>
            <a:ext cx="10515240" cy="6144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1"/>
        <p:cNvGrpSpPr/>
        <p:nvPr/>
      </p:nvGrpSpPr>
      <p:grpSpPr>
        <a:xfrm>
          <a:off x="0" y="0"/>
          <a:ext cx="0" cy="0"/>
          <a:chOff x="0" y="0"/>
          <a:chExt cx="0" cy="0"/>
        </a:xfrm>
      </p:grpSpPr>
      <p:sp>
        <p:nvSpPr>
          <p:cNvPr id="32" name="Google Shape;32;p18"/>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8"/>
          <p:cNvSpPr txBox="1">
            <a:spLocks noGrp="1"/>
          </p:cNvSpPr>
          <p:nvPr>
            <p:ph type="body" idx="1"/>
          </p:nvPr>
        </p:nvSpPr>
        <p:spPr>
          <a:xfrm>
            <a:off x="838080" y="182556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 name="Google Shape;34;p18"/>
          <p:cNvSpPr txBox="1">
            <a:spLocks noGrp="1"/>
          </p:cNvSpPr>
          <p:nvPr>
            <p:ph type="body" idx="2"/>
          </p:nvPr>
        </p:nvSpPr>
        <p:spPr>
          <a:xfrm>
            <a:off x="3493080" y="1825560"/>
            <a:ext cx="25282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18"/>
          <p:cNvSpPr txBox="1">
            <a:spLocks noGrp="1"/>
          </p:cNvSpPr>
          <p:nvPr>
            <p:ph type="body" idx="3"/>
          </p:nvPr>
        </p:nvSpPr>
        <p:spPr>
          <a:xfrm>
            <a:off x="838080" y="409824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9"/>
          <p:cNvSpPr txBox="1">
            <a:spLocks noGrp="1"/>
          </p:cNvSpPr>
          <p:nvPr>
            <p:ph type="body" idx="1"/>
          </p:nvPr>
        </p:nvSpPr>
        <p:spPr>
          <a:xfrm>
            <a:off x="838080" y="1825560"/>
            <a:ext cx="25282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19"/>
          <p:cNvSpPr txBox="1">
            <a:spLocks noGrp="1"/>
          </p:cNvSpPr>
          <p:nvPr>
            <p:ph type="body" idx="2"/>
          </p:nvPr>
        </p:nvSpPr>
        <p:spPr>
          <a:xfrm>
            <a:off x="3493080" y="182556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 name="Google Shape;40;p19"/>
          <p:cNvSpPr txBox="1">
            <a:spLocks noGrp="1"/>
          </p:cNvSpPr>
          <p:nvPr>
            <p:ph type="body" idx="3"/>
          </p:nvPr>
        </p:nvSpPr>
        <p:spPr>
          <a:xfrm>
            <a:off x="3493080" y="409824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1"/>
        <p:cNvGrpSpPr/>
        <p:nvPr/>
      </p:nvGrpSpPr>
      <p:grpSpPr>
        <a:xfrm>
          <a:off x="0" y="0"/>
          <a:ext cx="0" cy="0"/>
          <a:chOff x="0" y="0"/>
          <a:chExt cx="0" cy="0"/>
        </a:xfrm>
      </p:grpSpPr>
      <p:sp>
        <p:nvSpPr>
          <p:cNvPr id="42" name="Google Shape;42;p20"/>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0"/>
          <p:cNvSpPr txBox="1">
            <a:spLocks noGrp="1"/>
          </p:cNvSpPr>
          <p:nvPr>
            <p:ph type="body" idx="1"/>
          </p:nvPr>
        </p:nvSpPr>
        <p:spPr>
          <a:xfrm>
            <a:off x="838080" y="182556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4" name="Google Shape;44;p20"/>
          <p:cNvSpPr txBox="1">
            <a:spLocks noGrp="1"/>
          </p:cNvSpPr>
          <p:nvPr>
            <p:ph type="body" idx="2"/>
          </p:nvPr>
        </p:nvSpPr>
        <p:spPr>
          <a:xfrm>
            <a:off x="3493080" y="182556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20"/>
          <p:cNvSpPr txBox="1">
            <a:spLocks noGrp="1"/>
          </p:cNvSpPr>
          <p:nvPr>
            <p:ph type="body" idx="3"/>
          </p:nvPr>
        </p:nvSpPr>
        <p:spPr>
          <a:xfrm>
            <a:off x="838080" y="4098240"/>
            <a:ext cx="518112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1" name="Google Shape;11;p11"/>
          <p:cNvSpPr txBox="1">
            <a:spLocks noGrp="1"/>
          </p:cNvSpPr>
          <p:nvPr>
            <p:ph type="body" idx="1"/>
          </p:nvPr>
        </p:nvSpPr>
        <p:spPr>
          <a:xfrm>
            <a:off x="838080" y="1825560"/>
            <a:ext cx="5181120" cy="435096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2" name="Google Shape;12;p11"/>
          <p:cNvSpPr txBox="1">
            <a:spLocks noGrp="1"/>
          </p:cNvSpPr>
          <p:nvPr>
            <p:ph type="body" idx="2"/>
          </p:nvPr>
        </p:nvSpPr>
        <p:spPr>
          <a:xfrm>
            <a:off x="6172200" y="1825560"/>
            <a:ext cx="5181120" cy="435096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3" name="Google Shape;13;p11"/>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4" name="Google Shape;14;p11"/>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5" name="Google Shape;15;p11"/>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p:nvPr/>
        </p:nvSpPr>
        <p:spPr>
          <a:xfrm>
            <a:off x="2276640" y="2766240"/>
            <a:ext cx="7638480" cy="13251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FF0000"/>
                </a:solidFill>
                <a:latin typeface="Calibri"/>
                <a:ea typeface="Calibri"/>
                <a:cs typeface="Calibri"/>
                <a:sym typeface="Calibri"/>
              </a:rPr>
              <a:t>Machine Learning - Clasificación</a:t>
            </a:r>
            <a:endParaRPr sz="4400" b="0" i="0" u="none" strike="noStrike" cap="none">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a3f30688e8_0_71"/>
          <p:cNvSpPr txBox="1"/>
          <p:nvPr/>
        </p:nvSpPr>
        <p:spPr>
          <a:xfrm>
            <a:off x="601255" y="138065"/>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Algunos ejemplos</a:t>
            </a:r>
            <a:endParaRPr sz="4400" b="0" strike="noStrike">
              <a:solidFill>
                <a:srgbClr val="FFFFFF"/>
              </a:solidFill>
              <a:latin typeface="Calibri"/>
              <a:ea typeface="Calibri"/>
              <a:cs typeface="Calibri"/>
              <a:sym typeface="Calibri"/>
            </a:endParaRPr>
          </a:p>
        </p:txBody>
      </p:sp>
      <p:sp>
        <p:nvSpPr>
          <p:cNvPr id="157" name="Google Shape;157;ga3f30688e8_0_71"/>
          <p:cNvSpPr txBox="1"/>
          <p:nvPr/>
        </p:nvSpPr>
        <p:spPr>
          <a:xfrm>
            <a:off x="680200" y="4220150"/>
            <a:ext cx="4687800" cy="17565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499"/>
              </a:spcBef>
              <a:spcAft>
                <a:spcPts val="0"/>
              </a:spcAft>
              <a:buNone/>
            </a:pPr>
            <a:r>
              <a:rPr lang="en-US" sz="1500">
                <a:solidFill>
                  <a:srgbClr val="FFFFFF"/>
                </a:solidFill>
                <a:latin typeface="Calibri"/>
                <a:ea typeface="Calibri"/>
                <a:cs typeface="Calibri"/>
                <a:sym typeface="Calibri"/>
              </a:rPr>
              <a:t>No quieres que se te cuele ningun video malo (0) como video bueno (1) -&gt; FP muy bajos -&gt;precisión alta</a:t>
            </a: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r>
              <a:rPr lang="en-US" sz="1500">
                <a:solidFill>
                  <a:srgbClr val="FFFFFF"/>
                </a:solidFill>
                <a:latin typeface="Calibri"/>
                <a:ea typeface="Calibri"/>
                <a:cs typeface="Calibri"/>
                <a:sym typeface="Calibri"/>
              </a:rPr>
              <a:t>Por otro lado, no te va a importar perder algún video bueno (1) y clasificarlo como malo -&gt; FN alto -&gt; mal recall</a:t>
            </a: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r>
              <a:rPr lang="en-US" sz="1500">
                <a:solidFill>
                  <a:srgbClr val="FFFFFF"/>
                </a:solidFill>
                <a:latin typeface="Calibri"/>
                <a:ea typeface="Calibri"/>
                <a:cs typeface="Calibri"/>
                <a:sym typeface="Calibri"/>
              </a:rPr>
              <a:t>¿Prioridad? Precision</a:t>
            </a: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5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1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100" b="0" strike="noStrike">
              <a:solidFill>
                <a:srgbClr val="FFFFFF"/>
              </a:solidFill>
              <a:latin typeface="Calibri"/>
              <a:ea typeface="Calibri"/>
              <a:cs typeface="Calibri"/>
              <a:sym typeface="Calibri"/>
            </a:endParaRPr>
          </a:p>
        </p:txBody>
      </p:sp>
      <p:pic>
        <p:nvPicPr>
          <p:cNvPr id="158" name="Google Shape;158;ga3f30688e8_0_71"/>
          <p:cNvPicPr preferRelativeResize="0"/>
          <p:nvPr/>
        </p:nvPicPr>
        <p:blipFill>
          <a:blip r:embed="rId3">
            <a:alphaModFix/>
          </a:blip>
          <a:stretch>
            <a:fillRect/>
          </a:stretch>
        </p:blipFill>
        <p:spPr>
          <a:xfrm>
            <a:off x="1638025" y="2267663"/>
            <a:ext cx="2438325" cy="1625550"/>
          </a:xfrm>
          <a:prstGeom prst="rect">
            <a:avLst/>
          </a:prstGeom>
          <a:noFill/>
          <a:ln>
            <a:noFill/>
          </a:ln>
        </p:spPr>
      </p:pic>
      <p:sp>
        <p:nvSpPr>
          <p:cNvPr id="159" name="Google Shape;159;ga3f30688e8_0_71"/>
          <p:cNvSpPr txBox="1"/>
          <p:nvPr/>
        </p:nvSpPr>
        <p:spPr>
          <a:xfrm>
            <a:off x="1124925" y="1463175"/>
            <a:ext cx="3710100" cy="518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000">
                <a:solidFill>
                  <a:srgbClr val="FF0000"/>
                </a:solidFill>
                <a:latin typeface="Calibri"/>
                <a:ea typeface="Calibri"/>
                <a:cs typeface="Calibri"/>
                <a:sym typeface="Calibri"/>
              </a:rPr>
              <a:t>Clasificador de videos buenos para niños</a:t>
            </a:r>
            <a:endParaRPr sz="2000" b="0" strike="noStrike">
              <a:solidFill>
                <a:srgbClr val="FFFFFF"/>
              </a:solidFill>
              <a:latin typeface="Calibri"/>
              <a:ea typeface="Calibri"/>
              <a:cs typeface="Calibri"/>
              <a:sym typeface="Calibri"/>
            </a:endParaRPr>
          </a:p>
        </p:txBody>
      </p:sp>
      <p:sp>
        <p:nvSpPr>
          <p:cNvPr id="160" name="Google Shape;160;ga3f30688e8_0_71"/>
          <p:cNvSpPr txBox="1"/>
          <p:nvPr/>
        </p:nvSpPr>
        <p:spPr>
          <a:xfrm>
            <a:off x="6640650" y="1463163"/>
            <a:ext cx="4312500" cy="518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000">
                <a:solidFill>
                  <a:srgbClr val="FF0000"/>
                </a:solidFill>
                <a:latin typeface="Calibri"/>
                <a:ea typeface="Calibri"/>
                <a:cs typeface="Calibri"/>
                <a:sym typeface="Calibri"/>
              </a:rPr>
              <a:t>Clasificador de ladrones en tienda mediante imágenes</a:t>
            </a:r>
            <a:endParaRPr sz="2000" b="0" strike="noStrike">
              <a:solidFill>
                <a:srgbClr val="FFFFFF"/>
              </a:solidFill>
              <a:latin typeface="Calibri"/>
              <a:ea typeface="Calibri"/>
              <a:cs typeface="Calibri"/>
              <a:sym typeface="Calibri"/>
            </a:endParaRPr>
          </a:p>
        </p:txBody>
      </p:sp>
      <p:sp>
        <p:nvSpPr>
          <p:cNvPr id="161" name="Google Shape;161;ga3f30688e8_0_71"/>
          <p:cNvSpPr txBox="1"/>
          <p:nvPr/>
        </p:nvSpPr>
        <p:spPr>
          <a:xfrm>
            <a:off x="6295550" y="4178950"/>
            <a:ext cx="5417100" cy="19260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499"/>
              </a:spcBef>
              <a:spcAft>
                <a:spcPts val="0"/>
              </a:spcAft>
              <a:buNone/>
            </a:pPr>
            <a:r>
              <a:rPr lang="en-US" sz="1500">
                <a:solidFill>
                  <a:srgbClr val="FFFFFF"/>
                </a:solidFill>
                <a:latin typeface="Calibri"/>
                <a:ea typeface="Calibri"/>
                <a:cs typeface="Calibri"/>
                <a:sym typeface="Calibri"/>
              </a:rPr>
              <a:t>No se me puede escapar ni un ladrón (1), y que se clasifique como no ladrón (0) -&gt; FN bajo -&gt; recall alto</a:t>
            </a: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r>
              <a:rPr lang="en-US" sz="1500">
                <a:solidFill>
                  <a:srgbClr val="FFFFFF"/>
                </a:solidFill>
                <a:latin typeface="Calibri"/>
                <a:ea typeface="Calibri"/>
                <a:cs typeface="Calibri"/>
                <a:sym typeface="Calibri"/>
              </a:rPr>
              <a:t>Por otro lado, no me importa clasificar algún cliente como ladrón y realizar registros de vez en cuando -&gt; FP altos -&gt; precisión baja</a:t>
            </a: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r>
              <a:rPr lang="en-US" sz="1500">
                <a:solidFill>
                  <a:srgbClr val="FFFFFF"/>
                </a:solidFill>
                <a:latin typeface="Calibri"/>
                <a:ea typeface="Calibri"/>
                <a:cs typeface="Calibri"/>
                <a:sym typeface="Calibri"/>
              </a:rPr>
              <a:t>¿Prioridad? Recall</a:t>
            </a: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5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1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100" b="0" strike="noStrike">
              <a:solidFill>
                <a:srgbClr val="FFFFFF"/>
              </a:solidFill>
              <a:latin typeface="Calibri"/>
              <a:ea typeface="Calibri"/>
              <a:cs typeface="Calibri"/>
              <a:sym typeface="Calibri"/>
            </a:endParaRPr>
          </a:p>
        </p:txBody>
      </p:sp>
      <p:pic>
        <p:nvPicPr>
          <p:cNvPr id="162" name="Google Shape;162;ga3f30688e8_0_71"/>
          <p:cNvPicPr preferRelativeResize="0"/>
          <p:nvPr/>
        </p:nvPicPr>
        <p:blipFill>
          <a:blip r:embed="rId4">
            <a:alphaModFix/>
          </a:blip>
          <a:stretch>
            <a:fillRect/>
          </a:stretch>
        </p:blipFill>
        <p:spPr>
          <a:xfrm>
            <a:off x="7312674" y="2202175"/>
            <a:ext cx="3122624" cy="17564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a3f30688e8_0_28"/>
          <p:cNvSpPr txBox="1"/>
          <p:nvPr/>
        </p:nvSpPr>
        <p:spPr>
          <a:xfrm>
            <a:off x="838080" y="365040"/>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F1-Score</a:t>
            </a:r>
            <a:endParaRPr sz="4400" b="0" strike="noStrike">
              <a:solidFill>
                <a:srgbClr val="FFFFFF"/>
              </a:solidFill>
              <a:latin typeface="Calibri"/>
              <a:ea typeface="Calibri"/>
              <a:cs typeface="Calibri"/>
              <a:sym typeface="Calibri"/>
            </a:endParaRPr>
          </a:p>
        </p:txBody>
      </p:sp>
      <p:sp>
        <p:nvSpPr>
          <p:cNvPr id="169" name="Google Shape;169;ga3f30688e8_0_28"/>
          <p:cNvSpPr txBox="1"/>
          <p:nvPr/>
        </p:nvSpPr>
        <p:spPr>
          <a:xfrm>
            <a:off x="838074" y="1437527"/>
            <a:ext cx="6422100" cy="1453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1"/>
              </a:spcBef>
              <a:spcAft>
                <a:spcPts val="0"/>
              </a:spcAft>
              <a:buNone/>
            </a:pPr>
            <a:r>
              <a:rPr lang="en-US" sz="2000">
                <a:solidFill>
                  <a:srgbClr val="FFFFFF"/>
                </a:solidFill>
                <a:latin typeface="Calibri"/>
                <a:ea typeface="Calibri"/>
                <a:cs typeface="Calibri"/>
                <a:sym typeface="Calibri"/>
              </a:rPr>
              <a:t>Combinación de las métricas de precision y recall</a:t>
            </a:r>
            <a:endParaRPr sz="1600" b="0" i="0" u="none" strike="noStrike" cap="non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6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600" b="0" strike="noStrike">
              <a:solidFill>
                <a:srgbClr val="FFFFFF"/>
              </a:solidFill>
              <a:latin typeface="Calibri"/>
              <a:ea typeface="Calibri"/>
              <a:cs typeface="Calibri"/>
              <a:sym typeface="Calibri"/>
            </a:endParaRPr>
          </a:p>
        </p:txBody>
      </p:sp>
      <p:pic>
        <p:nvPicPr>
          <p:cNvPr id="170" name="Google Shape;170;ga3f30688e8_0_28"/>
          <p:cNvPicPr preferRelativeResize="0"/>
          <p:nvPr/>
        </p:nvPicPr>
        <p:blipFill>
          <a:blip r:embed="rId3">
            <a:alphaModFix/>
          </a:blip>
          <a:stretch>
            <a:fillRect/>
          </a:stretch>
        </p:blipFill>
        <p:spPr>
          <a:xfrm>
            <a:off x="3117975" y="2624900"/>
            <a:ext cx="6332475" cy="2614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ga3f30688e8_0_100"/>
          <p:cNvSpPr txBox="1"/>
          <p:nvPr/>
        </p:nvSpPr>
        <p:spPr>
          <a:xfrm>
            <a:off x="838075" y="1437525"/>
            <a:ext cx="6038100" cy="45324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1"/>
              </a:spcBef>
              <a:spcAft>
                <a:spcPts val="0"/>
              </a:spcAft>
              <a:buNone/>
            </a:pPr>
            <a:r>
              <a:rPr lang="en-US" sz="1700">
                <a:solidFill>
                  <a:schemeClr val="accent1"/>
                </a:solidFill>
                <a:latin typeface="Calibri"/>
                <a:ea typeface="Calibri"/>
                <a:cs typeface="Calibri"/>
                <a:sym typeface="Calibri"/>
              </a:rPr>
              <a:t>Accuracy</a:t>
            </a:r>
            <a:endParaRPr sz="1700">
              <a:solidFill>
                <a:schemeClr val="accent1"/>
              </a:solidFill>
              <a:latin typeface="Calibri"/>
              <a:ea typeface="Calibri"/>
              <a:cs typeface="Calibri"/>
              <a:sym typeface="Calibri"/>
            </a:endParaRPr>
          </a:p>
          <a:p>
            <a:pPr marL="0" marR="0" lvl="0" indent="0" algn="l" rtl="0">
              <a:lnSpc>
                <a:spcPct val="90000"/>
              </a:lnSpc>
              <a:spcBef>
                <a:spcPts val="1001"/>
              </a:spcBef>
              <a:spcAft>
                <a:spcPts val="0"/>
              </a:spcAft>
              <a:buNone/>
            </a:pPr>
            <a:r>
              <a:rPr lang="en-US" sz="1500">
                <a:solidFill>
                  <a:srgbClr val="FFFFFF"/>
                </a:solidFill>
                <a:latin typeface="Calibri"/>
                <a:ea typeface="Calibri"/>
                <a:cs typeface="Calibri"/>
                <a:sym typeface="Calibri"/>
              </a:rPr>
              <a:t>Elegir cuando el problema esté balanceado. NO usar nunca cuando la mayor parte de los datos caiga del lado de una sola clase.</a:t>
            </a:r>
            <a:endParaRPr sz="15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sz="1500">
                <a:solidFill>
                  <a:srgbClr val="FFFFFF"/>
                </a:solidFill>
                <a:latin typeface="Calibri"/>
                <a:ea typeface="Calibri"/>
                <a:cs typeface="Calibri"/>
                <a:sym typeface="Calibri"/>
              </a:rPr>
              <a:t>Si intentamos predecir cáncer entre 100 personas, y 5 tienen cáncer. Siendo el modelo muy malo, predecirá todos los casos como no cáncer, y tendrá un accuracy del 95%, cuando está prediciendo muy mal en realidad.</a:t>
            </a:r>
            <a:endParaRPr sz="15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5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sz="1700">
                <a:solidFill>
                  <a:schemeClr val="accent1"/>
                </a:solidFill>
                <a:latin typeface="Calibri"/>
                <a:ea typeface="Calibri"/>
                <a:cs typeface="Calibri"/>
                <a:sym typeface="Calibri"/>
              </a:rPr>
              <a:t>Precision</a:t>
            </a:r>
            <a:endParaRPr sz="1700">
              <a:solidFill>
                <a:schemeClr val="accent1"/>
              </a:solidFill>
              <a:latin typeface="Calibri"/>
              <a:ea typeface="Calibri"/>
              <a:cs typeface="Calibri"/>
              <a:sym typeface="Calibri"/>
            </a:endParaRPr>
          </a:p>
          <a:p>
            <a:pPr marL="0" marR="0" lvl="0" indent="0" algn="l" rtl="0">
              <a:lnSpc>
                <a:spcPct val="90000"/>
              </a:lnSpc>
              <a:spcBef>
                <a:spcPts val="1001"/>
              </a:spcBef>
              <a:spcAft>
                <a:spcPts val="0"/>
              </a:spcAft>
              <a:buNone/>
            </a:pPr>
            <a:r>
              <a:rPr lang="en-US" sz="1500">
                <a:solidFill>
                  <a:srgbClr val="FFFFFF"/>
                </a:solidFill>
                <a:latin typeface="Calibri"/>
                <a:ea typeface="Calibri"/>
                <a:cs typeface="Calibri"/>
                <a:sym typeface="Calibri"/>
              </a:rPr>
              <a:t>No me importa que se me escape algún 1, mientras no se me cuele ningún 0 (FP) como si fuese 1. Que cuando prediga como 1, de verdad sea 1. El foco hay que ponerlo en minimizar los FP</a:t>
            </a:r>
            <a:endParaRPr sz="15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5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sz="1700">
                <a:solidFill>
                  <a:schemeClr val="accent1"/>
                </a:solidFill>
                <a:latin typeface="Calibri"/>
                <a:ea typeface="Calibri"/>
                <a:cs typeface="Calibri"/>
                <a:sym typeface="Calibri"/>
              </a:rPr>
              <a:t>Recall</a:t>
            </a:r>
            <a:endParaRPr sz="1700">
              <a:solidFill>
                <a:schemeClr val="accent1"/>
              </a:solidFill>
              <a:latin typeface="Calibri"/>
              <a:ea typeface="Calibri"/>
              <a:cs typeface="Calibri"/>
              <a:sym typeface="Calibri"/>
            </a:endParaRPr>
          </a:p>
          <a:p>
            <a:pPr marL="0" marR="0" lvl="0" indent="0" algn="l" rtl="0">
              <a:lnSpc>
                <a:spcPct val="90000"/>
              </a:lnSpc>
              <a:spcBef>
                <a:spcPts val="1001"/>
              </a:spcBef>
              <a:spcAft>
                <a:spcPts val="0"/>
              </a:spcAft>
              <a:buNone/>
            </a:pPr>
            <a:r>
              <a:rPr lang="en-US" sz="1500">
                <a:solidFill>
                  <a:srgbClr val="FFFFFF"/>
                </a:solidFill>
                <a:latin typeface="Calibri"/>
                <a:ea typeface="Calibri"/>
                <a:cs typeface="Calibri"/>
                <a:sym typeface="Calibri"/>
              </a:rPr>
              <a:t>Lo que me importa es que los 1s me los capture bien. No me importa que se me cuele algún 0, pero los 1s no se me pueden escapar. como 0s (FN). Por tanto el objetivo es minimizar los FN</a:t>
            </a:r>
            <a:endParaRPr sz="15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1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100" b="0" strike="noStrike">
              <a:solidFill>
                <a:srgbClr val="FFFFFF"/>
              </a:solidFill>
              <a:latin typeface="Calibri"/>
              <a:ea typeface="Calibri"/>
              <a:cs typeface="Calibri"/>
              <a:sym typeface="Calibri"/>
            </a:endParaRPr>
          </a:p>
        </p:txBody>
      </p:sp>
      <p:sp>
        <p:nvSpPr>
          <p:cNvPr id="177" name="Google Shape;177;ga3f30688e8_0_100"/>
          <p:cNvSpPr txBox="1"/>
          <p:nvPr/>
        </p:nvSpPr>
        <p:spPr>
          <a:xfrm>
            <a:off x="838080" y="365040"/>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Escoger métrica</a:t>
            </a:r>
            <a:endParaRPr sz="4400" b="0" strike="noStrike">
              <a:solidFill>
                <a:srgbClr val="FFFFFF"/>
              </a:solidFill>
              <a:latin typeface="Calibri"/>
              <a:ea typeface="Calibri"/>
              <a:cs typeface="Calibri"/>
              <a:sym typeface="Calibri"/>
            </a:endParaRPr>
          </a:p>
        </p:txBody>
      </p:sp>
      <p:pic>
        <p:nvPicPr>
          <p:cNvPr id="178" name="Google Shape;178;ga3f30688e8_0_100"/>
          <p:cNvPicPr preferRelativeResize="0"/>
          <p:nvPr/>
        </p:nvPicPr>
        <p:blipFill>
          <a:blip r:embed="rId3">
            <a:alphaModFix/>
          </a:blip>
          <a:stretch>
            <a:fillRect/>
          </a:stretch>
        </p:blipFill>
        <p:spPr>
          <a:xfrm>
            <a:off x="7522275" y="2793325"/>
            <a:ext cx="3831103" cy="1984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g9c55fd4aef_0_0"/>
          <p:cNvSpPr txBox="1"/>
          <p:nvPr/>
        </p:nvSpPr>
        <p:spPr>
          <a:xfrm>
            <a:off x="838080" y="365040"/>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Predicción probabilística</a:t>
            </a:r>
            <a:endParaRPr sz="4400" b="0" strike="noStrike">
              <a:solidFill>
                <a:srgbClr val="FFFFFF"/>
              </a:solidFill>
              <a:latin typeface="Calibri"/>
              <a:ea typeface="Calibri"/>
              <a:cs typeface="Calibri"/>
              <a:sym typeface="Calibri"/>
            </a:endParaRPr>
          </a:p>
        </p:txBody>
      </p:sp>
      <p:sp>
        <p:nvSpPr>
          <p:cNvPr id="185" name="Google Shape;185;g9c55fd4aef_0_0"/>
          <p:cNvSpPr txBox="1"/>
          <p:nvPr/>
        </p:nvSpPr>
        <p:spPr>
          <a:xfrm>
            <a:off x="838075" y="1555525"/>
            <a:ext cx="10194000" cy="1453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1"/>
              </a:spcBef>
              <a:spcAft>
                <a:spcPts val="0"/>
              </a:spcAft>
              <a:buNone/>
            </a:pPr>
            <a:r>
              <a:rPr lang="en-US">
                <a:solidFill>
                  <a:srgbClr val="FFFFFF"/>
                </a:solidFill>
                <a:latin typeface="Calibri"/>
                <a:ea typeface="Calibri"/>
                <a:cs typeface="Calibri"/>
                <a:sym typeface="Calibri"/>
              </a:rPr>
              <a:t>Cuando realizamos predicciones con los modelos, el propio modelo nos devuelve una probabilidad, no la predicción en sí, y somos nosotros los encargados de interpretar esa probabilidad.</a:t>
            </a:r>
            <a:endParaRPr>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a:solidFill>
                  <a:srgbClr val="FFFFFF"/>
                </a:solidFill>
                <a:latin typeface="Calibri"/>
                <a:ea typeface="Calibri"/>
                <a:cs typeface="Calibri"/>
                <a:sym typeface="Calibri"/>
              </a:rPr>
              <a:t>Por ejemplo, si quiero intentar predecir si una persona va a tener o no cierta enfermedad, el modelo devuelve una probabilidad entre 0 y 1, y nosotros establecemos un threshold (o umbral) para determinar si es un 0 (no tiene enfermedad) o un 1 (tiene enfermedad).</a:t>
            </a:r>
            <a:endParaRPr>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0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000" b="0" strike="noStrike">
              <a:solidFill>
                <a:srgbClr val="FFFFFF"/>
              </a:solidFill>
              <a:latin typeface="Calibri"/>
              <a:ea typeface="Calibri"/>
              <a:cs typeface="Calibri"/>
              <a:sym typeface="Calibri"/>
            </a:endParaRPr>
          </a:p>
        </p:txBody>
      </p:sp>
      <p:pic>
        <p:nvPicPr>
          <p:cNvPr id="186" name="Google Shape;186;g9c55fd4aef_0_0" descr="Icono&#10;&#10;Descripción generada automáticamente"/>
          <p:cNvPicPr preferRelativeResize="0"/>
          <p:nvPr/>
        </p:nvPicPr>
        <p:blipFill rotWithShape="1">
          <a:blip r:embed="rId3">
            <a:alphaModFix/>
          </a:blip>
          <a:srcRect/>
          <a:stretch/>
        </p:blipFill>
        <p:spPr>
          <a:xfrm>
            <a:off x="952660" y="4391441"/>
            <a:ext cx="491171" cy="491171"/>
          </a:xfrm>
          <a:prstGeom prst="rect">
            <a:avLst/>
          </a:prstGeom>
          <a:noFill/>
          <a:ln>
            <a:noFill/>
          </a:ln>
        </p:spPr>
      </p:pic>
      <p:pic>
        <p:nvPicPr>
          <p:cNvPr id="187" name="Google Shape;187;g9c55fd4aef_0_0" descr="Icono&#10;&#10;Descripción generada automáticamente"/>
          <p:cNvPicPr preferRelativeResize="0"/>
          <p:nvPr/>
        </p:nvPicPr>
        <p:blipFill rotWithShape="1">
          <a:blip r:embed="rId4">
            <a:alphaModFix/>
          </a:blip>
          <a:srcRect/>
          <a:stretch/>
        </p:blipFill>
        <p:spPr>
          <a:xfrm>
            <a:off x="952660" y="5021357"/>
            <a:ext cx="491171" cy="491171"/>
          </a:xfrm>
          <a:prstGeom prst="rect">
            <a:avLst/>
          </a:prstGeom>
          <a:noFill/>
          <a:ln>
            <a:noFill/>
          </a:ln>
        </p:spPr>
      </p:pic>
      <p:pic>
        <p:nvPicPr>
          <p:cNvPr id="188" name="Google Shape;188;g9c55fd4aef_0_0" descr="Icono&#10;&#10;Descripción generada automáticamente"/>
          <p:cNvPicPr preferRelativeResize="0"/>
          <p:nvPr/>
        </p:nvPicPr>
        <p:blipFill rotWithShape="1">
          <a:blip r:embed="rId5">
            <a:alphaModFix/>
          </a:blip>
          <a:srcRect/>
          <a:stretch/>
        </p:blipFill>
        <p:spPr>
          <a:xfrm>
            <a:off x="952660" y="5612737"/>
            <a:ext cx="491171" cy="491171"/>
          </a:xfrm>
          <a:prstGeom prst="rect">
            <a:avLst/>
          </a:prstGeom>
          <a:noFill/>
          <a:ln>
            <a:noFill/>
          </a:ln>
        </p:spPr>
      </p:pic>
      <p:pic>
        <p:nvPicPr>
          <p:cNvPr id="189" name="Google Shape;189;g9c55fd4aef_0_0" descr="Icono&#10;&#10;Descripción generada automáticamente"/>
          <p:cNvPicPr preferRelativeResize="0"/>
          <p:nvPr/>
        </p:nvPicPr>
        <p:blipFill rotWithShape="1">
          <a:blip r:embed="rId6">
            <a:alphaModFix/>
          </a:blip>
          <a:srcRect/>
          <a:stretch/>
        </p:blipFill>
        <p:spPr>
          <a:xfrm>
            <a:off x="952660" y="3782302"/>
            <a:ext cx="491171" cy="491171"/>
          </a:xfrm>
          <a:prstGeom prst="rect">
            <a:avLst/>
          </a:prstGeom>
          <a:noFill/>
          <a:ln>
            <a:noFill/>
          </a:ln>
        </p:spPr>
      </p:pic>
      <p:sp>
        <p:nvSpPr>
          <p:cNvPr id="190" name="Google Shape;190;g9c55fd4aef_0_0"/>
          <p:cNvSpPr txBox="1"/>
          <p:nvPr/>
        </p:nvSpPr>
        <p:spPr>
          <a:xfrm>
            <a:off x="1735300" y="3310054"/>
            <a:ext cx="14115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a:solidFill>
                  <a:srgbClr val="FFFFFF"/>
                </a:solidFill>
                <a:latin typeface="Calibri"/>
                <a:ea typeface="Calibri"/>
                <a:cs typeface="Calibri"/>
                <a:sym typeface="Calibri"/>
              </a:rPr>
              <a:t>Fumador</a:t>
            </a:r>
            <a:endParaRPr/>
          </a:p>
        </p:txBody>
      </p:sp>
      <p:cxnSp>
        <p:nvCxnSpPr>
          <p:cNvPr id="191" name="Google Shape;191;g9c55fd4aef_0_0"/>
          <p:cNvCxnSpPr/>
          <p:nvPr/>
        </p:nvCxnSpPr>
        <p:spPr>
          <a:xfrm>
            <a:off x="1043382" y="3673399"/>
            <a:ext cx="4820100" cy="0"/>
          </a:xfrm>
          <a:prstGeom prst="straightConnector1">
            <a:avLst/>
          </a:prstGeom>
          <a:noFill/>
          <a:ln w="28575" cap="flat" cmpd="sng">
            <a:solidFill>
              <a:srgbClr val="C00000"/>
            </a:solidFill>
            <a:prstDash val="solid"/>
            <a:miter lim="800000"/>
            <a:headEnd type="none" w="sm" len="sm"/>
            <a:tailEnd type="none" w="sm" len="sm"/>
          </a:ln>
        </p:spPr>
      </p:cxnSp>
      <p:sp>
        <p:nvSpPr>
          <p:cNvPr id="192" name="Google Shape;192;g9c55fd4aef_0_0"/>
          <p:cNvSpPr txBox="1"/>
          <p:nvPr/>
        </p:nvSpPr>
        <p:spPr>
          <a:xfrm>
            <a:off x="2933787" y="3310053"/>
            <a:ext cx="11187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a:solidFill>
                  <a:srgbClr val="FFFFFF"/>
                </a:solidFill>
                <a:latin typeface="Calibri"/>
                <a:ea typeface="Calibri"/>
                <a:cs typeface="Calibri"/>
                <a:sym typeface="Calibri"/>
              </a:rPr>
              <a:t>Edad</a:t>
            </a:r>
            <a:endParaRPr/>
          </a:p>
        </p:txBody>
      </p:sp>
      <p:sp>
        <p:nvSpPr>
          <p:cNvPr id="193" name="Google Shape;193;g9c55fd4aef_0_0"/>
          <p:cNvSpPr txBox="1"/>
          <p:nvPr/>
        </p:nvSpPr>
        <p:spPr>
          <a:xfrm>
            <a:off x="3936976" y="3310050"/>
            <a:ext cx="19797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a:solidFill>
                  <a:srgbClr val="FFFFFF"/>
                </a:solidFill>
                <a:latin typeface="Calibri"/>
                <a:ea typeface="Calibri"/>
                <a:cs typeface="Calibri"/>
                <a:sym typeface="Calibri"/>
              </a:rPr>
              <a:t>¿</a:t>
            </a:r>
            <a:r>
              <a:rPr lang="en-US">
                <a:solidFill>
                  <a:srgbClr val="FFFFFF"/>
                </a:solidFill>
                <a:latin typeface="Calibri"/>
                <a:ea typeface="Calibri"/>
                <a:cs typeface="Calibri"/>
                <a:sym typeface="Calibri"/>
              </a:rPr>
              <a:t>Tendrá enfermedad</a:t>
            </a:r>
            <a:r>
              <a:rPr lang="en-US" sz="1400">
                <a:solidFill>
                  <a:srgbClr val="FFFFFF"/>
                </a:solidFill>
                <a:latin typeface="Calibri"/>
                <a:ea typeface="Calibri"/>
                <a:cs typeface="Calibri"/>
                <a:sym typeface="Calibri"/>
              </a:rPr>
              <a:t>?</a:t>
            </a:r>
            <a:endParaRPr/>
          </a:p>
        </p:txBody>
      </p:sp>
      <p:sp>
        <p:nvSpPr>
          <p:cNvPr id="194" name="Google Shape;194;g9c55fd4aef_0_0"/>
          <p:cNvSpPr/>
          <p:nvPr/>
        </p:nvSpPr>
        <p:spPr>
          <a:xfrm>
            <a:off x="1841833" y="3296697"/>
            <a:ext cx="1979700" cy="298800"/>
          </a:xfrm>
          <a:prstGeom prst="rect">
            <a:avLst/>
          </a:prstGeom>
          <a:noFill/>
          <a:ln w="127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5" name="Google Shape;195;g9c55fd4aef_0_0"/>
          <p:cNvSpPr txBox="1"/>
          <p:nvPr/>
        </p:nvSpPr>
        <p:spPr>
          <a:xfrm>
            <a:off x="1611013" y="3062058"/>
            <a:ext cx="4527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FFFFFF"/>
                </a:solidFill>
                <a:latin typeface="Calibri"/>
                <a:ea typeface="Calibri"/>
                <a:cs typeface="Calibri"/>
                <a:sym typeface="Calibri"/>
              </a:rPr>
              <a:t>X</a:t>
            </a:r>
            <a:endParaRPr/>
          </a:p>
        </p:txBody>
      </p:sp>
      <p:sp>
        <p:nvSpPr>
          <p:cNvPr id="196" name="Google Shape;196;g9c55fd4aef_0_0"/>
          <p:cNvSpPr/>
          <p:nvPr/>
        </p:nvSpPr>
        <p:spPr>
          <a:xfrm>
            <a:off x="3973752" y="3341875"/>
            <a:ext cx="1821300" cy="297300"/>
          </a:xfrm>
          <a:prstGeom prst="rect">
            <a:avLst/>
          </a:prstGeom>
          <a:noFill/>
          <a:ln w="127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7" name="Google Shape;197;g9c55fd4aef_0_0"/>
          <p:cNvSpPr txBox="1"/>
          <p:nvPr/>
        </p:nvSpPr>
        <p:spPr>
          <a:xfrm>
            <a:off x="5508311" y="3009332"/>
            <a:ext cx="4527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FFFFFF"/>
                </a:solidFill>
                <a:latin typeface="Calibri"/>
                <a:ea typeface="Calibri"/>
                <a:cs typeface="Calibri"/>
                <a:sym typeface="Calibri"/>
              </a:rPr>
              <a:t>Y</a:t>
            </a:r>
            <a:endParaRPr/>
          </a:p>
        </p:txBody>
      </p:sp>
      <p:sp>
        <p:nvSpPr>
          <p:cNvPr id="198" name="Google Shape;198;g9c55fd4aef_0_0"/>
          <p:cNvSpPr txBox="1"/>
          <p:nvPr/>
        </p:nvSpPr>
        <p:spPr>
          <a:xfrm>
            <a:off x="2136265" y="3813610"/>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Si</a:t>
            </a:r>
            <a:endParaRPr/>
          </a:p>
        </p:txBody>
      </p:sp>
      <p:sp>
        <p:nvSpPr>
          <p:cNvPr id="199" name="Google Shape;199;g9c55fd4aef_0_0"/>
          <p:cNvSpPr txBox="1"/>
          <p:nvPr/>
        </p:nvSpPr>
        <p:spPr>
          <a:xfrm>
            <a:off x="2170306" y="4524754"/>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No</a:t>
            </a:r>
            <a:endParaRPr/>
          </a:p>
        </p:txBody>
      </p:sp>
      <p:sp>
        <p:nvSpPr>
          <p:cNvPr id="200" name="Google Shape;200;g9c55fd4aef_0_0"/>
          <p:cNvSpPr txBox="1"/>
          <p:nvPr/>
        </p:nvSpPr>
        <p:spPr>
          <a:xfrm>
            <a:off x="2136265" y="5115700"/>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Si</a:t>
            </a:r>
            <a:endParaRPr/>
          </a:p>
        </p:txBody>
      </p:sp>
      <p:sp>
        <p:nvSpPr>
          <p:cNvPr id="201" name="Google Shape;201;g9c55fd4aef_0_0"/>
          <p:cNvSpPr txBox="1"/>
          <p:nvPr/>
        </p:nvSpPr>
        <p:spPr>
          <a:xfrm>
            <a:off x="2145134" y="5707932"/>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Si</a:t>
            </a:r>
            <a:endParaRPr/>
          </a:p>
        </p:txBody>
      </p:sp>
      <p:sp>
        <p:nvSpPr>
          <p:cNvPr id="202" name="Google Shape;202;g9c55fd4aef_0_0"/>
          <p:cNvSpPr txBox="1"/>
          <p:nvPr/>
        </p:nvSpPr>
        <p:spPr>
          <a:xfrm>
            <a:off x="3222312" y="3829339"/>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57</a:t>
            </a:r>
            <a:endParaRPr/>
          </a:p>
        </p:txBody>
      </p:sp>
      <p:sp>
        <p:nvSpPr>
          <p:cNvPr id="203" name="Google Shape;203;g9c55fd4aef_0_0"/>
          <p:cNvSpPr txBox="1"/>
          <p:nvPr/>
        </p:nvSpPr>
        <p:spPr>
          <a:xfrm>
            <a:off x="3222312" y="4524753"/>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32</a:t>
            </a:r>
            <a:endParaRPr/>
          </a:p>
        </p:txBody>
      </p:sp>
      <p:sp>
        <p:nvSpPr>
          <p:cNvPr id="204" name="Google Shape;204;g9c55fd4aef_0_0"/>
          <p:cNvSpPr txBox="1"/>
          <p:nvPr/>
        </p:nvSpPr>
        <p:spPr>
          <a:xfrm>
            <a:off x="3225769" y="5115700"/>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39</a:t>
            </a:r>
            <a:endParaRPr/>
          </a:p>
        </p:txBody>
      </p:sp>
      <p:sp>
        <p:nvSpPr>
          <p:cNvPr id="205" name="Google Shape;205;g9c55fd4aef_0_0"/>
          <p:cNvSpPr txBox="1"/>
          <p:nvPr/>
        </p:nvSpPr>
        <p:spPr>
          <a:xfrm>
            <a:off x="3222312" y="5676302"/>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60</a:t>
            </a:r>
            <a:endParaRPr/>
          </a:p>
        </p:txBody>
      </p:sp>
      <p:cxnSp>
        <p:nvCxnSpPr>
          <p:cNvPr id="206" name="Google Shape;206;g9c55fd4aef_0_0"/>
          <p:cNvCxnSpPr/>
          <p:nvPr/>
        </p:nvCxnSpPr>
        <p:spPr>
          <a:xfrm>
            <a:off x="979296" y="4943349"/>
            <a:ext cx="4820100" cy="0"/>
          </a:xfrm>
          <a:prstGeom prst="straightConnector1">
            <a:avLst/>
          </a:prstGeom>
          <a:noFill/>
          <a:ln w="28575" cap="flat" cmpd="sng">
            <a:solidFill>
              <a:srgbClr val="C00000"/>
            </a:solidFill>
            <a:prstDash val="solid"/>
            <a:miter lim="800000"/>
            <a:headEnd type="none" w="sm" len="sm"/>
            <a:tailEnd type="none" w="sm" len="sm"/>
          </a:ln>
        </p:spPr>
      </p:cxnSp>
      <p:cxnSp>
        <p:nvCxnSpPr>
          <p:cNvPr id="207" name="Google Shape;207;g9c55fd4aef_0_0"/>
          <p:cNvCxnSpPr/>
          <p:nvPr/>
        </p:nvCxnSpPr>
        <p:spPr>
          <a:xfrm>
            <a:off x="997050" y="4341019"/>
            <a:ext cx="4820100" cy="0"/>
          </a:xfrm>
          <a:prstGeom prst="straightConnector1">
            <a:avLst/>
          </a:prstGeom>
          <a:noFill/>
          <a:ln w="28575" cap="flat" cmpd="sng">
            <a:solidFill>
              <a:srgbClr val="C00000"/>
            </a:solidFill>
            <a:prstDash val="solid"/>
            <a:miter lim="800000"/>
            <a:headEnd type="none" w="sm" len="sm"/>
            <a:tailEnd type="none" w="sm" len="sm"/>
          </a:ln>
        </p:spPr>
      </p:cxnSp>
      <p:cxnSp>
        <p:nvCxnSpPr>
          <p:cNvPr id="208" name="Google Shape;208;g9c55fd4aef_0_0"/>
          <p:cNvCxnSpPr/>
          <p:nvPr/>
        </p:nvCxnSpPr>
        <p:spPr>
          <a:xfrm>
            <a:off x="979293" y="5568347"/>
            <a:ext cx="4820100" cy="0"/>
          </a:xfrm>
          <a:prstGeom prst="straightConnector1">
            <a:avLst/>
          </a:prstGeom>
          <a:noFill/>
          <a:ln w="28575" cap="flat" cmpd="sng">
            <a:solidFill>
              <a:srgbClr val="C00000"/>
            </a:solidFill>
            <a:prstDash val="solid"/>
            <a:miter lim="800000"/>
            <a:headEnd type="none" w="sm" len="sm"/>
            <a:tailEnd type="none" w="sm" len="sm"/>
          </a:ln>
        </p:spPr>
      </p:cxnSp>
      <p:cxnSp>
        <p:nvCxnSpPr>
          <p:cNvPr id="209" name="Google Shape;209;g9c55fd4aef_0_0"/>
          <p:cNvCxnSpPr/>
          <p:nvPr/>
        </p:nvCxnSpPr>
        <p:spPr>
          <a:xfrm>
            <a:off x="974856" y="6172027"/>
            <a:ext cx="4820100" cy="0"/>
          </a:xfrm>
          <a:prstGeom prst="straightConnector1">
            <a:avLst/>
          </a:prstGeom>
          <a:noFill/>
          <a:ln w="28575" cap="flat" cmpd="sng">
            <a:solidFill>
              <a:srgbClr val="C00000"/>
            </a:solidFill>
            <a:prstDash val="solid"/>
            <a:miter lim="800000"/>
            <a:headEnd type="none" w="sm" len="sm"/>
            <a:tailEnd type="none" w="sm" len="sm"/>
          </a:ln>
        </p:spPr>
      </p:cxnSp>
      <p:sp>
        <p:nvSpPr>
          <p:cNvPr id="210" name="Google Shape;210;g9c55fd4aef_0_0"/>
          <p:cNvSpPr txBox="1"/>
          <p:nvPr/>
        </p:nvSpPr>
        <p:spPr>
          <a:xfrm>
            <a:off x="4096595" y="3723611"/>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Si</a:t>
            </a:r>
            <a:endParaRPr/>
          </a:p>
        </p:txBody>
      </p:sp>
      <p:sp>
        <p:nvSpPr>
          <p:cNvPr id="211" name="Google Shape;211;g9c55fd4aef_0_0"/>
          <p:cNvSpPr txBox="1"/>
          <p:nvPr/>
        </p:nvSpPr>
        <p:spPr>
          <a:xfrm>
            <a:off x="4797195" y="3723611"/>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No</a:t>
            </a:r>
            <a:endParaRPr/>
          </a:p>
        </p:txBody>
      </p:sp>
      <p:sp>
        <p:nvSpPr>
          <p:cNvPr id="212" name="Google Shape;212;g9c55fd4aef_0_0"/>
          <p:cNvSpPr txBox="1"/>
          <p:nvPr/>
        </p:nvSpPr>
        <p:spPr>
          <a:xfrm>
            <a:off x="4096595" y="3971736"/>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CCCCCC"/>
                </a:solidFill>
                <a:latin typeface="Calibri"/>
                <a:ea typeface="Calibri"/>
                <a:cs typeface="Calibri"/>
                <a:sym typeface="Calibri"/>
              </a:rPr>
              <a:t>0.7</a:t>
            </a:r>
            <a:endParaRPr sz="800">
              <a:solidFill>
                <a:srgbClr val="CCCCCC"/>
              </a:solidFill>
            </a:endParaRPr>
          </a:p>
        </p:txBody>
      </p:sp>
      <p:sp>
        <p:nvSpPr>
          <p:cNvPr id="213" name="Google Shape;213;g9c55fd4aef_0_0"/>
          <p:cNvSpPr txBox="1"/>
          <p:nvPr/>
        </p:nvSpPr>
        <p:spPr>
          <a:xfrm>
            <a:off x="4797195" y="3971736"/>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CCCCCC"/>
                </a:solidFill>
                <a:latin typeface="Calibri"/>
                <a:ea typeface="Calibri"/>
                <a:cs typeface="Calibri"/>
                <a:sym typeface="Calibri"/>
              </a:rPr>
              <a:t>0.3</a:t>
            </a:r>
            <a:endParaRPr sz="800">
              <a:solidFill>
                <a:srgbClr val="CCCCCC"/>
              </a:solidFill>
            </a:endParaRPr>
          </a:p>
        </p:txBody>
      </p:sp>
      <p:sp>
        <p:nvSpPr>
          <p:cNvPr id="214" name="Google Shape;214;g9c55fd4aef_0_0"/>
          <p:cNvSpPr txBox="1"/>
          <p:nvPr/>
        </p:nvSpPr>
        <p:spPr>
          <a:xfrm>
            <a:off x="4096595" y="4589161"/>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CCCCCC"/>
                </a:solidFill>
                <a:latin typeface="Calibri"/>
                <a:ea typeface="Calibri"/>
                <a:cs typeface="Calibri"/>
                <a:sym typeface="Calibri"/>
              </a:rPr>
              <a:t>0.1</a:t>
            </a:r>
            <a:endParaRPr sz="800">
              <a:solidFill>
                <a:srgbClr val="CCCCCC"/>
              </a:solidFill>
            </a:endParaRPr>
          </a:p>
        </p:txBody>
      </p:sp>
      <p:sp>
        <p:nvSpPr>
          <p:cNvPr id="215" name="Google Shape;215;g9c55fd4aef_0_0"/>
          <p:cNvSpPr txBox="1"/>
          <p:nvPr/>
        </p:nvSpPr>
        <p:spPr>
          <a:xfrm>
            <a:off x="4797195" y="4589161"/>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CCCCCC"/>
                </a:solidFill>
                <a:latin typeface="Calibri"/>
                <a:ea typeface="Calibri"/>
                <a:cs typeface="Calibri"/>
                <a:sym typeface="Calibri"/>
              </a:rPr>
              <a:t>0.9</a:t>
            </a:r>
            <a:endParaRPr sz="800">
              <a:solidFill>
                <a:srgbClr val="CCCCCC"/>
              </a:solidFill>
            </a:endParaRPr>
          </a:p>
        </p:txBody>
      </p:sp>
      <p:sp>
        <p:nvSpPr>
          <p:cNvPr id="216" name="Google Shape;216;g9c55fd4aef_0_0"/>
          <p:cNvSpPr txBox="1"/>
          <p:nvPr/>
        </p:nvSpPr>
        <p:spPr>
          <a:xfrm>
            <a:off x="4065445" y="5252761"/>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CCCCCC"/>
                </a:solidFill>
                <a:latin typeface="Calibri"/>
                <a:ea typeface="Calibri"/>
                <a:cs typeface="Calibri"/>
                <a:sym typeface="Calibri"/>
              </a:rPr>
              <a:t>0.4</a:t>
            </a:r>
            <a:endParaRPr sz="800">
              <a:solidFill>
                <a:srgbClr val="CCCCCC"/>
              </a:solidFill>
            </a:endParaRPr>
          </a:p>
        </p:txBody>
      </p:sp>
      <p:sp>
        <p:nvSpPr>
          <p:cNvPr id="217" name="Google Shape;217;g9c55fd4aef_0_0"/>
          <p:cNvSpPr txBox="1"/>
          <p:nvPr/>
        </p:nvSpPr>
        <p:spPr>
          <a:xfrm>
            <a:off x="4766045" y="5252761"/>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CCCCCC"/>
                </a:solidFill>
                <a:latin typeface="Calibri"/>
                <a:ea typeface="Calibri"/>
                <a:cs typeface="Calibri"/>
                <a:sym typeface="Calibri"/>
              </a:rPr>
              <a:t>0.6</a:t>
            </a:r>
            <a:endParaRPr sz="800">
              <a:solidFill>
                <a:srgbClr val="CCCCCC"/>
              </a:solidFill>
            </a:endParaRPr>
          </a:p>
        </p:txBody>
      </p:sp>
      <p:sp>
        <p:nvSpPr>
          <p:cNvPr id="218" name="Google Shape;218;g9c55fd4aef_0_0"/>
          <p:cNvSpPr txBox="1"/>
          <p:nvPr/>
        </p:nvSpPr>
        <p:spPr>
          <a:xfrm>
            <a:off x="4096595" y="5816486"/>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CCCCCC"/>
                </a:solidFill>
                <a:latin typeface="Calibri"/>
                <a:ea typeface="Calibri"/>
                <a:cs typeface="Calibri"/>
                <a:sym typeface="Calibri"/>
              </a:rPr>
              <a:t>0.15</a:t>
            </a:r>
            <a:endParaRPr sz="800">
              <a:solidFill>
                <a:srgbClr val="CCCCCC"/>
              </a:solidFill>
            </a:endParaRPr>
          </a:p>
        </p:txBody>
      </p:sp>
      <p:sp>
        <p:nvSpPr>
          <p:cNvPr id="219" name="Google Shape;219;g9c55fd4aef_0_0"/>
          <p:cNvSpPr txBox="1"/>
          <p:nvPr/>
        </p:nvSpPr>
        <p:spPr>
          <a:xfrm>
            <a:off x="4797195" y="5816486"/>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CCCCCC"/>
                </a:solidFill>
                <a:latin typeface="Calibri"/>
                <a:ea typeface="Calibri"/>
                <a:cs typeface="Calibri"/>
                <a:sym typeface="Calibri"/>
              </a:rPr>
              <a:t>0.85</a:t>
            </a:r>
            <a:endParaRPr sz="800">
              <a:solidFill>
                <a:srgbClr val="CCCCCC"/>
              </a:solidFill>
            </a:endParaRPr>
          </a:p>
        </p:txBody>
      </p:sp>
      <p:sp>
        <p:nvSpPr>
          <p:cNvPr id="220" name="Google Shape;220;g9c55fd4aef_0_0"/>
          <p:cNvSpPr txBox="1"/>
          <p:nvPr/>
        </p:nvSpPr>
        <p:spPr>
          <a:xfrm>
            <a:off x="4096595" y="4333486"/>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Si</a:t>
            </a:r>
            <a:endParaRPr/>
          </a:p>
        </p:txBody>
      </p:sp>
      <p:sp>
        <p:nvSpPr>
          <p:cNvPr id="221" name="Google Shape;221;g9c55fd4aef_0_0"/>
          <p:cNvSpPr txBox="1"/>
          <p:nvPr/>
        </p:nvSpPr>
        <p:spPr>
          <a:xfrm>
            <a:off x="4797195" y="4333486"/>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No</a:t>
            </a:r>
            <a:endParaRPr/>
          </a:p>
        </p:txBody>
      </p:sp>
      <p:sp>
        <p:nvSpPr>
          <p:cNvPr id="222" name="Google Shape;222;g9c55fd4aef_0_0"/>
          <p:cNvSpPr txBox="1"/>
          <p:nvPr/>
        </p:nvSpPr>
        <p:spPr>
          <a:xfrm>
            <a:off x="4096595" y="4950923"/>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Si</a:t>
            </a:r>
            <a:endParaRPr/>
          </a:p>
        </p:txBody>
      </p:sp>
      <p:sp>
        <p:nvSpPr>
          <p:cNvPr id="223" name="Google Shape;223;g9c55fd4aef_0_0"/>
          <p:cNvSpPr txBox="1"/>
          <p:nvPr/>
        </p:nvSpPr>
        <p:spPr>
          <a:xfrm>
            <a:off x="4797195" y="4950923"/>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No</a:t>
            </a:r>
            <a:endParaRPr/>
          </a:p>
        </p:txBody>
      </p:sp>
      <p:sp>
        <p:nvSpPr>
          <p:cNvPr id="224" name="Google Shape;224;g9c55fd4aef_0_0"/>
          <p:cNvSpPr txBox="1"/>
          <p:nvPr/>
        </p:nvSpPr>
        <p:spPr>
          <a:xfrm>
            <a:off x="4096595" y="5561473"/>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Si</a:t>
            </a:r>
            <a:endParaRPr/>
          </a:p>
        </p:txBody>
      </p:sp>
      <p:sp>
        <p:nvSpPr>
          <p:cNvPr id="225" name="Google Shape;225;g9c55fd4aef_0_0"/>
          <p:cNvSpPr txBox="1"/>
          <p:nvPr/>
        </p:nvSpPr>
        <p:spPr>
          <a:xfrm>
            <a:off x="4797195" y="5561473"/>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No</a:t>
            </a:r>
            <a:endParaRPr/>
          </a:p>
        </p:txBody>
      </p:sp>
      <p:sp>
        <p:nvSpPr>
          <p:cNvPr id="226" name="Google Shape;226;g9c55fd4aef_0_0"/>
          <p:cNvSpPr txBox="1"/>
          <p:nvPr/>
        </p:nvSpPr>
        <p:spPr>
          <a:xfrm>
            <a:off x="6372100" y="3436625"/>
            <a:ext cx="4928400" cy="27897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1"/>
              </a:spcBef>
              <a:spcAft>
                <a:spcPts val="0"/>
              </a:spcAft>
              <a:buNone/>
            </a:pPr>
            <a:r>
              <a:rPr lang="en-US" sz="1500" b="1">
                <a:solidFill>
                  <a:srgbClr val="FFFFFF"/>
                </a:solidFill>
                <a:latin typeface="Calibri"/>
                <a:ea typeface="Calibri"/>
                <a:cs typeface="Calibri"/>
                <a:sym typeface="Calibri"/>
              </a:rPr>
              <a:t>¿Dónde establecemos el threshold?</a:t>
            </a:r>
            <a:r>
              <a:rPr lang="en-US">
                <a:solidFill>
                  <a:srgbClr val="FFFFFF"/>
                </a:solidFill>
                <a:latin typeface="Calibri"/>
                <a:ea typeface="Calibri"/>
                <a:cs typeface="Calibri"/>
                <a:sym typeface="Calibri"/>
              </a:rPr>
              <a:t> Normalmente en 0.5. Si el SI tiene más de 0.5 de posibilidades, lo consideramos como un 1.</a:t>
            </a:r>
            <a:endParaRPr>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a:solidFill>
                  <a:srgbClr val="FFFFFF"/>
                </a:solidFill>
                <a:latin typeface="Calibri"/>
                <a:ea typeface="Calibri"/>
                <a:cs typeface="Calibri"/>
                <a:sym typeface="Calibri"/>
              </a:rPr>
              <a:t>Si se desea se puede modificar. Dependerá de la aplicación de negocio.</a:t>
            </a:r>
            <a:endParaRPr>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a:solidFill>
                  <a:srgbClr val="FFFFFF"/>
                </a:solidFill>
                <a:latin typeface="Calibri"/>
                <a:ea typeface="Calibri"/>
                <a:cs typeface="Calibri"/>
                <a:sym typeface="Calibri"/>
              </a:rPr>
              <a:t>Si lo pongo por encima de 0.5, estoy siendo más restrictivo con los 1s, entonces tendré más FN (1s clasificados como 0s).</a:t>
            </a:r>
            <a:endParaRPr>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a:solidFill>
                  <a:srgbClr val="FFFFFF"/>
                </a:solidFill>
                <a:latin typeface="Calibri"/>
                <a:ea typeface="Calibri"/>
                <a:cs typeface="Calibri"/>
                <a:sym typeface="Calibri"/>
              </a:rPr>
              <a:t>Si lo pongo por debajo de 0.5, seré más flexible con los 1s, y por tanto aumentarán mis FP (0s clasificados como 1s)</a:t>
            </a:r>
            <a:endParaRPr>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0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000" b="0" strike="noStrike">
              <a:solidFill>
                <a:srgbClr val="FFFFFF"/>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ga3f30688e8_0_86"/>
          <p:cNvSpPr txBox="1"/>
          <p:nvPr/>
        </p:nvSpPr>
        <p:spPr>
          <a:xfrm>
            <a:off x="838080" y="365040"/>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Curva ROC</a:t>
            </a:r>
            <a:endParaRPr sz="4400" b="0" strike="noStrike">
              <a:solidFill>
                <a:srgbClr val="FFFFFF"/>
              </a:solidFill>
              <a:latin typeface="Calibri"/>
              <a:ea typeface="Calibri"/>
              <a:cs typeface="Calibri"/>
              <a:sym typeface="Calibri"/>
            </a:endParaRPr>
          </a:p>
        </p:txBody>
      </p:sp>
      <p:sp>
        <p:nvSpPr>
          <p:cNvPr id="233" name="Google Shape;233;ga3f30688e8_0_86"/>
          <p:cNvSpPr txBox="1"/>
          <p:nvPr/>
        </p:nvSpPr>
        <p:spPr>
          <a:xfrm>
            <a:off x="838075" y="1437525"/>
            <a:ext cx="5280000" cy="3535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1"/>
              </a:spcBef>
              <a:spcAft>
                <a:spcPts val="0"/>
              </a:spcAft>
              <a:buNone/>
            </a:pPr>
            <a:r>
              <a:rPr lang="en-US">
                <a:solidFill>
                  <a:srgbClr val="FFFFFF"/>
                </a:solidFill>
                <a:latin typeface="Calibri"/>
                <a:ea typeface="Calibri"/>
                <a:cs typeface="Calibri"/>
                <a:sym typeface="Calibri"/>
              </a:rPr>
              <a:t>Curva que nos indica cómo de bueno es nuestro modelo para distinguir las clases.</a:t>
            </a:r>
            <a:endParaRPr>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a:solidFill>
                  <a:srgbClr val="FFFFFF"/>
                </a:solidFill>
                <a:latin typeface="Calibri"/>
                <a:ea typeface="Calibri"/>
                <a:cs typeface="Calibri"/>
                <a:sym typeface="Calibri"/>
              </a:rPr>
              <a:t>ROC (Receiver Operating Characteristic) es una curva de probabilidad, que va de 0 a 1.</a:t>
            </a:r>
            <a:endParaRPr>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sz="1500" b="1">
                <a:solidFill>
                  <a:srgbClr val="FFFFFF"/>
                </a:solidFill>
                <a:latin typeface="Calibri"/>
                <a:ea typeface="Calibri"/>
                <a:cs typeface="Calibri"/>
                <a:sym typeface="Calibri"/>
              </a:rPr>
              <a:t>¿Qué elementos la componen?</a:t>
            </a:r>
            <a:endParaRPr sz="1500" b="1">
              <a:solidFill>
                <a:srgbClr val="FFFFFF"/>
              </a:solidFill>
              <a:latin typeface="Calibri"/>
              <a:ea typeface="Calibri"/>
              <a:cs typeface="Calibri"/>
              <a:sym typeface="Calibri"/>
            </a:endParaRPr>
          </a:p>
          <a:p>
            <a:pPr marL="457200" marR="0" lvl="0" indent="-317500" algn="l" rtl="0">
              <a:lnSpc>
                <a:spcPct val="90000"/>
              </a:lnSpc>
              <a:spcBef>
                <a:spcPts val="1001"/>
              </a:spcBef>
              <a:spcAft>
                <a:spcPts val="0"/>
              </a:spcAft>
              <a:buClr>
                <a:srgbClr val="FFFFFF"/>
              </a:buClr>
              <a:buSzPts val="1400"/>
              <a:buFont typeface="Calibri"/>
              <a:buAutoNum type="arabicPeriod"/>
            </a:pPr>
            <a:r>
              <a:rPr lang="en-US">
                <a:solidFill>
                  <a:srgbClr val="FFFFFF"/>
                </a:solidFill>
                <a:latin typeface="Calibri"/>
                <a:ea typeface="Calibri"/>
                <a:cs typeface="Calibri"/>
                <a:sym typeface="Calibri"/>
              </a:rPr>
              <a:t>Eje X: FPR (False Positive Rate) = FP/(FP + TN)</a:t>
            </a:r>
            <a:endParaRPr>
              <a:solidFill>
                <a:srgbClr val="FFFFFF"/>
              </a:solidFill>
              <a:latin typeface="Calibri"/>
              <a:ea typeface="Calibri"/>
              <a:cs typeface="Calibri"/>
              <a:sym typeface="Calibri"/>
            </a:endParaRPr>
          </a:p>
          <a:p>
            <a:pPr marL="457200" marR="0" lvl="0" indent="0" algn="l" rtl="0">
              <a:lnSpc>
                <a:spcPct val="90000"/>
              </a:lnSpc>
              <a:spcBef>
                <a:spcPts val="1001"/>
              </a:spcBef>
              <a:spcAft>
                <a:spcPts val="0"/>
              </a:spcAft>
              <a:buNone/>
            </a:pPr>
            <a:r>
              <a:rPr lang="en-US">
                <a:solidFill>
                  <a:srgbClr val="FFFFFF"/>
                </a:solidFill>
                <a:latin typeface="Calibri"/>
                <a:ea typeface="Calibri"/>
                <a:cs typeface="Calibri"/>
                <a:sym typeface="Calibri"/>
              </a:rPr>
              <a:t>0s identificados erróneamente como 1s</a:t>
            </a:r>
            <a:endParaRPr>
              <a:solidFill>
                <a:srgbClr val="FFFFFF"/>
              </a:solidFill>
              <a:latin typeface="Calibri"/>
              <a:ea typeface="Calibri"/>
              <a:cs typeface="Calibri"/>
              <a:sym typeface="Calibri"/>
            </a:endParaRPr>
          </a:p>
          <a:p>
            <a:pPr marL="457200" lvl="0" indent="-317500" algn="l" rtl="0">
              <a:lnSpc>
                <a:spcPct val="90000"/>
              </a:lnSpc>
              <a:spcBef>
                <a:spcPts val="1001"/>
              </a:spcBef>
              <a:spcAft>
                <a:spcPts val="0"/>
              </a:spcAft>
              <a:buClr>
                <a:srgbClr val="FFFFFF"/>
              </a:buClr>
              <a:buSzPts val="1400"/>
              <a:buFont typeface="Calibri"/>
              <a:buAutoNum type="arabicPeriod"/>
            </a:pPr>
            <a:r>
              <a:rPr lang="en-US">
                <a:solidFill>
                  <a:schemeClr val="lt1"/>
                </a:solidFill>
                <a:latin typeface="Calibri"/>
                <a:ea typeface="Calibri"/>
                <a:cs typeface="Calibri"/>
                <a:sym typeface="Calibri"/>
              </a:rPr>
              <a:t>Eje Y: TPR (True Positive Rate) = TP/(TP + FN)</a:t>
            </a:r>
            <a:endParaRPr>
              <a:solidFill>
                <a:schemeClr val="lt1"/>
              </a:solidFill>
              <a:latin typeface="Calibri"/>
              <a:ea typeface="Calibri"/>
              <a:cs typeface="Calibri"/>
              <a:sym typeface="Calibri"/>
            </a:endParaRPr>
          </a:p>
          <a:p>
            <a:pPr marL="457200" lvl="0" indent="0" algn="l" rtl="0">
              <a:lnSpc>
                <a:spcPct val="90000"/>
              </a:lnSpc>
              <a:spcBef>
                <a:spcPts val="1001"/>
              </a:spcBef>
              <a:spcAft>
                <a:spcPts val="0"/>
              </a:spcAft>
              <a:buNone/>
            </a:pPr>
            <a:r>
              <a:rPr lang="en-US">
                <a:solidFill>
                  <a:schemeClr val="lt1"/>
                </a:solidFill>
                <a:latin typeface="Calibri"/>
                <a:ea typeface="Calibri"/>
                <a:cs typeface="Calibri"/>
                <a:sym typeface="Calibri"/>
              </a:rPr>
              <a:t>O lo que es lo mismo, el Recall -&gt; Los positivos que he clasificado bien vs todos los positivos que había</a:t>
            </a:r>
            <a:endParaRPr>
              <a:solidFill>
                <a:schemeClr val="lt1"/>
              </a:solidFill>
              <a:latin typeface="Calibri"/>
              <a:ea typeface="Calibri"/>
              <a:cs typeface="Calibri"/>
              <a:sym typeface="Calibri"/>
            </a:endParaRPr>
          </a:p>
          <a:p>
            <a:pPr marL="457200" lvl="0" indent="-317500" algn="l" rtl="0">
              <a:lnSpc>
                <a:spcPct val="90000"/>
              </a:lnSpc>
              <a:spcBef>
                <a:spcPts val="1001"/>
              </a:spcBef>
              <a:spcAft>
                <a:spcPts val="0"/>
              </a:spcAft>
              <a:buClr>
                <a:schemeClr val="lt1"/>
              </a:buClr>
              <a:buSzPts val="1400"/>
              <a:buFont typeface="Calibri"/>
              <a:buAutoNum type="arabicPeriod"/>
            </a:pPr>
            <a:r>
              <a:rPr lang="en-US">
                <a:solidFill>
                  <a:schemeClr val="lt1"/>
                </a:solidFill>
                <a:latin typeface="Calibri"/>
                <a:ea typeface="Calibri"/>
                <a:cs typeface="Calibri"/>
                <a:sym typeface="Calibri"/>
              </a:rPr>
              <a:t>AUC (Area Under the Curve) se trata del área de la curva ROC. Va de 0 a 1.</a:t>
            </a:r>
            <a:endParaRPr>
              <a:solidFill>
                <a:schemeClr val="lt1"/>
              </a:solidFill>
              <a:latin typeface="Calibri"/>
              <a:ea typeface="Calibri"/>
              <a:cs typeface="Calibri"/>
              <a:sym typeface="Calibri"/>
            </a:endParaRPr>
          </a:p>
          <a:p>
            <a:pPr marL="0" marR="0" lvl="0" indent="0" algn="l" rtl="0">
              <a:lnSpc>
                <a:spcPct val="90000"/>
              </a:lnSpc>
              <a:spcBef>
                <a:spcPts val="1001"/>
              </a:spcBef>
              <a:spcAft>
                <a:spcPts val="0"/>
              </a:spcAft>
              <a:buNone/>
            </a:pPr>
            <a:endParaRPr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b="0" strike="noStrike">
              <a:solidFill>
                <a:srgbClr val="FFFFFF"/>
              </a:solidFill>
              <a:latin typeface="Calibri"/>
              <a:ea typeface="Calibri"/>
              <a:cs typeface="Calibri"/>
              <a:sym typeface="Calibri"/>
            </a:endParaRPr>
          </a:p>
        </p:txBody>
      </p:sp>
      <p:pic>
        <p:nvPicPr>
          <p:cNvPr id="234" name="Google Shape;234;ga3f30688e8_0_86"/>
          <p:cNvPicPr preferRelativeResize="0"/>
          <p:nvPr/>
        </p:nvPicPr>
        <p:blipFill>
          <a:blip r:embed="rId3">
            <a:alphaModFix/>
          </a:blip>
          <a:stretch>
            <a:fillRect/>
          </a:stretch>
        </p:blipFill>
        <p:spPr>
          <a:xfrm>
            <a:off x="6958325" y="1598575"/>
            <a:ext cx="3901725" cy="2926300"/>
          </a:xfrm>
          <a:prstGeom prst="rect">
            <a:avLst/>
          </a:prstGeom>
          <a:noFill/>
          <a:ln>
            <a:noFill/>
          </a:ln>
        </p:spPr>
      </p:pic>
      <p:sp>
        <p:nvSpPr>
          <p:cNvPr id="235" name="Google Shape;235;ga3f30688e8_0_86"/>
          <p:cNvSpPr txBox="1"/>
          <p:nvPr/>
        </p:nvSpPr>
        <p:spPr>
          <a:xfrm>
            <a:off x="838075" y="4973325"/>
            <a:ext cx="10716900" cy="14241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1"/>
              </a:spcBef>
              <a:spcAft>
                <a:spcPts val="0"/>
              </a:spcAft>
              <a:buNone/>
            </a:pPr>
            <a:r>
              <a:rPr lang="en-US" sz="1500" b="1">
                <a:solidFill>
                  <a:srgbClr val="FFFFFF"/>
                </a:solidFill>
                <a:latin typeface="Calibri"/>
                <a:ea typeface="Calibri"/>
                <a:cs typeface="Calibri"/>
                <a:sym typeface="Calibri"/>
              </a:rPr>
              <a:t>¿Cómo se interpreta?</a:t>
            </a:r>
            <a:endParaRPr sz="1500" b="1">
              <a:solidFill>
                <a:srgbClr val="FFFFFF"/>
              </a:solidFill>
              <a:latin typeface="Calibri"/>
              <a:ea typeface="Calibri"/>
              <a:cs typeface="Calibri"/>
              <a:sym typeface="Calibri"/>
            </a:endParaRPr>
          </a:p>
          <a:p>
            <a:pPr marL="457200" marR="0" lvl="0" indent="-317500" algn="l" rtl="0">
              <a:lnSpc>
                <a:spcPct val="90000"/>
              </a:lnSpc>
              <a:spcBef>
                <a:spcPts val="1001"/>
              </a:spcBef>
              <a:spcAft>
                <a:spcPts val="0"/>
              </a:spcAft>
              <a:buClr>
                <a:schemeClr val="accent1"/>
              </a:buClr>
              <a:buSzPts val="1400"/>
              <a:buFont typeface="Calibri"/>
              <a:buAutoNum type="arabicPeriod"/>
            </a:pPr>
            <a:r>
              <a:rPr lang="en-US">
                <a:solidFill>
                  <a:schemeClr val="accent1"/>
                </a:solidFill>
                <a:latin typeface="Calibri"/>
                <a:ea typeface="Calibri"/>
                <a:cs typeface="Calibri"/>
                <a:sym typeface="Calibri"/>
              </a:rPr>
              <a:t>Cuanto mayor es el AUC, más se acerca la curva a la esquina superior izquierda, mejor es el clasificador.</a:t>
            </a:r>
            <a:endParaRPr>
              <a:solidFill>
                <a:schemeClr val="accent1"/>
              </a:solidFill>
              <a:latin typeface="Calibri"/>
              <a:ea typeface="Calibri"/>
              <a:cs typeface="Calibri"/>
              <a:sym typeface="Calibri"/>
            </a:endParaRPr>
          </a:p>
          <a:p>
            <a:pPr marL="457200" marR="0" lvl="0" indent="-317500" algn="l" rtl="0">
              <a:lnSpc>
                <a:spcPct val="90000"/>
              </a:lnSpc>
              <a:spcBef>
                <a:spcPts val="0"/>
              </a:spcBef>
              <a:spcAft>
                <a:spcPts val="0"/>
              </a:spcAft>
              <a:buClr>
                <a:srgbClr val="FFFFFF"/>
              </a:buClr>
              <a:buSzPts val="1400"/>
              <a:buFont typeface="Calibri"/>
              <a:buAutoNum type="arabicPeriod"/>
            </a:pPr>
            <a:r>
              <a:rPr lang="en-US">
                <a:solidFill>
                  <a:srgbClr val="FFFFFF"/>
                </a:solidFill>
                <a:latin typeface="Calibri"/>
                <a:ea typeface="Calibri"/>
                <a:cs typeface="Calibri"/>
                <a:sym typeface="Calibri"/>
              </a:rPr>
              <a:t>La línea recta del medio representa un clasificador aleatorio. Por tanto, cuanto más cerca de esa línea, peor.</a:t>
            </a:r>
            <a:endParaRPr>
              <a:solidFill>
                <a:srgbClr val="FFFFFF"/>
              </a:solidFill>
              <a:latin typeface="Calibri"/>
              <a:ea typeface="Calibri"/>
              <a:cs typeface="Calibri"/>
              <a:sym typeface="Calibri"/>
            </a:endParaRPr>
          </a:p>
          <a:p>
            <a:pPr marL="457200" marR="0" lvl="0" indent="-317500" algn="l" rtl="0">
              <a:lnSpc>
                <a:spcPct val="90000"/>
              </a:lnSpc>
              <a:spcBef>
                <a:spcPts val="0"/>
              </a:spcBef>
              <a:spcAft>
                <a:spcPts val="0"/>
              </a:spcAft>
              <a:buClr>
                <a:srgbClr val="FFFFFF"/>
              </a:buClr>
              <a:buSzPts val="1400"/>
              <a:buFont typeface="Calibri"/>
              <a:buAutoNum type="arabicPeriod"/>
            </a:pPr>
            <a:r>
              <a:rPr lang="en-US">
                <a:solidFill>
                  <a:srgbClr val="FFFFFF"/>
                </a:solidFill>
                <a:latin typeface="Calibri"/>
                <a:ea typeface="Calibri"/>
                <a:cs typeface="Calibri"/>
                <a:sym typeface="Calibri"/>
              </a:rPr>
              <a:t>Si la curva queda por debajo del random classifier quiere decir que nuestro modelo lo está haciendo peor que un clasificador aleatorio.</a:t>
            </a:r>
            <a:endParaRPr>
              <a:solidFill>
                <a:srgbClr val="FFFFFF"/>
              </a:solidFill>
              <a:latin typeface="Calibri"/>
              <a:ea typeface="Calibri"/>
              <a:cs typeface="Calibri"/>
              <a:sym typeface="Calibri"/>
            </a:endParaRPr>
          </a:p>
          <a:p>
            <a:pPr marL="457200" marR="0" lvl="0" indent="-317500" algn="l" rtl="0">
              <a:lnSpc>
                <a:spcPct val="90000"/>
              </a:lnSpc>
              <a:spcBef>
                <a:spcPts val="0"/>
              </a:spcBef>
              <a:spcAft>
                <a:spcPts val="0"/>
              </a:spcAft>
              <a:buClr>
                <a:srgbClr val="FFFFFF"/>
              </a:buClr>
              <a:buSzPts val="1400"/>
              <a:buFont typeface="Calibri"/>
              <a:buAutoNum type="arabicPeriod"/>
            </a:pPr>
            <a:r>
              <a:rPr lang="en-US">
                <a:solidFill>
                  <a:srgbClr val="FFFFFF"/>
                </a:solidFill>
                <a:latin typeface="Calibri"/>
                <a:ea typeface="Calibri"/>
                <a:cs typeface="Calibri"/>
                <a:sym typeface="Calibri"/>
              </a:rPr>
              <a:t>Si la curva forma un ángulo recto, tienes un clasificador perfecto...sospecha si has hecho algo mal.</a:t>
            </a:r>
            <a:endParaRPr>
              <a:solidFill>
                <a:srgbClr val="FFFFFF"/>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g9c55fd4aef_0_56"/>
          <p:cNvSpPr txBox="1"/>
          <p:nvPr/>
        </p:nvSpPr>
        <p:spPr>
          <a:xfrm>
            <a:off x="838075" y="1437525"/>
            <a:ext cx="6384900" cy="5061000"/>
          </a:xfrm>
          <a:prstGeom prst="rect">
            <a:avLst/>
          </a:prstGeom>
          <a:noFill/>
          <a:ln>
            <a:noFill/>
          </a:ln>
        </p:spPr>
        <p:txBody>
          <a:bodyPr spcFirstLastPara="1" wrap="square" lIns="91425" tIns="45700" rIns="91425" bIns="45700" anchor="t" anchorCtr="0">
            <a:noAutofit/>
          </a:bodyPr>
          <a:lstStyle/>
          <a:p>
            <a:pPr marL="457200" marR="0" lvl="0" indent="-317500" algn="l" rtl="0">
              <a:lnSpc>
                <a:spcPct val="100000"/>
              </a:lnSpc>
              <a:spcBef>
                <a:spcPts val="1001"/>
              </a:spcBef>
              <a:spcAft>
                <a:spcPts val="0"/>
              </a:spcAft>
              <a:buClr>
                <a:srgbClr val="FFFFFF"/>
              </a:buClr>
              <a:buSzPts val="1400"/>
              <a:buFont typeface="Calibri"/>
              <a:buChar char="●"/>
            </a:pPr>
            <a:r>
              <a:rPr lang="en-US">
                <a:solidFill>
                  <a:srgbClr val="FFFFFF"/>
                </a:solidFill>
                <a:latin typeface="Calibri"/>
                <a:ea typeface="Calibri"/>
                <a:cs typeface="Calibri"/>
                <a:sym typeface="Calibri"/>
              </a:rPr>
              <a:t>Como sabes, los modelos devuelven </a:t>
            </a:r>
            <a:r>
              <a:rPr lang="en-US">
                <a:solidFill>
                  <a:schemeClr val="accent1"/>
                </a:solidFill>
                <a:latin typeface="Calibri"/>
                <a:ea typeface="Calibri"/>
                <a:cs typeface="Calibri"/>
                <a:sym typeface="Calibri"/>
              </a:rPr>
              <a:t>probabilidades en sus predicciones</a:t>
            </a:r>
            <a:r>
              <a:rPr lang="en-US">
                <a:solidFill>
                  <a:srgbClr val="FFFFFF"/>
                </a:solidFill>
                <a:latin typeface="Calibri"/>
                <a:ea typeface="Calibri"/>
                <a:cs typeface="Calibri"/>
                <a:sym typeface="Calibri"/>
              </a:rPr>
              <a:t>. Con un threshold (por defecto es 0.5), escogemos entre una clase u otra.</a:t>
            </a:r>
            <a:endParaRPr>
              <a:solidFill>
                <a:srgbClr val="FFFFFF"/>
              </a:solidFill>
              <a:latin typeface="Calibri"/>
              <a:ea typeface="Calibri"/>
              <a:cs typeface="Calibri"/>
              <a:sym typeface="Calibri"/>
            </a:endParaRPr>
          </a:p>
          <a:p>
            <a:pPr marL="457200" marR="0" lvl="0"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Si modifico el threshold, cambiarán mis predicciones, y por tanto mi matriz de confusión.</a:t>
            </a:r>
            <a:endParaRPr>
              <a:solidFill>
                <a:srgbClr val="FFFFFF"/>
              </a:solidFill>
              <a:latin typeface="Calibri"/>
              <a:ea typeface="Calibri"/>
              <a:cs typeface="Calibri"/>
              <a:sym typeface="Calibri"/>
            </a:endParaRPr>
          </a:p>
          <a:p>
            <a:pPr marL="457200" marR="0" lvl="0"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El threshold es una probabilidad, por lo que podré variarlo de 0 a 1.</a:t>
            </a:r>
            <a:endParaRPr>
              <a:solidFill>
                <a:srgbClr val="FFFFFF"/>
              </a:solidFill>
              <a:latin typeface="Calibri"/>
              <a:ea typeface="Calibri"/>
              <a:cs typeface="Calibri"/>
              <a:sym typeface="Calibri"/>
            </a:endParaRPr>
          </a:p>
          <a:p>
            <a:pPr marL="457200" marR="0" lvl="0" indent="-317500" algn="l" rtl="0">
              <a:lnSpc>
                <a:spcPct val="100000"/>
              </a:lnSpc>
              <a:spcBef>
                <a:spcPts val="0"/>
              </a:spcBef>
              <a:spcAft>
                <a:spcPts val="0"/>
              </a:spcAft>
              <a:buClr>
                <a:schemeClr val="lt1"/>
              </a:buClr>
              <a:buSzPts val="1400"/>
              <a:buFont typeface="Calibri"/>
              <a:buChar char="●"/>
            </a:pPr>
            <a:r>
              <a:rPr lang="en-US">
                <a:solidFill>
                  <a:schemeClr val="accent1"/>
                </a:solidFill>
                <a:latin typeface="Calibri"/>
                <a:ea typeface="Calibri"/>
                <a:cs typeface="Calibri"/>
                <a:sym typeface="Calibri"/>
              </a:rPr>
              <a:t>Cada punto de la curva es cómo quedan mis FPR vs TPR probando varios thresholds.</a:t>
            </a:r>
            <a:endParaRPr>
              <a:solidFill>
                <a:schemeClr val="lt1"/>
              </a:solidFill>
              <a:latin typeface="Calibri"/>
              <a:ea typeface="Calibri"/>
              <a:cs typeface="Calibri"/>
              <a:sym typeface="Calibri"/>
            </a:endParaRPr>
          </a:p>
          <a:p>
            <a:pPr marL="457200" marR="0" lvl="0"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Un punto de la curva (0.10, 0.6), se interpreta como FPR = 0.10, es decir, el 10% me identifica 1s como si fuesen 0s, y el 60% me está identificando bien los 1s.</a:t>
            </a:r>
            <a:endParaRPr>
              <a:solidFill>
                <a:srgbClr val="FFFFFF"/>
              </a:solidFill>
              <a:latin typeface="Calibri"/>
              <a:ea typeface="Calibri"/>
              <a:cs typeface="Calibri"/>
              <a:sym typeface="Calibri"/>
            </a:endParaRPr>
          </a:p>
          <a:p>
            <a:pPr marL="457200" marR="0" lvl="0" indent="-317500" algn="l" rtl="0">
              <a:lnSpc>
                <a:spcPct val="100000"/>
              </a:lnSpc>
              <a:spcBef>
                <a:spcPts val="0"/>
              </a:spcBef>
              <a:spcAft>
                <a:spcPts val="0"/>
              </a:spcAft>
              <a:buClr>
                <a:srgbClr val="FFFFFF"/>
              </a:buClr>
              <a:buSzPts val="1400"/>
              <a:buFont typeface="Calibri"/>
              <a:buChar char="●"/>
            </a:pPr>
            <a:r>
              <a:rPr lang="en-US">
                <a:solidFill>
                  <a:schemeClr val="accent1"/>
                </a:solidFill>
                <a:latin typeface="Calibri"/>
                <a:ea typeface="Calibri"/>
                <a:cs typeface="Calibri"/>
                <a:sym typeface="Calibri"/>
              </a:rPr>
              <a:t>¿Cómo interpreto la zona superior derecha de la curva? </a:t>
            </a:r>
            <a:r>
              <a:rPr lang="en-US">
                <a:solidFill>
                  <a:srgbClr val="FFFFFF"/>
                </a:solidFill>
                <a:latin typeface="Calibri"/>
                <a:ea typeface="Calibri"/>
                <a:cs typeface="Calibri"/>
                <a:sym typeface="Calibri"/>
              </a:rPr>
              <a:t>threshold bajo, por lo que soy más flexible con los 1s, se me cuelan más 0s como 1s:</a:t>
            </a:r>
            <a:endParaRPr>
              <a:solidFill>
                <a:srgbClr val="FFFFFF"/>
              </a:solidFill>
              <a:latin typeface="Calibri"/>
              <a:ea typeface="Calibri"/>
              <a:cs typeface="Calibri"/>
              <a:sym typeface="Calibri"/>
            </a:endParaRPr>
          </a:p>
          <a:p>
            <a:pPr marL="914400" marR="0" lvl="1"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FP aumentan </a:t>
            </a:r>
            <a:endParaRPr>
              <a:solidFill>
                <a:srgbClr val="FFFFFF"/>
              </a:solidFill>
              <a:latin typeface="Calibri"/>
              <a:ea typeface="Calibri"/>
              <a:cs typeface="Calibri"/>
              <a:sym typeface="Calibri"/>
            </a:endParaRPr>
          </a:p>
          <a:p>
            <a:pPr marL="914400" marR="0" lvl="1"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TN disminuyen</a:t>
            </a:r>
            <a:endParaRPr>
              <a:solidFill>
                <a:srgbClr val="FFFFFF"/>
              </a:solidFill>
              <a:latin typeface="Calibri"/>
              <a:ea typeface="Calibri"/>
              <a:cs typeface="Calibri"/>
              <a:sym typeface="Calibri"/>
            </a:endParaRPr>
          </a:p>
          <a:p>
            <a:pPr marL="914400" marR="0" lvl="1"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FPR = FP/(TN + FP)   -&gt;  FPR se aproxima a 1</a:t>
            </a:r>
            <a:endParaRPr>
              <a:solidFill>
                <a:srgbClr val="FFFFFF"/>
              </a:solidFill>
              <a:latin typeface="Calibri"/>
              <a:ea typeface="Calibri"/>
              <a:cs typeface="Calibri"/>
              <a:sym typeface="Calibri"/>
            </a:endParaRPr>
          </a:p>
          <a:p>
            <a:pPr marL="914400" marR="0" lvl="1"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Caso extremo: detecto todo como 1s, por lo que no hay TN. ¿Resultado? FPR = 1</a:t>
            </a:r>
            <a:endParaRPr>
              <a:solidFill>
                <a:srgbClr val="FFFFFF"/>
              </a:solidFill>
              <a:latin typeface="Calibri"/>
              <a:ea typeface="Calibri"/>
              <a:cs typeface="Calibri"/>
              <a:sym typeface="Calibri"/>
            </a:endParaRPr>
          </a:p>
          <a:p>
            <a:pPr marL="914400" marR="0" lvl="1"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TP aumenta. Si dejo entrar a todos los 0s y 1s como 1s, voy a acertar los 1s siempre.</a:t>
            </a:r>
            <a:endParaRPr>
              <a:solidFill>
                <a:srgbClr val="FFFFFF"/>
              </a:solidFill>
              <a:latin typeface="Calibri"/>
              <a:ea typeface="Calibri"/>
              <a:cs typeface="Calibri"/>
              <a:sym typeface="Calibri"/>
            </a:endParaRPr>
          </a:p>
          <a:p>
            <a:pPr marL="914400" marR="0" lvl="1"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FN disminuye</a:t>
            </a:r>
            <a:endParaRPr>
              <a:solidFill>
                <a:srgbClr val="FFFFFF"/>
              </a:solidFill>
              <a:latin typeface="Calibri"/>
              <a:ea typeface="Calibri"/>
              <a:cs typeface="Calibri"/>
              <a:sym typeface="Calibri"/>
            </a:endParaRPr>
          </a:p>
          <a:p>
            <a:pPr marL="914400" marR="0" lvl="1"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TPR = TP/(TP + FN) -&gt; TPR se aproxima a 1</a:t>
            </a:r>
            <a:endParaRPr>
              <a:solidFill>
                <a:srgbClr val="FFFFFF"/>
              </a:solidFill>
              <a:latin typeface="Calibri"/>
              <a:ea typeface="Calibri"/>
              <a:cs typeface="Calibri"/>
              <a:sym typeface="Calibri"/>
            </a:endParaRPr>
          </a:p>
        </p:txBody>
      </p:sp>
      <p:sp>
        <p:nvSpPr>
          <p:cNvPr id="242" name="Google Shape;242;g9c55fd4aef_0_56"/>
          <p:cNvSpPr txBox="1"/>
          <p:nvPr/>
        </p:nvSpPr>
        <p:spPr>
          <a:xfrm>
            <a:off x="838080" y="365040"/>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Entendiendo la ROC Curve</a:t>
            </a:r>
            <a:endParaRPr sz="4400" b="0" strike="noStrike">
              <a:solidFill>
                <a:srgbClr val="FFFFFF"/>
              </a:solidFill>
              <a:latin typeface="Calibri"/>
              <a:ea typeface="Calibri"/>
              <a:cs typeface="Calibri"/>
              <a:sym typeface="Calibri"/>
            </a:endParaRPr>
          </a:p>
        </p:txBody>
      </p:sp>
      <p:pic>
        <p:nvPicPr>
          <p:cNvPr id="243" name="Google Shape;243;g9c55fd4aef_0_56"/>
          <p:cNvPicPr preferRelativeResize="0"/>
          <p:nvPr/>
        </p:nvPicPr>
        <p:blipFill>
          <a:blip r:embed="rId3">
            <a:alphaModFix/>
          </a:blip>
          <a:stretch>
            <a:fillRect/>
          </a:stretch>
        </p:blipFill>
        <p:spPr>
          <a:xfrm>
            <a:off x="7948775" y="3256350"/>
            <a:ext cx="3901725" cy="2926300"/>
          </a:xfrm>
          <a:prstGeom prst="rect">
            <a:avLst/>
          </a:prstGeom>
          <a:noFill/>
          <a:ln>
            <a:noFill/>
          </a:ln>
        </p:spPr>
      </p:pic>
      <p:pic>
        <p:nvPicPr>
          <p:cNvPr id="244" name="Google Shape;244;g9c55fd4aef_0_56"/>
          <p:cNvPicPr preferRelativeResize="0"/>
          <p:nvPr/>
        </p:nvPicPr>
        <p:blipFill>
          <a:blip r:embed="rId4">
            <a:alphaModFix/>
          </a:blip>
          <a:stretch>
            <a:fillRect/>
          </a:stretch>
        </p:blipFill>
        <p:spPr>
          <a:xfrm>
            <a:off x="8539775" y="1437525"/>
            <a:ext cx="3310724" cy="1714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ga3f30688e8_0_100"/>
          <p:cNvSpPr txBox="1"/>
          <p:nvPr/>
        </p:nvSpPr>
        <p:spPr>
          <a:xfrm>
            <a:off x="838080" y="3882554"/>
            <a:ext cx="4596196" cy="241223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1"/>
              </a:spcBef>
              <a:spcAft>
                <a:spcPts val="0"/>
              </a:spcAft>
              <a:buNone/>
            </a:pPr>
            <a:r>
              <a:rPr lang="en-US" sz="2800" dirty="0" err="1">
                <a:solidFill>
                  <a:schemeClr val="accent1"/>
                </a:solidFill>
                <a:latin typeface="Calibri"/>
                <a:ea typeface="Calibri"/>
                <a:cs typeface="Calibri"/>
                <a:sym typeface="Calibri"/>
              </a:rPr>
              <a:t>Multiclase</a:t>
            </a:r>
            <a:endParaRPr lang="en-US" sz="1700" dirty="0">
              <a:solidFill>
                <a:schemeClr val="accent1"/>
              </a:solidFill>
              <a:latin typeface="Calibri"/>
              <a:ea typeface="Calibri"/>
              <a:cs typeface="Calibri"/>
              <a:sym typeface="Calibri"/>
            </a:endParaRPr>
          </a:p>
          <a:p>
            <a:pPr marL="0" marR="0" lvl="0" indent="0" algn="l" rtl="0">
              <a:lnSpc>
                <a:spcPct val="90000"/>
              </a:lnSpc>
              <a:spcBef>
                <a:spcPts val="1001"/>
              </a:spcBef>
              <a:spcAft>
                <a:spcPts val="0"/>
              </a:spcAft>
              <a:buNone/>
            </a:pPr>
            <a:r>
              <a:rPr lang="en-US" sz="1500" dirty="0">
                <a:solidFill>
                  <a:srgbClr val="FFFFFF"/>
                </a:solidFill>
                <a:latin typeface="Calibri"/>
                <a:ea typeface="Calibri"/>
                <a:cs typeface="Calibri"/>
                <a:sym typeface="Calibri"/>
              </a:rPr>
              <a:t>Se </a:t>
            </a:r>
            <a:r>
              <a:rPr lang="en-US" sz="1500" dirty="0" err="1">
                <a:solidFill>
                  <a:srgbClr val="FFFFFF"/>
                </a:solidFill>
                <a:latin typeface="Calibri"/>
                <a:ea typeface="Calibri"/>
                <a:cs typeface="Calibri"/>
                <a:sym typeface="Calibri"/>
              </a:rPr>
              <a:t>recomienda</a:t>
            </a:r>
            <a:r>
              <a:rPr lang="en-US" sz="1500" dirty="0">
                <a:solidFill>
                  <a:srgbClr val="FFFFFF"/>
                </a:solidFill>
                <a:latin typeface="Calibri"/>
                <a:ea typeface="Calibri"/>
                <a:cs typeface="Calibri"/>
                <a:sym typeface="Calibri"/>
              </a:rPr>
              <a:t> </a:t>
            </a:r>
            <a:r>
              <a:rPr lang="en-US" sz="1500" dirty="0" err="1">
                <a:solidFill>
                  <a:srgbClr val="FFFFFF"/>
                </a:solidFill>
                <a:latin typeface="Calibri"/>
                <a:ea typeface="Calibri"/>
                <a:cs typeface="Calibri"/>
                <a:sym typeface="Calibri"/>
              </a:rPr>
              <a:t>el</a:t>
            </a:r>
            <a:r>
              <a:rPr lang="en-US" sz="1500" dirty="0">
                <a:solidFill>
                  <a:srgbClr val="FFFFFF"/>
                </a:solidFill>
                <a:latin typeface="Calibri"/>
                <a:ea typeface="Calibri"/>
                <a:cs typeface="Calibri"/>
                <a:sym typeface="Calibri"/>
              </a:rPr>
              <a:t> </a:t>
            </a:r>
            <a:r>
              <a:rPr lang="en-US" sz="1500" dirty="0" err="1">
                <a:solidFill>
                  <a:srgbClr val="FFFFFF"/>
                </a:solidFill>
                <a:latin typeface="Calibri"/>
                <a:ea typeface="Calibri"/>
                <a:cs typeface="Calibri"/>
                <a:sym typeface="Calibri"/>
              </a:rPr>
              <a:t>uso</a:t>
            </a:r>
            <a:r>
              <a:rPr lang="en-US" sz="1500" dirty="0">
                <a:solidFill>
                  <a:srgbClr val="FFFFFF"/>
                </a:solidFill>
                <a:latin typeface="Calibri"/>
                <a:ea typeface="Calibri"/>
                <a:cs typeface="Calibri"/>
                <a:sym typeface="Calibri"/>
              </a:rPr>
              <a:t> de </a:t>
            </a:r>
            <a:r>
              <a:rPr lang="en-US" sz="1500" dirty="0" err="1">
                <a:solidFill>
                  <a:srgbClr val="FFFFFF"/>
                </a:solidFill>
                <a:latin typeface="Calibri"/>
                <a:ea typeface="Calibri"/>
                <a:cs typeface="Calibri"/>
                <a:sym typeface="Calibri"/>
              </a:rPr>
              <a:t>métricas</a:t>
            </a:r>
            <a:r>
              <a:rPr lang="en-US" sz="1500" dirty="0">
                <a:solidFill>
                  <a:srgbClr val="FFFFFF"/>
                </a:solidFill>
                <a:latin typeface="Calibri"/>
                <a:ea typeface="Calibri"/>
                <a:cs typeface="Calibri"/>
                <a:sym typeface="Calibri"/>
              </a:rPr>
              <a:t> micro y macro</a:t>
            </a:r>
          </a:p>
          <a:p>
            <a:pPr marL="0" marR="0" lvl="0" indent="0" algn="l" rtl="0">
              <a:lnSpc>
                <a:spcPct val="90000"/>
              </a:lnSpc>
              <a:spcBef>
                <a:spcPts val="1001"/>
              </a:spcBef>
              <a:spcAft>
                <a:spcPts val="0"/>
              </a:spcAft>
              <a:buNone/>
            </a:pPr>
            <a:r>
              <a:rPr lang="en-US" sz="1700" dirty="0">
                <a:solidFill>
                  <a:schemeClr val="accent1"/>
                </a:solidFill>
                <a:latin typeface="Calibri"/>
                <a:ea typeface="Calibri"/>
                <a:cs typeface="Calibri"/>
                <a:sym typeface="Calibri"/>
              </a:rPr>
              <a:t>Macro</a:t>
            </a:r>
            <a:endParaRPr sz="1700" dirty="0">
              <a:solidFill>
                <a:schemeClr val="accent1"/>
              </a:solidFill>
              <a:latin typeface="Calibri"/>
              <a:ea typeface="Calibri"/>
              <a:cs typeface="Calibri"/>
              <a:sym typeface="Calibri"/>
            </a:endParaRPr>
          </a:p>
          <a:p>
            <a:pPr marL="0" marR="0" lvl="0" indent="0" algn="l" rtl="0">
              <a:lnSpc>
                <a:spcPct val="90000"/>
              </a:lnSpc>
              <a:spcBef>
                <a:spcPts val="1001"/>
              </a:spcBef>
              <a:spcAft>
                <a:spcPts val="0"/>
              </a:spcAft>
              <a:buNone/>
            </a:pPr>
            <a:r>
              <a:rPr lang="es-ES" sz="1500" dirty="0">
                <a:solidFill>
                  <a:srgbClr val="FFFFFF"/>
                </a:solidFill>
                <a:latin typeface="Calibri"/>
                <a:ea typeface="Calibri"/>
                <a:cs typeface="Calibri"/>
                <a:sym typeface="Calibri"/>
              </a:rPr>
              <a:t>Se calcula la métrica por separado para cada clase y después se promedia. De esta manera, no se da más peso a la clase sobrerrepresentada.</a:t>
            </a:r>
            <a:endParaRPr sz="1500" dirty="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sz="1700" dirty="0">
                <a:solidFill>
                  <a:schemeClr val="accent1"/>
                </a:solidFill>
                <a:latin typeface="Calibri"/>
                <a:ea typeface="Calibri"/>
                <a:cs typeface="Calibri"/>
                <a:sym typeface="Calibri"/>
              </a:rPr>
              <a:t>Micro</a:t>
            </a:r>
            <a:endParaRPr sz="1700" dirty="0">
              <a:solidFill>
                <a:schemeClr val="accent1"/>
              </a:solidFill>
              <a:latin typeface="Calibri"/>
              <a:ea typeface="Calibri"/>
              <a:cs typeface="Calibri"/>
              <a:sym typeface="Calibri"/>
            </a:endParaRPr>
          </a:p>
          <a:p>
            <a:pPr marL="0" marR="0" lvl="0" indent="0" algn="l" rtl="0">
              <a:lnSpc>
                <a:spcPct val="90000"/>
              </a:lnSpc>
              <a:spcBef>
                <a:spcPts val="1001"/>
              </a:spcBef>
              <a:spcAft>
                <a:spcPts val="0"/>
              </a:spcAft>
              <a:buNone/>
            </a:pPr>
            <a:r>
              <a:rPr lang="es-ES" sz="1500" dirty="0">
                <a:solidFill>
                  <a:srgbClr val="FFFFFF"/>
                </a:solidFill>
                <a:latin typeface="Calibri"/>
                <a:ea typeface="Calibri"/>
                <a:cs typeface="Calibri"/>
                <a:sym typeface="Calibri"/>
              </a:rPr>
              <a:t>Se hace el cálculo con todos los FP y FN sin distinguir.</a:t>
            </a:r>
            <a:endParaRPr sz="1100" b="0" strike="noStrike" dirty="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100" b="0" strike="noStrike" dirty="0">
              <a:solidFill>
                <a:srgbClr val="FFFFFF"/>
              </a:solidFill>
              <a:latin typeface="Calibri"/>
              <a:ea typeface="Calibri"/>
              <a:cs typeface="Calibri"/>
              <a:sym typeface="Calibri"/>
            </a:endParaRPr>
          </a:p>
        </p:txBody>
      </p:sp>
      <p:sp>
        <p:nvSpPr>
          <p:cNvPr id="177" name="Google Shape;177;ga3f30688e8_0_100"/>
          <p:cNvSpPr txBox="1"/>
          <p:nvPr/>
        </p:nvSpPr>
        <p:spPr>
          <a:xfrm>
            <a:off x="838080" y="365040"/>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000" dirty="0" err="1">
                <a:solidFill>
                  <a:srgbClr val="FF0000"/>
                </a:solidFill>
                <a:latin typeface="Calibri"/>
                <a:ea typeface="Calibri"/>
                <a:cs typeface="Calibri"/>
                <a:sym typeface="Calibri"/>
              </a:rPr>
              <a:t>Problemas</a:t>
            </a:r>
            <a:r>
              <a:rPr lang="en-US" sz="4000" dirty="0">
                <a:solidFill>
                  <a:srgbClr val="FF0000"/>
                </a:solidFill>
                <a:latin typeface="Calibri"/>
                <a:ea typeface="Calibri"/>
                <a:cs typeface="Calibri"/>
                <a:sym typeface="Calibri"/>
              </a:rPr>
              <a:t> </a:t>
            </a:r>
            <a:r>
              <a:rPr lang="en-US" sz="4000" dirty="0" err="1">
                <a:solidFill>
                  <a:srgbClr val="FF0000"/>
                </a:solidFill>
                <a:latin typeface="Calibri"/>
                <a:ea typeface="Calibri"/>
                <a:cs typeface="Calibri"/>
                <a:sym typeface="Calibri"/>
              </a:rPr>
              <a:t>desbalanceados</a:t>
            </a:r>
            <a:endParaRPr sz="4000" b="0" strike="noStrike" dirty="0">
              <a:solidFill>
                <a:srgbClr val="FFFFFF"/>
              </a:solidFill>
              <a:latin typeface="Calibri"/>
              <a:ea typeface="Calibri"/>
              <a:cs typeface="Calibri"/>
              <a:sym typeface="Calibri"/>
            </a:endParaRPr>
          </a:p>
        </p:txBody>
      </p:sp>
      <p:sp>
        <p:nvSpPr>
          <p:cNvPr id="2" name="Google Shape;124;p9">
            <a:extLst>
              <a:ext uri="{FF2B5EF4-FFF2-40B4-BE49-F238E27FC236}">
                <a16:creationId xmlns:a16="http://schemas.microsoft.com/office/drawing/2014/main" id="{AF5343DF-B1E4-1D68-F051-C6E93118E5A9}"/>
              </a:ext>
            </a:extLst>
          </p:cNvPr>
          <p:cNvSpPr txBox="1"/>
          <p:nvPr/>
        </p:nvSpPr>
        <p:spPr>
          <a:xfrm>
            <a:off x="838080" y="1351722"/>
            <a:ext cx="10134600" cy="821635"/>
          </a:xfrm>
          <a:prstGeom prst="rect">
            <a:avLst/>
          </a:prstGeom>
          <a:noFill/>
          <a:ln>
            <a:noFill/>
          </a:ln>
        </p:spPr>
        <p:txBody>
          <a:bodyPr spcFirstLastPara="1" wrap="square" lIns="91425" tIns="45700" rIns="91425" bIns="45700" anchor="t" anchorCtr="0">
            <a:normAutofit lnSpcReduction="10000"/>
          </a:bodyPr>
          <a:lstStyle/>
          <a:p>
            <a:pPr marL="0" marR="0" lvl="0" indent="0" algn="l" rtl="0">
              <a:lnSpc>
                <a:spcPct val="90000"/>
              </a:lnSpc>
              <a:spcBef>
                <a:spcPts val="499"/>
              </a:spcBef>
              <a:spcAft>
                <a:spcPts val="0"/>
              </a:spcAft>
              <a:buNone/>
            </a:pPr>
            <a:r>
              <a:rPr lang="es-ES" sz="1700" dirty="0">
                <a:solidFill>
                  <a:srgbClr val="FFFFFF"/>
                </a:solidFill>
                <a:latin typeface="Calibri"/>
                <a:ea typeface="Calibri"/>
                <a:cs typeface="Calibri"/>
                <a:sym typeface="Calibri"/>
              </a:rPr>
              <a:t>Es muy común en problemas de clasificación una de las categorías a predecir se encuentre sobrerrepresentada. Existen varios métodos para enfrentarse a esta situación: </a:t>
            </a:r>
            <a:r>
              <a:rPr lang="es-ES" sz="1700" dirty="0" err="1">
                <a:solidFill>
                  <a:srgbClr val="FFFFFF"/>
                </a:solidFill>
                <a:latin typeface="Calibri"/>
                <a:ea typeface="Calibri"/>
                <a:cs typeface="Calibri"/>
                <a:sym typeface="Calibri"/>
              </a:rPr>
              <a:t>resampleo</a:t>
            </a:r>
            <a:r>
              <a:rPr lang="es-ES" sz="1700" dirty="0">
                <a:solidFill>
                  <a:srgbClr val="FFFFFF"/>
                </a:solidFill>
                <a:latin typeface="Calibri"/>
                <a:ea typeface="Calibri"/>
                <a:cs typeface="Calibri"/>
                <a:sym typeface="Calibri"/>
              </a:rPr>
              <a:t> o elección de métrica. Para lidiar con este fenómeno se introducen las métricas </a:t>
            </a:r>
            <a:r>
              <a:rPr lang="es-ES" sz="1700" i="1" dirty="0">
                <a:solidFill>
                  <a:srgbClr val="FFFFFF"/>
                </a:solidFill>
                <a:latin typeface="Calibri"/>
                <a:ea typeface="Calibri"/>
                <a:cs typeface="Calibri"/>
                <a:sym typeface="Calibri"/>
              </a:rPr>
              <a:t>macro </a:t>
            </a:r>
            <a:r>
              <a:rPr lang="es-ES" sz="1700" dirty="0">
                <a:solidFill>
                  <a:srgbClr val="FFFFFF"/>
                </a:solidFill>
                <a:latin typeface="Calibri"/>
                <a:ea typeface="Calibri"/>
                <a:cs typeface="Calibri"/>
                <a:sym typeface="Calibri"/>
              </a:rPr>
              <a:t>y </a:t>
            </a:r>
            <a:r>
              <a:rPr lang="es-ES" sz="1700" i="1" dirty="0">
                <a:solidFill>
                  <a:srgbClr val="FFFFFF"/>
                </a:solidFill>
                <a:latin typeface="Calibri"/>
                <a:ea typeface="Calibri"/>
                <a:cs typeface="Calibri"/>
                <a:sym typeface="Calibri"/>
              </a:rPr>
              <a:t>micro</a:t>
            </a:r>
            <a:r>
              <a:rPr lang="es-ES" sz="1700" dirty="0">
                <a:solidFill>
                  <a:srgbClr val="FFFFFF"/>
                </a:solidFill>
                <a:latin typeface="Calibri"/>
                <a:ea typeface="Calibri"/>
                <a:cs typeface="Calibri"/>
                <a:sym typeface="Calibri"/>
              </a:rPr>
              <a:t>.</a:t>
            </a:r>
            <a:endParaRPr sz="1700" i="1" dirty="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600" dirty="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200" b="0" strike="noStrike" dirty="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200" b="0" strike="noStrike" dirty="0">
              <a:solidFill>
                <a:srgbClr val="FFFFFF"/>
              </a:solidFill>
              <a:latin typeface="Calibri"/>
              <a:ea typeface="Calibri"/>
              <a:cs typeface="Calibri"/>
              <a:sym typeface="Calibri"/>
            </a:endParaRPr>
          </a:p>
        </p:txBody>
      </p:sp>
      <p:sp>
        <p:nvSpPr>
          <p:cNvPr id="3" name="Google Shape;176;ga3f30688e8_0_100">
            <a:extLst>
              <a:ext uri="{FF2B5EF4-FFF2-40B4-BE49-F238E27FC236}">
                <a16:creationId xmlns:a16="http://schemas.microsoft.com/office/drawing/2014/main" id="{B49CD297-F033-2861-3BB8-F526C7CB95B6}"/>
              </a:ext>
            </a:extLst>
          </p:cNvPr>
          <p:cNvSpPr txBox="1"/>
          <p:nvPr/>
        </p:nvSpPr>
        <p:spPr>
          <a:xfrm>
            <a:off x="838079" y="1941447"/>
            <a:ext cx="10134599" cy="2273084"/>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1"/>
              </a:spcBef>
              <a:spcAft>
                <a:spcPts val="0"/>
              </a:spcAft>
              <a:buNone/>
            </a:pPr>
            <a:r>
              <a:rPr lang="es-ES" sz="2800" dirty="0">
                <a:solidFill>
                  <a:schemeClr val="accent1"/>
                </a:solidFill>
                <a:latin typeface="Calibri"/>
                <a:ea typeface="Calibri"/>
                <a:cs typeface="Calibri"/>
                <a:sym typeface="Calibri"/>
              </a:rPr>
              <a:t>Binarios</a:t>
            </a:r>
            <a:endParaRPr lang="es-ES" sz="1500" dirty="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s-ES" sz="1500" dirty="0">
                <a:solidFill>
                  <a:srgbClr val="FFFFFF"/>
                </a:solidFill>
                <a:latin typeface="Calibri"/>
                <a:ea typeface="Calibri"/>
                <a:cs typeface="Calibri"/>
                <a:sym typeface="Calibri"/>
              </a:rPr>
              <a:t>Si la clase minoritaria es la de los positivos, entonces se puede usar la PR-AUC para dar más importancia a éstos y así compensar el desbalanceo. Esto se debe a que precisión y </a:t>
            </a:r>
            <a:r>
              <a:rPr lang="es-ES" sz="1500" dirty="0" err="1">
                <a:solidFill>
                  <a:srgbClr val="FFFFFF"/>
                </a:solidFill>
                <a:latin typeface="Calibri"/>
                <a:ea typeface="Calibri"/>
                <a:cs typeface="Calibri"/>
                <a:sym typeface="Calibri"/>
              </a:rPr>
              <a:t>recall</a:t>
            </a:r>
            <a:r>
              <a:rPr lang="es-ES" sz="1500" dirty="0">
                <a:solidFill>
                  <a:srgbClr val="FFFFFF"/>
                </a:solidFill>
                <a:latin typeface="Calibri"/>
                <a:ea typeface="Calibri"/>
                <a:cs typeface="Calibri"/>
                <a:sym typeface="Calibri"/>
              </a:rPr>
              <a:t> hacen hincapié en cómo de bien lo hacemos con los positivos.+</a:t>
            </a:r>
          </a:p>
          <a:p>
            <a:pPr marL="0" marR="0" lvl="0" indent="0" algn="l" rtl="0">
              <a:lnSpc>
                <a:spcPct val="90000"/>
              </a:lnSpc>
              <a:spcBef>
                <a:spcPts val="1001"/>
              </a:spcBef>
              <a:spcAft>
                <a:spcPts val="0"/>
              </a:spcAft>
              <a:buNone/>
            </a:pPr>
            <a:endParaRPr lang="es-ES" sz="1500" dirty="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s-ES" sz="1500" dirty="0">
                <a:solidFill>
                  <a:srgbClr val="FFFFFF"/>
                </a:solidFill>
                <a:latin typeface="Calibri"/>
                <a:ea typeface="Calibri"/>
                <a:cs typeface="Calibri"/>
                <a:sym typeface="Calibri"/>
              </a:rPr>
              <a:t>La curva ROC (y por tanto el área ROC-AUC) busca más un equilibrio entre los positivos y negativos optimizando el equilibrio entre TPR y FPR</a:t>
            </a:r>
            <a:endParaRPr sz="1500" dirty="0">
              <a:solidFill>
                <a:srgbClr val="FFFFFF"/>
              </a:solidFill>
              <a:latin typeface="Calibri"/>
              <a:ea typeface="Calibri"/>
              <a:cs typeface="Calibri"/>
              <a:sym typeface="Calibri"/>
            </a:endParaRPr>
          </a:p>
        </p:txBody>
      </p:sp>
      <p:pic>
        <p:nvPicPr>
          <p:cNvPr id="5" name="Imagen 4">
            <a:extLst>
              <a:ext uri="{FF2B5EF4-FFF2-40B4-BE49-F238E27FC236}">
                <a16:creationId xmlns:a16="http://schemas.microsoft.com/office/drawing/2014/main" id="{FD36295D-84E3-C683-902C-05F23C382E5E}"/>
              </a:ext>
            </a:extLst>
          </p:cNvPr>
          <p:cNvPicPr>
            <a:picLocks noChangeAspect="1"/>
          </p:cNvPicPr>
          <p:nvPr/>
        </p:nvPicPr>
        <p:blipFill>
          <a:blip r:embed="rId3"/>
          <a:stretch>
            <a:fillRect/>
          </a:stretch>
        </p:blipFill>
        <p:spPr>
          <a:xfrm>
            <a:off x="5434276" y="5801435"/>
            <a:ext cx="6332769" cy="807790"/>
          </a:xfrm>
          <a:prstGeom prst="rect">
            <a:avLst/>
          </a:prstGeom>
        </p:spPr>
      </p:pic>
      <p:pic>
        <p:nvPicPr>
          <p:cNvPr id="7" name="Imagen 6">
            <a:extLst>
              <a:ext uri="{FF2B5EF4-FFF2-40B4-BE49-F238E27FC236}">
                <a16:creationId xmlns:a16="http://schemas.microsoft.com/office/drawing/2014/main" id="{EBC0F26A-98CF-5E54-B993-D5C516ED8FDE}"/>
              </a:ext>
            </a:extLst>
          </p:cNvPr>
          <p:cNvPicPr>
            <a:picLocks noChangeAspect="1"/>
          </p:cNvPicPr>
          <p:nvPr/>
        </p:nvPicPr>
        <p:blipFill rotWithShape="1">
          <a:blip r:embed="rId4"/>
          <a:srcRect t="12307"/>
          <a:stretch/>
        </p:blipFill>
        <p:spPr>
          <a:xfrm>
            <a:off x="5646311" y="4177013"/>
            <a:ext cx="2088061" cy="608134"/>
          </a:xfrm>
          <a:prstGeom prst="rect">
            <a:avLst/>
          </a:prstGeom>
        </p:spPr>
      </p:pic>
      <p:pic>
        <p:nvPicPr>
          <p:cNvPr id="9" name="Imagen 8">
            <a:extLst>
              <a:ext uri="{FF2B5EF4-FFF2-40B4-BE49-F238E27FC236}">
                <a16:creationId xmlns:a16="http://schemas.microsoft.com/office/drawing/2014/main" id="{2B6C91F2-5AD7-EAA0-1186-0C7C4F3E19CE}"/>
              </a:ext>
            </a:extLst>
          </p:cNvPr>
          <p:cNvPicPr>
            <a:picLocks noChangeAspect="1"/>
          </p:cNvPicPr>
          <p:nvPr/>
        </p:nvPicPr>
        <p:blipFill>
          <a:blip r:embed="rId5"/>
          <a:stretch>
            <a:fillRect/>
          </a:stretch>
        </p:blipFill>
        <p:spPr>
          <a:xfrm>
            <a:off x="8600660" y="4157202"/>
            <a:ext cx="2095682" cy="647756"/>
          </a:xfrm>
          <a:prstGeom prst="rect">
            <a:avLst/>
          </a:prstGeom>
        </p:spPr>
      </p:pic>
      <p:pic>
        <p:nvPicPr>
          <p:cNvPr id="11" name="Imagen 10">
            <a:extLst>
              <a:ext uri="{FF2B5EF4-FFF2-40B4-BE49-F238E27FC236}">
                <a16:creationId xmlns:a16="http://schemas.microsoft.com/office/drawing/2014/main" id="{E0EE4AAB-9B13-C01E-E4A0-230AFED34DB7}"/>
              </a:ext>
            </a:extLst>
          </p:cNvPr>
          <p:cNvPicPr>
            <a:picLocks noChangeAspect="1"/>
          </p:cNvPicPr>
          <p:nvPr/>
        </p:nvPicPr>
        <p:blipFill>
          <a:blip r:embed="rId6"/>
          <a:stretch>
            <a:fillRect/>
          </a:stretch>
        </p:blipFill>
        <p:spPr>
          <a:xfrm>
            <a:off x="6410533" y="4990529"/>
            <a:ext cx="4724809" cy="655377"/>
          </a:xfrm>
          <a:prstGeom prst="rect">
            <a:avLst/>
          </a:prstGeom>
        </p:spPr>
      </p:pic>
    </p:spTree>
    <p:extLst>
      <p:ext uri="{BB962C8B-B14F-4D97-AF65-F5344CB8AC3E}">
        <p14:creationId xmlns:p14="http://schemas.microsoft.com/office/powerpoint/2010/main" val="3827492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0"/>
          <p:cNvSpPr txBox="1"/>
          <p:nvPr/>
        </p:nvSpPr>
        <p:spPr>
          <a:xfrm>
            <a:off x="4265280" y="2766240"/>
            <a:ext cx="366120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US" sz="6600" b="0" strike="noStrike">
                <a:solidFill>
                  <a:srgbClr val="FF0000"/>
                </a:solidFill>
                <a:latin typeface="Calibri"/>
                <a:ea typeface="Calibri"/>
                <a:cs typeface="Calibri"/>
                <a:sym typeface="Calibri"/>
              </a:rPr>
              <a:t>Preguntas</a:t>
            </a:r>
            <a:endParaRPr sz="6600" b="0" strike="noStrike">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2"/>
          <p:cNvSpPr txBox="1"/>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FF0000"/>
                </a:solidFill>
                <a:latin typeface="Calibri"/>
                <a:ea typeface="Calibri"/>
                <a:cs typeface="Calibri"/>
                <a:sym typeface="Calibri"/>
              </a:rPr>
              <a:t>Algoritmo de clasificación</a:t>
            </a:r>
            <a:endParaRPr sz="4400" b="0" i="0" u="none" strike="noStrike" cap="none">
              <a:solidFill>
                <a:srgbClr val="FFFFFF"/>
              </a:solidFill>
              <a:latin typeface="Calibri"/>
              <a:ea typeface="Calibri"/>
              <a:cs typeface="Calibri"/>
              <a:sym typeface="Calibri"/>
            </a:endParaRPr>
          </a:p>
        </p:txBody>
      </p:sp>
      <p:sp>
        <p:nvSpPr>
          <p:cNvPr id="76" name="Google Shape;76;p2"/>
          <p:cNvSpPr txBox="1"/>
          <p:nvPr/>
        </p:nvSpPr>
        <p:spPr>
          <a:xfrm>
            <a:off x="943920" y="2049480"/>
            <a:ext cx="5257440" cy="3821760"/>
          </a:xfrm>
          <a:prstGeom prst="rect">
            <a:avLst/>
          </a:prstGeom>
          <a:noFill/>
          <a:ln>
            <a:noFill/>
          </a:ln>
        </p:spPr>
        <p:txBody>
          <a:bodyPr spcFirstLastPara="1" wrap="square" lIns="91425" tIns="45700" rIns="91425" bIns="45700" anchor="t" anchorCtr="0">
            <a:normAutofit/>
          </a:bodyPr>
          <a:lstStyle/>
          <a:p>
            <a:pPr marL="228600" marR="0" lvl="0" indent="-228240" algn="l" rtl="0">
              <a:lnSpc>
                <a:spcPct val="90000"/>
              </a:lnSpc>
              <a:spcBef>
                <a:spcPts val="0"/>
              </a:spcBef>
              <a:spcAft>
                <a:spcPts val="0"/>
              </a:spcAft>
              <a:buClr>
                <a:srgbClr val="FFFFFF"/>
              </a:buClr>
              <a:buSzPts val="2400"/>
              <a:buFont typeface="Arial"/>
              <a:buChar char="•"/>
            </a:pPr>
            <a:r>
              <a:rPr lang="en-US" sz="2400" b="0" i="0" u="none" strike="noStrike" cap="none">
                <a:solidFill>
                  <a:srgbClr val="FFFFFF"/>
                </a:solidFill>
                <a:latin typeface="Calibri"/>
                <a:ea typeface="Calibri"/>
                <a:cs typeface="Calibri"/>
                <a:sym typeface="Calibri"/>
              </a:rPr>
              <a:t>Aprendizaje supervisado:</a:t>
            </a:r>
            <a:endParaRPr sz="2400" b="0" i="0" u="none" strike="noStrike" cap="none">
              <a:solidFill>
                <a:srgbClr val="FFFFFF"/>
              </a:solidFill>
              <a:latin typeface="Calibri"/>
              <a:ea typeface="Calibri"/>
              <a:cs typeface="Calibri"/>
              <a:sym typeface="Calibri"/>
            </a:endParaRPr>
          </a:p>
          <a:p>
            <a:pPr marL="685800" marR="0" lvl="1" indent="-228240" algn="l" rtl="0">
              <a:lnSpc>
                <a:spcPct val="90000"/>
              </a:lnSpc>
              <a:spcBef>
                <a:spcPts val="499"/>
              </a:spcBef>
              <a:spcAft>
                <a:spcPts val="0"/>
              </a:spcAft>
              <a:buClr>
                <a:srgbClr val="FFFFFF"/>
              </a:buClr>
              <a:buSzPts val="2000"/>
              <a:buFont typeface="Arial"/>
              <a:buChar char="•"/>
            </a:pPr>
            <a:r>
              <a:rPr lang="en-US" sz="2000" b="0" i="0" u="none" strike="noStrike" cap="none">
                <a:solidFill>
                  <a:srgbClr val="FFFFFF"/>
                </a:solidFill>
                <a:latin typeface="Calibri"/>
                <a:ea typeface="Calibri"/>
                <a:cs typeface="Calibri"/>
                <a:sym typeface="Calibri"/>
              </a:rPr>
              <a:t>Regresión</a:t>
            </a:r>
            <a:endParaRPr sz="2000" b="0" i="0" u="none" strike="noStrike" cap="none">
              <a:solidFill>
                <a:srgbClr val="FFFFFF"/>
              </a:solidFill>
              <a:latin typeface="Calibri"/>
              <a:ea typeface="Calibri"/>
              <a:cs typeface="Calibri"/>
              <a:sym typeface="Calibri"/>
            </a:endParaRPr>
          </a:p>
          <a:p>
            <a:pPr marL="685800" marR="0" lvl="1" indent="-228240" algn="l" rtl="0">
              <a:lnSpc>
                <a:spcPct val="90000"/>
              </a:lnSpc>
              <a:spcBef>
                <a:spcPts val="499"/>
              </a:spcBef>
              <a:spcAft>
                <a:spcPts val="0"/>
              </a:spcAft>
              <a:buClr>
                <a:srgbClr val="FFFFFF"/>
              </a:buClr>
              <a:buSzPts val="2000"/>
              <a:buFont typeface="Arial"/>
              <a:buChar char="•"/>
            </a:pPr>
            <a:r>
              <a:rPr lang="en-US" sz="2000" b="0" i="0" u="none" strike="noStrike" cap="none">
                <a:solidFill>
                  <a:srgbClr val="FFFFFF"/>
                </a:solidFill>
                <a:latin typeface="Calibri"/>
                <a:ea typeface="Calibri"/>
                <a:cs typeface="Calibri"/>
                <a:sym typeface="Calibri"/>
              </a:rPr>
              <a:t>Clasificación</a:t>
            </a:r>
            <a:endParaRPr sz="2000" b="0" i="0" u="none" strike="noStrike" cap="none">
              <a:solidFill>
                <a:srgbClr val="FFFFFF"/>
              </a:solidFill>
              <a:latin typeface="Calibri"/>
              <a:ea typeface="Calibri"/>
              <a:cs typeface="Calibri"/>
              <a:sym typeface="Calibri"/>
            </a:endParaRPr>
          </a:p>
          <a:p>
            <a:pPr marL="0" marR="0" lvl="0" indent="0" algn="l" rtl="0">
              <a:spcBef>
                <a:spcPts val="0"/>
              </a:spcBef>
              <a:spcAft>
                <a:spcPts val="0"/>
              </a:spcAft>
              <a:buNone/>
            </a:pPr>
            <a:endParaRPr sz="2000" b="0" strike="noStrike">
              <a:solidFill>
                <a:srgbClr val="FFFFFF"/>
              </a:solidFill>
              <a:latin typeface="Calibri"/>
              <a:ea typeface="Calibri"/>
              <a:cs typeface="Calibri"/>
              <a:sym typeface="Calibri"/>
            </a:endParaRPr>
          </a:p>
          <a:p>
            <a:pPr marL="228600" marR="0" lvl="0" indent="-228240" algn="l" rtl="0">
              <a:lnSpc>
                <a:spcPct val="90000"/>
              </a:lnSpc>
              <a:spcBef>
                <a:spcPts val="1001"/>
              </a:spcBef>
              <a:spcAft>
                <a:spcPts val="0"/>
              </a:spcAft>
              <a:buClr>
                <a:srgbClr val="FFFFFF"/>
              </a:buClr>
              <a:buSzPts val="2400"/>
              <a:buFont typeface="Arial"/>
              <a:buChar char="•"/>
            </a:pPr>
            <a:r>
              <a:rPr lang="en-US" sz="2400" b="0" strike="noStrike">
                <a:solidFill>
                  <a:srgbClr val="FFFFFF"/>
                </a:solidFill>
                <a:latin typeface="Calibri"/>
                <a:ea typeface="Calibri"/>
                <a:cs typeface="Calibri"/>
                <a:sym typeface="Calibri"/>
              </a:rPr>
              <a:t>Aprendizaje no supervisado:</a:t>
            </a:r>
            <a:endParaRPr sz="2400" b="0" strike="noStrike">
              <a:solidFill>
                <a:srgbClr val="FFFFFF"/>
              </a:solidFill>
              <a:latin typeface="Calibri"/>
              <a:ea typeface="Calibri"/>
              <a:cs typeface="Calibri"/>
              <a:sym typeface="Calibri"/>
            </a:endParaRPr>
          </a:p>
          <a:p>
            <a:pPr marL="685800" marR="0" lvl="1" indent="-228240" algn="l" rtl="0">
              <a:lnSpc>
                <a:spcPct val="90000"/>
              </a:lnSpc>
              <a:spcBef>
                <a:spcPts val="499"/>
              </a:spcBef>
              <a:spcAft>
                <a:spcPts val="0"/>
              </a:spcAft>
              <a:buClr>
                <a:srgbClr val="FFFFFF"/>
              </a:buClr>
              <a:buSzPts val="2000"/>
              <a:buFont typeface="Arial"/>
              <a:buChar char="•"/>
            </a:pPr>
            <a:r>
              <a:rPr lang="en-US" sz="2000" b="0" i="0" u="none" strike="noStrike" cap="none">
                <a:solidFill>
                  <a:srgbClr val="FFFFFF"/>
                </a:solidFill>
                <a:latin typeface="Calibri"/>
                <a:ea typeface="Calibri"/>
                <a:cs typeface="Calibri"/>
                <a:sym typeface="Calibri"/>
              </a:rPr>
              <a:t>Clusterización</a:t>
            </a:r>
            <a:endParaRPr sz="2000" b="0" i="0" u="none" strike="noStrike" cap="none">
              <a:solidFill>
                <a:srgbClr val="FFFFFF"/>
              </a:solidFill>
              <a:latin typeface="Calibri"/>
              <a:ea typeface="Calibri"/>
              <a:cs typeface="Calibri"/>
              <a:sym typeface="Calibri"/>
            </a:endParaRPr>
          </a:p>
          <a:p>
            <a:pPr marL="685800" marR="0" lvl="1" indent="-228240" algn="l" rtl="0">
              <a:lnSpc>
                <a:spcPct val="90000"/>
              </a:lnSpc>
              <a:spcBef>
                <a:spcPts val="499"/>
              </a:spcBef>
              <a:spcAft>
                <a:spcPts val="0"/>
              </a:spcAft>
              <a:buClr>
                <a:srgbClr val="FFFFFF"/>
              </a:buClr>
              <a:buSzPts val="2000"/>
              <a:buFont typeface="Arial"/>
              <a:buChar char="•"/>
            </a:pPr>
            <a:r>
              <a:rPr lang="en-US" sz="2000" b="0" i="0" u="none" strike="noStrike" cap="none">
                <a:solidFill>
                  <a:srgbClr val="FFFFFF"/>
                </a:solidFill>
                <a:latin typeface="Calibri"/>
                <a:ea typeface="Calibri"/>
                <a:cs typeface="Calibri"/>
                <a:sym typeface="Calibri"/>
              </a:rPr>
              <a:t>Reducción de dimensionalidad</a:t>
            </a:r>
            <a:endParaRPr sz="2000" b="0" i="0" u="none" strike="noStrike" cap="none">
              <a:solidFill>
                <a:srgbClr val="FFFFFF"/>
              </a:solidFill>
              <a:latin typeface="Calibri"/>
              <a:ea typeface="Calibri"/>
              <a:cs typeface="Calibri"/>
              <a:sym typeface="Calibri"/>
            </a:endParaRPr>
          </a:p>
          <a:p>
            <a:pPr marL="0" marR="0" lvl="0" indent="0" algn="l" rtl="0">
              <a:spcBef>
                <a:spcPts val="0"/>
              </a:spcBef>
              <a:spcAft>
                <a:spcPts val="0"/>
              </a:spcAft>
              <a:buNone/>
            </a:pPr>
            <a:endParaRPr sz="2000" b="0" strike="noStrike">
              <a:solidFill>
                <a:srgbClr val="FFFFFF"/>
              </a:solidFill>
              <a:latin typeface="Calibri"/>
              <a:ea typeface="Calibri"/>
              <a:cs typeface="Calibri"/>
              <a:sym typeface="Calibri"/>
            </a:endParaRPr>
          </a:p>
          <a:p>
            <a:pPr marL="228600" marR="0" lvl="0" indent="-228240" algn="l" rtl="0">
              <a:lnSpc>
                <a:spcPct val="90000"/>
              </a:lnSpc>
              <a:spcBef>
                <a:spcPts val="1001"/>
              </a:spcBef>
              <a:spcAft>
                <a:spcPts val="0"/>
              </a:spcAft>
              <a:buClr>
                <a:srgbClr val="FFFFFF"/>
              </a:buClr>
              <a:buSzPts val="2400"/>
              <a:buFont typeface="Arial"/>
              <a:buChar char="•"/>
            </a:pPr>
            <a:r>
              <a:rPr lang="en-US" sz="2400" b="0" strike="noStrike">
                <a:solidFill>
                  <a:srgbClr val="FFFFFF"/>
                </a:solidFill>
                <a:latin typeface="Calibri"/>
                <a:ea typeface="Calibri"/>
                <a:cs typeface="Calibri"/>
                <a:sym typeface="Calibri"/>
              </a:rPr>
              <a:t>Aprendizaje por refuerzo</a:t>
            </a:r>
            <a:endParaRPr sz="24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2400" b="0" strike="noStrike">
              <a:solidFill>
                <a:srgbClr val="FFFFFF"/>
              </a:solidFill>
              <a:latin typeface="Calibri"/>
              <a:ea typeface="Calibri"/>
              <a:cs typeface="Calibri"/>
              <a:sym typeface="Calibri"/>
            </a:endParaRPr>
          </a:p>
        </p:txBody>
      </p:sp>
      <p:pic>
        <p:nvPicPr>
          <p:cNvPr id="77" name="Google Shape;77;p2"/>
          <p:cNvPicPr preferRelativeResize="0"/>
          <p:nvPr/>
        </p:nvPicPr>
        <p:blipFill rotWithShape="1">
          <a:blip r:embed="rId3">
            <a:alphaModFix/>
          </a:blip>
          <a:srcRect/>
          <a:stretch/>
        </p:blipFill>
        <p:spPr>
          <a:xfrm>
            <a:off x="5561640" y="1690560"/>
            <a:ext cx="5868000" cy="4642920"/>
          </a:xfrm>
          <a:prstGeom prst="rect">
            <a:avLst/>
          </a:prstGeom>
          <a:noFill/>
          <a:ln>
            <a:noFill/>
          </a:ln>
        </p:spPr>
      </p:pic>
      <p:cxnSp>
        <p:nvCxnSpPr>
          <p:cNvPr id="3" name="Conector recto 2">
            <a:extLst>
              <a:ext uri="{FF2B5EF4-FFF2-40B4-BE49-F238E27FC236}">
                <a16:creationId xmlns:a16="http://schemas.microsoft.com/office/drawing/2014/main" id="{A0FA4BAC-2B78-403E-B5A1-F06306E1BF94}"/>
              </a:ext>
            </a:extLst>
          </p:cNvPr>
          <p:cNvCxnSpPr/>
          <p:nvPr/>
        </p:nvCxnSpPr>
        <p:spPr>
          <a:xfrm>
            <a:off x="9225280" y="4744720"/>
            <a:ext cx="1219200" cy="9144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4"/>
          <p:cNvSpPr txBox="1"/>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strike="noStrike">
                <a:solidFill>
                  <a:srgbClr val="FF0000"/>
                </a:solidFill>
                <a:latin typeface="Calibri"/>
                <a:ea typeface="Calibri"/>
                <a:cs typeface="Calibri"/>
                <a:sym typeface="Calibri"/>
              </a:rPr>
              <a:t>Algoritmos de clasificación</a:t>
            </a:r>
            <a:endParaRPr sz="4400" b="0" strike="noStrike">
              <a:solidFill>
                <a:srgbClr val="FFFFFF"/>
              </a:solidFill>
              <a:latin typeface="Calibri"/>
              <a:ea typeface="Calibri"/>
              <a:cs typeface="Calibri"/>
              <a:sym typeface="Calibri"/>
            </a:endParaRPr>
          </a:p>
        </p:txBody>
      </p:sp>
      <p:sp>
        <p:nvSpPr>
          <p:cNvPr id="84" name="Google Shape;84;p4"/>
          <p:cNvSpPr txBox="1"/>
          <p:nvPr/>
        </p:nvSpPr>
        <p:spPr>
          <a:xfrm>
            <a:off x="838080" y="2212920"/>
            <a:ext cx="5257440" cy="3821760"/>
          </a:xfrm>
          <a:prstGeom prst="rect">
            <a:avLst/>
          </a:prstGeom>
          <a:noFill/>
          <a:ln>
            <a:noFill/>
          </a:ln>
        </p:spPr>
        <p:txBody>
          <a:bodyPr spcFirstLastPara="1" wrap="square" lIns="91425" tIns="45700" rIns="91425" bIns="45700" anchor="t" anchorCtr="0">
            <a:normAutofit/>
          </a:bodyPr>
          <a:lstStyle/>
          <a:p>
            <a:pPr marL="228600" marR="0" lvl="0" indent="-228240" algn="l" rtl="0">
              <a:lnSpc>
                <a:spcPct val="90000"/>
              </a:lnSpc>
              <a:spcBef>
                <a:spcPts val="0"/>
              </a:spcBef>
              <a:spcAft>
                <a:spcPts val="0"/>
              </a:spcAft>
              <a:buClr>
                <a:srgbClr val="FFFFFF"/>
              </a:buClr>
              <a:buSzPts val="1800"/>
              <a:buFont typeface="Arial"/>
              <a:buChar char="•"/>
            </a:pPr>
            <a:r>
              <a:rPr lang="en-US" sz="1800" b="0" strike="noStrike">
                <a:solidFill>
                  <a:srgbClr val="FFFFFF"/>
                </a:solidFill>
                <a:latin typeface="Calibri"/>
                <a:ea typeface="Calibri"/>
                <a:cs typeface="Calibri"/>
                <a:sym typeface="Calibri"/>
              </a:rPr>
              <a:t>Los algoritmos de clasificación son algoritmos de aprendizaje supervisado cuyo objetivo es predecir etiquetas de clase categóricas de las nuevas instancias.</a:t>
            </a:r>
            <a:endParaRPr sz="18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800" b="0" strike="noStrike">
              <a:solidFill>
                <a:srgbClr val="FFFFFF"/>
              </a:solidFill>
              <a:latin typeface="Calibri"/>
              <a:ea typeface="Calibri"/>
              <a:cs typeface="Calibri"/>
              <a:sym typeface="Calibri"/>
            </a:endParaRPr>
          </a:p>
          <a:p>
            <a:pPr marL="228600" marR="0" lvl="0" indent="-228240" algn="l" rtl="0">
              <a:lnSpc>
                <a:spcPct val="90000"/>
              </a:lnSpc>
              <a:spcBef>
                <a:spcPts val="1001"/>
              </a:spcBef>
              <a:spcAft>
                <a:spcPts val="0"/>
              </a:spcAft>
              <a:buClr>
                <a:srgbClr val="FFFFFF"/>
              </a:buClr>
              <a:buSzPts val="1800"/>
              <a:buFont typeface="Arial"/>
              <a:buChar char="•"/>
            </a:pPr>
            <a:r>
              <a:rPr lang="en-US" sz="1800" b="0" strike="noStrike">
                <a:solidFill>
                  <a:srgbClr val="FFFFFF"/>
                </a:solidFill>
                <a:latin typeface="Calibri"/>
                <a:ea typeface="Calibri"/>
                <a:cs typeface="Calibri"/>
                <a:sym typeface="Calibri"/>
              </a:rPr>
              <a:t>Dos tipos principales: </a:t>
            </a:r>
            <a:endParaRPr sz="1800" b="0" strike="noStrike">
              <a:solidFill>
                <a:srgbClr val="FFFFFF"/>
              </a:solidFill>
              <a:latin typeface="Calibri"/>
              <a:ea typeface="Calibri"/>
              <a:cs typeface="Calibri"/>
              <a:sym typeface="Calibri"/>
            </a:endParaRPr>
          </a:p>
          <a:p>
            <a:pPr marL="685800" marR="0" lvl="1" indent="-228240" algn="l" rtl="0">
              <a:lnSpc>
                <a:spcPct val="90000"/>
              </a:lnSpc>
              <a:spcBef>
                <a:spcPts val="499"/>
              </a:spcBef>
              <a:spcAft>
                <a:spcPts val="0"/>
              </a:spcAft>
              <a:buClr>
                <a:srgbClr val="FFFFFF"/>
              </a:buClr>
              <a:buSzPts val="1400"/>
              <a:buFont typeface="Arial"/>
              <a:buChar char="•"/>
            </a:pPr>
            <a:r>
              <a:rPr lang="en-US" sz="1400" b="0" i="1" u="none" strike="noStrike" cap="none">
                <a:solidFill>
                  <a:srgbClr val="FFFFFF"/>
                </a:solidFill>
                <a:latin typeface="Calibri"/>
                <a:ea typeface="Calibri"/>
                <a:cs typeface="Calibri"/>
                <a:sym typeface="Calibri"/>
              </a:rPr>
              <a:t>Clasificación binaria</a:t>
            </a:r>
            <a:r>
              <a:rPr lang="en-US" sz="1400" b="0" i="0" u="none" strike="noStrike" cap="none">
                <a:solidFill>
                  <a:srgbClr val="FFFFFF"/>
                </a:solidFill>
                <a:latin typeface="Calibri"/>
                <a:ea typeface="Calibri"/>
                <a:cs typeface="Calibri"/>
                <a:sym typeface="Calibri"/>
              </a:rPr>
              <a:t>: solo hay dos clases posibles. Ejemplo: correo spam o no spam (</a:t>
            </a:r>
            <a:r>
              <a:rPr lang="en-US">
                <a:solidFill>
                  <a:srgbClr val="FFFFFF"/>
                </a:solidFill>
                <a:latin typeface="Calibri"/>
                <a:ea typeface="Calibri"/>
                <a:cs typeface="Calibri"/>
                <a:sym typeface="Calibri"/>
              </a:rPr>
              <a:t>1</a:t>
            </a:r>
            <a:r>
              <a:rPr lang="en-US" sz="1400" b="0" i="0" u="none" strike="noStrike" cap="none">
                <a:solidFill>
                  <a:srgbClr val="FFFFFF"/>
                </a:solidFill>
                <a:latin typeface="Calibri"/>
                <a:ea typeface="Calibri"/>
                <a:cs typeface="Calibri"/>
                <a:sym typeface="Calibri"/>
              </a:rPr>
              <a:t> o </a:t>
            </a:r>
            <a:r>
              <a:rPr lang="en-US">
                <a:solidFill>
                  <a:srgbClr val="FFFFFF"/>
                </a:solidFill>
                <a:latin typeface="Calibri"/>
                <a:ea typeface="Calibri"/>
                <a:cs typeface="Calibri"/>
                <a:sym typeface="Calibri"/>
              </a:rPr>
              <a:t>0</a:t>
            </a:r>
            <a:r>
              <a:rPr lang="en-US" sz="1400" b="0" i="0" u="none" strike="noStrike" cap="none">
                <a:solidFill>
                  <a:srgbClr val="FFFFFF"/>
                </a:solidFill>
                <a:latin typeface="Calibri"/>
                <a:ea typeface="Calibri"/>
                <a:cs typeface="Calibri"/>
                <a:sym typeface="Calibri"/>
              </a:rPr>
              <a:t>)</a:t>
            </a:r>
            <a:endParaRPr sz="1400" b="0" i="0" u="none" strike="noStrike" cap="none">
              <a:solidFill>
                <a:srgbClr val="FFFFFF"/>
              </a:solidFill>
              <a:latin typeface="Calibri"/>
              <a:ea typeface="Calibri"/>
              <a:cs typeface="Calibri"/>
              <a:sym typeface="Calibri"/>
            </a:endParaRPr>
          </a:p>
          <a:p>
            <a:pPr marL="685800" marR="0" lvl="1" indent="-228240" algn="l" rtl="0">
              <a:lnSpc>
                <a:spcPct val="90000"/>
              </a:lnSpc>
              <a:spcBef>
                <a:spcPts val="499"/>
              </a:spcBef>
              <a:spcAft>
                <a:spcPts val="0"/>
              </a:spcAft>
              <a:buClr>
                <a:srgbClr val="FFFFFF"/>
              </a:buClr>
              <a:buSzPts val="1400"/>
              <a:buFont typeface="Arial"/>
              <a:buChar char="•"/>
            </a:pPr>
            <a:r>
              <a:rPr lang="en-US" sz="1400" b="0" i="1" u="none" strike="noStrike" cap="none">
                <a:solidFill>
                  <a:srgbClr val="FFFFFF"/>
                </a:solidFill>
                <a:latin typeface="Calibri"/>
                <a:ea typeface="Calibri"/>
                <a:cs typeface="Calibri"/>
                <a:sym typeface="Calibri"/>
              </a:rPr>
              <a:t>Clasificación multi-clase</a:t>
            </a:r>
            <a:r>
              <a:rPr lang="en-US" sz="1400" b="0" i="0" u="none" strike="noStrike" cap="none">
                <a:solidFill>
                  <a:srgbClr val="FFFFFF"/>
                </a:solidFill>
                <a:latin typeface="Calibri"/>
                <a:ea typeface="Calibri"/>
                <a:cs typeface="Calibri"/>
                <a:sym typeface="Calibri"/>
              </a:rPr>
              <a:t>: más de dos clases. Ejemplo: identificación de dígitos (0 a 9)</a:t>
            </a:r>
            <a:endParaRPr sz="1400" b="0" i="0" u="none" strike="noStrike" cap="non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400" b="0" strike="noStrike">
              <a:solidFill>
                <a:srgbClr val="FFFFFF"/>
              </a:solidFill>
              <a:latin typeface="Calibri"/>
              <a:ea typeface="Calibri"/>
              <a:cs typeface="Calibri"/>
              <a:sym typeface="Calibri"/>
            </a:endParaRPr>
          </a:p>
        </p:txBody>
      </p:sp>
      <p:pic>
        <p:nvPicPr>
          <p:cNvPr id="85" name="Google Shape;85;p4" descr="Image for post"/>
          <p:cNvPicPr preferRelativeResize="0"/>
          <p:nvPr/>
        </p:nvPicPr>
        <p:blipFill rotWithShape="1">
          <a:blip r:embed="rId3">
            <a:alphaModFix/>
          </a:blip>
          <a:srcRect/>
          <a:stretch/>
        </p:blipFill>
        <p:spPr>
          <a:xfrm>
            <a:off x="7218000" y="1806480"/>
            <a:ext cx="3781080" cy="355248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ga3f30688e8_0_93"/>
          <p:cNvSpPr txBox="1"/>
          <p:nvPr/>
        </p:nvSpPr>
        <p:spPr>
          <a:xfrm>
            <a:off x="838080" y="365040"/>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Algoritmos de clasificación más comunes</a:t>
            </a:r>
            <a:endParaRPr sz="4400" b="0" strike="noStrike">
              <a:solidFill>
                <a:srgbClr val="FFFFFF"/>
              </a:solidFill>
              <a:latin typeface="Calibri"/>
              <a:ea typeface="Calibri"/>
              <a:cs typeface="Calibri"/>
              <a:sym typeface="Calibri"/>
            </a:endParaRPr>
          </a:p>
        </p:txBody>
      </p:sp>
      <p:sp>
        <p:nvSpPr>
          <p:cNvPr id="92" name="Google Shape;92;ga3f30688e8_0_93"/>
          <p:cNvSpPr txBox="1"/>
          <p:nvPr/>
        </p:nvSpPr>
        <p:spPr>
          <a:xfrm>
            <a:off x="1045280" y="2035880"/>
            <a:ext cx="5355300" cy="4486200"/>
          </a:xfrm>
          <a:prstGeom prst="rect">
            <a:avLst/>
          </a:prstGeom>
          <a:noFill/>
          <a:ln>
            <a:noFill/>
          </a:ln>
        </p:spPr>
        <p:txBody>
          <a:bodyPr spcFirstLastPara="1" wrap="square" lIns="91425" tIns="45700" rIns="91425" bIns="45700" anchor="t" anchorCtr="0">
            <a:noAutofit/>
          </a:bodyPr>
          <a:lstStyle/>
          <a:p>
            <a:pPr marL="228600" marR="0" lvl="0" indent="-323490" algn="l" rtl="0">
              <a:lnSpc>
                <a:spcPct val="90000"/>
              </a:lnSpc>
              <a:spcBef>
                <a:spcPts val="0"/>
              </a:spcBef>
              <a:spcAft>
                <a:spcPts val="0"/>
              </a:spcAft>
              <a:buClr>
                <a:srgbClr val="FFFFFF"/>
              </a:buClr>
              <a:buSzPts val="3300"/>
              <a:buFont typeface="Arial"/>
              <a:buChar char="•"/>
            </a:pPr>
            <a:r>
              <a:rPr lang="en-US" sz="3300">
                <a:solidFill>
                  <a:srgbClr val="FFFFFF"/>
                </a:solidFill>
                <a:latin typeface="Calibri"/>
                <a:ea typeface="Calibri"/>
                <a:cs typeface="Calibri"/>
                <a:sym typeface="Calibri"/>
              </a:rPr>
              <a:t>Regresión logística</a:t>
            </a:r>
            <a:endParaRPr sz="3300">
              <a:solidFill>
                <a:srgbClr val="FFFFFF"/>
              </a:solidFill>
              <a:latin typeface="Calibri"/>
              <a:ea typeface="Calibri"/>
              <a:cs typeface="Calibri"/>
              <a:sym typeface="Calibri"/>
            </a:endParaRPr>
          </a:p>
          <a:p>
            <a:pPr marL="228600" marR="0" lvl="0" indent="-323490" algn="l" rtl="0">
              <a:lnSpc>
                <a:spcPct val="90000"/>
              </a:lnSpc>
              <a:spcBef>
                <a:spcPts val="0"/>
              </a:spcBef>
              <a:spcAft>
                <a:spcPts val="0"/>
              </a:spcAft>
              <a:buClr>
                <a:srgbClr val="FFFFFF"/>
              </a:buClr>
              <a:buSzPts val="3300"/>
              <a:buFont typeface="Calibri"/>
              <a:buChar char="•"/>
            </a:pPr>
            <a:r>
              <a:rPr lang="en-US" sz="3300">
                <a:solidFill>
                  <a:srgbClr val="FFFFFF"/>
                </a:solidFill>
                <a:latin typeface="Calibri"/>
                <a:ea typeface="Calibri"/>
                <a:cs typeface="Calibri"/>
                <a:sym typeface="Calibri"/>
              </a:rPr>
              <a:t>Árbol de decisión</a:t>
            </a:r>
            <a:endParaRPr sz="3300">
              <a:solidFill>
                <a:srgbClr val="FFFFFF"/>
              </a:solidFill>
              <a:latin typeface="Calibri"/>
              <a:ea typeface="Calibri"/>
              <a:cs typeface="Calibri"/>
              <a:sym typeface="Calibri"/>
            </a:endParaRPr>
          </a:p>
          <a:p>
            <a:pPr marL="228600" marR="0" lvl="0" indent="-323490" algn="l" rtl="0">
              <a:lnSpc>
                <a:spcPct val="90000"/>
              </a:lnSpc>
              <a:spcBef>
                <a:spcPts val="0"/>
              </a:spcBef>
              <a:spcAft>
                <a:spcPts val="0"/>
              </a:spcAft>
              <a:buClr>
                <a:srgbClr val="FFFFFF"/>
              </a:buClr>
              <a:buSzPts val="3300"/>
              <a:buFont typeface="Calibri"/>
              <a:buChar char="•"/>
            </a:pPr>
            <a:r>
              <a:rPr lang="en-US" sz="3300">
                <a:solidFill>
                  <a:srgbClr val="FFFFFF"/>
                </a:solidFill>
                <a:latin typeface="Calibri"/>
                <a:ea typeface="Calibri"/>
                <a:cs typeface="Calibri"/>
                <a:sym typeface="Calibri"/>
              </a:rPr>
              <a:t>KNN</a:t>
            </a:r>
            <a:endParaRPr sz="3300">
              <a:solidFill>
                <a:srgbClr val="FFFFFF"/>
              </a:solidFill>
              <a:latin typeface="Calibri"/>
              <a:ea typeface="Calibri"/>
              <a:cs typeface="Calibri"/>
              <a:sym typeface="Calibri"/>
            </a:endParaRPr>
          </a:p>
          <a:p>
            <a:pPr marL="228600" marR="0" lvl="0" indent="-323490" algn="l" rtl="0">
              <a:lnSpc>
                <a:spcPct val="90000"/>
              </a:lnSpc>
              <a:spcBef>
                <a:spcPts val="0"/>
              </a:spcBef>
              <a:spcAft>
                <a:spcPts val="0"/>
              </a:spcAft>
              <a:buClr>
                <a:srgbClr val="FFFFFF"/>
              </a:buClr>
              <a:buSzPts val="3300"/>
              <a:buFont typeface="Calibri"/>
              <a:buChar char="•"/>
            </a:pPr>
            <a:r>
              <a:rPr lang="en-US" sz="3300">
                <a:solidFill>
                  <a:srgbClr val="FFFFFF"/>
                </a:solidFill>
                <a:latin typeface="Calibri"/>
                <a:ea typeface="Calibri"/>
                <a:cs typeface="Calibri"/>
                <a:sym typeface="Calibri"/>
              </a:rPr>
              <a:t>Naive Bayes</a:t>
            </a:r>
            <a:endParaRPr sz="3300">
              <a:solidFill>
                <a:srgbClr val="FFFFFF"/>
              </a:solidFill>
              <a:latin typeface="Calibri"/>
              <a:ea typeface="Calibri"/>
              <a:cs typeface="Calibri"/>
              <a:sym typeface="Calibri"/>
            </a:endParaRPr>
          </a:p>
          <a:p>
            <a:pPr marL="228600" marR="0" lvl="0" indent="-323490" algn="l" rtl="0">
              <a:lnSpc>
                <a:spcPct val="90000"/>
              </a:lnSpc>
              <a:spcBef>
                <a:spcPts val="0"/>
              </a:spcBef>
              <a:spcAft>
                <a:spcPts val="0"/>
              </a:spcAft>
              <a:buClr>
                <a:srgbClr val="FFFFFF"/>
              </a:buClr>
              <a:buSzPts val="3300"/>
              <a:buFont typeface="Calibri"/>
              <a:buChar char="•"/>
            </a:pPr>
            <a:r>
              <a:rPr lang="en-US" sz="3300">
                <a:solidFill>
                  <a:srgbClr val="FFFFFF"/>
                </a:solidFill>
                <a:latin typeface="Calibri"/>
                <a:ea typeface="Calibri"/>
                <a:cs typeface="Calibri"/>
                <a:sym typeface="Calibri"/>
              </a:rPr>
              <a:t>SVC</a:t>
            </a:r>
            <a:endParaRPr sz="3300">
              <a:solidFill>
                <a:srgbClr val="FFFFFF"/>
              </a:solidFill>
              <a:latin typeface="Calibri"/>
              <a:ea typeface="Calibri"/>
              <a:cs typeface="Calibri"/>
              <a:sym typeface="Calibri"/>
            </a:endParaRPr>
          </a:p>
          <a:p>
            <a:pPr marL="228600" marR="0" lvl="0" indent="-323490" algn="l" rtl="0">
              <a:lnSpc>
                <a:spcPct val="90000"/>
              </a:lnSpc>
              <a:spcBef>
                <a:spcPts val="0"/>
              </a:spcBef>
              <a:spcAft>
                <a:spcPts val="0"/>
              </a:spcAft>
              <a:buClr>
                <a:srgbClr val="FFFFFF"/>
              </a:buClr>
              <a:buSzPts val="3300"/>
              <a:buFont typeface="Calibri"/>
              <a:buChar char="•"/>
            </a:pPr>
            <a:r>
              <a:rPr lang="en-US" sz="3300">
                <a:solidFill>
                  <a:srgbClr val="FFFFFF"/>
                </a:solidFill>
                <a:latin typeface="Calibri"/>
                <a:ea typeface="Calibri"/>
                <a:cs typeface="Calibri"/>
                <a:sym typeface="Calibri"/>
              </a:rPr>
              <a:t>Random Forest</a:t>
            </a:r>
            <a:endParaRPr sz="3300">
              <a:solidFill>
                <a:srgbClr val="FFFFFF"/>
              </a:solidFill>
              <a:latin typeface="Calibri"/>
              <a:ea typeface="Calibri"/>
              <a:cs typeface="Calibri"/>
              <a:sym typeface="Calibri"/>
            </a:endParaRPr>
          </a:p>
          <a:p>
            <a:pPr marL="228600" marR="0" lvl="0" indent="-323490" algn="l" rtl="0">
              <a:lnSpc>
                <a:spcPct val="90000"/>
              </a:lnSpc>
              <a:spcBef>
                <a:spcPts val="0"/>
              </a:spcBef>
              <a:spcAft>
                <a:spcPts val="0"/>
              </a:spcAft>
              <a:buClr>
                <a:srgbClr val="FFFFFF"/>
              </a:buClr>
              <a:buSzPts val="3300"/>
              <a:buFont typeface="Calibri"/>
              <a:buChar char="•"/>
            </a:pPr>
            <a:r>
              <a:rPr lang="en-US" sz="3300">
                <a:solidFill>
                  <a:srgbClr val="FFFFFF"/>
                </a:solidFill>
                <a:latin typeface="Calibri"/>
                <a:ea typeface="Calibri"/>
                <a:cs typeface="Calibri"/>
                <a:sym typeface="Calibri"/>
              </a:rPr>
              <a:t>Deep Learning</a:t>
            </a:r>
            <a:endParaRPr sz="33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2900" b="0" strike="noStrike">
              <a:solidFill>
                <a:srgbClr val="FFFFF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ga3f30688e8_0_0"/>
          <p:cNvSpPr txBox="1"/>
          <p:nvPr/>
        </p:nvSpPr>
        <p:spPr>
          <a:xfrm>
            <a:off x="4265280" y="2766240"/>
            <a:ext cx="3661200" cy="13251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US" sz="6600">
                <a:solidFill>
                  <a:srgbClr val="FF0000"/>
                </a:solidFill>
                <a:latin typeface="Calibri"/>
                <a:ea typeface="Calibri"/>
                <a:cs typeface="Calibri"/>
                <a:sym typeface="Calibri"/>
              </a:rPr>
              <a:t>Métricas</a:t>
            </a:r>
            <a:endParaRPr sz="6600" b="0" strike="noStrike">
              <a:solidFill>
                <a:srgbClr val="FFFFF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8"/>
          <p:cNvSpPr txBox="1"/>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Accuracy</a:t>
            </a:r>
            <a:endParaRPr sz="4400" b="0" strike="noStrike">
              <a:solidFill>
                <a:srgbClr val="FFFFFF"/>
              </a:solidFill>
              <a:latin typeface="Calibri"/>
              <a:ea typeface="Calibri"/>
              <a:cs typeface="Calibri"/>
              <a:sym typeface="Calibri"/>
            </a:endParaRPr>
          </a:p>
        </p:txBody>
      </p:sp>
      <p:sp>
        <p:nvSpPr>
          <p:cNvPr id="105" name="Google Shape;105;p8"/>
          <p:cNvSpPr txBox="1"/>
          <p:nvPr/>
        </p:nvSpPr>
        <p:spPr>
          <a:xfrm>
            <a:off x="838075" y="1690200"/>
            <a:ext cx="10102200" cy="21675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None/>
            </a:pPr>
            <a:r>
              <a:rPr lang="en-US" sz="2000">
                <a:solidFill>
                  <a:srgbClr val="FFFFFF"/>
                </a:solidFill>
                <a:latin typeface="Calibri"/>
                <a:ea typeface="Calibri"/>
                <a:cs typeface="Calibri"/>
                <a:sym typeface="Calibri"/>
              </a:rPr>
              <a:t>Simplemente cantidad de aciertos vs fallos.</a:t>
            </a:r>
            <a:endParaRPr sz="2000">
              <a:solidFill>
                <a:srgbClr val="FFFFFF"/>
              </a:solidFill>
              <a:latin typeface="Calibri"/>
              <a:ea typeface="Calibri"/>
              <a:cs typeface="Calibri"/>
              <a:sym typeface="Calibri"/>
            </a:endParaRPr>
          </a:p>
          <a:p>
            <a:pPr marL="0" marR="0" lvl="0" indent="0" algn="l" rtl="0">
              <a:lnSpc>
                <a:spcPct val="90000"/>
              </a:lnSpc>
              <a:spcBef>
                <a:spcPts val="0"/>
              </a:spcBef>
              <a:spcAft>
                <a:spcPts val="0"/>
              </a:spcAft>
              <a:buNone/>
            </a:pPr>
            <a:endParaRPr sz="2000">
              <a:solidFill>
                <a:srgbClr val="FFFFFF"/>
              </a:solidFill>
              <a:latin typeface="Calibri"/>
              <a:ea typeface="Calibri"/>
              <a:cs typeface="Calibri"/>
              <a:sym typeface="Calibri"/>
            </a:endParaRPr>
          </a:p>
          <a:p>
            <a:pPr marL="0" marR="0" lvl="0" indent="0" algn="l" rtl="0">
              <a:lnSpc>
                <a:spcPct val="90000"/>
              </a:lnSpc>
              <a:spcBef>
                <a:spcPts val="0"/>
              </a:spcBef>
              <a:spcAft>
                <a:spcPts val="0"/>
              </a:spcAft>
              <a:buNone/>
            </a:pPr>
            <a:r>
              <a:rPr lang="en-US" sz="2000">
                <a:solidFill>
                  <a:srgbClr val="FFFFFF"/>
                </a:solidFill>
                <a:latin typeface="Calibri"/>
                <a:ea typeface="Calibri"/>
                <a:cs typeface="Calibri"/>
                <a:sym typeface="Calibri"/>
              </a:rPr>
              <a:t>Accuracy = nº aciertos en predicción/total muestras predicción</a:t>
            </a:r>
            <a:endParaRPr sz="2000" b="0" strike="noStrike">
              <a:solidFill>
                <a:srgbClr val="FFFFFF"/>
              </a:solidFill>
              <a:latin typeface="Calibri"/>
              <a:ea typeface="Calibri"/>
              <a:cs typeface="Calibri"/>
              <a:sym typeface="Calibri"/>
            </a:endParaRPr>
          </a:p>
        </p:txBody>
      </p:sp>
      <p:pic>
        <p:nvPicPr>
          <p:cNvPr id="106" name="Google Shape;106;p8"/>
          <p:cNvPicPr preferRelativeResize="0"/>
          <p:nvPr/>
        </p:nvPicPr>
        <p:blipFill rotWithShape="1">
          <a:blip r:embed="rId3">
            <a:alphaModFix/>
          </a:blip>
          <a:srcRect l="17777" r="43759"/>
          <a:stretch/>
        </p:blipFill>
        <p:spPr>
          <a:xfrm>
            <a:off x="3750425" y="3131600"/>
            <a:ext cx="4572001" cy="1389175"/>
          </a:xfrm>
          <a:prstGeom prst="rect">
            <a:avLst/>
          </a:prstGeom>
          <a:noFill/>
          <a:ln>
            <a:noFill/>
          </a:ln>
        </p:spPr>
      </p:pic>
      <p:sp>
        <p:nvSpPr>
          <p:cNvPr id="107" name="Google Shape;107;p8"/>
          <p:cNvSpPr txBox="1"/>
          <p:nvPr/>
        </p:nvSpPr>
        <p:spPr>
          <a:xfrm>
            <a:off x="838075" y="5022625"/>
            <a:ext cx="10102200" cy="16656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2000">
                <a:solidFill>
                  <a:srgbClr val="FFFFFF"/>
                </a:solidFill>
                <a:latin typeface="Calibri"/>
                <a:ea typeface="Calibri"/>
                <a:cs typeface="Calibri"/>
                <a:sym typeface="Calibri"/>
              </a:rPr>
              <a:t>¿Cómo se qué clasificador es el mejor? El que tenga un accuracy mas alto… Veamos si es así</a:t>
            </a:r>
            <a:endParaRPr sz="2000" b="0" strike="noStrike">
              <a:solidFill>
                <a:srgbClr val="FFFFF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a3f30688e8_0_8"/>
          <p:cNvSpPr txBox="1"/>
          <p:nvPr/>
        </p:nvSpPr>
        <p:spPr>
          <a:xfrm>
            <a:off x="838080" y="365040"/>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La importancia de la métrica</a:t>
            </a:r>
            <a:endParaRPr sz="4400" b="0" strike="noStrike">
              <a:solidFill>
                <a:srgbClr val="FFFFFF"/>
              </a:solidFill>
              <a:latin typeface="Calibri"/>
              <a:ea typeface="Calibri"/>
              <a:cs typeface="Calibri"/>
              <a:sym typeface="Calibri"/>
            </a:endParaRPr>
          </a:p>
        </p:txBody>
      </p:sp>
      <p:sp>
        <p:nvSpPr>
          <p:cNvPr id="114" name="Google Shape;114;ga3f30688e8_0_8"/>
          <p:cNvSpPr txBox="1"/>
          <p:nvPr/>
        </p:nvSpPr>
        <p:spPr>
          <a:xfrm>
            <a:off x="838075" y="1690200"/>
            <a:ext cx="10102200" cy="820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2000">
                <a:solidFill>
                  <a:srgbClr val="FFFFFF"/>
                </a:solidFill>
                <a:latin typeface="Calibri"/>
                <a:ea typeface="Calibri"/>
                <a:cs typeface="Calibri"/>
                <a:sym typeface="Calibri"/>
              </a:rPr>
              <a:t>Imagina que tienes pacientes en una consulta y el objetivo es clasificar si tienen diabetes o no. El % de los que tienen diabetes vs los que no tienen es:.</a:t>
            </a:r>
            <a:endParaRPr sz="2000" b="1">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20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2000" b="0" strike="noStrike">
              <a:solidFill>
                <a:srgbClr val="FFFFFF"/>
              </a:solidFill>
              <a:latin typeface="Calibri"/>
              <a:ea typeface="Calibri"/>
              <a:cs typeface="Calibri"/>
              <a:sym typeface="Calibri"/>
            </a:endParaRPr>
          </a:p>
        </p:txBody>
      </p:sp>
      <p:pic>
        <p:nvPicPr>
          <p:cNvPr id="115" name="Google Shape;115;ga3f30688e8_0_8"/>
          <p:cNvPicPr preferRelativeResize="0"/>
          <p:nvPr/>
        </p:nvPicPr>
        <p:blipFill>
          <a:blip r:embed="rId3">
            <a:alphaModFix/>
          </a:blip>
          <a:stretch>
            <a:fillRect/>
          </a:stretch>
        </p:blipFill>
        <p:spPr>
          <a:xfrm>
            <a:off x="1001350" y="2877925"/>
            <a:ext cx="4080325" cy="3215375"/>
          </a:xfrm>
          <a:prstGeom prst="rect">
            <a:avLst/>
          </a:prstGeom>
          <a:noFill/>
          <a:ln>
            <a:noFill/>
          </a:ln>
        </p:spPr>
      </p:pic>
      <p:sp>
        <p:nvSpPr>
          <p:cNvPr id="116" name="Google Shape;116;ga3f30688e8_0_8"/>
          <p:cNvSpPr txBox="1"/>
          <p:nvPr/>
        </p:nvSpPr>
        <p:spPr>
          <a:xfrm>
            <a:off x="5430425" y="4469900"/>
            <a:ext cx="5223900" cy="26955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2100" b="1">
                <a:solidFill>
                  <a:srgbClr val="FFFFFF"/>
                </a:solidFill>
                <a:latin typeface="Calibri"/>
                <a:ea typeface="Calibri"/>
                <a:cs typeface="Calibri"/>
                <a:sym typeface="Calibri"/>
              </a:rPr>
              <a:t>¿Posibles soluciones?</a:t>
            </a:r>
            <a:endParaRPr sz="2100" b="1">
              <a:solidFill>
                <a:srgbClr val="FFFFFF"/>
              </a:solidFill>
              <a:latin typeface="Calibri"/>
              <a:ea typeface="Calibri"/>
              <a:cs typeface="Calibri"/>
              <a:sym typeface="Calibri"/>
            </a:endParaRPr>
          </a:p>
          <a:p>
            <a:pPr marL="457200" marR="0" lvl="0" indent="-355600" algn="l" rtl="0">
              <a:lnSpc>
                <a:spcPct val="90000"/>
              </a:lnSpc>
              <a:spcBef>
                <a:spcPts val="0"/>
              </a:spcBef>
              <a:spcAft>
                <a:spcPts val="0"/>
              </a:spcAft>
              <a:buClr>
                <a:srgbClr val="FFFFFF"/>
              </a:buClr>
              <a:buSzPts val="2000"/>
              <a:buFont typeface="Calibri"/>
              <a:buAutoNum type="arabicPeriod"/>
            </a:pPr>
            <a:r>
              <a:rPr lang="en-US" sz="2000">
                <a:solidFill>
                  <a:srgbClr val="FFFFFF"/>
                </a:solidFill>
                <a:latin typeface="Calibri"/>
                <a:ea typeface="Calibri"/>
                <a:cs typeface="Calibri"/>
                <a:sym typeface="Calibri"/>
              </a:rPr>
              <a:t>Cambiar la métrica</a:t>
            </a:r>
            <a:endParaRPr sz="2000">
              <a:solidFill>
                <a:srgbClr val="FFFFFF"/>
              </a:solidFill>
              <a:latin typeface="Calibri"/>
              <a:ea typeface="Calibri"/>
              <a:cs typeface="Calibri"/>
              <a:sym typeface="Calibri"/>
            </a:endParaRPr>
          </a:p>
          <a:p>
            <a:pPr marL="457200" marR="0" lvl="0" indent="-355600" algn="l" rtl="0">
              <a:lnSpc>
                <a:spcPct val="90000"/>
              </a:lnSpc>
              <a:spcBef>
                <a:spcPts val="0"/>
              </a:spcBef>
              <a:spcAft>
                <a:spcPts val="0"/>
              </a:spcAft>
              <a:buClr>
                <a:srgbClr val="FFFFFF"/>
              </a:buClr>
              <a:buSzPts val="2000"/>
              <a:buFont typeface="Calibri"/>
              <a:buAutoNum type="arabicPeriod"/>
            </a:pPr>
            <a:r>
              <a:rPr lang="en-US" sz="2000">
                <a:solidFill>
                  <a:srgbClr val="FFFFFF"/>
                </a:solidFill>
                <a:latin typeface="Calibri"/>
                <a:ea typeface="Calibri"/>
                <a:cs typeface="Calibri"/>
                <a:sym typeface="Calibri"/>
              </a:rPr>
              <a:t>Conseguir más datos :)</a:t>
            </a:r>
            <a:endParaRPr sz="2000">
              <a:solidFill>
                <a:srgbClr val="FFFFFF"/>
              </a:solidFill>
              <a:latin typeface="Calibri"/>
              <a:ea typeface="Calibri"/>
              <a:cs typeface="Calibri"/>
              <a:sym typeface="Calibri"/>
            </a:endParaRPr>
          </a:p>
          <a:p>
            <a:pPr marL="457200" marR="0" lvl="0" indent="-355600" algn="l" rtl="0">
              <a:lnSpc>
                <a:spcPct val="90000"/>
              </a:lnSpc>
              <a:spcBef>
                <a:spcPts val="0"/>
              </a:spcBef>
              <a:spcAft>
                <a:spcPts val="0"/>
              </a:spcAft>
              <a:buClr>
                <a:srgbClr val="FFFFFF"/>
              </a:buClr>
              <a:buSzPts val="2000"/>
              <a:buFont typeface="Calibri"/>
              <a:buAutoNum type="arabicPeriod"/>
            </a:pPr>
            <a:r>
              <a:rPr lang="en-US" sz="2000">
                <a:solidFill>
                  <a:srgbClr val="FFFFFF"/>
                </a:solidFill>
                <a:latin typeface="Calibri"/>
                <a:ea typeface="Calibri"/>
                <a:cs typeface="Calibri"/>
                <a:sym typeface="Calibri"/>
              </a:rPr>
              <a:t>Resampling: o bien ponemos copias de los elementos de la clase desfavorecida, o eliminamos registros de la más poblada</a:t>
            </a:r>
            <a:endParaRPr sz="2000">
              <a:solidFill>
                <a:srgbClr val="FFFFFF"/>
              </a:solidFill>
              <a:latin typeface="Calibri"/>
              <a:ea typeface="Calibri"/>
              <a:cs typeface="Calibri"/>
              <a:sym typeface="Calibri"/>
            </a:endParaRPr>
          </a:p>
          <a:p>
            <a:pPr marL="457200" marR="0" lvl="0" indent="-355600" algn="l" rtl="0">
              <a:lnSpc>
                <a:spcPct val="90000"/>
              </a:lnSpc>
              <a:spcBef>
                <a:spcPts val="0"/>
              </a:spcBef>
              <a:spcAft>
                <a:spcPts val="0"/>
              </a:spcAft>
              <a:buClr>
                <a:srgbClr val="FFFFFF"/>
              </a:buClr>
              <a:buSzPts val="2000"/>
              <a:buFont typeface="Calibri"/>
              <a:buAutoNum type="arabicPeriod"/>
            </a:pPr>
            <a:r>
              <a:rPr lang="en-US" sz="2000">
                <a:solidFill>
                  <a:srgbClr val="FFFFFF"/>
                </a:solidFill>
                <a:latin typeface="Calibri"/>
                <a:ea typeface="Calibri"/>
                <a:cs typeface="Calibri"/>
                <a:sym typeface="Calibri"/>
              </a:rPr>
              <a:t>Generar datos sintéticos</a:t>
            </a:r>
            <a:endParaRPr sz="20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2000" b="0" strike="noStrike">
              <a:solidFill>
                <a:srgbClr val="FFFFFF"/>
              </a:solidFill>
              <a:latin typeface="Calibri"/>
              <a:ea typeface="Calibri"/>
              <a:cs typeface="Calibri"/>
              <a:sym typeface="Calibri"/>
            </a:endParaRPr>
          </a:p>
        </p:txBody>
      </p:sp>
      <p:sp>
        <p:nvSpPr>
          <p:cNvPr id="117" name="Google Shape;117;ga3f30688e8_0_8"/>
          <p:cNvSpPr txBox="1"/>
          <p:nvPr/>
        </p:nvSpPr>
        <p:spPr>
          <a:xfrm>
            <a:off x="5308025" y="2669925"/>
            <a:ext cx="5468700" cy="14844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1"/>
              </a:spcBef>
              <a:spcAft>
                <a:spcPts val="0"/>
              </a:spcAft>
              <a:buNone/>
            </a:pPr>
            <a:r>
              <a:rPr lang="en-US" sz="2000">
                <a:solidFill>
                  <a:srgbClr val="FFFFFF"/>
                </a:solidFill>
                <a:latin typeface="Calibri"/>
                <a:ea typeface="Calibri"/>
                <a:cs typeface="Calibri"/>
                <a:sym typeface="Calibri"/>
              </a:rPr>
              <a:t>Calculamos el accuracy: 97% de precisión. Que modelo más bueno!!!</a:t>
            </a:r>
            <a:endParaRPr sz="20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sz="2000">
                <a:solidFill>
                  <a:srgbClr val="FFFFFF"/>
                </a:solidFill>
                <a:latin typeface="Calibri"/>
                <a:ea typeface="Calibri"/>
                <a:cs typeface="Calibri"/>
                <a:sym typeface="Calibri"/>
              </a:rPr>
              <a:t>El objetivo del clasificador es que diferencie bien entre las dos clases</a:t>
            </a:r>
            <a:endParaRPr sz="2000">
              <a:solidFill>
                <a:srgbClr val="FFFFFF"/>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1000"/>
                                        <p:tgtEl>
                                          <p:spTgt spid="1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7"/>
                                        </p:tgtEl>
                                        <p:attrNameLst>
                                          <p:attrName>style.visibility</p:attrName>
                                        </p:attrNameLst>
                                      </p:cBhvr>
                                      <p:to>
                                        <p:strVal val="visible"/>
                                      </p:to>
                                    </p:set>
                                    <p:animEffect transition="in" filter="fade">
                                      <p:cBhvr>
                                        <p:cTn id="12" dur="1000"/>
                                        <p:tgtEl>
                                          <p:spTgt spid="1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6"/>
                                        </p:tgtEl>
                                        <p:attrNameLst>
                                          <p:attrName>style.visibility</p:attrName>
                                        </p:attrNameLst>
                                      </p:cBhvr>
                                      <p:to>
                                        <p:strVal val="visible"/>
                                      </p:to>
                                    </p:set>
                                    <p:animEffect transition="in" filter="fade">
                                      <p:cBhvr>
                                        <p:cTn id="17" dur="10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9"/>
          <p:cNvSpPr txBox="1"/>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strike="noStrike">
                <a:solidFill>
                  <a:srgbClr val="FF0000"/>
                </a:solidFill>
                <a:latin typeface="Calibri"/>
                <a:ea typeface="Calibri"/>
                <a:cs typeface="Calibri"/>
                <a:sym typeface="Calibri"/>
              </a:rPr>
              <a:t>Matriz de confusión</a:t>
            </a:r>
            <a:endParaRPr sz="4400" b="0" strike="noStrike">
              <a:solidFill>
                <a:srgbClr val="FFFFFF"/>
              </a:solidFill>
              <a:latin typeface="Calibri"/>
              <a:ea typeface="Calibri"/>
              <a:cs typeface="Calibri"/>
              <a:sym typeface="Calibri"/>
            </a:endParaRPr>
          </a:p>
        </p:txBody>
      </p:sp>
      <p:sp>
        <p:nvSpPr>
          <p:cNvPr id="124" name="Google Shape;124;p9"/>
          <p:cNvSpPr txBox="1"/>
          <p:nvPr/>
        </p:nvSpPr>
        <p:spPr>
          <a:xfrm>
            <a:off x="838076" y="1496725"/>
            <a:ext cx="10134600" cy="26280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499"/>
              </a:spcBef>
              <a:spcAft>
                <a:spcPts val="0"/>
              </a:spcAft>
              <a:buNone/>
            </a:pPr>
            <a:r>
              <a:rPr lang="en-US" sz="1600" dirty="0" err="1">
                <a:solidFill>
                  <a:srgbClr val="FFFFFF"/>
                </a:solidFill>
                <a:latin typeface="Calibri"/>
                <a:ea typeface="Calibri"/>
                <a:cs typeface="Calibri"/>
                <a:sym typeface="Calibri"/>
              </a:rPr>
              <a:t>Muy</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útil</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sobre</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todo</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en</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problemas</a:t>
            </a:r>
            <a:r>
              <a:rPr lang="en-US" sz="1600" dirty="0">
                <a:solidFill>
                  <a:srgbClr val="FFFFFF"/>
                </a:solidFill>
                <a:latin typeface="Calibri"/>
                <a:ea typeface="Calibri"/>
                <a:cs typeface="Calibri"/>
                <a:sym typeface="Calibri"/>
              </a:rPr>
              <a:t> de </a:t>
            </a:r>
            <a:r>
              <a:rPr lang="en-US" sz="1600" dirty="0" err="1">
                <a:solidFill>
                  <a:srgbClr val="FFFFFF"/>
                </a:solidFill>
                <a:latin typeface="Calibri"/>
                <a:ea typeface="Calibri"/>
                <a:cs typeface="Calibri"/>
                <a:sym typeface="Calibri"/>
              </a:rPr>
              <a:t>clasificación</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binaria</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Vemos</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en</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una</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tabla</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qué</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tal</a:t>
            </a:r>
            <a:r>
              <a:rPr lang="en-US" sz="1600" dirty="0">
                <a:solidFill>
                  <a:srgbClr val="FFFFFF"/>
                </a:solidFill>
                <a:latin typeface="Calibri"/>
                <a:ea typeface="Calibri"/>
                <a:cs typeface="Calibri"/>
                <a:sym typeface="Calibri"/>
              </a:rPr>
              <a:t> se </a:t>
            </a:r>
            <a:r>
              <a:rPr lang="en-US" sz="1600" dirty="0" err="1">
                <a:solidFill>
                  <a:srgbClr val="FFFFFF"/>
                </a:solidFill>
                <a:latin typeface="Calibri"/>
                <a:ea typeface="Calibri"/>
                <a:cs typeface="Calibri"/>
                <a:sym typeface="Calibri"/>
              </a:rPr>
              <a:t>comporta</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el</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modelo</a:t>
            </a:r>
            <a:r>
              <a:rPr lang="en-US" sz="1600" dirty="0">
                <a:solidFill>
                  <a:srgbClr val="FFFFFF"/>
                </a:solidFill>
                <a:latin typeface="Calibri"/>
                <a:ea typeface="Calibri"/>
                <a:cs typeface="Calibri"/>
                <a:sym typeface="Calibri"/>
              </a:rPr>
              <a:t> para </a:t>
            </a:r>
            <a:r>
              <a:rPr lang="en-US" sz="1600" dirty="0" err="1">
                <a:solidFill>
                  <a:srgbClr val="FFFFFF"/>
                </a:solidFill>
                <a:latin typeface="Calibri"/>
                <a:ea typeface="Calibri"/>
                <a:cs typeface="Calibri"/>
                <a:sym typeface="Calibri"/>
              </a:rPr>
              <a:t>cada</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clase</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filas</a:t>
            </a:r>
            <a:r>
              <a:rPr lang="en-US" sz="1600" dirty="0">
                <a:solidFill>
                  <a:srgbClr val="FFFFFF"/>
                </a:solidFill>
                <a:latin typeface="Calibri"/>
                <a:ea typeface="Calibri"/>
                <a:cs typeface="Calibri"/>
                <a:sym typeface="Calibri"/>
              </a:rPr>
              <a:t> son las </a:t>
            </a:r>
            <a:r>
              <a:rPr lang="en-US" sz="1600" dirty="0" err="1">
                <a:solidFill>
                  <a:srgbClr val="FFFFFF"/>
                </a:solidFill>
                <a:latin typeface="Calibri"/>
                <a:ea typeface="Calibri"/>
                <a:cs typeface="Calibri"/>
                <a:sym typeface="Calibri"/>
              </a:rPr>
              <a:t>clases</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actuales</a:t>
            </a:r>
            <a:r>
              <a:rPr lang="en-US" sz="1600" dirty="0">
                <a:solidFill>
                  <a:srgbClr val="FFFFFF"/>
                </a:solidFill>
                <a:latin typeface="Calibri"/>
                <a:ea typeface="Calibri"/>
                <a:cs typeface="Calibri"/>
                <a:sym typeface="Calibri"/>
              </a:rPr>
              <a:t> y </a:t>
            </a:r>
            <a:r>
              <a:rPr lang="en-US" sz="1600" dirty="0" err="1">
                <a:solidFill>
                  <a:srgbClr val="FFFFFF"/>
                </a:solidFill>
                <a:latin typeface="Calibri"/>
                <a:ea typeface="Calibri"/>
                <a:cs typeface="Calibri"/>
                <a:sym typeface="Calibri"/>
              </a:rPr>
              <a:t>columnas</a:t>
            </a:r>
            <a:r>
              <a:rPr lang="en-US" sz="1600" dirty="0">
                <a:solidFill>
                  <a:srgbClr val="FFFFFF"/>
                </a:solidFill>
                <a:latin typeface="Calibri"/>
                <a:ea typeface="Calibri"/>
                <a:cs typeface="Calibri"/>
                <a:sym typeface="Calibri"/>
              </a:rPr>
              <a:t> las </a:t>
            </a:r>
            <a:r>
              <a:rPr lang="en-US" sz="1600" dirty="0" err="1">
                <a:solidFill>
                  <a:srgbClr val="FFFFFF"/>
                </a:solidFill>
                <a:latin typeface="Calibri"/>
                <a:ea typeface="Calibri"/>
                <a:cs typeface="Calibri"/>
                <a:sym typeface="Calibri"/>
              </a:rPr>
              <a:t>predichas</a:t>
            </a:r>
            <a:r>
              <a:rPr lang="en-US" sz="1600" dirty="0">
                <a:solidFill>
                  <a:srgbClr val="FFFFFF"/>
                </a:solidFill>
                <a:latin typeface="Calibri"/>
                <a:ea typeface="Calibri"/>
                <a:cs typeface="Calibri"/>
                <a:sym typeface="Calibri"/>
              </a:rPr>
              <a:t>). Primero </a:t>
            </a:r>
            <a:r>
              <a:rPr lang="en-US" sz="1600" dirty="0" err="1">
                <a:solidFill>
                  <a:srgbClr val="FFFFFF"/>
                </a:solidFill>
                <a:latin typeface="Calibri"/>
                <a:ea typeface="Calibri"/>
                <a:cs typeface="Calibri"/>
                <a:sym typeface="Calibri"/>
              </a:rPr>
              <a:t>una</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pequeña</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aclaración</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sobre</a:t>
            </a:r>
            <a:r>
              <a:rPr lang="en-US" sz="1600" dirty="0">
                <a:solidFill>
                  <a:srgbClr val="FFFFFF"/>
                </a:solidFill>
                <a:latin typeface="Calibri"/>
                <a:ea typeface="Calibri"/>
                <a:cs typeface="Calibri"/>
                <a:sym typeface="Calibri"/>
              </a:rPr>
              <a:t> la </a:t>
            </a:r>
            <a:r>
              <a:rPr lang="en-US" sz="1600" dirty="0" err="1">
                <a:solidFill>
                  <a:srgbClr val="FFFFFF"/>
                </a:solidFill>
                <a:latin typeface="Calibri"/>
                <a:ea typeface="Calibri"/>
                <a:cs typeface="Calibri"/>
                <a:sym typeface="Calibri"/>
              </a:rPr>
              <a:t>notación</a:t>
            </a:r>
            <a:r>
              <a:rPr lang="en-US" sz="1600" dirty="0">
                <a:solidFill>
                  <a:srgbClr val="FFFFFF"/>
                </a:solidFill>
                <a:latin typeface="Calibri"/>
                <a:ea typeface="Calibri"/>
                <a:cs typeface="Calibri"/>
                <a:sym typeface="Calibri"/>
              </a:rPr>
              <a:t>:</a:t>
            </a:r>
            <a:endParaRPr sz="1600" dirty="0">
              <a:solidFill>
                <a:srgbClr val="FFFFFF"/>
              </a:solidFill>
              <a:latin typeface="Calibri"/>
              <a:ea typeface="Calibri"/>
              <a:cs typeface="Calibri"/>
              <a:sym typeface="Calibri"/>
            </a:endParaRPr>
          </a:p>
          <a:p>
            <a:pPr marL="457200" marR="0" lvl="0" indent="-330200" algn="l" rtl="0">
              <a:lnSpc>
                <a:spcPct val="90000"/>
              </a:lnSpc>
              <a:spcBef>
                <a:spcPts val="499"/>
              </a:spcBef>
              <a:spcAft>
                <a:spcPts val="0"/>
              </a:spcAft>
              <a:buClr>
                <a:srgbClr val="FFFFFF"/>
              </a:buClr>
              <a:buSzPts val="1600"/>
              <a:buFont typeface="Calibri"/>
              <a:buChar char="●"/>
            </a:pPr>
            <a:r>
              <a:rPr lang="en-US" sz="1600" dirty="0">
                <a:solidFill>
                  <a:srgbClr val="FFFFFF"/>
                </a:solidFill>
                <a:latin typeface="Calibri"/>
                <a:ea typeface="Calibri"/>
                <a:cs typeface="Calibri"/>
                <a:sym typeface="Calibri"/>
              </a:rPr>
              <a:t>Hay que </a:t>
            </a:r>
            <a:r>
              <a:rPr lang="en-US" sz="1600" dirty="0" err="1">
                <a:solidFill>
                  <a:srgbClr val="FFFFFF"/>
                </a:solidFill>
                <a:latin typeface="Calibri"/>
                <a:ea typeface="Calibri"/>
                <a:cs typeface="Calibri"/>
                <a:sym typeface="Calibri"/>
              </a:rPr>
              <a:t>tener</a:t>
            </a:r>
            <a:r>
              <a:rPr lang="en-US" sz="1600" dirty="0">
                <a:solidFill>
                  <a:srgbClr val="FFFFFF"/>
                </a:solidFill>
                <a:latin typeface="Calibri"/>
                <a:ea typeface="Calibri"/>
                <a:cs typeface="Calibri"/>
                <a:sym typeface="Calibri"/>
              </a:rPr>
              <a:t> claro </a:t>
            </a:r>
            <a:r>
              <a:rPr lang="en-US" sz="1600" dirty="0" err="1">
                <a:solidFill>
                  <a:srgbClr val="FFFFFF"/>
                </a:solidFill>
                <a:latin typeface="Calibri"/>
                <a:ea typeface="Calibri"/>
                <a:cs typeface="Calibri"/>
                <a:sym typeface="Calibri"/>
              </a:rPr>
              <a:t>qué</a:t>
            </a:r>
            <a:r>
              <a:rPr lang="en-US" sz="1600" dirty="0">
                <a:solidFill>
                  <a:srgbClr val="FFFFFF"/>
                </a:solidFill>
                <a:latin typeface="Calibri"/>
                <a:ea typeface="Calibri"/>
                <a:cs typeface="Calibri"/>
                <a:sym typeface="Calibri"/>
              </a:rPr>
              <a:t> es 1 y que es 0. 1 es la </a:t>
            </a:r>
            <a:r>
              <a:rPr lang="en-US" sz="1600" dirty="0" err="1">
                <a:solidFill>
                  <a:srgbClr val="FFFFFF"/>
                </a:solidFill>
                <a:latin typeface="Calibri"/>
                <a:ea typeface="Calibri"/>
                <a:cs typeface="Calibri"/>
                <a:sym typeface="Calibri"/>
              </a:rPr>
              <a:t>pregunta</a:t>
            </a:r>
            <a:r>
              <a:rPr lang="en-US" sz="1600" dirty="0">
                <a:solidFill>
                  <a:srgbClr val="FFFFFF"/>
                </a:solidFill>
                <a:latin typeface="Calibri"/>
                <a:ea typeface="Calibri"/>
                <a:cs typeface="Calibri"/>
                <a:sym typeface="Calibri"/>
              </a:rPr>
              <a:t> que </a:t>
            </a:r>
            <a:r>
              <a:rPr lang="en-US" sz="1600" dirty="0" err="1">
                <a:solidFill>
                  <a:srgbClr val="FFFFFF"/>
                </a:solidFill>
                <a:latin typeface="Calibri"/>
                <a:ea typeface="Calibri"/>
                <a:cs typeface="Calibri"/>
                <a:sym typeface="Calibri"/>
              </a:rPr>
              <a:t>queremos</a:t>
            </a:r>
            <a:r>
              <a:rPr lang="en-US" sz="1600" dirty="0">
                <a:solidFill>
                  <a:srgbClr val="FFFFFF"/>
                </a:solidFill>
                <a:latin typeface="Calibri"/>
                <a:ea typeface="Calibri"/>
                <a:cs typeface="Calibri"/>
                <a:sym typeface="Calibri"/>
              </a:rPr>
              <a:t> resolver </a:t>
            </a:r>
            <a:r>
              <a:rPr lang="en-US" sz="1600" dirty="0" err="1">
                <a:solidFill>
                  <a:srgbClr val="FFFFFF"/>
                </a:solidFill>
                <a:latin typeface="Calibri"/>
                <a:ea typeface="Calibri"/>
                <a:cs typeface="Calibri"/>
                <a:sym typeface="Calibri"/>
              </a:rPr>
              <a:t>en</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el</a:t>
            </a:r>
            <a:r>
              <a:rPr lang="en-US" sz="1600" dirty="0">
                <a:solidFill>
                  <a:srgbClr val="FFFFFF"/>
                </a:solidFill>
                <a:latin typeface="Calibri"/>
                <a:ea typeface="Calibri"/>
                <a:cs typeface="Calibri"/>
                <a:sym typeface="Calibri"/>
              </a:rPr>
              <a:t> target. ¿</a:t>
            </a:r>
            <a:r>
              <a:rPr lang="en-US" sz="1600" dirty="0" err="1">
                <a:solidFill>
                  <a:srgbClr val="FFFFFF"/>
                </a:solidFill>
                <a:latin typeface="Calibri"/>
                <a:ea typeface="Calibri"/>
                <a:cs typeface="Calibri"/>
                <a:sym typeface="Calibri"/>
              </a:rPr>
              <a:t>Quién</a:t>
            </a:r>
            <a:r>
              <a:rPr lang="en-US" sz="1600" dirty="0">
                <a:solidFill>
                  <a:srgbClr val="FFFFFF"/>
                </a:solidFill>
                <a:latin typeface="Calibri"/>
                <a:ea typeface="Calibri"/>
                <a:cs typeface="Calibri"/>
                <a:sym typeface="Calibri"/>
              </a:rPr>
              <a:t> me </a:t>
            </a:r>
            <a:r>
              <a:rPr lang="en-US" sz="1600" dirty="0" err="1">
                <a:solidFill>
                  <a:srgbClr val="FFFFFF"/>
                </a:solidFill>
                <a:latin typeface="Calibri"/>
                <a:ea typeface="Calibri"/>
                <a:cs typeface="Calibri"/>
                <a:sym typeface="Calibri"/>
              </a:rPr>
              <a:t>impaga</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Quién</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sobrevive</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en</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el</a:t>
            </a:r>
            <a:r>
              <a:rPr lang="en-US" sz="1600" dirty="0">
                <a:solidFill>
                  <a:srgbClr val="FFFFFF"/>
                </a:solidFill>
                <a:latin typeface="Calibri"/>
                <a:ea typeface="Calibri"/>
                <a:cs typeface="Calibri"/>
                <a:sym typeface="Calibri"/>
              </a:rPr>
              <a:t> Titanic? ¿</a:t>
            </a:r>
            <a:r>
              <a:rPr lang="en-US" sz="1600" dirty="0" err="1">
                <a:solidFill>
                  <a:srgbClr val="FFFFFF"/>
                </a:solidFill>
                <a:latin typeface="Calibri"/>
                <a:ea typeface="Calibri"/>
                <a:cs typeface="Calibri"/>
                <a:sym typeface="Calibri"/>
              </a:rPr>
              <a:t>Quién</a:t>
            </a:r>
            <a:r>
              <a:rPr lang="en-US" sz="1600" dirty="0">
                <a:solidFill>
                  <a:srgbClr val="FFFFFF"/>
                </a:solidFill>
                <a:latin typeface="Calibri"/>
                <a:ea typeface="Calibri"/>
                <a:cs typeface="Calibri"/>
                <a:sym typeface="Calibri"/>
              </a:rPr>
              <a:t> da </a:t>
            </a:r>
            <a:r>
              <a:rPr lang="en-US" sz="1600" dirty="0" err="1">
                <a:solidFill>
                  <a:srgbClr val="FFFFFF"/>
                </a:solidFill>
                <a:latin typeface="Calibri"/>
                <a:ea typeface="Calibri"/>
                <a:cs typeface="Calibri"/>
                <a:sym typeface="Calibri"/>
              </a:rPr>
              <a:t>positivo</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en</a:t>
            </a:r>
            <a:r>
              <a:rPr lang="en-US" sz="1600" dirty="0">
                <a:solidFill>
                  <a:srgbClr val="FFFFFF"/>
                </a:solidFill>
                <a:latin typeface="Calibri"/>
                <a:ea typeface="Calibri"/>
                <a:cs typeface="Calibri"/>
                <a:sym typeface="Calibri"/>
              </a:rPr>
              <a:t> CV?</a:t>
            </a:r>
            <a:endParaRPr sz="1600" dirty="0">
              <a:solidFill>
                <a:srgbClr val="FFFFFF"/>
              </a:solidFill>
              <a:latin typeface="Calibri"/>
              <a:ea typeface="Calibri"/>
              <a:cs typeface="Calibri"/>
              <a:sym typeface="Calibri"/>
            </a:endParaRPr>
          </a:p>
          <a:p>
            <a:pPr marL="457200" marR="0" lvl="0" indent="0" algn="l" rtl="0">
              <a:lnSpc>
                <a:spcPct val="90000"/>
              </a:lnSpc>
              <a:spcBef>
                <a:spcPts val="499"/>
              </a:spcBef>
              <a:spcAft>
                <a:spcPts val="0"/>
              </a:spcAft>
              <a:buNone/>
            </a:pPr>
            <a:r>
              <a:rPr lang="en-US" sz="1600" dirty="0">
                <a:solidFill>
                  <a:srgbClr val="FFFFFF"/>
                </a:solidFill>
                <a:latin typeface="Calibri"/>
                <a:ea typeface="Calibri"/>
                <a:cs typeface="Calibri"/>
                <a:sym typeface="Calibri"/>
              </a:rPr>
              <a:t>0 es </a:t>
            </a:r>
            <a:r>
              <a:rPr lang="en-US" sz="1600" dirty="0" err="1">
                <a:solidFill>
                  <a:srgbClr val="FFFFFF"/>
                </a:solidFill>
                <a:latin typeface="Calibri"/>
                <a:ea typeface="Calibri"/>
                <a:cs typeface="Calibri"/>
                <a:sym typeface="Calibri"/>
              </a:rPr>
              <a:t>si</a:t>
            </a:r>
            <a:r>
              <a:rPr lang="en-US" sz="1600" dirty="0">
                <a:solidFill>
                  <a:srgbClr val="FFFFFF"/>
                </a:solidFill>
                <a:latin typeface="Calibri"/>
                <a:ea typeface="Calibri"/>
                <a:cs typeface="Calibri"/>
                <a:sym typeface="Calibri"/>
              </a:rPr>
              <a:t> no se da </a:t>
            </a:r>
            <a:r>
              <a:rPr lang="en-US" sz="1600" dirty="0" err="1">
                <a:solidFill>
                  <a:srgbClr val="FFFFFF"/>
                </a:solidFill>
                <a:latin typeface="Calibri"/>
                <a:ea typeface="Calibri"/>
                <a:cs typeface="Calibri"/>
                <a:sym typeface="Calibri"/>
              </a:rPr>
              <a:t>el</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caso</a:t>
            </a:r>
            <a:endParaRPr sz="1600" dirty="0">
              <a:solidFill>
                <a:srgbClr val="FFFFFF"/>
              </a:solidFill>
              <a:latin typeface="Calibri"/>
              <a:ea typeface="Calibri"/>
              <a:cs typeface="Calibri"/>
              <a:sym typeface="Calibri"/>
            </a:endParaRPr>
          </a:p>
          <a:p>
            <a:pPr marL="457200" marR="0" lvl="0" indent="-330200" algn="l" rtl="0">
              <a:lnSpc>
                <a:spcPct val="90000"/>
              </a:lnSpc>
              <a:spcBef>
                <a:spcPts val="499"/>
              </a:spcBef>
              <a:spcAft>
                <a:spcPts val="0"/>
              </a:spcAft>
              <a:buClr>
                <a:srgbClr val="FFFFFF"/>
              </a:buClr>
              <a:buSzPts val="1600"/>
              <a:buFont typeface="Calibri"/>
              <a:buChar char="●"/>
            </a:pPr>
            <a:r>
              <a:rPr lang="en-US" sz="1600" dirty="0">
                <a:solidFill>
                  <a:srgbClr val="FFFFFF"/>
                </a:solidFill>
                <a:latin typeface="Calibri"/>
                <a:ea typeface="Calibri"/>
                <a:cs typeface="Calibri"/>
                <a:sym typeface="Calibri"/>
              </a:rPr>
              <a:t>Por tanto, </a:t>
            </a:r>
            <a:r>
              <a:rPr lang="en-US" sz="1600" dirty="0" err="1">
                <a:solidFill>
                  <a:srgbClr val="FFFFFF"/>
                </a:solidFill>
                <a:latin typeface="Calibri"/>
                <a:ea typeface="Calibri"/>
                <a:cs typeface="Calibri"/>
                <a:sym typeface="Calibri"/>
              </a:rPr>
              <a:t>positivo</a:t>
            </a:r>
            <a:r>
              <a:rPr lang="en-US" sz="1600" dirty="0">
                <a:solidFill>
                  <a:srgbClr val="FFFFFF"/>
                </a:solidFill>
                <a:latin typeface="Calibri"/>
                <a:ea typeface="Calibri"/>
                <a:cs typeface="Calibri"/>
                <a:sym typeface="Calibri"/>
              </a:rPr>
              <a:t> es 1, y </a:t>
            </a:r>
            <a:r>
              <a:rPr lang="en-US" sz="1600" dirty="0" err="1">
                <a:solidFill>
                  <a:srgbClr val="FFFFFF"/>
                </a:solidFill>
                <a:latin typeface="Calibri"/>
                <a:ea typeface="Calibri"/>
                <a:cs typeface="Calibri"/>
                <a:sym typeface="Calibri"/>
              </a:rPr>
              <a:t>negativo</a:t>
            </a:r>
            <a:r>
              <a:rPr lang="en-US" sz="1600" dirty="0">
                <a:solidFill>
                  <a:srgbClr val="FFFFFF"/>
                </a:solidFill>
                <a:latin typeface="Calibri"/>
                <a:ea typeface="Calibri"/>
                <a:cs typeface="Calibri"/>
                <a:sym typeface="Calibri"/>
              </a:rPr>
              <a:t> es 0</a:t>
            </a:r>
            <a:endParaRPr sz="1600" dirty="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600" dirty="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r>
              <a:rPr lang="en-US" sz="1600" dirty="0" err="1">
                <a:solidFill>
                  <a:srgbClr val="FFFFFF"/>
                </a:solidFill>
                <a:latin typeface="Calibri"/>
                <a:ea typeface="Calibri"/>
                <a:cs typeface="Calibri"/>
                <a:sym typeface="Calibri"/>
              </a:rPr>
              <a:t>Aclarado</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esto</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definimos</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su</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matriz</a:t>
            </a:r>
            <a:r>
              <a:rPr lang="en-US" sz="1600" dirty="0">
                <a:solidFill>
                  <a:srgbClr val="FFFFFF"/>
                </a:solidFill>
                <a:latin typeface="Calibri"/>
                <a:ea typeface="Calibri"/>
                <a:cs typeface="Calibri"/>
                <a:sym typeface="Calibri"/>
              </a:rPr>
              <a:t> de </a:t>
            </a:r>
            <a:r>
              <a:rPr lang="en-US" sz="1600" dirty="0" err="1">
                <a:solidFill>
                  <a:srgbClr val="FFFFFF"/>
                </a:solidFill>
                <a:latin typeface="Calibri"/>
                <a:ea typeface="Calibri"/>
                <a:cs typeface="Calibri"/>
                <a:sym typeface="Calibri"/>
              </a:rPr>
              <a:t>confusión</a:t>
            </a:r>
            <a:r>
              <a:rPr lang="en-US" sz="1600" dirty="0">
                <a:solidFill>
                  <a:srgbClr val="FFFFFF"/>
                </a:solidFill>
                <a:latin typeface="Calibri"/>
                <a:ea typeface="Calibri"/>
                <a:cs typeface="Calibri"/>
                <a:sym typeface="Calibri"/>
              </a:rPr>
              <a:t>:</a:t>
            </a:r>
            <a:endParaRPr sz="1600" dirty="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600" dirty="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200" b="0" strike="noStrike" dirty="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200" b="0" strike="noStrike" dirty="0">
              <a:solidFill>
                <a:srgbClr val="FFFFFF"/>
              </a:solidFill>
              <a:latin typeface="Calibri"/>
              <a:ea typeface="Calibri"/>
              <a:cs typeface="Calibri"/>
              <a:sym typeface="Calibri"/>
            </a:endParaRPr>
          </a:p>
        </p:txBody>
      </p:sp>
      <p:pic>
        <p:nvPicPr>
          <p:cNvPr id="125" name="Google Shape;125;p9"/>
          <p:cNvPicPr preferRelativeResize="0"/>
          <p:nvPr/>
        </p:nvPicPr>
        <p:blipFill>
          <a:blip r:embed="rId3">
            <a:alphaModFix/>
          </a:blip>
          <a:stretch>
            <a:fillRect/>
          </a:stretch>
        </p:blipFill>
        <p:spPr>
          <a:xfrm>
            <a:off x="7455100" y="3552325"/>
            <a:ext cx="3612299" cy="2709226"/>
          </a:xfrm>
          <a:prstGeom prst="rect">
            <a:avLst/>
          </a:prstGeom>
          <a:noFill/>
          <a:ln>
            <a:noFill/>
          </a:ln>
        </p:spPr>
      </p:pic>
      <p:pic>
        <p:nvPicPr>
          <p:cNvPr id="126" name="Google Shape;126;p9"/>
          <p:cNvPicPr preferRelativeResize="0"/>
          <p:nvPr/>
        </p:nvPicPr>
        <p:blipFill>
          <a:blip r:embed="rId4">
            <a:alphaModFix/>
          </a:blip>
          <a:stretch>
            <a:fillRect/>
          </a:stretch>
        </p:blipFill>
        <p:spPr>
          <a:xfrm>
            <a:off x="1829900" y="4277125"/>
            <a:ext cx="3831103" cy="1984425"/>
          </a:xfrm>
          <a:prstGeom prst="rect">
            <a:avLst/>
          </a:prstGeom>
          <a:noFill/>
          <a:ln>
            <a:noFill/>
          </a:ln>
        </p:spPr>
      </p:pic>
      <p:sp>
        <p:nvSpPr>
          <p:cNvPr id="127" name="Google Shape;127;p9"/>
          <p:cNvSpPr txBox="1"/>
          <p:nvPr/>
        </p:nvSpPr>
        <p:spPr>
          <a:xfrm>
            <a:off x="7726350" y="6295550"/>
            <a:ext cx="3029400" cy="50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lt1"/>
                </a:solidFill>
              </a:rPr>
              <a:t>Para problemas multiclase</a:t>
            </a:r>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a3f30688e8_0_39"/>
          <p:cNvSpPr txBox="1"/>
          <p:nvPr/>
        </p:nvSpPr>
        <p:spPr>
          <a:xfrm>
            <a:off x="838075" y="769625"/>
            <a:ext cx="2240700" cy="5823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2500">
                <a:solidFill>
                  <a:srgbClr val="FF0000"/>
                </a:solidFill>
                <a:latin typeface="Calibri"/>
                <a:ea typeface="Calibri"/>
                <a:cs typeface="Calibri"/>
                <a:sym typeface="Calibri"/>
              </a:rPr>
              <a:t>Accuracy</a:t>
            </a:r>
            <a:endParaRPr sz="2500" b="0" strike="noStrike">
              <a:solidFill>
                <a:srgbClr val="FFFFFF"/>
              </a:solidFill>
              <a:latin typeface="Calibri"/>
              <a:ea typeface="Calibri"/>
              <a:cs typeface="Calibri"/>
              <a:sym typeface="Calibri"/>
            </a:endParaRPr>
          </a:p>
        </p:txBody>
      </p:sp>
      <p:sp>
        <p:nvSpPr>
          <p:cNvPr id="134" name="Google Shape;134;ga3f30688e8_0_39"/>
          <p:cNvSpPr txBox="1"/>
          <p:nvPr/>
        </p:nvSpPr>
        <p:spPr>
          <a:xfrm>
            <a:off x="838075" y="1131625"/>
            <a:ext cx="5694300" cy="7236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499"/>
              </a:spcBef>
              <a:spcAft>
                <a:spcPts val="0"/>
              </a:spcAft>
              <a:buNone/>
            </a:pPr>
            <a:r>
              <a:rPr lang="en-US" sz="1700">
                <a:solidFill>
                  <a:srgbClr val="FFFFFF"/>
                </a:solidFill>
                <a:latin typeface="Calibri"/>
                <a:ea typeface="Calibri"/>
                <a:cs typeface="Calibri"/>
                <a:sym typeface="Calibri"/>
              </a:rPr>
              <a:t>Los que ha clasificado bien vs todas las muestras a clasificar</a:t>
            </a:r>
            <a:endParaRPr sz="17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7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3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300" b="0" strike="noStrike">
              <a:solidFill>
                <a:srgbClr val="FFFFFF"/>
              </a:solidFill>
              <a:latin typeface="Calibri"/>
              <a:ea typeface="Calibri"/>
              <a:cs typeface="Calibri"/>
              <a:sym typeface="Calibri"/>
            </a:endParaRPr>
          </a:p>
        </p:txBody>
      </p:sp>
      <p:pic>
        <p:nvPicPr>
          <p:cNvPr id="135" name="Google Shape;135;ga3f30688e8_0_39"/>
          <p:cNvPicPr preferRelativeResize="0"/>
          <p:nvPr/>
        </p:nvPicPr>
        <p:blipFill>
          <a:blip r:embed="rId3">
            <a:alphaModFix/>
          </a:blip>
          <a:stretch>
            <a:fillRect/>
          </a:stretch>
        </p:blipFill>
        <p:spPr>
          <a:xfrm>
            <a:off x="8269075" y="939527"/>
            <a:ext cx="2722951" cy="1410423"/>
          </a:xfrm>
          <a:prstGeom prst="rect">
            <a:avLst/>
          </a:prstGeom>
          <a:noFill/>
          <a:ln>
            <a:noFill/>
          </a:ln>
        </p:spPr>
      </p:pic>
      <p:sp>
        <p:nvSpPr>
          <p:cNvPr id="136" name="Google Shape;136;ga3f30688e8_0_39"/>
          <p:cNvSpPr txBox="1"/>
          <p:nvPr/>
        </p:nvSpPr>
        <p:spPr>
          <a:xfrm>
            <a:off x="877550" y="2520200"/>
            <a:ext cx="2240700" cy="424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2500">
                <a:solidFill>
                  <a:srgbClr val="FF0000"/>
                </a:solidFill>
                <a:latin typeface="Calibri"/>
                <a:ea typeface="Calibri"/>
                <a:cs typeface="Calibri"/>
                <a:sym typeface="Calibri"/>
              </a:rPr>
              <a:t>Precision</a:t>
            </a:r>
            <a:endParaRPr sz="2500" b="0" strike="noStrike">
              <a:solidFill>
                <a:srgbClr val="FFFFFF"/>
              </a:solidFill>
              <a:latin typeface="Calibri"/>
              <a:ea typeface="Calibri"/>
              <a:cs typeface="Calibri"/>
              <a:sym typeface="Calibri"/>
            </a:endParaRPr>
          </a:p>
        </p:txBody>
      </p:sp>
      <p:sp>
        <p:nvSpPr>
          <p:cNvPr id="137" name="Google Shape;137;ga3f30688e8_0_39"/>
          <p:cNvSpPr txBox="1"/>
          <p:nvPr/>
        </p:nvSpPr>
        <p:spPr>
          <a:xfrm>
            <a:off x="838075" y="2862300"/>
            <a:ext cx="5457600" cy="7236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499"/>
              </a:spcBef>
              <a:spcAft>
                <a:spcPts val="0"/>
              </a:spcAft>
              <a:buNone/>
            </a:pPr>
            <a:r>
              <a:rPr lang="en-US" sz="1700">
                <a:solidFill>
                  <a:srgbClr val="FFFFFF"/>
                </a:solidFill>
                <a:latin typeface="Calibri"/>
                <a:ea typeface="Calibri"/>
                <a:cs typeface="Calibri"/>
                <a:sym typeface="Calibri"/>
              </a:rPr>
              <a:t>De los que ha predicho como 1, cuántos en realidad ha acertado</a:t>
            </a:r>
            <a:endParaRPr sz="17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7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3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300" b="0" strike="noStrike">
              <a:solidFill>
                <a:srgbClr val="FFFFFF"/>
              </a:solidFill>
              <a:latin typeface="Calibri"/>
              <a:ea typeface="Calibri"/>
              <a:cs typeface="Calibri"/>
              <a:sym typeface="Calibri"/>
            </a:endParaRPr>
          </a:p>
        </p:txBody>
      </p:sp>
      <p:sp>
        <p:nvSpPr>
          <p:cNvPr id="138" name="Google Shape;138;ga3f30688e8_0_39"/>
          <p:cNvSpPr/>
          <p:nvPr/>
        </p:nvSpPr>
        <p:spPr>
          <a:xfrm rot="-9137049">
            <a:off x="9277967" y="1563944"/>
            <a:ext cx="1650014" cy="682761"/>
          </a:xfrm>
          <a:prstGeom prst="ellipse">
            <a:avLst/>
          </a:prstGeom>
          <a:noFill/>
          <a:ln w="28575" cap="flat" cmpd="sng">
            <a:solidFill>
              <a:srgbClr val="FF00FF"/>
            </a:solidFill>
            <a:prstDash val="solid"/>
            <a:round/>
            <a:headEnd type="none" w="sm" len="sm"/>
            <a:tailEnd type="none" w="sm" len="sm"/>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9" name="Google Shape;139;ga3f30688e8_0_39"/>
          <p:cNvSpPr/>
          <p:nvPr/>
        </p:nvSpPr>
        <p:spPr>
          <a:xfrm rot="10800000">
            <a:off x="9134075" y="1359625"/>
            <a:ext cx="1661100" cy="957300"/>
          </a:xfrm>
          <a:prstGeom prst="ellipse">
            <a:avLst/>
          </a:prstGeom>
          <a:noFill/>
          <a:ln w="38100" cap="flat" cmpd="sng">
            <a:solidFill>
              <a:srgbClr val="B7B7B7"/>
            </a:solidFill>
            <a:prstDash val="solid"/>
            <a:round/>
            <a:headEnd type="none" w="sm" len="sm"/>
            <a:tailEnd type="none" w="sm" len="sm"/>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pic>
        <p:nvPicPr>
          <p:cNvPr id="140" name="Google Shape;140;ga3f30688e8_0_39"/>
          <p:cNvPicPr preferRelativeResize="0"/>
          <p:nvPr/>
        </p:nvPicPr>
        <p:blipFill rotWithShape="1">
          <a:blip r:embed="rId4">
            <a:alphaModFix/>
          </a:blip>
          <a:srcRect l="2056" t="63802" r="42946" b="11516"/>
          <a:stretch/>
        </p:blipFill>
        <p:spPr>
          <a:xfrm>
            <a:off x="967025" y="1644300"/>
            <a:ext cx="3572076" cy="582300"/>
          </a:xfrm>
          <a:prstGeom prst="rect">
            <a:avLst/>
          </a:prstGeom>
          <a:noFill/>
          <a:ln>
            <a:noFill/>
          </a:ln>
        </p:spPr>
      </p:pic>
      <p:pic>
        <p:nvPicPr>
          <p:cNvPr id="141" name="Google Shape;141;ga3f30688e8_0_39"/>
          <p:cNvPicPr preferRelativeResize="0"/>
          <p:nvPr/>
        </p:nvPicPr>
        <p:blipFill rotWithShape="1">
          <a:blip r:embed="rId4">
            <a:alphaModFix/>
          </a:blip>
          <a:srcRect l="3124" t="9005" r="39752" b="66313"/>
          <a:stretch/>
        </p:blipFill>
        <p:spPr>
          <a:xfrm>
            <a:off x="937425" y="3526475"/>
            <a:ext cx="4193750" cy="658175"/>
          </a:xfrm>
          <a:prstGeom prst="rect">
            <a:avLst/>
          </a:prstGeom>
          <a:noFill/>
          <a:ln>
            <a:noFill/>
          </a:ln>
        </p:spPr>
      </p:pic>
      <p:pic>
        <p:nvPicPr>
          <p:cNvPr id="142" name="Google Shape;142;ga3f30688e8_0_39"/>
          <p:cNvPicPr preferRelativeResize="0"/>
          <p:nvPr/>
        </p:nvPicPr>
        <p:blipFill>
          <a:blip r:embed="rId3">
            <a:alphaModFix/>
          </a:blip>
          <a:stretch>
            <a:fillRect/>
          </a:stretch>
        </p:blipFill>
        <p:spPr>
          <a:xfrm>
            <a:off x="8225926" y="2729497"/>
            <a:ext cx="2809249" cy="1455150"/>
          </a:xfrm>
          <a:prstGeom prst="rect">
            <a:avLst/>
          </a:prstGeom>
          <a:noFill/>
          <a:ln>
            <a:noFill/>
          </a:ln>
        </p:spPr>
      </p:pic>
      <p:sp>
        <p:nvSpPr>
          <p:cNvPr id="143" name="Google Shape;143;ga3f30688e8_0_39"/>
          <p:cNvSpPr/>
          <p:nvPr/>
        </p:nvSpPr>
        <p:spPr>
          <a:xfrm rot="-9137504">
            <a:off x="10216248" y="3612435"/>
            <a:ext cx="605200" cy="542129"/>
          </a:xfrm>
          <a:prstGeom prst="ellipse">
            <a:avLst/>
          </a:prstGeom>
          <a:noFill/>
          <a:ln w="28575" cap="flat" cmpd="sng">
            <a:solidFill>
              <a:srgbClr val="FF00FF"/>
            </a:solidFill>
            <a:prstDash val="solid"/>
            <a:round/>
            <a:headEnd type="none" w="sm" len="sm"/>
            <a:tailEnd type="none" w="sm" len="sm"/>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4" name="Google Shape;144;ga3f30688e8_0_39"/>
          <p:cNvSpPr/>
          <p:nvPr/>
        </p:nvSpPr>
        <p:spPr>
          <a:xfrm rot="10800000">
            <a:off x="10130350" y="3177375"/>
            <a:ext cx="740100" cy="957300"/>
          </a:xfrm>
          <a:prstGeom prst="ellipse">
            <a:avLst/>
          </a:prstGeom>
          <a:noFill/>
          <a:ln w="38100" cap="flat" cmpd="sng">
            <a:solidFill>
              <a:srgbClr val="B7B7B7"/>
            </a:solidFill>
            <a:prstDash val="solid"/>
            <a:round/>
            <a:headEnd type="none" w="sm" len="sm"/>
            <a:tailEnd type="none" w="sm" len="sm"/>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pic>
        <p:nvPicPr>
          <p:cNvPr id="145" name="Google Shape;145;ga3f30688e8_0_39"/>
          <p:cNvPicPr preferRelativeResize="0"/>
          <p:nvPr/>
        </p:nvPicPr>
        <p:blipFill>
          <a:blip r:embed="rId3">
            <a:alphaModFix/>
          </a:blip>
          <a:stretch>
            <a:fillRect/>
          </a:stretch>
        </p:blipFill>
        <p:spPr>
          <a:xfrm>
            <a:off x="8269076" y="4564197"/>
            <a:ext cx="2809249" cy="1455150"/>
          </a:xfrm>
          <a:prstGeom prst="rect">
            <a:avLst/>
          </a:prstGeom>
          <a:noFill/>
          <a:ln>
            <a:noFill/>
          </a:ln>
        </p:spPr>
      </p:pic>
      <p:sp>
        <p:nvSpPr>
          <p:cNvPr id="146" name="Google Shape;146;ga3f30688e8_0_39"/>
          <p:cNvSpPr/>
          <p:nvPr/>
        </p:nvSpPr>
        <p:spPr>
          <a:xfrm rot="-9137504">
            <a:off x="10259398" y="5447135"/>
            <a:ext cx="605200" cy="542129"/>
          </a:xfrm>
          <a:prstGeom prst="ellipse">
            <a:avLst/>
          </a:prstGeom>
          <a:noFill/>
          <a:ln w="28575" cap="flat" cmpd="sng">
            <a:solidFill>
              <a:srgbClr val="FF00FF"/>
            </a:solidFill>
            <a:prstDash val="solid"/>
            <a:round/>
            <a:headEnd type="none" w="sm" len="sm"/>
            <a:tailEnd type="none" w="sm" len="sm"/>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7" name="Google Shape;147;ga3f30688e8_0_39"/>
          <p:cNvSpPr/>
          <p:nvPr/>
        </p:nvSpPr>
        <p:spPr>
          <a:xfrm rot="10800000">
            <a:off x="9245900" y="5496275"/>
            <a:ext cx="1667700" cy="473100"/>
          </a:xfrm>
          <a:prstGeom prst="ellipse">
            <a:avLst/>
          </a:prstGeom>
          <a:noFill/>
          <a:ln w="38100" cap="flat" cmpd="sng">
            <a:solidFill>
              <a:srgbClr val="B7B7B7"/>
            </a:solidFill>
            <a:prstDash val="solid"/>
            <a:round/>
            <a:headEnd type="none" w="sm" len="sm"/>
            <a:tailEnd type="none" w="sm" len="sm"/>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8" name="Google Shape;148;ga3f30688e8_0_39"/>
          <p:cNvSpPr txBox="1"/>
          <p:nvPr/>
        </p:nvSpPr>
        <p:spPr>
          <a:xfrm>
            <a:off x="877550" y="4459550"/>
            <a:ext cx="3572100" cy="424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2500">
                <a:solidFill>
                  <a:srgbClr val="FF0000"/>
                </a:solidFill>
                <a:latin typeface="Calibri"/>
                <a:ea typeface="Calibri"/>
                <a:cs typeface="Calibri"/>
                <a:sym typeface="Calibri"/>
              </a:rPr>
              <a:t>Recall o Sensibilidad</a:t>
            </a:r>
            <a:endParaRPr sz="2500" b="0" strike="noStrike">
              <a:solidFill>
                <a:srgbClr val="FFFFFF"/>
              </a:solidFill>
              <a:latin typeface="Calibri"/>
              <a:ea typeface="Calibri"/>
              <a:cs typeface="Calibri"/>
              <a:sym typeface="Calibri"/>
            </a:endParaRPr>
          </a:p>
        </p:txBody>
      </p:sp>
      <p:sp>
        <p:nvSpPr>
          <p:cNvPr id="149" name="Google Shape;149;ga3f30688e8_0_39"/>
          <p:cNvSpPr txBox="1"/>
          <p:nvPr/>
        </p:nvSpPr>
        <p:spPr>
          <a:xfrm>
            <a:off x="838075" y="4801650"/>
            <a:ext cx="5457600" cy="7236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499"/>
              </a:spcBef>
              <a:spcAft>
                <a:spcPts val="0"/>
              </a:spcAft>
              <a:buNone/>
            </a:pPr>
            <a:r>
              <a:rPr lang="en-US" sz="1700">
                <a:solidFill>
                  <a:srgbClr val="FFFFFF"/>
                </a:solidFill>
                <a:latin typeface="Calibri"/>
                <a:ea typeface="Calibri"/>
                <a:cs typeface="Calibri"/>
                <a:sym typeface="Calibri"/>
              </a:rPr>
              <a:t>Los positivos que he clasificado bien vs todos los positivos que había</a:t>
            </a:r>
            <a:endParaRPr sz="17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7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3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300" b="0" strike="noStrike">
              <a:solidFill>
                <a:srgbClr val="FFFFFF"/>
              </a:solidFill>
              <a:latin typeface="Calibri"/>
              <a:ea typeface="Calibri"/>
              <a:cs typeface="Calibri"/>
              <a:sym typeface="Calibri"/>
            </a:endParaRPr>
          </a:p>
        </p:txBody>
      </p:sp>
      <p:pic>
        <p:nvPicPr>
          <p:cNvPr id="150" name="Google Shape;150;ga3f30688e8_0_39"/>
          <p:cNvPicPr preferRelativeResize="0"/>
          <p:nvPr/>
        </p:nvPicPr>
        <p:blipFill rotWithShape="1">
          <a:blip r:embed="rId4">
            <a:alphaModFix/>
          </a:blip>
          <a:srcRect l="1998" t="38000" r="39559" b="37620"/>
          <a:stretch/>
        </p:blipFill>
        <p:spPr>
          <a:xfrm>
            <a:off x="961825" y="5525250"/>
            <a:ext cx="4774908" cy="7236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FF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FF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1556</Words>
  <Application>Microsoft Office PowerPoint</Application>
  <PresentationFormat>Panorámica</PresentationFormat>
  <Paragraphs>181</Paragraphs>
  <Slides>17</Slides>
  <Notes>17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17</vt:i4>
      </vt:variant>
    </vt:vector>
  </HeadingPairs>
  <TitlesOfParts>
    <vt:vector size="21" baseType="lpstr">
      <vt:lpstr>Arial</vt:lpstr>
      <vt:lpstr>Calibri</vt:lpstr>
      <vt:lpstr>Times New Roman</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Gabriel VT</dc:creator>
  <cp:lastModifiedBy>Alberto Becerra Tomé</cp:lastModifiedBy>
  <cp:revision>2</cp:revision>
  <dcterms:created xsi:type="dcterms:W3CDTF">2020-05-12T19:48:30Z</dcterms:created>
  <dcterms:modified xsi:type="dcterms:W3CDTF">2023-05-01T19:13:54Z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11</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11</vt:i4>
  </property>
</Properties>
</file>