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86" r:id="rId5"/>
    <p:sldId id="287" r:id="rId6"/>
    <p:sldId id="288" r:id="rId7"/>
    <p:sldId id="296" r:id="rId8"/>
    <p:sldId id="289" r:id="rId9"/>
    <p:sldId id="290" r:id="rId10"/>
    <p:sldId id="291" r:id="rId11"/>
    <p:sldId id="293" r:id="rId12"/>
    <p:sldId id="294" r:id="rId13"/>
    <p:sldId id="295" r:id="rId14"/>
    <p:sldId id="29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uGAYpEUa6YWxgWsB/YZMBTWy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5853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160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944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428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742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2820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6467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420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1149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2175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614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2032632/ch09.html#unsupervised_learning_chapt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447060"/>
            <a:ext cx="9144000" cy="213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 dirty="0"/>
              <a:t>Machine </a:t>
            </a:r>
            <a:r>
              <a:rPr lang="es-ES" dirty="0" err="1"/>
              <a:t>Learning</a:t>
            </a:r>
            <a:br>
              <a:rPr lang="es-ES" dirty="0"/>
            </a:br>
            <a:r>
              <a:rPr lang="es-ES" sz="4000" dirty="0">
                <a:solidFill>
                  <a:srgbClr val="FF0000"/>
                </a:solidFill>
              </a:rPr>
              <a:t>Aprendizaje no supervisado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2027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Data Science Bootcamp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The Bridge</a:t>
            </a:r>
            <a:endParaRPr/>
          </a:p>
        </p:txBody>
      </p:sp>
      <p:pic>
        <p:nvPicPr>
          <p:cNvPr id="90" name="Google Shape;90;p1" descr="Events organizados por The Bridge | Digital Talent Accelerator | Eventb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Clustering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680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Clustering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Definición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24;p5">
            <a:extLst>
              <a:ext uri="{FF2B5EF4-FFF2-40B4-BE49-F238E27FC236}">
                <a16:creationId xmlns:a16="http://schemas.microsoft.com/office/drawing/2014/main" id="{AC4DD8C6-35D5-47A0-9AEE-B9144FF2A9D9}"/>
              </a:ext>
            </a:extLst>
          </p:cNvPr>
          <p:cNvSpPr txBox="1"/>
          <p:nvPr/>
        </p:nvSpPr>
        <p:spPr>
          <a:xfrm>
            <a:off x="587828" y="1858895"/>
            <a:ext cx="106446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Mediante las técnicas de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pretende agrupar los datos </a:t>
            </a: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 etiquetar 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diferentes grupos </a:t>
            </a: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(o </a:t>
            </a:r>
            <a:r>
              <a:rPr lang="es-ES" sz="1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clusters</a:t>
            </a: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de manera automática. Estos algoritmos buscan patrones y similitudes en los datos y los agrupan en k grupos, siendo k un parámetro dado.</a:t>
            </a:r>
            <a:endParaRPr lang="es-ES" sz="1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24;p5">
            <a:extLst>
              <a:ext uri="{FF2B5EF4-FFF2-40B4-BE49-F238E27FC236}">
                <a16:creationId xmlns:a16="http://schemas.microsoft.com/office/drawing/2014/main" id="{835C33F9-C78C-4136-8BDD-900F787CF99E}"/>
              </a:ext>
            </a:extLst>
          </p:cNvPr>
          <p:cNvSpPr txBox="1"/>
          <p:nvPr/>
        </p:nvSpPr>
        <p:spPr>
          <a:xfrm>
            <a:off x="587828" y="2645149"/>
            <a:ext cx="10644673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 vs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clasificación tenemos los datos etiquetados y por tanto acudimos a los algoritmos supervisados que ya conocemos (Regresión logística, SVC,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DecisionTree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…) para entrenar el modelo y predecir después las clases. En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 tenemos el dato etiquetado, y por tanto es el modelo el que clasifica los datos en k clases. En ningún momento sabe qué es cada clase, pero agrupa los datos según similitudes.</a:t>
            </a:r>
            <a:endParaRPr lang="es-ES" sz="1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2" name="Picture 2" descr="mls2 0901">
            <a:extLst>
              <a:ext uri="{FF2B5EF4-FFF2-40B4-BE49-F238E27FC236}">
                <a16:creationId xmlns:a16="http://schemas.microsoft.com/office/drawing/2014/main" id="{C3142C5D-07F0-44D1-A430-93802A6C7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440" y="3857122"/>
            <a:ext cx="6163119" cy="222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636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Clustering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Aplicaciones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5">
            <a:extLst>
              <a:ext uri="{FF2B5EF4-FFF2-40B4-BE49-F238E27FC236}">
                <a16:creationId xmlns:a16="http://schemas.microsoft.com/office/drawing/2014/main" id="{B502AB2D-9A70-404E-B92D-26C59093DD72}"/>
              </a:ext>
            </a:extLst>
          </p:cNvPr>
          <p:cNvSpPr txBox="1"/>
          <p:nvPr/>
        </p:nvSpPr>
        <p:spPr>
          <a:xfrm>
            <a:off x="643344" y="2608645"/>
            <a:ext cx="319405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Segmentación de clientes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Clasificar clientes en grupos para sistemas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recomendadores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productos</a:t>
            </a:r>
          </a:p>
        </p:txBody>
      </p:sp>
      <p:sp>
        <p:nvSpPr>
          <p:cNvPr id="11" name="Google Shape;124;p5">
            <a:extLst>
              <a:ext uri="{FF2B5EF4-FFF2-40B4-BE49-F238E27FC236}">
                <a16:creationId xmlns:a16="http://schemas.microsoft.com/office/drawing/2014/main" id="{BFA3A8B5-6310-4B5E-9B45-B7D62B7F3609}"/>
              </a:ext>
            </a:extLst>
          </p:cNvPr>
          <p:cNvSpPr txBox="1"/>
          <p:nvPr/>
        </p:nvSpPr>
        <p:spPr>
          <a:xfrm>
            <a:off x="4123391" y="2608645"/>
            <a:ext cx="3194059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 útil aplicar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cuando analicemos un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descubrir posibles agrupaciones en los datos</a:t>
            </a:r>
          </a:p>
        </p:txBody>
      </p:sp>
      <p:sp>
        <p:nvSpPr>
          <p:cNvPr id="12" name="Google Shape;124;p5">
            <a:extLst>
              <a:ext uri="{FF2B5EF4-FFF2-40B4-BE49-F238E27FC236}">
                <a16:creationId xmlns:a16="http://schemas.microsoft.com/office/drawing/2014/main" id="{7C12B9D0-B819-4BB4-B415-A4076AC630EC}"/>
              </a:ext>
            </a:extLst>
          </p:cNvPr>
          <p:cNvSpPr txBox="1"/>
          <p:nvPr/>
        </p:nvSpPr>
        <p:spPr>
          <a:xfrm>
            <a:off x="8038443" y="2608645"/>
            <a:ext cx="3194059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Dimensionality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Reduction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Después de aplicar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podemos ver la afinidad de cada observación con sus grupos y que esas k medidas sean las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13" name="Google Shape;124;p5">
            <a:extLst>
              <a:ext uri="{FF2B5EF4-FFF2-40B4-BE49-F238E27FC236}">
                <a16:creationId xmlns:a16="http://schemas.microsoft.com/office/drawing/2014/main" id="{19283FAA-EA24-4131-B528-8D3DC5F4577A}"/>
              </a:ext>
            </a:extLst>
          </p:cNvPr>
          <p:cNvSpPr txBox="1"/>
          <p:nvPr/>
        </p:nvSpPr>
        <p:spPr>
          <a:xfrm>
            <a:off x="2312347" y="4266865"/>
            <a:ext cx="319405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Anomaly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Detection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 observación con poca afinidad respecto a su grupo es susceptible de ser una anomalía o un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outlier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Detección de comportamientos inusuales de os usuarios</a:t>
            </a:r>
          </a:p>
        </p:txBody>
      </p:sp>
      <p:sp>
        <p:nvSpPr>
          <p:cNvPr id="14" name="Google Shape;124;p5">
            <a:extLst>
              <a:ext uri="{FF2B5EF4-FFF2-40B4-BE49-F238E27FC236}">
                <a16:creationId xmlns:a16="http://schemas.microsoft.com/office/drawing/2014/main" id="{675A044D-DDA2-4674-A9FB-EBB363A0E9BD}"/>
              </a:ext>
            </a:extLst>
          </p:cNvPr>
          <p:cNvSpPr txBox="1"/>
          <p:nvPr/>
        </p:nvSpPr>
        <p:spPr>
          <a:xfrm>
            <a:off x="6441413" y="4451531"/>
            <a:ext cx="3194059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 de búsqueda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 de búsqueda de imágenes similares a una referencia. Como si de un sistema de recomendación se tratase.</a:t>
            </a:r>
          </a:p>
        </p:txBody>
      </p:sp>
    </p:spTree>
    <p:extLst>
      <p:ext uri="{BB962C8B-B14F-4D97-AF65-F5344CB8AC3E}">
        <p14:creationId xmlns:p14="http://schemas.microsoft.com/office/powerpoint/2010/main" val="1391423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Clustering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Algoritmos de </a:t>
            </a:r>
            <a:r>
              <a:rPr lang="es-ES" sz="1800" i="1" dirty="0" err="1">
                <a:solidFill>
                  <a:srgbClr val="D8D8D8"/>
                </a:solidFill>
              </a:rPr>
              <a:t>clustering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24;p5">
            <a:extLst>
              <a:ext uri="{FF2B5EF4-FFF2-40B4-BE49-F238E27FC236}">
                <a16:creationId xmlns:a16="http://schemas.microsoft.com/office/drawing/2014/main" id="{E5860BC2-7220-4376-9095-EFC81AA5C2C0}"/>
              </a:ext>
            </a:extLst>
          </p:cNvPr>
          <p:cNvSpPr txBox="1"/>
          <p:nvPr/>
        </p:nvSpPr>
        <p:spPr>
          <a:xfrm>
            <a:off x="1770975" y="2234198"/>
            <a:ext cx="319405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K-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Means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 de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basado en distancias</a:t>
            </a:r>
          </a:p>
        </p:txBody>
      </p:sp>
      <p:pic>
        <p:nvPicPr>
          <p:cNvPr id="8196" name="Picture 4" descr="K-Means Clustering Visualization in R: Step By Step Guide - Datanovia">
            <a:extLst>
              <a:ext uri="{FF2B5EF4-FFF2-40B4-BE49-F238E27FC236}">
                <a16:creationId xmlns:a16="http://schemas.microsoft.com/office/drawing/2014/main" id="{B6AA0683-2AA0-49F1-B450-E771ADF8A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22" y="3114070"/>
            <a:ext cx="3664351" cy="266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BSCAN - File Exchange - MATLAB Central">
            <a:extLst>
              <a:ext uri="{FF2B5EF4-FFF2-40B4-BE49-F238E27FC236}">
                <a16:creationId xmlns:a16="http://schemas.microsoft.com/office/drawing/2014/main" id="{87FEDA73-05C4-4D6D-B2F1-0144B3733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529" y="3114070"/>
            <a:ext cx="3581309" cy="268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24;p5">
            <a:extLst>
              <a:ext uri="{FF2B5EF4-FFF2-40B4-BE49-F238E27FC236}">
                <a16:creationId xmlns:a16="http://schemas.microsoft.com/office/drawing/2014/main" id="{72E33ACB-B674-4376-904B-761365035822}"/>
              </a:ext>
            </a:extLst>
          </p:cNvPr>
          <p:cNvSpPr txBox="1"/>
          <p:nvPr/>
        </p:nvSpPr>
        <p:spPr>
          <a:xfrm>
            <a:off x="6819661" y="2222345"/>
            <a:ext cx="319405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DBSCAN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los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clusters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como regiones continuas de alta densidad de observaciones.</a:t>
            </a:r>
          </a:p>
        </p:txBody>
      </p:sp>
    </p:spTree>
    <p:extLst>
      <p:ext uri="{BB962C8B-B14F-4D97-AF65-F5344CB8AC3E}">
        <p14:creationId xmlns:p14="http://schemas.microsoft.com/office/powerpoint/2010/main" val="219770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Bibliografía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24;p5">
            <a:extLst>
              <a:ext uri="{FF2B5EF4-FFF2-40B4-BE49-F238E27FC236}">
                <a16:creationId xmlns:a16="http://schemas.microsoft.com/office/drawing/2014/main" id="{C2DBAC5C-9E92-4DB5-ABF9-AB2185D976A9}"/>
              </a:ext>
            </a:extLst>
          </p:cNvPr>
          <p:cNvSpPr txBox="1"/>
          <p:nvPr/>
        </p:nvSpPr>
        <p:spPr>
          <a:xfrm>
            <a:off x="587828" y="1858895"/>
            <a:ext cx="106446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https://learning.oreilly.com/library/view/hands-on-machine-learning/9781492032632/ch09.html#unsupervised_learning_chapter</a:t>
            </a:r>
            <a:endParaRPr lang="es-ES"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813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Definición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Definición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Aprendizaje no supervisado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1373155" y="2407534"/>
            <a:ext cx="9203094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“Aprendizaje no supervisado es un método de Aprendizaje Automático donde un modelo se ajusta a las observaciones. Se distingue del Aprendizaje supervisado por el hecho de que no hay un conocimiento a priori, los datos no están etiquetados”</a:t>
            </a:r>
          </a:p>
        </p:txBody>
      </p:sp>
      <p:sp>
        <p:nvSpPr>
          <p:cNvPr id="13" name="Google Shape;124;p5">
            <a:extLst>
              <a:ext uri="{FF2B5EF4-FFF2-40B4-BE49-F238E27FC236}">
                <a16:creationId xmlns:a16="http://schemas.microsoft.com/office/drawing/2014/main" id="{FE929EFA-9CEE-43FE-8602-7AD0D76AB9B9}"/>
              </a:ext>
            </a:extLst>
          </p:cNvPr>
          <p:cNvSpPr txBox="1"/>
          <p:nvPr/>
        </p:nvSpPr>
        <p:spPr>
          <a:xfrm>
            <a:off x="8168640" y="5791200"/>
            <a:ext cx="28854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Wikipedia</a:t>
            </a:r>
            <a:endParaRPr sz="1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Ejemplo práctico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24;p5">
            <a:extLst>
              <a:ext uri="{FF2B5EF4-FFF2-40B4-BE49-F238E27FC236}">
                <a16:creationId xmlns:a16="http://schemas.microsoft.com/office/drawing/2014/main" id="{AC4DD8C6-35D5-47A0-9AEE-B9144FF2A9D9}"/>
              </a:ext>
            </a:extLst>
          </p:cNvPr>
          <p:cNvSpPr txBox="1"/>
          <p:nvPr/>
        </p:nvSpPr>
        <p:spPr>
          <a:xfrm>
            <a:off x="587828" y="1858895"/>
            <a:ext cx="106446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Imagina que tienes un conjunto de imágenes de una serie de piezas de una línea de producción y quieres montar un modelo de ML que te prediga si la pieza está defectuosa.</a:t>
            </a:r>
          </a:p>
        </p:txBody>
      </p:sp>
      <p:sp>
        <p:nvSpPr>
          <p:cNvPr id="8" name="Google Shape;124;p5">
            <a:extLst>
              <a:ext uri="{FF2B5EF4-FFF2-40B4-BE49-F238E27FC236}">
                <a16:creationId xmlns:a16="http://schemas.microsoft.com/office/drawing/2014/main" id="{BA764C1E-CA5F-4535-B205-03D0D770F3D4}"/>
              </a:ext>
            </a:extLst>
          </p:cNvPr>
          <p:cNvSpPr txBox="1"/>
          <p:nvPr/>
        </p:nvSpPr>
        <p:spPr>
          <a:xfrm>
            <a:off x="587826" y="2710209"/>
            <a:ext cx="500017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s-ES" dirty="0"/>
              <a:t>Montaremos entonces un modelo automático que las clasifique</a:t>
            </a:r>
            <a:endParaRPr dirty="0"/>
          </a:p>
        </p:txBody>
      </p:sp>
      <p:sp>
        <p:nvSpPr>
          <p:cNvPr id="9" name="Google Shape;124;p5">
            <a:extLst>
              <a:ext uri="{FF2B5EF4-FFF2-40B4-BE49-F238E27FC236}">
                <a16:creationId xmlns:a16="http://schemas.microsoft.com/office/drawing/2014/main" id="{688D9428-FCE3-4AC3-852B-C475DEB935DB}"/>
              </a:ext>
            </a:extLst>
          </p:cNvPr>
          <p:cNvSpPr txBox="1"/>
          <p:nvPr/>
        </p:nvSpPr>
        <p:spPr>
          <a:xfrm>
            <a:off x="587826" y="3336772"/>
            <a:ext cx="50001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s-ES" dirty="0"/>
              <a:t>Recogemos imágenes durante unas semanas y entrenamos un modelo</a:t>
            </a:r>
            <a:endParaRPr dirty="0"/>
          </a:p>
        </p:txBody>
      </p:sp>
      <p:pic>
        <p:nvPicPr>
          <p:cNvPr id="1026" name="Picture 2" descr="Consejos a tener en cuenta para comprar engranajes – Blog CLR">
            <a:extLst>
              <a:ext uri="{FF2B5EF4-FFF2-40B4-BE49-F238E27FC236}">
                <a16:creationId xmlns:a16="http://schemas.microsoft.com/office/drawing/2014/main" id="{633658B7-A10B-4136-9047-8823290BD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" y="4067019"/>
            <a:ext cx="2824480" cy="211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24;p5">
            <a:extLst>
              <a:ext uri="{FF2B5EF4-FFF2-40B4-BE49-F238E27FC236}">
                <a16:creationId xmlns:a16="http://schemas.microsoft.com/office/drawing/2014/main" id="{302B367B-5EDC-4E84-B4A8-125DC59E2BF4}"/>
              </a:ext>
            </a:extLst>
          </p:cNvPr>
          <p:cNvSpPr txBox="1"/>
          <p:nvPr/>
        </p:nvSpPr>
        <p:spPr>
          <a:xfrm>
            <a:off x="6204857" y="3956668"/>
            <a:ext cx="5000173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s-ES" sz="2000" b="1" dirty="0"/>
              <a:t>No tenemos los datos etiquetados!! </a:t>
            </a:r>
            <a:r>
              <a:rPr lang="es-ES" dirty="0"/>
              <a:t>Imposible montar un clasificador binario como los que ya conocemos.</a:t>
            </a:r>
          </a:p>
          <a:p>
            <a:endParaRPr lang="es-ES" dirty="0"/>
          </a:p>
          <a:p>
            <a:r>
              <a:rPr lang="es-ES" dirty="0"/>
              <a:t>Podemos juntar un equipo de expertos para que las vaya etiquetando manualmente. El problema es que este proceso es costoso en tiempo y dinero y cada vez que haya cambios en los productos, tendremos que volver a repetirlo</a:t>
            </a:r>
          </a:p>
          <a:p>
            <a:endParaRPr lang="es-ES" dirty="0"/>
          </a:p>
          <a:p>
            <a:r>
              <a:rPr lang="es-ES" dirty="0"/>
              <a:t>Para solucionar esto tenemos los algoritmos de aprendizaje no supervisado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56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Supervisado vs no supervisado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2" descr="Aprendizaje Supervisado y No supervisado - Diego Calvo">
            <a:extLst>
              <a:ext uri="{FF2B5EF4-FFF2-40B4-BE49-F238E27FC236}">
                <a16:creationId xmlns:a16="http://schemas.microsoft.com/office/drawing/2014/main" id="{6B5F89EC-556F-4A36-BF83-30C044D18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366" y="2006353"/>
            <a:ext cx="7647268" cy="362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95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Reduction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309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Curse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Dimensionality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24;p5">
            <a:extLst>
              <a:ext uri="{FF2B5EF4-FFF2-40B4-BE49-F238E27FC236}">
                <a16:creationId xmlns:a16="http://schemas.microsoft.com/office/drawing/2014/main" id="{19449A98-9787-4788-BA30-C1311CDF0133}"/>
              </a:ext>
            </a:extLst>
          </p:cNvPr>
          <p:cNvSpPr txBox="1"/>
          <p:nvPr/>
        </p:nvSpPr>
        <p:spPr>
          <a:xfrm>
            <a:off x="587828" y="1858895"/>
            <a:ext cx="1064467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número de muestras que se necesitan para estimar una función arbitraria (un target de ML, por ejemplo) con un cierto nivel de precisión crece exponencialmente con el número de inputs/dimensiones/variables de la función.</a:t>
            </a:r>
          </a:p>
        </p:txBody>
      </p:sp>
      <p:sp>
        <p:nvSpPr>
          <p:cNvPr id="7" name="Google Shape;124;p5">
            <a:extLst>
              <a:ext uri="{FF2B5EF4-FFF2-40B4-BE49-F238E27FC236}">
                <a16:creationId xmlns:a16="http://schemas.microsoft.com/office/drawing/2014/main" id="{4A4BEB43-E8CC-4B65-BA70-A13427F7B272}"/>
              </a:ext>
            </a:extLst>
          </p:cNvPr>
          <p:cNvSpPr txBox="1"/>
          <p:nvPr/>
        </p:nvSpPr>
        <p:spPr>
          <a:xfrm>
            <a:off x="587828" y="2720029"/>
            <a:ext cx="47210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Este fenómeno afecta mucho a la dispersión y la cercanía de los datos. Según vamos añadiendo dimensiones, se van diferenciando mejor.</a:t>
            </a:r>
          </a:p>
        </p:txBody>
      </p:sp>
      <p:pic>
        <p:nvPicPr>
          <p:cNvPr id="7170" name="Picture 2" descr="Texto alternativo generado por el equipo:&#10;SD . 64 re-V0ns ">
            <a:extLst>
              <a:ext uri="{FF2B5EF4-FFF2-40B4-BE49-F238E27FC236}">
                <a16:creationId xmlns:a16="http://schemas.microsoft.com/office/drawing/2014/main" id="{4249F3ED-5A83-4310-A102-C799CB0C9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72" y="3429000"/>
            <a:ext cx="45624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24;p5">
            <a:extLst>
              <a:ext uri="{FF2B5EF4-FFF2-40B4-BE49-F238E27FC236}">
                <a16:creationId xmlns:a16="http://schemas.microsoft.com/office/drawing/2014/main" id="{F849D6B2-0D92-4F68-A249-B83D38BF0087}"/>
              </a:ext>
            </a:extLst>
          </p:cNvPr>
          <p:cNvSpPr txBox="1"/>
          <p:nvPr/>
        </p:nvSpPr>
        <p:spPr>
          <a:xfrm>
            <a:off x="6264675" y="2634013"/>
            <a:ext cx="472101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 estamos ante pocas dimensiones, tenemos datos que pueden resultar muy parecidos, pero según vamos añadiendo características y dimensiones nuevas, esto cambia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A72372-0F5D-4B66-82F1-E662068BC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897" y="3294567"/>
            <a:ext cx="2995363" cy="1954790"/>
          </a:xfrm>
          <a:prstGeom prst="rect">
            <a:avLst/>
          </a:prstGeom>
        </p:spPr>
      </p:pic>
      <p:sp>
        <p:nvSpPr>
          <p:cNvPr id="11" name="Google Shape;124;p5">
            <a:extLst>
              <a:ext uri="{FF2B5EF4-FFF2-40B4-BE49-F238E27FC236}">
                <a16:creationId xmlns:a16="http://schemas.microsoft.com/office/drawing/2014/main" id="{3E5348D8-634D-413C-942F-49B47345BCA6}"/>
              </a:ext>
            </a:extLst>
          </p:cNvPr>
          <p:cNvSpPr txBox="1"/>
          <p:nvPr/>
        </p:nvSpPr>
        <p:spPr>
          <a:xfrm>
            <a:off x="587827" y="5633415"/>
            <a:ext cx="1064467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muchas dimensiones serán muy dispersos y con mucha distancia entre los puntos, lo cual es bueno para clasificar. El problema es que nuevas observaciones estarán también muy lejanas de las originales (</a:t>
            </a:r>
            <a:r>
              <a:rPr lang="es-ES" sz="1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produciendo predicciones menos fiables que </a:t>
            </a: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pocas dimensiones. </a:t>
            </a:r>
            <a:r>
              <a:rPr lang="es-E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solución sería incrementar el conjunto de </a:t>
            </a:r>
            <a:r>
              <a:rPr lang="es-ES" sz="1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299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Aumentar vs reducir la dimensionalidad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7497BB3-78F4-42DD-A232-CBAC81F1F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526" y="4227637"/>
            <a:ext cx="6326947" cy="2231990"/>
          </a:xfrm>
          <a:prstGeom prst="rect">
            <a:avLst/>
          </a:prstGeom>
        </p:spPr>
      </p:pic>
      <p:pic>
        <p:nvPicPr>
          <p:cNvPr id="9" name="Picture 4" descr="Kernel Trick &amp; SVM. In most of the machine learning… | by Vaisakh Nambiar |  Medium">
            <a:extLst>
              <a:ext uri="{FF2B5EF4-FFF2-40B4-BE49-F238E27FC236}">
                <a16:creationId xmlns:a16="http://schemas.microsoft.com/office/drawing/2014/main" id="{4F7508C1-2C88-447F-9AEB-D384E551E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527" y="1999654"/>
            <a:ext cx="6326946" cy="18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01;p3">
            <a:extLst>
              <a:ext uri="{FF2B5EF4-FFF2-40B4-BE49-F238E27FC236}">
                <a16:creationId xmlns:a16="http://schemas.microsoft.com/office/drawing/2014/main" id="{61B2AC0B-AFD1-47A0-B137-C5A1C9825B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SVM vs </a:t>
            </a:r>
            <a:r>
              <a:rPr lang="es-ES" sz="1800" i="1" dirty="0" err="1">
                <a:solidFill>
                  <a:srgbClr val="D8D8D8"/>
                </a:solidFill>
              </a:rPr>
              <a:t>Feat</a:t>
            </a:r>
            <a:r>
              <a:rPr lang="es-ES" sz="1800" i="1" dirty="0">
                <a:solidFill>
                  <a:srgbClr val="D8D8D8"/>
                </a:solidFill>
              </a:rPr>
              <a:t>. </a:t>
            </a:r>
            <a:r>
              <a:rPr lang="es-ES" sz="1800" i="1" dirty="0" err="1">
                <a:solidFill>
                  <a:srgbClr val="D8D8D8"/>
                </a:solidFill>
              </a:rPr>
              <a:t>Reduction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643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Reduction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Algoritmos y aplicaciones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24;p5">
            <a:extLst>
              <a:ext uri="{FF2B5EF4-FFF2-40B4-BE49-F238E27FC236}">
                <a16:creationId xmlns:a16="http://schemas.microsoft.com/office/drawing/2014/main" id="{82DF0739-3DB9-45DB-852A-92C8B580E148}"/>
              </a:ext>
            </a:extLst>
          </p:cNvPr>
          <p:cNvSpPr txBox="1"/>
          <p:nvPr/>
        </p:nvSpPr>
        <p:spPr>
          <a:xfrm>
            <a:off x="587828" y="1858895"/>
            <a:ext cx="10644673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Aplicaciones</a:t>
            </a:r>
            <a:endParaRPr lang="es-E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 computacional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Detección de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discriminantes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Eliminación de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irrelevantes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Compresión de la información (imágenes)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Visualización (PCA)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endParaRPr lang="es-E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endParaRPr lang="es-ES"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s-ES"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F0FBA48-495F-4352-9940-659B37B6D253}"/>
              </a:ext>
            </a:extLst>
          </p:cNvPr>
          <p:cNvSpPr/>
          <p:nvPr/>
        </p:nvSpPr>
        <p:spPr>
          <a:xfrm>
            <a:off x="2327934" y="3986957"/>
            <a:ext cx="1436199" cy="4426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Supervisado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EEBA18C-EA19-42E0-94C6-1458C678BE58}"/>
              </a:ext>
            </a:extLst>
          </p:cNvPr>
          <p:cNvSpPr/>
          <p:nvPr/>
        </p:nvSpPr>
        <p:spPr>
          <a:xfrm>
            <a:off x="716902" y="4940608"/>
            <a:ext cx="1436199" cy="4426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Wrapper</a:t>
            </a:r>
            <a:endParaRPr lang="es-ES" sz="12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718FBA7-435E-4EDC-8051-E9F4BA63A83A}"/>
              </a:ext>
            </a:extLst>
          </p:cNvPr>
          <p:cNvSpPr/>
          <p:nvPr/>
        </p:nvSpPr>
        <p:spPr>
          <a:xfrm>
            <a:off x="2327933" y="4940608"/>
            <a:ext cx="1436199" cy="4426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Filter</a:t>
            </a:r>
            <a:endParaRPr lang="es-ES" sz="12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7C8ACA1-259F-4620-B388-C133374C3E3D}"/>
              </a:ext>
            </a:extLst>
          </p:cNvPr>
          <p:cNvSpPr/>
          <p:nvPr/>
        </p:nvSpPr>
        <p:spPr>
          <a:xfrm>
            <a:off x="3938964" y="4940608"/>
            <a:ext cx="1436199" cy="4426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Intrinsic</a:t>
            </a:r>
            <a:endParaRPr lang="es-ES" sz="12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7DDFF1C-42C5-44D4-8F6F-E334BE1A9B9A}"/>
              </a:ext>
            </a:extLst>
          </p:cNvPr>
          <p:cNvSpPr/>
          <p:nvPr/>
        </p:nvSpPr>
        <p:spPr>
          <a:xfrm>
            <a:off x="5974702" y="3986957"/>
            <a:ext cx="1436199" cy="4426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No Supervisado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0474D9B-5668-4DFB-989F-FCF607144804}"/>
              </a:ext>
            </a:extLst>
          </p:cNvPr>
          <p:cNvSpPr/>
          <p:nvPr/>
        </p:nvSpPr>
        <p:spPr>
          <a:xfrm>
            <a:off x="9145966" y="3986957"/>
            <a:ext cx="1436199" cy="4426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Reducción de dimensionalidad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02E17A0-4C48-4789-A04B-FE96D69D0274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1435002" y="4429612"/>
            <a:ext cx="1611032" cy="510996"/>
          </a:xfrm>
          <a:prstGeom prst="straightConnector1">
            <a:avLst/>
          </a:prstGeom>
          <a:ln w="28575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18785CF-6720-4593-862B-725FC41F5C39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3046033" y="4429612"/>
            <a:ext cx="1" cy="510996"/>
          </a:xfrm>
          <a:prstGeom prst="straightConnector1">
            <a:avLst/>
          </a:prstGeom>
          <a:ln w="28575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3A78FF2-0591-4F58-B466-1B525AF8B7CC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3046034" y="4429612"/>
            <a:ext cx="1611030" cy="510996"/>
          </a:xfrm>
          <a:prstGeom prst="straightConnector1">
            <a:avLst/>
          </a:prstGeom>
          <a:ln w="28575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24;p5">
            <a:extLst>
              <a:ext uri="{FF2B5EF4-FFF2-40B4-BE49-F238E27FC236}">
                <a16:creationId xmlns:a16="http://schemas.microsoft.com/office/drawing/2014/main" id="{EAFA155F-7528-4D8D-8E91-A197AACA666D}"/>
              </a:ext>
            </a:extLst>
          </p:cNvPr>
          <p:cNvSpPr txBox="1"/>
          <p:nvPr/>
        </p:nvSpPr>
        <p:spPr>
          <a:xfrm>
            <a:off x="716902" y="5480040"/>
            <a:ext cx="1436198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sklearn.feature_selection.RFE</a:t>
            </a: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24;p5">
            <a:extLst>
              <a:ext uri="{FF2B5EF4-FFF2-40B4-BE49-F238E27FC236}">
                <a16:creationId xmlns:a16="http://schemas.microsoft.com/office/drawing/2014/main" id="{9CE89389-AF2E-4B0A-930D-C7FF9C085C71}"/>
              </a:ext>
            </a:extLst>
          </p:cNvPr>
          <p:cNvSpPr txBox="1"/>
          <p:nvPr/>
        </p:nvSpPr>
        <p:spPr>
          <a:xfrm>
            <a:off x="2327932" y="5480040"/>
            <a:ext cx="1538199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Correlación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feature_importances</a:t>
            </a:r>
            <a:r>
              <a:rPr lang="es-E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</a:p>
        </p:txBody>
      </p:sp>
      <p:sp>
        <p:nvSpPr>
          <p:cNvPr id="24" name="Google Shape;124;p5">
            <a:extLst>
              <a:ext uri="{FF2B5EF4-FFF2-40B4-BE49-F238E27FC236}">
                <a16:creationId xmlns:a16="http://schemas.microsoft.com/office/drawing/2014/main" id="{05959E6F-10DB-4EAD-B269-CBE66CE25B58}"/>
              </a:ext>
            </a:extLst>
          </p:cNvPr>
          <p:cNvSpPr txBox="1"/>
          <p:nvPr/>
        </p:nvSpPr>
        <p:spPr>
          <a:xfrm>
            <a:off x="3938964" y="5461145"/>
            <a:ext cx="1538199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sklearn.feature_selection.SelectFromModel</a:t>
            </a: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24;p5">
            <a:extLst>
              <a:ext uri="{FF2B5EF4-FFF2-40B4-BE49-F238E27FC236}">
                <a16:creationId xmlns:a16="http://schemas.microsoft.com/office/drawing/2014/main" id="{C5B0F0F6-96FA-4507-8535-52A14B3FC4B1}"/>
              </a:ext>
            </a:extLst>
          </p:cNvPr>
          <p:cNvSpPr txBox="1"/>
          <p:nvPr/>
        </p:nvSpPr>
        <p:spPr>
          <a:xfrm>
            <a:off x="5974702" y="4611821"/>
            <a:ext cx="1538199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sklearn.feature_selection.VarianceThreshold</a:t>
            </a: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24;p5">
            <a:extLst>
              <a:ext uri="{FF2B5EF4-FFF2-40B4-BE49-F238E27FC236}">
                <a16:creationId xmlns:a16="http://schemas.microsoft.com/office/drawing/2014/main" id="{A2ED9CAE-33E6-4BE6-B413-E080A4CBB8DE}"/>
              </a:ext>
            </a:extLst>
          </p:cNvPr>
          <p:cNvSpPr txBox="1"/>
          <p:nvPr/>
        </p:nvSpPr>
        <p:spPr>
          <a:xfrm>
            <a:off x="9145966" y="4623933"/>
            <a:ext cx="153819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PCA</a:t>
            </a: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24;p5">
            <a:extLst>
              <a:ext uri="{FF2B5EF4-FFF2-40B4-BE49-F238E27FC236}">
                <a16:creationId xmlns:a16="http://schemas.microsoft.com/office/drawing/2014/main" id="{EAC6BA03-B727-46BC-9A06-8A6DBBF2C9D9}"/>
              </a:ext>
            </a:extLst>
          </p:cNvPr>
          <p:cNvSpPr txBox="1"/>
          <p:nvPr/>
        </p:nvSpPr>
        <p:spPr>
          <a:xfrm>
            <a:off x="7263572" y="6166406"/>
            <a:ext cx="396892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Detalle</a:t>
            </a:r>
            <a:r>
              <a:rPr lang="en-U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documento</a:t>
            </a:r>
            <a:r>
              <a:rPr lang="en-U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en-US" sz="11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 SELECTION.pdf”</a:t>
            </a: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73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699</Words>
  <Application>Microsoft Office PowerPoint</Application>
  <PresentationFormat>Panorámica</PresentationFormat>
  <Paragraphs>74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Machine Learning Aprendizaje no supervisado</vt:lpstr>
      <vt:lpstr>Definición</vt:lpstr>
      <vt:lpstr>Definición</vt:lpstr>
      <vt:lpstr>Ejemplo práctico</vt:lpstr>
      <vt:lpstr>Supervisado vs no supervisado</vt:lpstr>
      <vt:lpstr>Feature Reduction</vt:lpstr>
      <vt:lpstr>Curse of Dimensionality</vt:lpstr>
      <vt:lpstr>Aumentar vs reducir la dimensionalidad</vt:lpstr>
      <vt:lpstr>Feature Reduction</vt:lpstr>
      <vt:lpstr>Clustering</vt:lpstr>
      <vt:lpstr>Clustering</vt:lpstr>
      <vt:lpstr>Clustering</vt:lpstr>
      <vt:lpstr>Clustering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Conceptos Aprendizaje Supervisado</dc:title>
  <dc:creator>Daniel Ortiz</dc:creator>
  <cp:lastModifiedBy>Daniel Ortiz</cp:lastModifiedBy>
  <cp:revision>14</cp:revision>
  <dcterms:created xsi:type="dcterms:W3CDTF">2020-10-12T14:09:12Z</dcterms:created>
  <dcterms:modified xsi:type="dcterms:W3CDTF">2021-04-04T19:59:35Z</dcterms:modified>
</cp:coreProperties>
</file>