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0.png" ContentType="image/png"/>
  <Override PartName="/ppt/media/image3.png" ContentType="image/png"/>
  <Override PartName="/ppt/media/image19.png" ContentType="image/png"/>
  <Override PartName="/ppt/media/image1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Haga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clic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para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modifi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car el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estilo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de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título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del </a:t>
            </a:r>
            <a:r>
              <a:rPr b="0" lang="es-ES" sz="6000" spc="-1" strike="noStrike">
                <a:solidFill>
                  <a:srgbClr val="ffffff"/>
                </a:solidFill>
                <a:latin typeface="Calibri Light"/>
              </a:rPr>
              <a:t>patrón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0447882-2A2B-437F-AA82-DB0677609E78}" type="datetime">
              <a:rPr b="0" lang="es-ES" sz="1200" spc="-1" strike="noStrike">
                <a:solidFill>
                  <a:srgbClr val="ffffff"/>
                </a:solidFill>
                <a:latin typeface="Calibri"/>
              </a:rPr>
              <a:t>5/12/22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7D2C48-9449-4A02-8EEF-D2D814A3B25C}" type="slidenum">
              <a:rPr b="0" lang="es-ES" sz="1200" spc="-1" strike="noStrike">
                <a:solidFill>
                  <a:srgbClr val="ffffff"/>
                </a:solidFill>
                <a:latin typeface="Calibri"/>
              </a:rPr>
              <a:t>15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Pulse para editar el formato de texto del esquema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Segundo nivel del esquema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D12BD5-2D7F-49E8-AC38-ED54B70AEA66}" type="datetime">
              <a:rPr b="0" lang="es-ES" sz="1200" spc="-1" strike="noStrike">
                <a:solidFill>
                  <a:srgbClr val="ffffff"/>
                </a:solidFill>
                <a:latin typeface="Calibri"/>
              </a:rPr>
              <a:t>5/12/22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114C76-0D8D-405B-8488-541CC8B3FBEB}" type="slidenum">
              <a:rPr b="0" lang="es-ES" sz="12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s7wmiS2mSXY" TargetMode="Externa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s.idealista.com/access-request" TargetMode="External"/><Relationship Id="rId2" Type="http://schemas.openxmlformats.org/officeDocument/2006/relationships/hyperlink" Target="https://developer-tripadvisor.com/content-api/" TargetMode="External"/><Relationship Id="rId3" Type="http://schemas.openxmlformats.org/officeDocument/2006/relationships/hyperlink" Target="https://developer.twitter.com/es?lang=browser" TargetMode="External"/><Relationship Id="rId4" Type="http://schemas.openxmlformats.org/officeDocument/2006/relationships/hyperlink" Target="https://developers.facebook.com/" TargetMode="External"/><Relationship Id="rId5" Type="http://schemas.openxmlformats.org/officeDocument/2006/relationships/hyperlink" Target="https://developers.google.com/youtube/v3" TargetMode="External"/><Relationship Id="rId6" Type="http://schemas.openxmlformats.org/officeDocument/2006/relationships/hyperlink" Target="https://cloud.google.com/products/ai?hl=es" TargetMode="External"/><Relationship Id="rId7" Type="http://schemas.openxmlformats.org/officeDocument/2006/relationships/hyperlink" Target="https://azure.microsoft.com/es-es/services/cognitive-services/" TargetMode="External"/><Relationship Id="rId8" Type="http://schemas.openxmlformats.org/officeDocument/2006/relationships/hyperlink" Target="https://www.ibm.com/watson/products-services" TargetMode="External"/><Relationship Id="rId9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8800" spc="-1" strike="noStrike">
                <a:solidFill>
                  <a:srgbClr val="e54a19"/>
                </a:solidFill>
                <a:latin typeface="Calibri Light"/>
              </a:rPr>
              <a:t>Python - Web</a:t>
            </a:r>
            <a:endParaRPr b="0" lang="en-US" sz="8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32080" y="5346720"/>
            <a:ext cx="5359680" cy="1510920"/>
          </a:xfrm>
          <a:custGeom>
            <a:avLst/>
            <a:gdLst/>
            <a:ah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5346720"/>
            <a:ext cx="7346160" cy="1510920"/>
          </a:xfrm>
          <a:custGeom>
            <a:avLst/>
            <a:gdLst/>
            <a:ah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3"/>
          <p:cNvSpPr txBox="1"/>
          <p:nvPr/>
        </p:nvSpPr>
        <p:spPr>
          <a:xfrm>
            <a:off x="841320" y="5529960"/>
            <a:ext cx="5806080" cy="10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4000" spc="-1" strike="noStrike">
                <a:solidFill>
                  <a:srgbClr val="303030"/>
                </a:solidFill>
                <a:latin typeface="Calibri Light"/>
              </a:rPr>
              <a:t>URL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7534800" y="965160"/>
            <a:ext cx="4007880" cy="402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La URL no solo sirve para identificar el protocolo de comunicación con el servidor, y la dirección del servidor, sino que también permite establecer ciertos parámetros que usa el servidor para hacer consultas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3" name="Imagen 4" descr=""/>
          <p:cNvPicPr/>
          <p:nvPr/>
        </p:nvPicPr>
        <p:blipFill>
          <a:blip r:embed="rId1"/>
          <a:stretch/>
        </p:blipFill>
        <p:spPr>
          <a:xfrm>
            <a:off x="750960" y="1727640"/>
            <a:ext cx="6521040" cy="24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" name="Group 2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26" name="CustomShape 3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2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35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4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35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5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6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7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8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9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0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1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TextShape 22"/>
          <p:cNvSpPr txBox="1"/>
          <p:nvPr/>
        </p:nvSpPr>
        <p:spPr>
          <a:xfrm>
            <a:off x="888480" y="4760280"/>
            <a:ext cx="3947040" cy="177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Calibri Light"/>
              </a:rPr>
              <a:t>Peticiones HTTP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CustomShape 23"/>
          <p:cNvSpPr/>
          <p:nvPr/>
        </p:nvSpPr>
        <p:spPr>
          <a:xfrm>
            <a:off x="0" y="0"/>
            <a:ext cx="12191760" cy="4537440"/>
          </a:xfrm>
          <a:custGeom>
            <a:avLst/>
            <a:gdLst/>
            <a:ahLst/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280"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643320" y="823680"/>
            <a:ext cx="10913760" cy="3055680"/>
          </a:xfrm>
          <a:prstGeom prst="rect">
            <a:avLst/>
          </a:prstGeom>
          <a:ln>
            <a:noFill/>
          </a:ln>
        </p:spPr>
      </p:pic>
      <p:sp>
        <p:nvSpPr>
          <p:cNvPr id="148" name="TextShape 24"/>
          <p:cNvSpPr txBox="1"/>
          <p:nvPr/>
        </p:nvSpPr>
        <p:spPr>
          <a:xfrm>
            <a:off x="5118480" y="4767840"/>
            <a:ext cx="6281640" cy="177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Dependiendo de la acción que se quiera realizar sobre el servidor, habrá un tipo de petición diferente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API </a:t>
            </a:r>
            <a:r>
              <a:rPr b="0" lang="es-ES" sz="3200" spc="-1" strike="noStrike">
                <a:solidFill>
                  <a:srgbClr val="ffffff"/>
                </a:solidFill>
                <a:latin typeface="Calibri Light"/>
              </a:rPr>
              <a:t>(Application Programming Interface)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72920" y="1772640"/>
            <a:ext cx="10515240" cy="4719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Se trata de una pieza de software intermedia que permite que dos aplicaciones se hablen entre ellas. Las APIs corren en el servidor y tienen un conjunto de operaciones y subrutinas bien definidas. El lado del cliente necesita saber cómo está definida esa API, para poder acceder a los datos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Explicación en 3 minutos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1" name="Picture 2" descr="PlanningPME API"/>
          <p:cNvPicPr/>
          <p:nvPr/>
        </p:nvPicPr>
        <p:blipFill>
          <a:blip r:embed="rId2"/>
          <a:stretch/>
        </p:blipFill>
        <p:spPr>
          <a:xfrm>
            <a:off x="903600" y="3346200"/>
            <a:ext cx="3857760" cy="2371320"/>
          </a:xfrm>
          <a:prstGeom prst="rect">
            <a:avLst/>
          </a:prstGeom>
          <a:ln>
            <a:noFill/>
          </a:ln>
        </p:spPr>
      </p:pic>
      <p:pic>
        <p:nvPicPr>
          <p:cNvPr id="152" name="Picture 2" descr="Resultado de imagen de google maps api response"/>
          <p:cNvPicPr/>
          <p:nvPr/>
        </p:nvPicPr>
        <p:blipFill>
          <a:blip r:embed="rId3"/>
          <a:stretch/>
        </p:blipFill>
        <p:spPr>
          <a:xfrm>
            <a:off x="6378120" y="3429000"/>
            <a:ext cx="3846600" cy="225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32080" y="5346720"/>
            <a:ext cx="5359680" cy="1510920"/>
          </a:xfrm>
          <a:custGeom>
            <a:avLst/>
            <a:gdLst/>
            <a:ah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0" y="5346720"/>
            <a:ext cx="7346160" cy="1510920"/>
          </a:xfrm>
          <a:custGeom>
            <a:avLst/>
            <a:gdLst/>
            <a:ah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3"/>
          <p:cNvSpPr txBox="1"/>
          <p:nvPr/>
        </p:nvSpPr>
        <p:spPr>
          <a:xfrm>
            <a:off x="841320" y="5529960"/>
            <a:ext cx="5806080" cy="10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4000" spc="-1" strike="noStrike">
                <a:solidFill>
                  <a:srgbClr val="303030"/>
                </a:solidFill>
                <a:latin typeface="Calibri Light"/>
              </a:rPr>
              <a:t>Web Scraping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6" name="Imagen 4" descr=""/>
          <p:cNvPicPr/>
          <p:nvPr/>
        </p:nvPicPr>
        <p:blipFill>
          <a:blip r:embed="rId1"/>
          <a:stretch/>
        </p:blipFill>
        <p:spPr>
          <a:xfrm>
            <a:off x="195840" y="1457640"/>
            <a:ext cx="7150680" cy="2859840"/>
          </a:xfrm>
          <a:prstGeom prst="rect">
            <a:avLst/>
          </a:prstGeom>
          <a:ln>
            <a:noFill/>
          </a:ln>
        </p:spPr>
      </p:pic>
      <p:sp>
        <p:nvSpPr>
          <p:cNvPr id="157" name="TextShape 4"/>
          <p:cNvSpPr txBox="1"/>
          <p:nvPr/>
        </p:nvSpPr>
        <p:spPr>
          <a:xfrm>
            <a:off x="7674480" y="1749600"/>
            <a:ext cx="4007880" cy="402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700" spc="-1" strike="noStrike">
                <a:solidFill>
                  <a:srgbClr val="ffffff"/>
                </a:solidFill>
                <a:latin typeface="Calibri"/>
              </a:rPr>
              <a:t>Técnica con la que podemos extraer información de una web de manera automatizada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700" spc="-1" strike="noStrike">
                <a:solidFill>
                  <a:srgbClr val="ffffff"/>
                </a:solidFill>
                <a:latin typeface="Calibri"/>
              </a:rPr>
              <a:t>Entre las aplicaciones prácticas estarían: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700" spc="-1" strike="noStrike">
                <a:solidFill>
                  <a:srgbClr val="ffffff"/>
                </a:solidFill>
                <a:latin typeface="Calibri"/>
              </a:rPr>
              <a:t>Monitorización de precios de la competencia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700" spc="-1" strike="noStrike">
                <a:solidFill>
                  <a:srgbClr val="ffffff"/>
                </a:solidFill>
                <a:latin typeface="Calibri"/>
              </a:rPr>
              <a:t>Localización de items o stock en eCommerces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700" spc="-1" strike="noStrike">
                <a:solidFill>
                  <a:srgbClr val="ffffff"/>
                </a:solidFill>
                <a:latin typeface="Calibri"/>
              </a:rPr>
              <a:t>Detección de cambios en sitios web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700" spc="-1" strike="noStrike">
                <a:solidFill>
                  <a:srgbClr val="ffffff"/>
                </a:solidFill>
                <a:latin typeface="Calibri"/>
              </a:rPr>
              <a:t>Registrar lanzamientos y novedades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700" spc="-1" strike="noStrike">
                <a:solidFill>
                  <a:srgbClr val="ffffff"/>
                </a:solidFill>
                <a:latin typeface="Calibri"/>
              </a:rPr>
              <a:t>Analizar los enlaces de un sitio para buscar links rotos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Herramientas en Python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72920" y="1772640"/>
            <a:ext cx="10515240" cy="4719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Archivos Web: numpy y pandas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APIs: librería request o librería con funciones propias de la API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Web Scraping: Selenium o Beautifulsoup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APIs interesantes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772920" y="1772640"/>
            <a:ext cx="10515240" cy="4719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Idealista: 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https://developers.idealista.com/access-request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Tripadvisor: 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https://developer-tripadvisor.com/content-api/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Twitter: 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https://developer.twitter.com/es?lang=browser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Facebook developers: 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https://developers.facebook.com/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Youtube: 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https://developers.google.com/youtube/v3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IA Google Cloud: 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https://cloud.google.com/products/ai?hl=es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Servicios cognitivos Azure: 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https://azure.microsoft.com/es-es/services/cognitive-services/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IBM Watson: </a:t>
            </a: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https://www.ibm.com/watson/products-services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1197720" y="891360"/>
            <a:ext cx="4897800" cy="134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Calibri Light"/>
              </a:rPr>
              <a:t>¿Por qué web?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891720"/>
            <a:ext cx="722160" cy="507060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Shape 4"/>
          <p:cNvSpPr txBox="1"/>
          <p:nvPr/>
        </p:nvSpPr>
        <p:spPr>
          <a:xfrm>
            <a:off x="1197720" y="2399040"/>
            <a:ext cx="4878720" cy="364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Disponemos de infinidad de páginas de donde obtener datos, ya sea porque almacenan archivos estructurados, o información en su página.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Dependiendo de cómo esté la información almacenada, existen diferentes técnicas para obtener datos de la web.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7" name="Imagen 5" descr=""/>
          <p:cNvPicPr/>
          <p:nvPr/>
        </p:nvPicPr>
        <p:blipFill>
          <a:blip r:embed="rId1"/>
          <a:stretch/>
        </p:blipFill>
        <p:spPr>
          <a:xfrm>
            <a:off x="5981400" y="0"/>
            <a:ext cx="62100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Técnicas para obtener datos web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latin typeface="Calibri"/>
              </a:rPr>
              <a:t>Manual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Datos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Archivos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latin typeface="Calibri"/>
              </a:rPr>
              <a:t>Archivos web con Pandas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latin typeface="Calibri"/>
              </a:rPr>
              <a:t>Web Scrapping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latin typeface="Calibri"/>
              </a:rPr>
              <a:t>APIs REST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Abiertas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Restringidas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De pago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23880" y="19321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e54a19"/>
                </a:solidFill>
                <a:latin typeface="Calibri Light"/>
              </a:rPr>
              <a:t>Protocolo</a:t>
            </a:r>
            <a:br/>
            <a:r>
              <a:rPr b="0" lang="es-ES" sz="5400" spc="-1" strike="noStrike">
                <a:solidFill>
                  <a:srgbClr val="ffffff"/>
                </a:solidFill>
                <a:latin typeface="Calibri Light"/>
              </a:rPr>
              <a:t>HTTP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Petición respuesta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2" name="Imagen 9" descr=""/>
          <p:cNvPicPr/>
          <p:nvPr/>
        </p:nvPicPr>
        <p:blipFill>
          <a:blip r:embed="rId1"/>
          <a:stretch/>
        </p:blipFill>
        <p:spPr>
          <a:xfrm>
            <a:off x="3114720" y="1690560"/>
            <a:ext cx="5812200" cy="148032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2"/>
          <a:stretch/>
        </p:blipFill>
        <p:spPr>
          <a:xfrm>
            <a:off x="619200" y="4420440"/>
            <a:ext cx="6076440" cy="185328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6571440" y="3676680"/>
            <a:ext cx="4965120" cy="260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Petición respuesta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6" name="Picture 2" descr="Resultado de imagen de user icon png"/>
          <p:cNvPicPr/>
          <p:nvPr/>
        </p:nvPicPr>
        <p:blipFill>
          <a:blip r:embed="rId1"/>
          <a:stretch/>
        </p:blipFill>
        <p:spPr>
          <a:xfrm>
            <a:off x="162000" y="2600280"/>
            <a:ext cx="1095120" cy="109512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Resultado de imagen de laptop icon png"/>
          <p:cNvPicPr/>
          <p:nvPr/>
        </p:nvPicPr>
        <p:blipFill>
          <a:blip r:embed="rId2"/>
          <a:stretch/>
        </p:blipFill>
        <p:spPr>
          <a:xfrm>
            <a:off x="1390680" y="1600200"/>
            <a:ext cx="3485880" cy="3485880"/>
          </a:xfrm>
          <a:prstGeom prst="rect">
            <a:avLst/>
          </a:prstGeom>
          <a:ln>
            <a:noFill/>
          </a:ln>
        </p:spPr>
      </p:pic>
      <p:pic>
        <p:nvPicPr>
          <p:cNvPr id="98" name="Imagen 3" descr=""/>
          <p:cNvPicPr/>
          <p:nvPr/>
        </p:nvPicPr>
        <p:blipFill>
          <a:blip r:embed="rId3"/>
          <a:stretch/>
        </p:blipFill>
        <p:spPr>
          <a:xfrm>
            <a:off x="2085840" y="2543040"/>
            <a:ext cx="2085480" cy="2541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753080" y="2475360"/>
            <a:ext cx="3362040" cy="3902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 rot="10800000">
            <a:off x="4753080" y="3429000"/>
            <a:ext cx="3362040" cy="3902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Imagen 7" descr=""/>
          <p:cNvPicPr/>
          <p:nvPr/>
        </p:nvPicPr>
        <p:blipFill>
          <a:blip r:embed="rId4"/>
          <a:stretch/>
        </p:blipFill>
        <p:spPr>
          <a:xfrm>
            <a:off x="4876920" y="4048560"/>
            <a:ext cx="3582360" cy="160092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5339520" y="4363560"/>
            <a:ext cx="26571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HTML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CSS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03" name="Picture 6" descr="Resultado de imagen de server icon png"/>
          <p:cNvPicPr/>
          <p:nvPr/>
        </p:nvPicPr>
        <p:blipFill>
          <a:blip r:embed="rId5"/>
          <a:stretch/>
        </p:blipFill>
        <p:spPr>
          <a:xfrm>
            <a:off x="8696160" y="2171520"/>
            <a:ext cx="1952280" cy="1952280"/>
          </a:xfrm>
          <a:prstGeom prst="rect">
            <a:avLst/>
          </a:prstGeom>
          <a:ln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8459640" y="1578240"/>
            <a:ext cx="2657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Python server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Protocolo HTTP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Protocolo de aplicación diseñado en los 90s. Se usa para transmisión de datos, documentos, imágenes o vídeos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229040" y="2887560"/>
            <a:ext cx="2791800" cy="1348200"/>
          </a:xfrm>
          <a:prstGeom prst="rect">
            <a:avLst/>
          </a:prstGeom>
          <a:ln>
            <a:noFill/>
          </a:ln>
        </p:spPr>
      </p:pic>
      <p:pic>
        <p:nvPicPr>
          <p:cNvPr id="108" name="Picture 4" descr=""/>
          <p:cNvPicPr/>
          <p:nvPr/>
        </p:nvPicPr>
        <p:blipFill>
          <a:blip r:embed="rId2"/>
          <a:stretch/>
        </p:blipFill>
        <p:spPr>
          <a:xfrm>
            <a:off x="5943240" y="2792880"/>
            <a:ext cx="4777200" cy="3423960"/>
          </a:xfrm>
          <a:prstGeom prst="rect">
            <a:avLst/>
          </a:prstGeom>
          <a:ln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3"/>
          <a:stretch/>
        </p:blipFill>
        <p:spPr>
          <a:xfrm>
            <a:off x="1274400" y="4378680"/>
            <a:ext cx="2820960" cy="18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66200" y="448200"/>
            <a:ext cx="3413880" cy="3800880"/>
          </a:xfrm>
          <a:prstGeom prst="rect">
            <a:avLst/>
          </a:prstGeom>
          <a:solidFill>
            <a:srgbClr val="595959"/>
          </a:solidFill>
          <a:ln w="255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2"/>
          <p:cNvSpPr txBox="1"/>
          <p:nvPr/>
        </p:nvSpPr>
        <p:spPr>
          <a:xfrm>
            <a:off x="777240" y="731520"/>
            <a:ext cx="2844720" cy="3237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alibri Light"/>
              </a:rPr>
              <a:t>Arquitectura cliente servidor</a:t>
            </a:r>
            <a:endParaRPr b="0" lang="en-US" sz="3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2" name="Picture 4" descr="Visión General Cliente-Servidor - Aprende sobre desarrollo web | MDN"/>
          <p:cNvPicPr/>
          <p:nvPr/>
        </p:nvPicPr>
        <p:blipFill>
          <a:blip r:embed="rId1"/>
          <a:srcRect l="0" t="0" r="3797" b="0"/>
          <a:stretch/>
        </p:blipFill>
        <p:spPr>
          <a:xfrm>
            <a:off x="4044600" y="448200"/>
            <a:ext cx="7680240" cy="380268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466200" y="4419360"/>
            <a:ext cx="3413880" cy="1979640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5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4044600" y="4416480"/>
            <a:ext cx="7688160" cy="1983960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4379760" y="4642200"/>
            <a:ext cx="7037280" cy="15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Los mensajes que manda un navegador son peticiones (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request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), y los del servidor respuestas (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responses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libri Light"/>
              </a:rPr>
              <a:t>HTTP Códigos respuesta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5245200" y="2326320"/>
            <a:ext cx="6408720" cy="310896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rcRect l="7970" t="2917" r="10143" b="4169"/>
          <a:stretch/>
        </p:blipFill>
        <p:spPr>
          <a:xfrm>
            <a:off x="838080" y="2326320"/>
            <a:ext cx="3911040" cy="308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Application>LibreOffice/6.4.7.2$Linux_X86_64 LibreOffice_project/40$Build-2</Application>
  <Words>439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2020-09-26T10:27:58Z</dcterms:created>
  <dc:creator>Daniel Ortiz</dc:creator>
  <dc:description/>
  <dc:language>es-ES</dc:language>
  <cp:lastModifiedBy/>
  <dcterms:modified xsi:type="dcterms:W3CDTF">2022-12-05T19:11:58Z</dcterms:modified>
  <cp:revision>14</cp:revision>
  <dc:subject/>
  <dc:title>Python - Web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