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4" r:id="rId16"/>
    <p:sldId id="265" r:id="rId17"/>
    <p:sldId id="267" r:id="rId18"/>
    <p:sldId id="268" r:id="rId19"/>
    <p:sldId id="279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273" autoAdjust="0"/>
  </p:normalViewPr>
  <p:slideViewPr>
    <p:cSldViewPr snapToGrid="0">
      <p:cViewPr varScale="1">
        <p:scale>
          <a:sx n="75" d="100"/>
          <a:sy n="75" d="100"/>
        </p:scale>
        <p:origin x="30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1983C-7BCD-45A6-AF19-AE294B84DCD4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9169E-2DF4-4CD8-83A1-99C52104E0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10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in </a:t>
            </a:r>
            <a:r>
              <a:rPr lang="es-ES" dirty="0" err="1"/>
              <a:t>efficiency</a:t>
            </a:r>
            <a:r>
              <a:rPr lang="es-ES" dirty="0"/>
              <a:t> </a:t>
            </a:r>
            <a:r>
              <a:rPr lang="es-ES" dirty="0" err="1"/>
              <a:t>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convolution</a:t>
            </a:r>
            <a:r>
              <a:rPr lang="es-ES" dirty="0"/>
              <a:t> </a:t>
            </a:r>
            <a:r>
              <a:rPr lang="es-ES" dirty="0" err="1"/>
              <a:t>kernel</a:t>
            </a:r>
            <a:r>
              <a:rPr lang="es-ES" dirty="0"/>
              <a:t> K can be </a:t>
            </a:r>
            <a:r>
              <a:rPr lang="es-ES" dirty="0" err="1"/>
              <a:t>precomputed</a:t>
            </a:r>
            <a:r>
              <a:rPr lang="es-ES" dirty="0"/>
              <a:t> and </a:t>
            </a:r>
            <a:r>
              <a:rPr lang="es-ES" dirty="0" err="1"/>
              <a:t>convolutions</a:t>
            </a:r>
            <a:r>
              <a:rPr lang="es-ES" dirty="0"/>
              <a:t> are </a:t>
            </a:r>
            <a:r>
              <a:rPr lang="es-ES" dirty="0" err="1"/>
              <a:t>known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pretty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 in GPU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6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When</a:t>
            </a:r>
            <a:r>
              <a:rPr lang="es-ES" dirty="0"/>
              <a:t> a new token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sequence</a:t>
            </a:r>
            <a:r>
              <a:rPr lang="es-ES" dirty="0"/>
              <a:t> (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)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complexity</a:t>
            </a:r>
            <a:r>
              <a:rPr lang="es-ES" dirty="0"/>
              <a:t> </a:t>
            </a:r>
            <a:r>
              <a:rPr lang="es-ES" dirty="0" err="1"/>
              <a:t>increases</a:t>
            </a:r>
            <a:r>
              <a:rPr lang="es-ES" dirty="0"/>
              <a:t> </a:t>
            </a:r>
            <a:r>
              <a:rPr lang="es-ES" dirty="0" err="1"/>
              <a:t>quadratically</a:t>
            </a:r>
            <a:r>
              <a:rPr lang="es-ES" dirty="0"/>
              <a:t> in </a:t>
            </a:r>
            <a:r>
              <a:rPr lang="es-ES" dirty="0" err="1"/>
              <a:t>space</a:t>
            </a:r>
            <a:r>
              <a:rPr lang="es-ES" dirty="0"/>
              <a:t> as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compute scores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pair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However</a:t>
            </a:r>
            <a:r>
              <a:rPr lang="es-ES" dirty="0"/>
              <a:t>, in </a:t>
            </a:r>
            <a:r>
              <a:rPr lang="es-ES" dirty="0" err="1"/>
              <a:t>SSMs</a:t>
            </a:r>
            <a:r>
              <a:rPr lang="es-ES" dirty="0"/>
              <a:t> </a:t>
            </a:r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more token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more time </a:t>
            </a:r>
            <a:r>
              <a:rPr lang="es-ES" dirty="0" err="1"/>
              <a:t>the</a:t>
            </a:r>
            <a:r>
              <a:rPr lang="es-ES" dirty="0"/>
              <a:t> SSM and </a:t>
            </a:r>
            <a:r>
              <a:rPr lang="es-ES" dirty="0" err="1"/>
              <a:t>computation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doubles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A, B and C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token.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solved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introducing</a:t>
            </a:r>
            <a:r>
              <a:rPr lang="es-ES" dirty="0"/>
              <a:t> selective </a:t>
            </a:r>
            <a:r>
              <a:rPr lang="es-ES" dirty="0" err="1"/>
              <a:t>SSMs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39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17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17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17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17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17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3DED-160C-08CB-D59B-E0995795D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9BEF8-962D-380E-941E-226F9CB8D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72D6B-1B72-B135-C464-2B4F7AB8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96D5C-D669-D94F-EAB5-B901C71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9DB1C-FA86-4590-AAD1-8BAF18C7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51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A91B5-DE5B-3AE4-F0AE-C7F86E19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F304EB-6B07-C38B-B3BE-DF6525822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F443F-23C0-368E-986C-395D378D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17802-F3DA-C656-49FF-9ADDD981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B7245-724E-06A0-CC0A-91D56774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3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7ED85-94C7-740C-29D6-0FF463112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66A1A7-D14D-1B39-7BF5-0DE8B58B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F3E32-A39E-22D7-99E5-645F95A3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5F84A-4F4F-9C2D-F0B6-8B2A99C3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8F91E-5464-23B2-2748-A57501D9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08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DE791-B7F8-E0B1-CEB3-F7FC3F2A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1E7FC-AEDB-591B-7E74-56ED7862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3C2442-63C7-B23B-D669-8048AAC7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82F25-D6FD-E667-121C-0187FFC3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574AA-3915-FF0E-A0D4-80AB7CA0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8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27B27-A94E-6137-85C1-120624EE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0F193E-08BB-2587-43BF-A3C3C26E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F3DA2C-C657-CFAD-8FF0-2B7D909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65163-4E8D-4ECF-34A0-DE57833F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7F87E-92D3-0F50-0B04-13DC53E4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78F8C-B72A-3ED0-6200-765BB73D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3466E-4FB1-CF23-CFED-4BE4EFCE5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D5ABC-739D-17D9-131D-DA08ACE0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A7B32-9EE2-8233-AEDA-FC4F000A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26AA8-9BEA-A536-44F3-2D6D50E4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033916-8ECF-DB87-08E3-179904E2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95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30286-7C43-24DD-7AB5-D13525B6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D1E9F1-EF51-B976-B3FA-63FAC543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27265F-E121-5AB0-C546-ACDA2774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75E740-24A1-C0D5-A51C-24D0F0A1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B0C32B-7563-24EC-276C-D1C1CD3FF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620ABD-8383-F7F8-F6E2-5F01E7CB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164CA-4CA1-01D4-FCF6-92F87B4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345D4D-162E-A59E-EC48-0E1757AD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810BD-9A5F-2DFA-7617-413F7F4A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282CB7-0B66-EF14-DF6C-D11A448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E9769-F366-AA74-F8C5-43A25FEE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27DC96-6674-9D12-29F8-4F82D6A1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154639-79BC-99B2-6793-7A61A4B7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676365-4AD9-FEF0-4E8F-FFE2DC99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038033-7492-4DD3-EB40-7B2F3E3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3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F3F63-4824-2DB9-9874-AF59E487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9A9ED-1CA7-E9CA-9B36-B1D722B5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50F67-6124-970F-69DE-E44722F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CFD99-3AC0-BA00-6549-040EA22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5B0D59-9B27-FBA7-BD95-FF39A38E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36B39-0BB1-DF07-D73F-F4874F8C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EE067-23C2-B89C-156E-2A356561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FB1659-535B-7561-E9BF-BAC4F80D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291988-678D-C381-4DB1-F4F9322E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AADE6-9B6A-980E-7707-26C3948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3BE2C7-D09D-468E-9B66-530D051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21EB5-EBD2-53F0-FE13-92E447A3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8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8B1364-F520-F556-7317-C8ED3285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8B483-363C-4EF7-DBEA-A61DAE252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AC4B0-49AB-3253-4162-A20901E0A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9720B-1B79-4ABA-857B-10B95223AD56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0B41F-70A1-C3C9-3163-77BFF9E81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15B82-3FD2-D94B-D92F-B4668F37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CF17-68CC-462C-B104-4902B9DE5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5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12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1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2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0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10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8B8F-7B48-2C6A-1288-B798CB2D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1496"/>
          </a:xfrm>
        </p:spPr>
        <p:txBody>
          <a:bodyPr>
            <a:noAutofit/>
          </a:bodyPr>
          <a:lstStyle/>
          <a:p>
            <a:r>
              <a:rPr lang="en-US" sz="4000" dirty="0"/>
              <a:t>Vision Mamba: </a:t>
            </a:r>
            <a:br>
              <a:rPr lang="en-US" sz="4000" dirty="0"/>
            </a:br>
            <a:r>
              <a:rPr lang="en-US" sz="4000" dirty="0"/>
              <a:t>Efficient Visual Representation Learning with Bidirectional State Space Model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F5B41F-3B2E-05CA-98FD-7E30DF7B4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Authors</a:t>
            </a:r>
            <a:r>
              <a:rPr lang="es-ES" dirty="0"/>
              <a:t>: </a:t>
            </a:r>
            <a:r>
              <a:rPr lang="es-ES" dirty="0" err="1"/>
              <a:t>Lianghui</a:t>
            </a:r>
            <a:r>
              <a:rPr lang="es-ES" dirty="0"/>
              <a:t> Zhu, </a:t>
            </a:r>
            <a:r>
              <a:rPr lang="es-ES" dirty="0" err="1"/>
              <a:t>Bencheng</a:t>
            </a:r>
            <a:r>
              <a:rPr lang="es-ES" dirty="0"/>
              <a:t> </a:t>
            </a:r>
            <a:r>
              <a:rPr lang="es-ES" dirty="0" err="1"/>
              <a:t>Liao</a:t>
            </a:r>
            <a:r>
              <a:rPr lang="es-ES" dirty="0"/>
              <a:t>, </a:t>
            </a:r>
            <a:r>
              <a:rPr lang="es-ES" dirty="0" err="1"/>
              <a:t>Qian</a:t>
            </a:r>
            <a:r>
              <a:rPr lang="es-ES" dirty="0"/>
              <a:t> Zhang, </a:t>
            </a:r>
            <a:r>
              <a:rPr lang="es-ES" dirty="0" err="1"/>
              <a:t>Xinlong</a:t>
            </a:r>
            <a:r>
              <a:rPr lang="es-ES" dirty="0"/>
              <a:t> Wang, </a:t>
            </a:r>
            <a:r>
              <a:rPr lang="es-ES" dirty="0" err="1"/>
              <a:t>Wenyu</a:t>
            </a:r>
            <a:r>
              <a:rPr lang="es-ES" dirty="0"/>
              <a:t> Liu, </a:t>
            </a:r>
            <a:r>
              <a:rPr lang="es-ES" dirty="0" err="1"/>
              <a:t>Xinggang</a:t>
            </a:r>
            <a:r>
              <a:rPr lang="es-ES" dirty="0"/>
              <a:t> Wang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CCAD85-005C-4432-ABC7-AFB8BF3797B4}"/>
              </a:ext>
            </a:extLst>
          </p:cNvPr>
          <p:cNvSpPr txBox="1"/>
          <p:nvPr/>
        </p:nvSpPr>
        <p:spPr>
          <a:xfrm>
            <a:off x="255495" y="6145306"/>
            <a:ext cx="23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Alberto Becerra Tomé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7D45B3-0182-47A7-86D7-3A0014D08C1C}"/>
              </a:ext>
            </a:extLst>
          </p:cNvPr>
          <p:cNvSpPr txBox="1"/>
          <p:nvPr/>
        </p:nvSpPr>
        <p:spPr>
          <a:xfrm>
            <a:off x="9484659" y="6145306"/>
            <a:ext cx="23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Barcelona, April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81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Experiments: Classification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D026B23-9158-0B5B-1D64-73A22001A0B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8200" y="1296409"/>
            <a:ext cx="3532094" cy="5196466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607859" y="1356315"/>
            <a:ext cx="73958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ImageNet-1K</a:t>
            </a:r>
            <a:r>
              <a:rPr lang="es-ES" sz="1600" dirty="0"/>
              <a:t> 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1.28M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50K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- 1,000 </a:t>
            </a:r>
            <a:r>
              <a:rPr lang="es-ES" sz="1600" dirty="0" err="1"/>
              <a:t>categories</a:t>
            </a:r>
            <a:endParaRPr lang="es-ES" sz="1600" dirty="0"/>
          </a:p>
          <a:p>
            <a:r>
              <a:rPr lang="es-ES" sz="1600" b="1" dirty="0"/>
              <a:t>Long </a:t>
            </a:r>
            <a:r>
              <a:rPr lang="es-ES" sz="1600" b="1" dirty="0" err="1"/>
              <a:t>Sequence</a:t>
            </a:r>
            <a:r>
              <a:rPr lang="es-ES" sz="1600" b="1" dirty="0"/>
              <a:t> Fine-</a:t>
            </a:r>
            <a:r>
              <a:rPr lang="es-ES" sz="1600" b="1" dirty="0" err="1"/>
              <a:t>Tuning</a:t>
            </a:r>
            <a:r>
              <a:rPr lang="es-ES" sz="1600" dirty="0"/>
              <a:t>: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patches</a:t>
            </a:r>
            <a:r>
              <a:rPr lang="es-ES" sz="1600" dirty="0"/>
              <a:t> </a:t>
            </a:r>
            <a:r>
              <a:rPr lang="es-ES" sz="1600" dirty="0" err="1"/>
              <a:t>than</a:t>
            </a:r>
            <a:r>
              <a:rPr lang="es-ES" sz="1600" dirty="0"/>
              <a:t> </a:t>
            </a:r>
            <a:r>
              <a:rPr lang="es-ES" sz="1600" dirty="0" err="1"/>
              <a:t>DeiT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same</a:t>
            </a:r>
            <a:r>
              <a:rPr lang="es-ES" sz="1600" dirty="0"/>
              <a:t> </a:t>
            </a:r>
            <a:r>
              <a:rPr lang="es-ES" sz="1600" dirty="0" err="1"/>
              <a:t>size</a:t>
            </a:r>
            <a:r>
              <a:rPr lang="es-ES" sz="1600" dirty="0"/>
              <a:t> (</a:t>
            </a:r>
            <a:r>
              <a:rPr lang="es-ES" sz="1600" dirty="0" err="1"/>
              <a:t>stride</a:t>
            </a:r>
            <a:r>
              <a:rPr lang="es-ES" sz="1600" dirty="0"/>
              <a:t> 8, 16x16).</a:t>
            </a:r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3.9 points</a:t>
            </a:r>
            <a:r>
              <a:rPr lang="en-US" sz="1600" dirty="0"/>
              <a:t> higher for</a:t>
            </a:r>
            <a:r>
              <a:rPr lang="en-US" sz="1600" b="1" dirty="0"/>
              <a:t> Vim-Tiny </a:t>
            </a:r>
            <a:r>
              <a:rPr lang="en-US" sz="1600" dirty="0"/>
              <a:t>over</a:t>
            </a:r>
            <a:r>
              <a:rPr lang="en-US" sz="1600" b="1" dirty="0"/>
              <a:t> </a:t>
            </a:r>
            <a:r>
              <a:rPr lang="en-US" sz="1600" b="1" dirty="0" err="1"/>
              <a:t>DeiT</a:t>
            </a:r>
            <a:r>
              <a:rPr lang="en-US" sz="1600" b="1" dirty="0"/>
              <a:t>-Tiny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0.7 points </a:t>
            </a:r>
            <a:r>
              <a:rPr lang="en-US" sz="1600" dirty="0"/>
              <a:t>higher</a:t>
            </a:r>
            <a:r>
              <a:rPr lang="en-US" sz="1600" b="1" dirty="0"/>
              <a:t> </a:t>
            </a:r>
            <a:r>
              <a:rPr lang="en-US" sz="1600" dirty="0"/>
              <a:t>for</a:t>
            </a:r>
            <a:r>
              <a:rPr lang="en-US" sz="1600" b="1" dirty="0"/>
              <a:t> Vim-Small </a:t>
            </a:r>
            <a:r>
              <a:rPr lang="en-US" sz="1600" dirty="0"/>
              <a:t>over</a:t>
            </a:r>
            <a:r>
              <a:rPr lang="en-US" sz="1600" b="1" dirty="0"/>
              <a:t> </a:t>
            </a:r>
            <a:r>
              <a:rPr lang="en-US" sz="1600" b="1" dirty="0" err="1"/>
              <a:t>DeiT</a:t>
            </a:r>
            <a:r>
              <a:rPr lang="en-US" sz="1600" b="1" dirty="0"/>
              <a:t>-Small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Vim</a:t>
            </a:r>
            <a:r>
              <a:rPr lang="es-ES" sz="1600" b="1" dirty="0"/>
              <a:t>-S </a:t>
            </a:r>
            <a:r>
              <a:rPr lang="es-ES" sz="1600" dirty="0" err="1"/>
              <a:t>achieves</a:t>
            </a:r>
            <a:r>
              <a:rPr lang="es-ES" sz="1600" dirty="0"/>
              <a:t> </a:t>
            </a:r>
            <a:r>
              <a:rPr lang="es-ES" sz="1600" dirty="0" err="1"/>
              <a:t>results</a:t>
            </a:r>
            <a:r>
              <a:rPr lang="es-ES" sz="1600" dirty="0"/>
              <a:t> </a:t>
            </a:r>
            <a:r>
              <a:rPr lang="es-ES" sz="1600" b="1" dirty="0"/>
              <a:t>similar</a:t>
            </a:r>
            <a:r>
              <a:rPr lang="es-ES" sz="1600" dirty="0"/>
              <a:t> </a:t>
            </a:r>
            <a:r>
              <a:rPr lang="es-ES" sz="1600" b="1" dirty="0" err="1"/>
              <a:t>to</a:t>
            </a:r>
            <a:r>
              <a:rPr lang="es-ES" sz="1600" b="1" dirty="0"/>
              <a:t> </a:t>
            </a:r>
            <a:r>
              <a:rPr lang="es-ES" sz="1600" b="1" dirty="0" err="1"/>
              <a:t>DeiT</a:t>
            </a:r>
            <a:r>
              <a:rPr lang="es-ES" sz="1600" b="1" dirty="0"/>
              <a:t>-B </a:t>
            </a:r>
            <a:r>
              <a:rPr lang="es-ES" sz="1600" dirty="0" err="1"/>
              <a:t>with</a:t>
            </a:r>
            <a:r>
              <a:rPr lang="es-ES" sz="1600" dirty="0"/>
              <a:t> LSFT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1248×1248: Vim </a:t>
            </a:r>
            <a:r>
              <a:rPr lang="en-US" sz="1600" dirty="0"/>
              <a:t>is</a:t>
            </a:r>
            <a:r>
              <a:rPr lang="en-US" sz="1600" b="1" dirty="0"/>
              <a:t> 2.8× faster </a:t>
            </a:r>
            <a:r>
              <a:rPr lang="en-US" sz="1600" dirty="0"/>
              <a:t>than </a:t>
            </a:r>
            <a:r>
              <a:rPr lang="en-US" sz="1600" dirty="0" err="1"/>
              <a:t>DeiT</a:t>
            </a:r>
            <a:r>
              <a:rPr lang="en-US" sz="1600" b="1" dirty="0"/>
              <a:t> </a:t>
            </a:r>
            <a:r>
              <a:rPr lang="en-US" sz="1600" dirty="0"/>
              <a:t>and</a:t>
            </a:r>
            <a:r>
              <a:rPr lang="en-US" sz="1600" b="1" dirty="0"/>
              <a:t> saves 86.8% GPU memory</a:t>
            </a:r>
            <a:endParaRPr lang="es-E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084BAF3-EF84-E4BE-C3CA-9E459D3512C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00920" y="4405854"/>
            <a:ext cx="6450104" cy="22699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067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Experiments: Semantic Segmentation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97304" y="2222716"/>
            <a:ext cx="7651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ADE20K</a:t>
            </a:r>
            <a:r>
              <a:rPr lang="es-ES" sz="1600" dirty="0"/>
              <a:t>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20K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2K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- 150 </a:t>
            </a:r>
            <a:r>
              <a:rPr lang="es-ES" sz="1600" dirty="0" err="1"/>
              <a:t>categories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 err="1"/>
              <a:t>UperNet</a:t>
            </a:r>
            <a:r>
              <a:rPr lang="es-ES" sz="1600" dirty="0"/>
              <a:t> </a:t>
            </a:r>
            <a:r>
              <a:rPr lang="es-ES" sz="1600" dirty="0" err="1"/>
              <a:t>framework</a:t>
            </a:r>
            <a:endParaRPr lang="es-ES" sz="1600" dirty="0"/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s-ES" sz="1600" b="1" dirty="0">
                <a:noFill/>
              </a:rPr>
              <a:t>1.8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mIoU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higher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for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Vim</a:t>
            </a:r>
            <a:r>
              <a:rPr lang="es-ES" sz="1600" b="1" dirty="0">
                <a:noFill/>
              </a:rPr>
              <a:t>-Ti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over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DeiT</a:t>
            </a:r>
            <a:r>
              <a:rPr lang="es-ES" sz="1600" b="1" dirty="0">
                <a:noFill/>
              </a:rPr>
              <a:t>-Ti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s-ES" sz="1600" b="1" dirty="0">
                <a:noFill/>
              </a:rPr>
              <a:t>0.9 </a:t>
            </a:r>
            <a:r>
              <a:rPr lang="es-ES" sz="1600" b="1" dirty="0" err="1">
                <a:noFill/>
              </a:rPr>
              <a:t>mIoU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higher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for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Vim</a:t>
            </a:r>
            <a:r>
              <a:rPr lang="es-ES" sz="1600" b="1" dirty="0">
                <a:noFill/>
              </a:rPr>
              <a:t>-S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over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DeiT</a:t>
            </a:r>
            <a:r>
              <a:rPr lang="es-ES" sz="1600" b="1" dirty="0">
                <a:noFill/>
              </a:rPr>
              <a:t>-S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s-ES" sz="1600" b="1" dirty="0" err="1">
                <a:noFill/>
              </a:rPr>
              <a:t>Vim</a:t>
            </a:r>
            <a:r>
              <a:rPr lang="es-ES" sz="1600" b="1" dirty="0">
                <a:noFill/>
              </a:rPr>
              <a:t>-S similar </a:t>
            </a:r>
            <a:r>
              <a:rPr lang="es-ES" sz="1600" b="1" dirty="0" err="1">
                <a:noFill/>
              </a:rPr>
              <a:t>to</a:t>
            </a:r>
            <a:r>
              <a:rPr lang="es-ES" sz="1600" b="1" dirty="0">
                <a:noFill/>
              </a:rPr>
              <a:t> ResNet-101 </a:t>
            </a:r>
            <a:r>
              <a:rPr lang="es-ES" sz="1600" dirty="0" err="1">
                <a:noFill/>
              </a:rPr>
              <a:t>but</a:t>
            </a:r>
            <a:r>
              <a:rPr lang="es-ES" sz="1600" b="1" dirty="0">
                <a:noFill/>
              </a:rPr>
              <a:t> 2x </a:t>
            </a:r>
            <a:r>
              <a:rPr lang="es-ES" sz="1600" b="1" dirty="0" err="1">
                <a:noFill/>
              </a:rPr>
              <a:t>fewer</a:t>
            </a:r>
            <a:r>
              <a:rPr lang="es-ES" sz="1600" b="1" dirty="0">
                <a:noFill/>
              </a:rPr>
              <a:t> </a:t>
            </a:r>
            <a:r>
              <a:rPr lang="es-ES" sz="1600" b="1" dirty="0" err="1">
                <a:noFill/>
              </a:rPr>
              <a:t>parameters</a:t>
            </a:r>
            <a:endParaRPr lang="es-ES" sz="1600" dirty="0">
              <a:noFill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78F74B-D6FA-BA73-204B-C4ED4CC18C9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2189283"/>
            <a:ext cx="4329953" cy="2856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648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Experiments: Semantic Segmentation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97304" y="2222716"/>
            <a:ext cx="7651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ADE20K</a:t>
            </a:r>
            <a:r>
              <a:rPr lang="es-ES" sz="1600" dirty="0"/>
              <a:t>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20K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2K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- 150 </a:t>
            </a:r>
            <a:r>
              <a:rPr lang="es-ES" sz="1600" dirty="0" err="1"/>
              <a:t>categories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 err="1"/>
              <a:t>UperNet</a:t>
            </a:r>
            <a:r>
              <a:rPr lang="es-ES" sz="1600" dirty="0"/>
              <a:t> </a:t>
            </a:r>
            <a:r>
              <a:rPr lang="es-ES" sz="1600" dirty="0" err="1"/>
              <a:t>framework</a:t>
            </a:r>
            <a:endParaRPr lang="es-ES" sz="1600" dirty="0"/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/>
              <a:t>1.8</a:t>
            </a:r>
            <a:r>
              <a:rPr lang="es-ES" sz="1600" dirty="0"/>
              <a:t> </a:t>
            </a:r>
            <a:r>
              <a:rPr lang="es-ES" sz="1600" b="1" dirty="0" err="1"/>
              <a:t>mIoU</a:t>
            </a:r>
            <a:r>
              <a:rPr lang="es-ES" sz="1600" dirty="0"/>
              <a:t> </a:t>
            </a:r>
            <a:r>
              <a:rPr lang="es-ES" sz="1600" dirty="0" err="1"/>
              <a:t>higher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b="1" dirty="0" err="1"/>
              <a:t>Vim</a:t>
            </a:r>
            <a:r>
              <a:rPr lang="es-ES" sz="1600" b="1" dirty="0"/>
              <a:t>-Ti</a:t>
            </a:r>
            <a:r>
              <a:rPr lang="es-ES" sz="1600" dirty="0"/>
              <a:t> </a:t>
            </a:r>
            <a:r>
              <a:rPr lang="es-ES" sz="1600" dirty="0" err="1"/>
              <a:t>over</a:t>
            </a:r>
            <a:r>
              <a:rPr lang="es-ES" sz="1600" dirty="0"/>
              <a:t> </a:t>
            </a:r>
            <a:r>
              <a:rPr lang="es-ES" sz="1600" b="1" dirty="0" err="1"/>
              <a:t>DeiT</a:t>
            </a:r>
            <a:r>
              <a:rPr lang="es-ES" sz="1600" b="1" dirty="0"/>
              <a:t>-Ti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s-ES" sz="1600" b="1" dirty="0">
                <a:noFill/>
              </a:rPr>
              <a:t>0.9 </a:t>
            </a:r>
            <a:r>
              <a:rPr lang="es-ES" sz="1600" b="1" dirty="0" err="1">
                <a:noFill/>
              </a:rPr>
              <a:t>mIoU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higher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for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Vim</a:t>
            </a:r>
            <a:r>
              <a:rPr lang="es-ES" sz="1600" b="1" dirty="0">
                <a:noFill/>
              </a:rPr>
              <a:t>-S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over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DeiT</a:t>
            </a:r>
            <a:r>
              <a:rPr lang="es-ES" sz="1600" b="1" dirty="0">
                <a:noFill/>
              </a:rPr>
              <a:t>-S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s-ES" sz="1600" b="1" dirty="0" err="1">
                <a:noFill/>
              </a:rPr>
              <a:t>Vim</a:t>
            </a:r>
            <a:r>
              <a:rPr lang="es-ES" sz="1600" b="1" dirty="0">
                <a:noFill/>
              </a:rPr>
              <a:t>-S similar </a:t>
            </a:r>
            <a:r>
              <a:rPr lang="es-ES" sz="1600" b="1" dirty="0" err="1">
                <a:noFill/>
              </a:rPr>
              <a:t>to</a:t>
            </a:r>
            <a:r>
              <a:rPr lang="es-ES" sz="1600" b="1" dirty="0">
                <a:noFill/>
              </a:rPr>
              <a:t> ResNet-101 </a:t>
            </a:r>
            <a:r>
              <a:rPr lang="es-ES" sz="1600" dirty="0" err="1">
                <a:noFill/>
              </a:rPr>
              <a:t>but</a:t>
            </a:r>
            <a:r>
              <a:rPr lang="es-ES" sz="1600" b="1" dirty="0">
                <a:noFill/>
              </a:rPr>
              <a:t> 2x </a:t>
            </a:r>
            <a:r>
              <a:rPr lang="es-ES" sz="1600" b="1" dirty="0" err="1">
                <a:noFill/>
              </a:rPr>
              <a:t>fewer</a:t>
            </a:r>
            <a:r>
              <a:rPr lang="es-ES" sz="1600" b="1" dirty="0">
                <a:noFill/>
              </a:rPr>
              <a:t> </a:t>
            </a:r>
            <a:r>
              <a:rPr lang="es-ES" sz="1600" b="1" dirty="0" err="1">
                <a:noFill/>
              </a:rPr>
              <a:t>parameters</a:t>
            </a:r>
            <a:endParaRPr lang="es-ES" sz="1600" dirty="0">
              <a:noFill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78F74B-D6FA-BA73-204B-C4ED4CC18C9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8200" y="2189283"/>
            <a:ext cx="4329953" cy="285647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9B9A844-6039-991B-912C-A3569A019AC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77273" y="3976674"/>
            <a:ext cx="412127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1991C99-C42B-34F1-1A29-5B1A80A46A6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77273" y="3489224"/>
            <a:ext cx="412127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7105F6A-BD9E-EFE7-F83A-26092806DB0F}"/>
              </a:ext>
            </a:extLst>
          </p:cNvPr>
          <p:cNvCxnSpPr>
            <a:cxnSpLocks/>
            <a:stCxn id="17" idx="3"/>
            <a:endCxn id="19" idx="3"/>
          </p:cNvCxnSpPr>
          <p:nvPr>
            <p:custDataLst>
              <p:tags r:id="rId7"/>
            </p:custDataLst>
          </p:nvPr>
        </p:nvCxnSpPr>
        <p:spPr>
          <a:xfrm flipV="1">
            <a:off x="4889400" y="3582372"/>
            <a:ext cx="12700" cy="48745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2D008E-98AD-4E49-092C-5621810023F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067922" y="3448244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+1.8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D9C182-4130-63B5-CDBF-7BB899857C6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6882" y="3489224"/>
            <a:ext cx="581446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A09E5E4-D6C9-687C-5650-8947DF60E71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362198" y="3977341"/>
            <a:ext cx="581446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9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Experiments: Semantic Segmentation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97304" y="2222716"/>
            <a:ext cx="7651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ADE20K</a:t>
            </a:r>
            <a:r>
              <a:rPr lang="es-ES" sz="1600" dirty="0"/>
              <a:t>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20K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2K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- 150 </a:t>
            </a:r>
            <a:r>
              <a:rPr lang="es-ES" sz="1600" dirty="0" err="1"/>
              <a:t>categories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 err="1"/>
              <a:t>UperNet</a:t>
            </a:r>
            <a:r>
              <a:rPr lang="es-ES" sz="1600" dirty="0"/>
              <a:t> </a:t>
            </a:r>
            <a:r>
              <a:rPr lang="es-ES" sz="1600" dirty="0" err="1"/>
              <a:t>framework</a:t>
            </a:r>
            <a:endParaRPr lang="es-ES" sz="1600" dirty="0"/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/>
              <a:t>1.8</a:t>
            </a:r>
            <a:r>
              <a:rPr lang="es-ES" sz="1600" dirty="0"/>
              <a:t> </a:t>
            </a:r>
            <a:r>
              <a:rPr lang="es-ES" sz="1600" b="1" dirty="0" err="1"/>
              <a:t>mIoU</a:t>
            </a:r>
            <a:r>
              <a:rPr lang="es-ES" sz="1600" dirty="0"/>
              <a:t> </a:t>
            </a:r>
            <a:r>
              <a:rPr lang="es-ES" sz="1600" dirty="0" err="1"/>
              <a:t>higher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b="1" dirty="0" err="1"/>
              <a:t>Vim</a:t>
            </a:r>
            <a:r>
              <a:rPr lang="es-ES" sz="1600" b="1" dirty="0"/>
              <a:t>-Ti</a:t>
            </a:r>
            <a:r>
              <a:rPr lang="es-ES" sz="1600" dirty="0"/>
              <a:t> </a:t>
            </a:r>
            <a:r>
              <a:rPr lang="es-ES" sz="1600" dirty="0" err="1"/>
              <a:t>over</a:t>
            </a:r>
            <a:r>
              <a:rPr lang="es-ES" sz="1600" dirty="0"/>
              <a:t> </a:t>
            </a:r>
            <a:r>
              <a:rPr lang="es-ES" sz="1600" b="1" dirty="0" err="1"/>
              <a:t>DeiT</a:t>
            </a:r>
            <a:r>
              <a:rPr lang="es-ES" sz="1600" b="1" dirty="0"/>
              <a:t>-Ti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/>
              <a:t>0.9 </a:t>
            </a:r>
            <a:r>
              <a:rPr lang="es-ES" sz="1600" b="1" dirty="0" err="1"/>
              <a:t>mIoU</a:t>
            </a:r>
            <a:r>
              <a:rPr lang="es-ES" sz="1600" dirty="0"/>
              <a:t> </a:t>
            </a:r>
            <a:r>
              <a:rPr lang="es-ES" sz="1600" dirty="0" err="1"/>
              <a:t>higher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b="1" dirty="0" err="1"/>
              <a:t>Vim</a:t>
            </a:r>
            <a:r>
              <a:rPr lang="es-ES" sz="1600" b="1" dirty="0"/>
              <a:t>-S</a:t>
            </a:r>
            <a:r>
              <a:rPr lang="es-ES" sz="1600" dirty="0"/>
              <a:t> </a:t>
            </a:r>
            <a:r>
              <a:rPr lang="es-ES" sz="1600" dirty="0" err="1"/>
              <a:t>over</a:t>
            </a:r>
            <a:r>
              <a:rPr lang="es-ES" sz="1600" dirty="0"/>
              <a:t> </a:t>
            </a:r>
            <a:r>
              <a:rPr lang="es-ES" sz="1600" b="1" dirty="0" err="1"/>
              <a:t>DeiT</a:t>
            </a:r>
            <a:r>
              <a:rPr lang="es-ES" sz="1600" b="1" dirty="0"/>
              <a:t>-S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s-ES" sz="1600" b="1" dirty="0" err="1">
                <a:noFill/>
              </a:rPr>
              <a:t>Vim</a:t>
            </a:r>
            <a:r>
              <a:rPr lang="es-ES" sz="1600" b="1" dirty="0">
                <a:noFill/>
              </a:rPr>
              <a:t>-S similar </a:t>
            </a:r>
            <a:r>
              <a:rPr lang="es-ES" sz="1600" b="1" dirty="0" err="1">
                <a:noFill/>
              </a:rPr>
              <a:t>to</a:t>
            </a:r>
            <a:r>
              <a:rPr lang="es-ES" sz="1600" b="1" dirty="0">
                <a:noFill/>
              </a:rPr>
              <a:t> ResNet-101 </a:t>
            </a:r>
            <a:r>
              <a:rPr lang="es-ES" sz="1600" dirty="0" err="1">
                <a:noFill/>
              </a:rPr>
              <a:t>but</a:t>
            </a:r>
            <a:r>
              <a:rPr lang="es-ES" sz="1600" b="1" dirty="0">
                <a:noFill/>
              </a:rPr>
              <a:t> 2x </a:t>
            </a:r>
            <a:r>
              <a:rPr lang="es-ES" sz="1600" b="1" dirty="0" err="1">
                <a:noFill/>
              </a:rPr>
              <a:t>fewer</a:t>
            </a:r>
            <a:r>
              <a:rPr lang="es-ES" sz="1600" b="1" dirty="0">
                <a:noFill/>
              </a:rPr>
              <a:t> </a:t>
            </a:r>
            <a:r>
              <a:rPr lang="es-ES" sz="1600" b="1" dirty="0" err="1">
                <a:noFill/>
              </a:rPr>
              <a:t>parameters</a:t>
            </a:r>
            <a:endParaRPr lang="es-ES" sz="1600" dirty="0">
              <a:noFill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78F74B-D6FA-BA73-204B-C4ED4CC18C9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8200" y="2189283"/>
            <a:ext cx="4329953" cy="2856476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6780DAB7-2455-0941-50AB-0F0A287B539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80818" y="4171602"/>
            <a:ext cx="412127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29055FC-6A7E-6CEF-AA06-B27A2CA345C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80818" y="3684152"/>
            <a:ext cx="412127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B32A4A96-0E4E-67C9-8ADB-88671B85ACF4}"/>
              </a:ext>
            </a:extLst>
          </p:cNvPr>
          <p:cNvCxnSpPr>
            <a:cxnSpLocks/>
            <a:stCxn id="24" idx="3"/>
            <a:endCxn id="25" idx="3"/>
          </p:cNvCxnSpPr>
          <p:nvPr>
            <p:custDataLst>
              <p:tags r:id="rId7"/>
            </p:custDataLst>
          </p:nvPr>
        </p:nvCxnSpPr>
        <p:spPr>
          <a:xfrm flipV="1">
            <a:off x="4892945" y="3777300"/>
            <a:ext cx="12700" cy="48745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BFE6D0F-BC02-8544-7B89-B06F661FD94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360427" y="3684152"/>
            <a:ext cx="581446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2717A7E-E5AE-BE01-A3C4-381BD15C0F5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65743" y="4172269"/>
            <a:ext cx="581446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CB32EFB-816B-8A87-6D92-735A58F0684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075613" y="3840389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+0.9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6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Experiments: Semantic Segmentation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97304" y="2222716"/>
            <a:ext cx="7651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ADE20K</a:t>
            </a:r>
            <a:r>
              <a:rPr lang="es-ES" sz="1600" dirty="0"/>
              <a:t>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20K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2K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- 150 </a:t>
            </a:r>
            <a:r>
              <a:rPr lang="es-ES" sz="1600" dirty="0" err="1"/>
              <a:t>categories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 err="1"/>
              <a:t>UperNet</a:t>
            </a:r>
            <a:r>
              <a:rPr lang="es-ES" sz="1600" dirty="0"/>
              <a:t> </a:t>
            </a:r>
            <a:r>
              <a:rPr lang="es-ES" sz="1600" dirty="0" err="1"/>
              <a:t>framework</a:t>
            </a:r>
            <a:endParaRPr lang="es-ES" sz="1600" dirty="0"/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/>
              <a:t>1.8</a:t>
            </a:r>
            <a:r>
              <a:rPr lang="es-ES" sz="1600" dirty="0"/>
              <a:t> </a:t>
            </a:r>
            <a:r>
              <a:rPr lang="es-ES" sz="1600" b="1" dirty="0" err="1"/>
              <a:t>mIoU</a:t>
            </a:r>
            <a:r>
              <a:rPr lang="es-ES" sz="1600" dirty="0"/>
              <a:t> </a:t>
            </a:r>
            <a:r>
              <a:rPr lang="es-ES" sz="1600" dirty="0" err="1"/>
              <a:t>higher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b="1" dirty="0" err="1"/>
              <a:t>Vim</a:t>
            </a:r>
            <a:r>
              <a:rPr lang="es-ES" sz="1600" b="1" dirty="0"/>
              <a:t>-Ti</a:t>
            </a:r>
            <a:r>
              <a:rPr lang="es-ES" sz="1600" dirty="0"/>
              <a:t> </a:t>
            </a:r>
            <a:r>
              <a:rPr lang="es-ES" sz="1600" dirty="0" err="1"/>
              <a:t>over</a:t>
            </a:r>
            <a:r>
              <a:rPr lang="es-ES" sz="1600" dirty="0"/>
              <a:t> </a:t>
            </a:r>
            <a:r>
              <a:rPr lang="es-ES" sz="1600" b="1" dirty="0" err="1"/>
              <a:t>DeiT</a:t>
            </a:r>
            <a:r>
              <a:rPr lang="es-ES" sz="1600" b="1" dirty="0"/>
              <a:t>-Ti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/>
              <a:t>0.9 </a:t>
            </a:r>
            <a:r>
              <a:rPr lang="es-ES" sz="1600" b="1" dirty="0" err="1"/>
              <a:t>mIoU</a:t>
            </a:r>
            <a:r>
              <a:rPr lang="es-ES" sz="1600" dirty="0"/>
              <a:t> </a:t>
            </a:r>
            <a:r>
              <a:rPr lang="es-ES" sz="1600" dirty="0" err="1"/>
              <a:t>higher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b="1" dirty="0" err="1"/>
              <a:t>Vim</a:t>
            </a:r>
            <a:r>
              <a:rPr lang="es-ES" sz="1600" b="1" dirty="0"/>
              <a:t>-S</a:t>
            </a:r>
            <a:r>
              <a:rPr lang="es-ES" sz="1600" dirty="0"/>
              <a:t> </a:t>
            </a:r>
            <a:r>
              <a:rPr lang="es-ES" sz="1600" dirty="0" err="1"/>
              <a:t>over</a:t>
            </a:r>
            <a:r>
              <a:rPr lang="es-ES" sz="1600" dirty="0"/>
              <a:t> </a:t>
            </a:r>
            <a:r>
              <a:rPr lang="es-ES" sz="1600" b="1" dirty="0" err="1"/>
              <a:t>DeiT</a:t>
            </a:r>
            <a:r>
              <a:rPr lang="es-ES" sz="1600" b="1" dirty="0"/>
              <a:t>-S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Vim</a:t>
            </a:r>
            <a:r>
              <a:rPr lang="es-ES" sz="1600" b="1" dirty="0"/>
              <a:t>-S similar </a:t>
            </a:r>
            <a:r>
              <a:rPr lang="es-ES" sz="1600" b="1" dirty="0" err="1"/>
              <a:t>to</a:t>
            </a:r>
            <a:r>
              <a:rPr lang="es-ES" sz="1600" b="1" dirty="0"/>
              <a:t> ResNet-101 </a:t>
            </a:r>
            <a:r>
              <a:rPr lang="es-ES" sz="1600" dirty="0" err="1"/>
              <a:t>but</a:t>
            </a:r>
            <a:r>
              <a:rPr lang="es-ES" sz="1600" b="1" dirty="0"/>
              <a:t> 2x </a:t>
            </a:r>
            <a:r>
              <a:rPr lang="es-ES" sz="1600" b="1" dirty="0" err="1"/>
              <a:t>fewer</a:t>
            </a:r>
            <a:r>
              <a:rPr lang="es-ES" sz="1600" b="1" dirty="0"/>
              <a:t> </a:t>
            </a:r>
            <a:r>
              <a:rPr lang="es-ES" sz="1600" b="1" dirty="0" err="1"/>
              <a:t>parameters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78F74B-D6FA-BA73-204B-C4ED4CC18C9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8200" y="2189283"/>
            <a:ext cx="4329953" cy="2856476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13DE0B8D-9EDA-EEF6-3592-2C5B301E46B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54646" y="3157344"/>
            <a:ext cx="594275" cy="224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420B60B-E695-2074-89E6-310A213B1DC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78987" y="3157344"/>
            <a:ext cx="838428" cy="224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2D009BD-E853-67A7-A512-8A22F201DC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467642" y="4141543"/>
            <a:ext cx="594275" cy="224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F0C7C88-BAC3-5883-81F9-89DB79AFA6D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172931" y="4154049"/>
            <a:ext cx="838428" cy="224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D728D03-7968-FD21-407A-27970FA83BC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69114" y="4141543"/>
            <a:ext cx="594275" cy="224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6248BAC-5B70-2893-02BB-3E82E79844E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769114" y="3170792"/>
            <a:ext cx="594275" cy="224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22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Object Detection and Instance Segmentation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/>
        </p:nvSpPr>
        <p:spPr>
          <a:xfrm>
            <a:off x="5397304" y="2540961"/>
            <a:ext cx="7651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COCO 2017</a:t>
            </a:r>
            <a:r>
              <a:rPr lang="es-ES" sz="1600" dirty="0"/>
              <a:t>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118K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5K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Cascade </a:t>
            </a:r>
            <a:r>
              <a:rPr lang="es-ES" sz="1600" dirty="0" err="1"/>
              <a:t>Mask</a:t>
            </a:r>
            <a:r>
              <a:rPr lang="es-ES" sz="1600" dirty="0"/>
              <a:t> R-CNN base </a:t>
            </a:r>
            <a:r>
              <a:rPr lang="es-ES" sz="1600" dirty="0" err="1"/>
              <a:t>framework</a:t>
            </a:r>
            <a:endParaRPr lang="es-ES" sz="1600" dirty="0"/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Vim</a:t>
            </a:r>
            <a:r>
              <a:rPr lang="es-ES" sz="1600" dirty="0"/>
              <a:t>-Ti </a:t>
            </a:r>
            <a:r>
              <a:rPr lang="es-ES" sz="1600" b="1" dirty="0" err="1"/>
              <a:t>surpasses</a:t>
            </a:r>
            <a:r>
              <a:rPr lang="es-ES" sz="1600" dirty="0"/>
              <a:t> </a:t>
            </a:r>
            <a:r>
              <a:rPr lang="es-ES" sz="1600" dirty="0" err="1"/>
              <a:t>DeiT</a:t>
            </a:r>
            <a:r>
              <a:rPr lang="es-ES" sz="1600" dirty="0"/>
              <a:t>-Ti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b="1" dirty="0" err="1"/>
              <a:t>medium-size</a:t>
            </a:r>
            <a:r>
              <a:rPr lang="es-ES" sz="1600" dirty="0"/>
              <a:t> and </a:t>
            </a:r>
            <a:r>
              <a:rPr lang="es-ES" sz="1600" b="1" dirty="0" err="1"/>
              <a:t>big</a:t>
            </a:r>
            <a:r>
              <a:rPr lang="es-ES" sz="1600" dirty="0"/>
              <a:t> </a:t>
            </a:r>
            <a:r>
              <a:rPr lang="es-ES" sz="1600" dirty="0" err="1"/>
              <a:t>objects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Better</a:t>
            </a:r>
            <a:r>
              <a:rPr lang="es-ES" sz="1600" b="1" dirty="0"/>
              <a:t> </a:t>
            </a:r>
            <a:r>
              <a:rPr lang="es-ES" sz="1600" b="1" dirty="0" err="1"/>
              <a:t>long-range</a:t>
            </a:r>
            <a:r>
              <a:rPr lang="es-ES" sz="1600" b="1" dirty="0"/>
              <a:t> </a:t>
            </a:r>
            <a:r>
              <a:rPr lang="es-ES" sz="1600" b="1" dirty="0" err="1"/>
              <a:t>context</a:t>
            </a:r>
            <a:r>
              <a:rPr lang="es-ES" sz="1600" b="1" dirty="0"/>
              <a:t> </a:t>
            </a:r>
            <a:r>
              <a:rPr lang="es-ES" sz="1600" b="1" dirty="0" err="1"/>
              <a:t>learning</a:t>
            </a:r>
            <a:endParaRPr lang="es-E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necessary</a:t>
            </a:r>
            <a:r>
              <a:rPr lang="es-ES" sz="1600" dirty="0"/>
              <a:t> </a:t>
            </a:r>
            <a:r>
              <a:rPr lang="es-ES" sz="1600" dirty="0" err="1"/>
              <a:t>window</a:t>
            </a:r>
            <a:r>
              <a:rPr lang="es-ES" sz="1600" dirty="0"/>
              <a:t> </a:t>
            </a:r>
            <a:r>
              <a:rPr lang="es-ES" sz="1600" dirty="0" err="1"/>
              <a:t>attention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AA3C22-1249-219C-6946-7666B04DB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76" y="2540961"/>
            <a:ext cx="4184648" cy="218841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FFD299A-862C-5DFB-E83F-60B6A78D87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79328" y="2892516"/>
            <a:ext cx="986372" cy="464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8BD726-932C-1D9B-C2DA-1DF119953A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008961" y="3696847"/>
            <a:ext cx="986372" cy="464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82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Ablation Study for Design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93BE6E-E17A-C105-9C53-2E808CDB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02" y="1772238"/>
            <a:ext cx="3680012" cy="21172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3B0A29-625A-9A7F-B486-6696F2C2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59" y="4087596"/>
            <a:ext cx="4366097" cy="22167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2C97EF5-773D-5BAF-A557-7A1D6907EE2E}"/>
              </a:ext>
            </a:extLst>
          </p:cNvPr>
          <p:cNvSpPr txBox="1"/>
          <p:nvPr/>
        </p:nvSpPr>
        <p:spPr>
          <a:xfrm>
            <a:off x="5526466" y="1951672"/>
            <a:ext cx="6001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Unidirectionality makes Mamba Block (None) fail in dense classification tasks (i.e. segmentation)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Bidirectional Block improves segmentation (+1.3 </a:t>
            </a:r>
            <a:r>
              <a:rPr lang="en-US" dirty="0" err="1"/>
              <a:t>mIoU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Further enhancement with Bidirectional SSM + Conv1D</a:t>
            </a:r>
            <a:r>
              <a:rPr lang="en-US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83F4E8-D663-53E9-DC68-66F3A71D720D}"/>
              </a:ext>
            </a:extLst>
          </p:cNvPr>
          <p:cNvSpPr txBox="1"/>
          <p:nvPr/>
        </p:nvSpPr>
        <p:spPr>
          <a:xfrm>
            <a:off x="5526467" y="4220199"/>
            <a:ext cx="6001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Concatenating class token to the visual sequence and performing classification on it outperforms pooling strategy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design is by adding </a:t>
            </a:r>
            <a:r>
              <a:rPr lang="en-US" b="1" dirty="0"/>
              <a:t>class token at the middle of the visual sequence </a:t>
            </a:r>
            <a:r>
              <a:rPr lang="en-US" dirty="0"/>
              <a:t>and then perform classification on the final middle class token.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7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Possible</a:t>
            </a:r>
            <a:r>
              <a:rPr lang="es-ES" dirty="0"/>
              <a:t> alternative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backbones</a:t>
            </a:r>
            <a:endParaRPr lang="es-ES" dirty="0"/>
          </a:p>
          <a:p>
            <a:r>
              <a:rPr lang="es-ES" b="1" dirty="0" err="1"/>
              <a:t>Computational</a:t>
            </a:r>
            <a:r>
              <a:rPr lang="es-ES" b="1" dirty="0"/>
              <a:t> </a:t>
            </a:r>
            <a:r>
              <a:rPr lang="es-ES" b="1" dirty="0" err="1"/>
              <a:t>complexity</a:t>
            </a:r>
            <a:r>
              <a:rPr lang="es-ES" b="1" dirty="0"/>
              <a:t> </a:t>
            </a:r>
            <a:r>
              <a:rPr lang="es-ES" dirty="0"/>
              <a:t>linear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as </a:t>
            </a:r>
            <a:r>
              <a:rPr lang="es-ES" dirty="0" err="1"/>
              <a:t>shown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text</a:t>
            </a:r>
            <a:endParaRPr lang="es-ES" dirty="0"/>
          </a:p>
          <a:p>
            <a:r>
              <a:rPr lang="es-ES" b="1" dirty="0" err="1"/>
              <a:t>Modeling</a:t>
            </a:r>
            <a:r>
              <a:rPr lang="es-ES" b="1" dirty="0"/>
              <a:t> </a:t>
            </a:r>
            <a:r>
              <a:rPr lang="es-ES" b="1" dirty="0" err="1"/>
              <a:t>power</a:t>
            </a:r>
            <a:r>
              <a:rPr lang="es-ES" b="1" dirty="0"/>
              <a:t> </a:t>
            </a:r>
            <a:r>
              <a:rPr lang="es-ES" dirty="0"/>
              <a:t>similar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DeiT</a:t>
            </a:r>
            <a:r>
              <a:rPr lang="es-ES" dirty="0"/>
              <a:t> and superior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resolution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sequences</a:t>
            </a:r>
            <a:r>
              <a:rPr lang="es-ES" dirty="0"/>
              <a:t> </a:t>
            </a:r>
            <a:r>
              <a:rPr lang="es-ES" dirty="0" err="1"/>
              <a:t>management</a:t>
            </a:r>
            <a:endParaRPr lang="es-ES" dirty="0"/>
          </a:p>
          <a:p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37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Improvements</a:t>
            </a:r>
            <a:r>
              <a:rPr lang="es-ES" dirty="0"/>
              <a:t> and Future </a:t>
            </a:r>
            <a:r>
              <a:rPr lang="es-ES" dirty="0" err="1"/>
              <a:t>Work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Different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r>
              <a:rPr lang="es-ES" b="1" dirty="0"/>
              <a:t> </a:t>
            </a:r>
            <a:r>
              <a:rPr lang="es-ES" dirty="0"/>
              <a:t>and </a:t>
            </a:r>
            <a:r>
              <a:rPr lang="es-ES" dirty="0" err="1"/>
              <a:t>Frameworks</a:t>
            </a:r>
            <a:endParaRPr lang="es-ES" dirty="0"/>
          </a:p>
          <a:p>
            <a:r>
              <a:rPr lang="es-ES" dirty="0" err="1"/>
              <a:t>Ablation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b="1" dirty="0" err="1"/>
              <a:t>Hyperparameters</a:t>
            </a:r>
            <a:r>
              <a:rPr lang="es-ES" dirty="0"/>
              <a:t> </a:t>
            </a:r>
          </a:p>
          <a:p>
            <a:r>
              <a:rPr lang="es-ES" b="1" dirty="0" err="1"/>
              <a:t>Self-Supervised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  <a:p>
            <a:r>
              <a:rPr lang="es-ES" dirty="0" err="1"/>
              <a:t>Comparison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improvements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SOTA </a:t>
            </a:r>
            <a:r>
              <a:rPr lang="es-ES" dirty="0" err="1"/>
              <a:t>systems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Transformers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15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Zhu, L.,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Liao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B., Zhang, Q., Wang, X., Liu, W., &amp; Wang, X. (2024).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Vision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Mamba: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Efficient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Visual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Representation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Learning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Bidirectional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State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Space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arXiv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preprint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arXiv:2401.09417 [cs.CV].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Gu, A., &amp; Dao, T. (2023).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Mamba: Linear-Time Sequence Modeling with Selective State Spaces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arXiv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preprint arXiv:2312.00752 [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cs.LG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].</a:t>
            </a: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Li, K., Li, X., Wang, Y., He, Y., Wang, Y., Wang, L., &amp;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Qiao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Y. (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Year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VideoMamba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State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Space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Efficient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Video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Understanding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arXiv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preprint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arXiv:2403.06977 [cs.CV].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sz="2800" dirty="0" err="1"/>
              <a:t>AICoffeeBreak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(2024, April 08). </a:t>
            </a:r>
            <a:r>
              <a:rPr lang="en-US" sz="2800" b="1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MAMBA and State Space Models explained | SSM explained 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[Video]. YouTube. URL: https://rb.gy/phwzer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65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E99DF-EE0F-B77D-00E6-E67CFD94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es-ES" dirty="0"/>
              <a:t> </a:t>
            </a:r>
            <a:r>
              <a:rPr lang="es-ES" dirty="0" err="1"/>
              <a:t>Vision</a:t>
            </a:r>
            <a:r>
              <a:rPr lang="es-ES" dirty="0"/>
              <a:t> Mamba (</a:t>
            </a:r>
            <a:r>
              <a:rPr lang="es-ES" dirty="0" err="1"/>
              <a:t>Vim</a:t>
            </a:r>
            <a:r>
              <a:rPr lang="es-ES" dirty="0"/>
              <a:t>)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Bidirectional</a:t>
            </a:r>
            <a:r>
              <a:rPr lang="es-ES" b="1" dirty="0"/>
              <a:t> SSM</a:t>
            </a:r>
          </a:p>
          <a:p>
            <a:r>
              <a:rPr lang="es-ES" dirty="0" err="1"/>
              <a:t>Improving</a:t>
            </a:r>
            <a:r>
              <a:rPr lang="es-ES" dirty="0"/>
              <a:t>  </a:t>
            </a:r>
            <a:r>
              <a:rPr lang="es-ES" dirty="0" err="1"/>
              <a:t>existing</a:t>
            </a:r>
            <a:r>
              <a:rPr lang="es-ES" dirty="0"/>
              <a:t> SOTA </a:t>
            </a:r>
            <a:r>
              <a:rPr lang="es-ES" dirty="0" err="1"/>
              <a:t>Transformer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(</a:t>
            </a:r>
            <a:r>
              <a:rPr lang="es-ES" dirty="0" err="1"/>
              <a:t>DeiT</a:t>
            </a:r>
            <a:r>
              <a:rPr lang="es-ES" dirty="0"/>
              <a:t>)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resolution</a:t>
            </a:r>
            <a:r>
              <a:rPr lang="es-ES" dirty="0"/>
              <a:t> in </a:t>
            </a:r>
            <a:r>
              <a:rPr lang="es-ES" dirty="0" err="1"/>
              <a:t>terms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b="1" dirty="0" err="1"/>
              <a:t>Memory</a:t>
            </a:r>
            <a:r>
              <a:rPr lang="es-ES" b="1" dirty="0"/>
              <a:t> </a:t>
            </a:r>
            <a:r>
              <a:rPr lang="es-ES" b="1" dirty="0" err="1"/>
              <a:t>efficiency</a:t>
            </a:r>
            <a:r>
              <a:rPr lang="es-ES" b="1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b="1" dirty="0"/>
              <a:t>Performance in </a:t>
            </a:r>
            <a:r>
              <a:rPr lang="es-ES" b="1" dirty="0" err="1"/>
              <a:t>Vision</a:t>
            </a:r>
            <a:r>
              <a:rPr lang="es-ES" b="1" dirty="0"/>
              <a:t> </a:t>
            </a:r>
            <a:r>
              <a:rPr lang="es-ES" b="1" dirty="0" err="1"/>
              <a:t>Tasks</a:t>
            </a: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FDBC5C-411D-927A-E9C1-24DD4D50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33" y="4024735"/>
            <a:ext cx="8610503" cy="22871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205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Models (SSM)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E99DF-EE0F-B77D-00E6-E67CFD94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inspired</a:t>
            </a:r>
            <a:r>
              <a:rPr lang="es-ES" dirty="0"/>
              <a:t> in </a:t>
            </a:r>
            <a:r>
              <a:rPr lang="es-ES" dirty="0" err="1"/>
              <a:t>basic</a:t>
            </a:r>
            <a:r>
              <a:rPr lang="es-ES" dirty="0"/>
              <a:t> 1-D </a:t>
            </a:r>
            <a:r>
              <a:rPr lang="es-ES" dirty="0" err="1"/>
              <a:t>continuous</a:t>
            </a:r>
            <a:r>
              <a:rPr lang="es-ES" dirty="0"/>
              <a:t> </a:t>
            </a:r>
            <a:r>
              <a:rPr lang="es-ES" dirty="0" err="1"/>
              <a:t>differential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sequences</a:t>
            </a:r>
            <a:endParaRPr lang="es-ES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b="1" dirty="0" err="1"/>
              <a:t>Learnable</a:t>
            </a:r>
            <a:r>
              <a:rPr lang="es-ES" b="1" dirty="0"/>
              <a:t> </a:t>
            </a:r>
            <a:r>
              <a:rPr lang="es-ES" b="1" dirty="0" err="1"/>
              <a:t>parameters</a:t>
            </a:r>
            <a:r>
              <a:rPr lang="es-ES" b="1" dirty="0"/>
              <a:t>: </a:t>
            </a:r>
            <a:r>
              <a:rPr lang="es-ES" dirty="0"/>
              <a:t>Step </a:t>
            </a:r>
            <a:r>
              <a:rPr lang="es-ES" dirty="0" err="1"/>
              <a:t>size</a:t>
            </a:r>
            <a:r>
              <a:rPr lang="es-ES" dirty="0"/>
              <a:t> (</a:t>
            </a:r>
            <a:r>
              <a:rPr lang="el-GR" dirty="0"/>
              <a:t>Δ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Method</a:t>
            </a:r>
            <a:r>
              <a:rPr lang="es-ES" b="1" dirty="0"/>
              <a:t>: </a:t>
            </a:r>
            <a:r>
              <a:rPr lang="es-ES" dirty="0" err="1"/>
              <a:t>Convolution</a:t>
            </a:r>
            <a:r>
              <a:rPr lang="es-ES" dirty="0"/>
              <a:t> (</a:t>
            </a:r>
            <a:r>
              <a:rPr lang="es-ES" dirty="0" err="1"/>
              <a:t>Efficient</a:t>
            </a:r>
            <a:r>
              <a:rPr lang="es-ES" dirty="0"/>
              <a:t> in GPU)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3593D-3FA3-8BB6-456F-9953EEC9C7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250"/>
          <a:stretch/>
        </p:blipFill>
        <p:spPr>
          <a:xfrm>
            <a:off x="1161019" y="2564085"/>
            <a:ext cx="3208394" cy="12292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6A4A01-DA5D-AF72-5723-D6530AF42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950" y="3389585"/>
            <a:ext cx="2782443" cy="565357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7C3B1B3-E8C0-88A9-4D1C-727609BC60A1}"/>
              </a:ext>
            </a:extLst>
          </p:cNvPr>
          <p:cNvSpPr/>
          <p:nvPr/>
        </p:nvSpPr>
        <p:spPr>
          <a:xfrm>
            <a:off x="4835668" y="2810614"/>
            <a:ext cx="2475049" cy="51591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Discretization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2831B27-3B42-BFB9-51C4-D9371D6B6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118" y="2689171"/>
            <a:ext cx="2697708" cy="97196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CD2AE62-3D48-1608-2512-0B2143C2C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997" y="4890492"/>
            <a:ext cx="3847450" cy="9999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37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A04D6-AA35-9828-3727-892C66FD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SSMs</a:t>
            </a:r>
            <a:r>
              <a:rPr lang="es-ES" dirty="0"/>
              <a:t> vs. Transformers (</a:t>
            </a:r>
            <a:r>
              <a:rPr lang="es-ES" dirty="0" err="1"/>
              <a:t>Efficiency</a:t>
            </a:r>
            <a:r>
              <a:rPr lang="es-ES" dirty="0"/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2C0A4F-0F9B-59D8-7283-9C5E811C8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2" y="2428153"/>
            <a:ext cx="10423298" cy="26684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F5AA1A1-C128-2E02-8488-EBABBF01AB71}"/>
              </a:ext>
            </a:extLst>
          </p:cNvPr>
          <p:cNvSpPr txBox="1"/>
          <p:nvPr/>
        </p:nvSpPr>
        <p:spPr>
          <a:xfrm>
            <a:off x="654702" y="6262042"/>
            <a:ext cx="1106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*</a:t>
            </a:r>
            <a:r>
              <a:rPr lang="es-ES" sz="1200" dirty="0" err="1"/>
              <a:t>Images</a:t>
            </a:r>
            <a:r>
              <a:rPr lang="es-ES" sz="1200" dirty="0"/>
              <a:t>: </a:t>
            </a:r>
            <a:r>
              <a:rPr lang="es-ES" sz="1200" dirty="0" err="1"/>
              <a:t>AICoffeeBreak</a:t>
            </a:r>
            <a:r>
              <a:rPr 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(2024, April 08). </a:t>
            </a:r>
            <a:r>
              <a:rPr lang="en-US" sz="1200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MAMBA and State Space Models explained | SSM explained </a:t>
            </a:r>
            <a:r>
              <a:rPr 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[Video]. YouTube. </a:t>
            </a:r>
          </a:p>
          <a:p>
            <a:pPr algn="just"/>
            <a:r>
              <a:rPr 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URL: https://www.youtube.com/watch?v=vrF3MtGwD0Y&amp;t=1s&amp;ab_channel=AICoffeeBreakwithLetitia</a:t>
            </a:r>
            <a:endParaRPr lang="es-E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38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Mamba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6EA035-15F0-AC41-D796-4C890015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FEF61B-145C-EF7D-D9C5-28291782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77" y="1497105"/>
            <a:ext cx="9711843" cy="267391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C4BC94A-628C-6150-EBB8-ED47174D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77" y="4410495"/>
            <a:ext cx="4203067" cy="46700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1AAE3C4-B9F0-AEB6-4926-41D613D3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826" y="4985191"/>
            <a:ext cx="2499770" cy="9522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AD80FAD-25A4-4774-16FE-9B7662662B73}"/>
              </a:ext>
            </a:extLst>
          </p:cNvPr>
          <p:cNvSpPr txBox="1"/>
          <p:nvPr/>
        </p:nvSpPr>
        <p:spPr>
          <a:xfrm>
            <a:off x="6203815" y="1456293"/>
            <a:ext cx="89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BxMxE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E5FBE2-4373-5766-3A32-4DE17F7EA53C}"/>
              </a:ext>
            </a:extLst>
          </p:cNvPr>
          <p:cNvSpPr txBox="1"/>
          <p:nvPr/>
        </p:nvSpPr>
        <p:spPr>
          <a:xfrm>
            <a:off x="4701022" y="1259967"/>
            <a:ext cx="89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BxMxD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D172A8-309B-B3C7-FDAD-E03250DA5269}"/>
              </a:ext>
            </a:extLst>
          </p:cNvPr>
          <p:cNvSpPr txBox="1"/>
          <p:nvPr/>
        </p:nvSpPr>
        <p:spPr>
          <a:xfrm>
            <a:off x="7215895" y="1444633"/>
            <a:ext cx="89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BxMxE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7F6FB8-029E-BD3C-8E0D-1CD4C7127626}"/>
              </a:ext>
            </a:extLst>
          </p:cNvPr>
          <p:cNvSpPr txBox="1"/>
          <p:nvPr/>
        </p:nvSpPr>
        <p:spPr>
          <a:xfrm>
            <a:off x="8204600" y="1458116"/>
            <a:ext cx="89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BxMxN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C54601-F926-CBB3-DEE8-F1CF599C28EE}"/>
              </a:ext>
            </a:extLst>
          </p:cNvPr>
          <p:cNvSpPr txBox="1"/>
          <p:nvPr/>
        </p:nvSpPr>
        <p:spPr>
          <a:xfrm>
            <a:off x="9001754" y="1456293"/>
            <a:ext cx="111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BxMxExN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10C7541-861C-524C-0DA9-334FE4005D7F}"/>
              </a:ext>
            </a:extLst>
          </p:cNvPr>
          <p:cNvSpPr txBox="1"/>
          <p:nvPr/>
        </p:nvSpPr>
        <p:spPr>
          <a:xfrm>
            <a:off x="10678155" y="2464728"/>
            <a:ext cx="111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BxMxD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FD40720-3C39-73DF-B5E3-D8A222666321}"/>
              </a:ext>
            </a:extLst>
          </p:cNvPr>
          <p:cNvSpPr txBox="1"/>
          <p:nvPr/>
        </p:nvSpPr>
        <p:spPr>
          <a:xfrm>
            <a:off x="5880846" y="4294772"/>
            <a:ext cx="5692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			</a:t>
            </a:r>
            <a:r>
              <a:rPr lang="es-ES" dirty="0" err="1"/>
              <a:t>Tiny</a:t>
            </a:r>
            <a:r>
              <a:rPr lang="es-ES" dirty="0"/>
              <a:t>                Small</a:t>
            </a:r>
          </a:p>
          <a:p>
            <a:r>
              <a:rPr lang="es-ES" dirty="0"/>
              <a:t>L :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vim</a:t>
            </a:r>
            <a:r>
              <a:rPr lang="es-ES" dirty="0"/>
              <a:t> blocks	  	  24	        24</a:t>
            </a:r>
          </a:p>
          <a:p>
            <a:r>
              <a:rPr lang="es-ES" dirty="0"/>
              <a:t>D: </a:t>
            </a:r>
            <a:r>
              <a:rPr lang="es-ES" dirty="0" err="1"/>
              <a:t>Hidden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dimension</a:t>
            </a:r>
            <a:r>
              <a:rPr lang="es-ES" dirty="0"/>
              <a:t> 	    	 192	       384</a:t>
            </a:r>
          </a:p>
          <a:p>
            <a:r>
              <a:rPr lang="es-ES" dirty="0"/>
              <a:t>E: </a:t>
            </a:r>
            <a:r>
              <a:rPr lang="es-ES" dirty="0" err="1"/>
              <a:t>Expanded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dimension</a:t>
            </a:r>
            <a:r>
              <a:rPr lang="es-ES" dirty="0"/>
              <a:t>	 384	       768</a:t>
            </a:r>
          </a:p>
          <a:p>
            <a:r>
              <a:rPr lang="es-ES" dirty="0"/>
              <a:t>N: SSM dimensión			   16	         16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20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Experiments: Classification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D026B23-9158-0B5B-1D64-73A22001A0B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200" y="1296409"/>
            <a:ext cx="3532094" cy="5196466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607859" y="1356315"/>
            <a:ext cx="73958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ImageNet-1K</a:t>
            </a:r>
            <a:r>
              <a:rPr lang="es-ES" sz="1600" dirty="0"/>
              <a:t> 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1.28M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50K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- 1,000 </a:t>
            </a:r>
            <a:r>
              <a:rPr lang="es-ES" sz="1600" dirty="0" err="1"/>
              <a:t>categories</a:t>
            </a:r>
            <a:endParaRPr lang="es-ES" sz="1600" dirty="0"/>
          </a:p>
          <a:p>
            <a:r>
              <a:rPr lang="es-ES" sz="1600" b="1" dirty="0"/>
              <a:t>Long </a:t>
            </a:r>
            <a:r>
              <a:rPr lang="es-ES" sz="1600" b="1" dirty="0" err="1"/>
              <a:t>Sequence</a:t>
            </a:r>
            <a:r>
              <a:rPr lang="es-ES" sz="1600" b="1" dirty="0"/>
              <a:t> Fine-</a:t>
            </a:r>
            <a:r>
              <a:rPr lang="es-ES" sz="1600" b="1" dirty="0" err="1"/>
              <a:t>Tuning</a:t>
            </a:r>
            <a:r>
              <a:rPr lang="es-ES" sz="1600" dirty="0"/>
              <a:t>: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patches</a:t>
            </a:r>
            <a:r>
              <a:rPr lang="es-ES" sz="1600" dirty="0"/>
              <a:t> </a:t>
            </a:r>
            <a:r>
              <a:rPr lang="es-ES" sz="1600" dirty="0" err="1"/>
              <a:t>than</a:t>
            </a:r>
            <a:r>
              <a:rPr lang="es-ES" sz="1600" dirty="0"/>
              <a:t> </a:t>
            </a:r>
            <a:r>
              <a:rPr lang="es-ES" sz="1600" dirty="0" err="1"/>
              <a:t>DeiT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same</a:t>
            </a:r>
            <a:r>
              <a:rPr lang="es-ES" sz="1600" dirty="0"/>
              <a:t> </a:t>
            </a:r>
            <a:r>
              <a:rPr lang="es-ES" sz="1600" dirty="0" err="1"/>
              <a:t>size</a:t>
            </a:r>
            <a:r>
              <a:rPr lang="es-ES" sz="1600" dirty="0"/>
              <a:t> (</a:t>
            </a:r>
            <a:r>
              <a:rPr lang="es-ES" sz="1600" dirty="0" err="1"/>
              <a:t>stride</a:t>
            </a:r>
            <a:r>
              <a:rPr lang="es-ES" sz="1600" dirty="0"/>
              <a:t> 8, 16x16).</a:t>
            </a:r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n-US" sz="1600" b="1" dirty="0">
                <a:noFill/>
              </a:rPr>
              <a:t>3.9 points</a:t>
            </a:r>
            <a:r>
              <a:rPr lang="en-US" sz="1600" dirty="0">
                <a:noFill/>
              </a:rPr>
              <a:t> higher for</a:t>
            </a:r>
            <a:r>
              <a:rPr lang="en-US" sz="1600" b="1" dirty="0">
                <a:noFill/>
              </a:rPr>
              <a:t> Vim-Tiny </a:t>
            </a:r>
            <a:r>
              <a:rPr lang="en-US" sz="1600" dirty="0">
                <a:noFill/>
              </a:rPr>
              <a:t>over</a:t>
            </a:r>
            <a:r>
              <a:rPr lang="en-US" sz="1600" b="1" dirty="0">
                <a:noFill/>
              </a:rPr>
              <a:t> </a:t>
            </a:r>
            <a:r>
              <a:rPr lang="en-US" sz="1600" b="1" dirty="0" err="1">
                <a:noFill/>
              </a:rPr>
              <a:t>DeiT</a:t>
            </a:r>
            <a:r>
              <a:rPr lang="en-US" sz="1600" b="1" dirty="0">
                <a:noFill/>
              </a:rPr>
              <a:t>-Tiny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n-US" sz="1600" b="1" dirty="0">
                <a:noFill/>
              </a:rPr>
              <a:t>0.7 points </a:t>
            </a:r>
            <a:r>
              <a:rPr lang="en-US" sz="1600" dirty="0">
                <a:noFill/>
              </a:rPr>
              <a:t>higher</a:t>
            </a:r>
            <a:r>
              <a:rPr lang="en-US" sz="1600" b="1" dirty="0">
                <a:noFill/>
              </a:rPr>
              <a:t> </a:t>
            </a:r>
            <a:r>
              <a:rPr lang="en-US" sz="1600" dirty="0">
                <a:noFill/>
              </a:rPr>
              <a:t>for</a:t>
            </a:r>
            <a:r>
              <a:rPr lang="en-US" sz="1600" b="1" dirty="0">
                <a:noFill/>
              </a:rPr>
              <a:t> Vim-Small </a:t>
            </a:r>
            <a:r>
              <a:rPr lang="en-US" sz="1600" dirty="0">
                <a:noFill/>
              </a:rPr>
              <a:t>over</a:t>
            </a:r>
            <a:r>
              <a:rPr lang="en-US" sz="1600" b="1" dirty="0">
                <a:noFill/>
              </a:rPr>
              <a:t> </a:t>
            </a:r>
            <a:r>
              <a:rPr lang="en-US" sz="1600" b="1" dirty="0" err="1">
                <a:noFill/>
              </a:rPr>
              <a:t>DeiT</a:t>
            </a:r>
            <a:r>
              <a:rPr lang="en-US" sz="1600" b="1" dirty="0">
                <a:noFill/>
              </a:rPr>
              <a:t>-Small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s-ES" sz="1600" b="1" dirty="0" err="1">
                <a:noFill/>
              </a:rPr>
              <a:t>Vim</a:t>
            </a:r>
            <a:r>
              <a:rPr lang="es-ES" sz="1600" b="1" dirty="0">
                <a:noFill/>
              </a:rPr>
              <a:t>-S </a:t>
            </a:r>
            <a:r>
              <a:rPr lang="es-ES" sz="1600" dirty="0" err="1">
                <a:noFill/>
              </a:rPr>
              <a:t>achieves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results</a:t>
            </a:r>
            <a:r>
              <a:rPr lang="es-ES" sz="1600" dirty="0">
                <a:noFill/>
              </a:rPr>
              <a:t> </a:t>
            </a:r>
            <a:r>
              <a:rPr lang="es-ES" sz="1600" b="1" dirty="0">
                <a:noFill/>
              </a:rPr>
              <a:t>similar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to</a:t>
            </a:r>
            <a:r>
              <a:rPr lang="es-ES" sz="1600" b="1" dirty="0">
                <a:noFill/>
              </a:rPr>
              <a:t> </a:t>
            </a:r>
            <a:r>
              <a:rPr lang="es-ES" sz="1600" b="1" dirty="0" err="1">
                <a:noFill/>
              </a:rPr>
              <a:t>DeiT</a:t>
            </a:r>
            <a:r>
              <a:rPr lang="es-ES" sz="1600" b="1" dirty="0">
                <a:noFill/>
              </a:rPr>
              <a:t>-B </a:t>
            </a:r>
            <a:r>
              <a:rPr lang="es-ES" sz="1600" dirty="0" err="1">
                <a:noFill/>
              </a:rPr>
              <a:t>with</a:t>
            </a:r>
            <a:r>
              <a:rPr lang="es-ES" sz="1600" dirty="0">
                <a:noFill/>
              </a:rPr>
              <a:t> LSFT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n-US" sz="1600" b="1" dirty="0">
                <a:noFill/>
              </a:rPr>
              <a:t>1248×1248: Vim </a:t>
            </a:r>
            <a:r>
              <a:rPr lang="en-US" sz="1600" dirty="0">
                <a:noFill/>
              </a:rPr>
              <a:t>is</a:t>
            </a:r>
            <a:r>
              <a:rPr lang="en-US" sz="1600" b="1" dirty="0">
                <a:noFill/>
              </a:rPr>
              <a:t> 2.8× faster </a:t>
            </a:r>
            <a:r>
              <a:rPr lang="en-US" sz="1600" dirty="0">
                <a:noFill/>
              </a:rPr>
              <a:t>than </a:t>
            </a:r>
            <a:r>
              <a:rPr lang="en-US" sz="1600" dirty="0" err="1">
                <a:noFill/>
              </a:rPr>
              <a:t>DeiT</a:t>
            </a:r>
            <a:r>
              <a:rPr lang="en-US" sz="1600" b="1" dirty="0">
                <a:noFill/>
              </a:rPr>
              <a:t> </a:t>
            </a:r>
            <a:r>
              <a:rPr lang="en-US" sz="1600" dirty="0">
                <a:noFill/>
              </a:rPr>
              <a:t>and</a:t>
            </a:r>
            <a:r>
              <a:rPr lang="en-US" sz="1600" b="1" dirty="0">
                <a:noFill/>
              </a:rPr>
              <a:t> saves 86.8% GPU memory</a:t>
            </a:r>
            <a:endParaRPr lang="es-ES" sz="1600" b="1" dirty="0">
              <a:noFill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43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Experiments: Classification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D026B23-9158-0B5B-1D64-73A22001A0B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8200" y="1296409"/>
            <a:ext cx="3532094" cy="5196466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607859" y="1356315"/>
            <a:ext cx="73958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ImageNet-1K</a:t>
            </a:r>
            <a:r>
              <a:rPr lang="es-ES" sz="1600" dirty="0"/>
              <a:t> 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1.28M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50K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- 1,000 </a:t>
            </a:r>
            <a:r>
              <a:rPr lang="es-ES" sz="1600" dirty="0" err="1"/>
              <a:t>categories</a:t>
            </a:r>
            <a:endParaRPr lang="es-ES" sz="1600" dirty="0"/>
          </a:p>
          <a:p>
            <a:r>
              <a:rPr lang="es-ES" sz="1600" b="1" dirty="0"/>
              <a:t>Long </a:t>
            </a:r>
            <a:r>
              <a:rPr lang="es-ES" sz="1600" b="1" dirty="0" err="1"/>
              <a:t>Sequence</a:t>
            </a:r>
            <a:r>
              <a:rPr lang="es-ES" sz="1600" b="1" dirty="0"/>
              <a:t> Fine-</a:t>
            </a:r>
            <a:r>
              <a:rPr lang="es-ES" sz="1600" b="1" dirty="0" err="1"/>
              <a:t>Tuning</a:t>
            </a:r>
            <a:r>
              <a:rPr lang="es-ES" sz="1600" dirty="0"/>
              <a:t>: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patches</a:t>
            </a:r>
            <a:r>
              <a:rPr lang="es-ES" sz="1600" dirty="0"/>
              <a:t> </a:t>
            </a:r>
            <a:r>
              <a:rPr lang="es-ES" sz="1600" dirty="0" err="1"/>
              <a:t>than</a:t>
            </a:r>
            <a:r>
              <a:rPr lang="es-ES" sz="1600" dirty="0"/>
              <a:t> </a:t>
            </a:r>
            <a:r>
              <a:rPr lang="es-ES" sz="1600" dirty="0" err="1"/>
              <a:t>DeiT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same</a:t>
            </a:r>
            <a:r>
              <a:rPr lang="es-ES" sz="1600" dirty="0"/>
              <a:t> </a:t>
            </a:r>
            <a:r>
              <a:rPr lang="es-ES" sz="1600" dirty="0" err="1"/>
              <a:t>size</a:t>
            </a:r>
            <a:r>
              <a:rPr lang="es-ES" sz="1600" dirty="0"/>
              <a:t> (</a:t>
            </a:r>
            <a:r>
              <a:rPr lang="es-ES" sz="1600" dirty="0" err="1"/>
              <a:t>stride</a:t>
            </a:r>
            <a:r>
              <a:rPr lang="es-ES" sz="1600" dirty="0"/>
              <a:t> 8, 16x16).</a:t>
            </a:r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3.9 points</a:t>
            </a:r>
            <a:r>
              <a:rPr lang="en-US" sz="1600" dirty="0"/>
              <a:t> higher for</a:t>
            </a:r>
            <a:r>
              <a:rPr lang="en-US" sz="1600" b="1" dirty="0"/>
              <a:t> Vim-Tiny </a:t>
            </a:r>
            <a:r>
              <a:rPr lang="en-US" sz="1600" dirty="0"/>
              <a:t>over</a:t>
            </a:r>
            <a:r>
              <a:rPr lang="en-US" sz="1600" b="1" dirty="0"/>
              <a:t> </a:t>
            </a:r>
            <a:r>
              <a:rPr lang="en-US" sz="1600" b="1" dirty="0" err="1"/>
              <a:t>DeiT</a:t>
            </a:r>
            <a:r>
              <a:rPr lang="en-US" sz="1600" b="1" dirty="0"/>
              <a:t>-Tiny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n-US" sz="1600" b="1" dirty="0">
                <a:noFill/>
              </a:rPr>
              <a:t>0.7 points </a:t>
            </a:r>
            <a:r>
              <a:rPr lang="en-US" sz="1600" dirty="0">
                <a:noFill/>
              </a:rPr>
              <a:t>higher</a:t>
            </a:r>
            <a:r>
              <a:rPr lang="en-US" sz="1600" b="1" dirty="0">
                <a:noFill/>
              </a:rPr>
              <a:t> </a:t>
            </a:r>
            <a:r>
              <a:rPr lang="en-US" sz="1600" dirty="0">
                <a:noFill/>
              </a:rPr>
              <a:t>for</a:t>
            </a:r>
            <a:r>
              <a:rPr lang="en-US" sz="1600" b="1" dirty="0">
                <a:noFill/>
              </a:rPr>
              <a:t> Vim-Small </a:t>
            </a:r>
            <a:r>
              <a:rPr lang="en-US" sz="1600" dirty="0">
                <a:noFill/>
              </a:rPr>
              <a:t>over</a:t>
            </a:r>
            <a:r>
              <a:rPr lang="en-US" sz="1600" b="1" dirty="0">
                <a:noFill/>
              </a:rPr>
              <a:t> </a:t>
            </a:r>
            <a:r>
              <a:rPr lang="en-US" sz="1600" b="1" dirty="0" err="1">
                <a:noFill/>
              </a:rPr>
              <a:t>DeiT</a:t>
            </a:r>
            <a:r>
              <a:rPr lang="en-US" sz="1600" b="1" dirty="0">
                <a:noFill/>
              </a:rPr>
              <a:t>-Small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s-ES" sz="1600" b="1" dirty="0" err="1">
                <a:noFill/>
              </a:rPr>
              <a:t>Vim</a:t>
            </a:r>
            <a:r>
              <a:rPr lang="es-ES" sz="1600" b="1" dirty="0">
                <a:noFill/>
              </a:rPr>
              <a:t>-S </a:t>
            </a:r>
            <a:r>
              <a:rPr lang="es-ES" sz="1600" dirty="0" err="1">
                <a:noFill/>
              </a:rPr>
              <a:t>achieves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results</a:t>
            </a:r>
            <a:r>
              <a:rPr lang="es-ES" sz="1600" dirty="0">
                <a:noFill/>
              </a:rPr>
              <a:t> </a:t>
            </a:r>
            <a:r>
              <a:rPr lang="es-ES" sz="1600" b="1" dirty="0">
                <a:noFill/>
              </a:rPr>
              <a:t>similar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to</a:t>
            </a:r>
            <a:r>
              <a:rPr lang="es-ES" sz="1600" b="1" dirty="0">
                <a:noFill/>
              </a:rPr>
              <a:t> </a:t>
            </a:r>
            <a:r>
              <a:rPr lang="es-ES" sz="1600" b="1" dirty="0" err="1">
                <a:noFill/>
              </a:rPr>
              <a:t>DeiT</a:t>
            </a:r>
            <a:r>
              <a:rPr lang="es-ES" sz="1600" b="1" dirty="0">
                <a:noFill/>
              </a:rPr>
              <a:t>-B </a:t>
            </a:r>
            <a:r>
              <a:rPr lang="es-ES" sz="1600" dirty="0" err="1">
                <a:noFill/>
              </a:rPr>
              <a:t>with</a:t>
            </a:r>
            <a:r>
              <a:rPr lang="es-ES" sz="1600" dirty="0">
                <a:noFill/>
              </a:rPr>
              <a:t> LSFT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n-US" sz="1600" b="1" dirty="0">
                <a:noFill/>
              </a:rPr>
              <a:t>1248×1248: Vim </a:t>
            </a:r>
            <a:r>
              <a:rPr lang="en-US" sz="1600" dirty="0">
                <a:noFill/>
              </a:rPr>
              <a:t>is</a:t>
            </a:r>
            <a:r>
              <a:rPr lang="en-US" sz="1600" b="1" dirty="0">
                <a:noFill/>
              </a:rPr>
              <a:t> 2.8× faster </a:t>
            </a:r>
            <a:r>
              <a:rPr lang="en-US" sz="1600" dirty="0">
                <a:noFill/>
              </a:rPr>
              <a:t>than </a:t>
            </a:r>
            <a:r>
              <a:rPr lang="en-US" sz="1600" dirty="0" err="1">
                <a:noFill/>
              </a:rPr>
              <a:t>DeiT</a:t>
            </a:r>
            <a:r>
              <a:rPr lang="en-US" sz="1600" b="1" dirty="0">
                <a:noFill/>
              </a:rPr>
              <a:t> </a:t>
            </a:r>
            <a:r>
              <a:rPr lang="en-US" sz="1600" dirty="0">
                <a:noFill/>
              </a:rPr>
              <a:t>and</a:t>
            </a:r>
            <a:r>
              <a:rPr lang="en-US" sz="1600" b="1" dirty="0">
                <a:noFill/>
              </a:rPr>
              <a:t> saves 86.8% GPU memory</a:t>
            </a:r>
            <a:endParaRPr lang="es-ES" sz="1600" b="1" dirty="0">
              <a:noFill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3E580C7-AC54-D05E-9AE7-8D74A11F083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84138" y="5008032"/>
            <a:ext cx="412127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75E663C-6DB1-4B0C-5407-8D98371415E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84138" y="3962371"/>
            <a:ext cx="412127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E2EBD2C-9686-17FB-9F5D-74B249365736}"/>
              </a:ext>
            </a:extLst>
          </p:cNvPr>
          <p:cNvCxnSpPr>
            <a:cxnSpLocks/>
            <a:stCxn id="19" idx="3"/>
            <a:endCxn id="20" idx="3"/>
          </p:cNvCxnSpPr>
          <p:nvPr>
            <p:custDataLst>
              <p:tags r:id="rId7"/>
            </p:custDataLst>
          </p:nvPr>
        </p:nvCxnSpPr>
        <p:spPr>
          <a:xfrm flipV="1">
            <a:off x="3996265" y="4055519"/>
            <a:ext cx="12700" cy="104566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317741F-238C-DDDB-0D61-7A40F44192A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326469" y="4418553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+3.9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DF23274-5A64-193C-BC21-711189B5BDE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28821" y="3987773"/>
            <a:ext cx="581446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D7B1E93-AB69-8DA7-58AB-6FFB7C766B8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28821" y="5045914"/>
            <a:ext cx="581446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15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Experiments: Classification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D026B23-9158-0B5B-1D64-73A22001A0B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8200" y="1296409"/>
            <a:ext cx="3532094" cy="5196466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607859" y="1356315"/>
            <a:ext cx="73958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ImageNet-1K</a:t>
            </a:r>
            <a:r>
              <a:rPr lang="es-ES" sz="1600" dirty="0"/>
              <a:t> 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1.28M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50K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- 1,000 </a:t>
            </a:r>
            <a:r>
              <a:rPr lang="es-ES" sz="1600" dirty="0" err="1"/>
              <a:t>categories</a:t>
            </a:r>
            <a:endParaRPr lang="es-ES" sz="1600" dirty="0"/>
          </a:p>
          <a:p>
            <a:r>
              <a:rPr lang="es-ES" sz="1600" b="1" dirty="0"/>
              <a:t>Long </a:t>
            </a:r>
            <a:r>
              <a:rPr lang="es-ES" sz="1600" b="1" dirty="0" err="1"/>
              <a:t>Sequence</a:t>
            </a:r>
            <a:r>
              <a:rPr lang="es-ES" sz="1600" b="1" dirty="0"/>
              <a:t> Fine-</a:t>
            </a:r>
            <a:r>
              <a:rPr lang="es-ES" sz="1600" b="1" dirty="0" err="1"/>
              <a:t>Tuning</a:t>
            </a:r>
            <a:r>
              <a:rPr lang="es-ES" sz="1600" dirty="0"/>
              <a:t>: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patches</a:t>
            </a:r>
            <a:r>
              <a:rPr lang="es-ES" sz="1600" dirty="0"/>
              <a:t> </a:t>
            </a:r>
            <a:r>
              <a:rPr lang="es-ES" sz="1600" dirty="0" err="1"/>
              <a:t>than</a:t>
            </a:r>
            <a:r>
              <a:rPr lang="es-ES" sz="1600" dirty="0"/>
              <a:t> </a:t>
            </a:r>
            <a:r>
              <a:rPr lang="es-ES" sz="1600" dirty="0" err="1"/>
              <a:t>DeiT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same</a:t>
            </a:r>
            <a:r>
              <a:rPr lang="es-ES" sz="1600" dirty="0"/>
              <a:t> </a:t>
            </a:r>
            <a:r>
              <a:rPr lang="es-ES" sz="1600" dirty="0" err="1"/>
              <a:t>size</a:t>
            </a:r>
            <a:r>
              <a:rPr lang="es-ES" sz="1600" dirty="0"/>
              <a:t> (</a:t>
            </a:r>
            <a:r>
              <a:rPr lang="es-ES" sz="1600" dirty="0" err="1"/>
              <a:t>stride</a:t>
            </a:r>
            <a:r>
              <a:rPr lang="es-ES" sz="1600" dirty="0"/>
              <a:t> 8, 16x16).</a:t>
            </a:r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3.9 points</a:t>
            </a:r>
            <a:r>
              <a:rPr lang="en-US" sz="1600" dirty="0"/>
              <a:t> higher for</a:t>
            </a:r>
            <a:r>
              <a:rPr lang="en-US" sz="1600" b="1" dirty="0"/>
              <a:t> Vim-Tiny </a:t>
            </a:r>
            <a:r>
              <a:rPr lang="en-US" sz="1600" dirty="0"/>
              <a:t>over</a:t>
            </a:r>
            <a:r>
              <a:rPr lang="en-US" sz="1600" b="1" dirty="0"/>
              <a:t> </a:t>
            </a:r>
            <a:r>
              <a:rPr lang="en-US" sz="1600" b="1" dirty="0" err="1"/>
              <a:t>DeiT</a:t>
            </a:r>
            <a:r>
              <a:rPr lang="en-US" sz="1600" b="1" dirty="0"/>
              <a:t>-Tiny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0.7 points </a:t>
            </a:r>
            <a:r>
              <a:rPr lang="en-US" sz="1600" dirty="0"/>
              <a:t>higher</a:t>
            </a:r>
            <a:r>
              <a:rPr lang="en-US" sz="1600" b="1" dirty="0"/>
              <a:t> </a:t>
            </a:r>
            <a:r>
              <a:rPr lang="en-US" sz="1600" dirty="0"/>
              <a:t>for</a:t>
            </a:r>
            <a:r>
              <a:rPr lang="en-US" sz="1600" b="1" dirty="0"/>
              <a:t> Vim-Small </a:t>
            </a:r>
            <a:r>
              <a:rPr lang="en-US" sz="1600" dirty="0"/>
              <a:t>over</a:t>
            </a:r>
            <a:r>
              <a:rPr lang="en-US" sz="1600" b="1" dirty="0"/>
              <a:t> </a:t>
            </a:r>
            <a:r>
              <a:rPr lang="en-US" sz="1600" b="1" dirty="0" err="1"/>
              <a:t>DeiT</a:t>
            </a:r>
            <a:r>
              <a:rPr lang="en-US" sz="1600" b="1" dirty="0"/>
              <a:t>-Small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s-ES" sz="1600" b="1" dirty="0" err="1">
                <a:noFill/>
              </a:rPr>
              <a:t>Vim</a:t>
            </a:r>
            <a:r>
              <a:rPr lang="es-ES" sz="1600" b="1" dirty="0">
                <a:noFill/>
              </a:rPr>
              <a:t>-S </a:t>
            </a:r>
            <a:r>
              <a:rPr lang="es-ES" sz="1600" dirty="0" err="1">
                <a:noFill/>
              </a:rPr>
              <a:t>achieves</a:t>
            </a:r>
            <a:r>
              <a:rPr lang="es-ES" sz="1600" dirty="0">
                <a:noFill/>
              </a:rPr>
              <a:t> </a:t>
            </a:r>
            <a:r>
              <a:rPr lang="es-ES" sz="1600" dirty="0" err="1">
                <a:noFill/>
              </a:rPr>
              <a:t>results</a:t>
            </a:r>
            <a:r>
              <a:rPr lang="es-ES" sz="1600" dirty="0">
                <a:noFill/>
              </a:rPr>
              <a:t> </a:t>
            </a:r>
            <a:r>
              <a:rPr lang="es-ES" sz="1600" b="1" dirty="0">
                <a:noFill/>
              </a:rPr>
              <a:t>similar</a:t>
            </a:r>
            <a:r>
              <a:rPr lang="es-ES" sz="1600" dirty="0">
                <a:noFill/>
              </a:rPr>
              <a:t> </a:t>
            </a:r>
            <a:r>
              <a:rPr lang="es-ES" sz="1600" b="1" dirty="0" err="1">
                <a:noFill/>
              </a:rPr>
              <a:t>to</a:t>
            </a:r>
            <a:r>
              <a:rPr lang="es-ES" sz="1600" b="1" dirty="0">
                <a:noFill/>
              </a:rPr>
              <a:t> </a:t>
            </a:r>
            <a:r>
              <a:rPr lang="es-ES" sz="1600" b="1" dirty="0" err="1">
                <a:noFill/>
              </a:rPr>
              <a:t>DeiT</a:t>
            </a:r>
            <a:r>
              <a:rPr lang="es-ES" sz="1600" b="1" dirty="0">
                <a:noFill/>
              </a:rPr>
              <a:t>-B </a:t>
            </a:r>
            <a:r>
              <a:rPr lang="es-ES" sz="1600" dirty="0" err="1">
                <a:noFill/>
              </a:rPr>
              <a:t>with</a:t>
            </a:r>
            <a:r>
              <a:rPr lang="es-ES" sz="1600" dirty="0">
                <a:noFill/>
              </a:rPr>
              <a:t> LSFT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n-US" sz="1600" b="1" dirty="0">
                <a:noFill/>
              </a:rPr>
              <a:t>1248×1248: Vim </a:t>
            </a:r>
            <a:r>
              <a:rPr lang="en-US" sz="1600" dirty="0">
                <a:noFill/>
              </a:rPr>
              <a:t>is</a:t>
            </a:r>
            <a:r>
              <a:rPr lang="en-US" sz="1600" b="1" dirty="0">
                <a:noFill/>
              </a:rPr>
              <a:t> 2.8× faster </a:t>
            </a:r>
            <a:r>
              <a:rPr lang="en-US" sz="1600" dirty="0">
                <a:noFill/>
              </a:rPr>
              <a:t>than </a:t>
            </a:r>
            <a:r>
              <a:rPr lang="en-US" sz="1600" dirty="0" err="1">
                <a:noFill/>
              </a:rPr>
              <a:t>DeiT</a:t>
            </a:r>
            <a:r>
              <a:rPr lang="en-US" sz="1600" b="1" dirty="0">
                <a:noFill/>
              </a:rPr>
              <a:t> </a:t>
            </a:r>
            <a:r>
              <a:rPr lang="en-US" sz="1600" dirty="0">
                <a:noFill/>
              </a:rPr>
              <a:t>and</a:t>
            </a:r>
            <a:r>
              <a:rPr lang="en-US" sz="1600" b="1" dirty="0">
                <a:noFill/>
              </a:rPr>
              <a:t> saves 86.8% GPU memory</a:t>
            </a:r>
            <a:endParaRPr lang="es-ES" sz="1600" b="1" dirty="0">
              <a:noFill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18AF2B1-3AC2-35D6-6584-CEF314C37FD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84138" y="5431174"/>
            <a:ext cx="412127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17FCA1F-E3CB-D129-4E28-B09AD676B94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84138" y="4157471"/>
            <a:ext cx="412127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F62E78B7-28FC-5AC3-C62E-F8481EED4B78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V="1">
            <a:off x="3996265" y="4260145"/>
            <a:ext cx="12700" cy="1273703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990CF05-192C-89DF-7AA1-6AF691447B1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326469" y="4613653"/>
            <a:ext cx="5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+0.7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A798379-3192-D1F1-04E4-740E0138AE4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37164" y="5441251"/>
            <a:ext cx="590051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38EDF5B-6541-BFD4-8DDB-E139F58C8C7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27638" y="4177109"/>
            <a:ext cx="590051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53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Experiments: Classification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D026B23-9158-0B5B-1D64-73A22001A0B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8200" y="1296409"/>
            <a:ext cx="3532094" cy="5196466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953469F-0CD1-815A-551E-11A69F8131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607859" y="1356315"/>
            <a:ext cx="73958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ImageNet-1K</a:t>
            </a:r>
            <a:r>
              <a:rPr lang="es-ES" sz="1600" dirty="0"/>
              <a:t>  </a:t>
            </a:r>
            <a:r>
              <a:rPr lang="es-ES" sz="1600" dirty="0" err="1"/>
              <a:t>Dataset</a:t>
            </a:r>
            <a:r>
              <a:rPr lang="es-ES" sz="1600" dirty="0"/>
              <a:t>:</a:t>
            </a:r>
          </a:p>
          <a:p>
            <a:r>
              <a:rPr lang="es-ES" sz="1600" dirty="0"/>
              <a:t>	- </a:t>
            </a:r>
            <a:r>
              <a:rPr lang="es-ES" sz="1600" b="1" dirty="0"/>
              <a:t>1.28M training</a:t>
            </a:r>
            <a:r>
              <a:rPr lang="es-ES" sz="1600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</a:t>
            </a:r>
            <a:r>
              <a:rPr lang="es-ES" sz="1600" b="1" dirty="0"/>
              <a:t>50K </a:t>
            </a:r>
            <a:r>
              <a:rPr lang="es-ES" sz="1600" b="1" dirty="0" err="1"/>
              <a:t>validation</a:t>
            </a:r>
            <a:r>
              <a:rPr lang="es-ES" sz="1600" b="1" dirty="0"/>
              <a:t> </a:t>
            </a:r>
            <a:r>
              <a:rPr lang="es-ES" sz="1600" dirty="0" err="1"/>
              <a:t>images</a:t>
            </a:r>
            <a:endParaRPr lang="es-ES" sz="1600" dirty="0"/>
          </a:p>
          <a:p>
            <a:r>
              <a:rPr lang="es-ES" sz="1600" dirty="0"/>
              <a:t>	- 1,000 </a:t>
            </a:r>
            <a:r>
              <a:rPr lang="es-ES" sz="1600" dirty="0" err="1"/>
              <a:t>categories</a:t>
            </a:r>
            <a:endParaRPr lang="es-ES" sz="1600" dirty="0"/>
          </a:p>
          <a:p>
            <a:r>
              <a:rPr lang="es-ES" sz="1600" b="1" dirty="0"/>
              <a:t>Long </a:t>
            </a:r>
            <a:r>
              <a:rPr lang="es-ES" sz="1600" b="1" dirty="0" err="1"/>
              <a:t>Sequence</a:t>
            </a:r>
            <a:r>
              <a:rPr lang="es-ES" sz="1600" b="1" dirty="0"/>
              <a:t> Fine-</a:t>
            </a:r>
            <a:r>
              <a:rPr lang="es-ES" sz="1600" b="1" dirty="0" err="1"/>
              <a:t>Tuning</a:t>
            </a:r>
            <a:r>
              <a:rPr lang="es-ES" sz="1600" dirty="0"/>
              <a:t>: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patches</a:t>
            </a:r>
            <a:r>
              <a:rPr lang="es-ES" sz="1600" dirty="0"/>
              <a:t> </a:t>
            </a:r>
            <a:r>
              <a:rPr lang="es-ES" sz="1600" dirty="0" err="1"/>
              <a:t>than</a:t>
            </a:r>
            <a:r>
              <a:rPr lang="es-ES" sz="1600" dirty="0"/>
              <a:t> </a:t>
            </a:r>
            <a:r>
              <a:rPr lang="es-ES" sz="1600" dirty="0" err="1"/>
              <a:t>DeiT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same</a:t>
            </a:r>
            <a:r>
              <a:rPr lang="es-ES" sz="1600" dirty="0"/>
              <a:t> </a:t>
            </a:r>
            <a:r>
              <a:rPr lang="es-ES" sz="1600" dirty="0" err="1"/>
              <a:t>size</a:t>
            </a:r>
            <a:r>
              <a:rPr lang="es-ES" sz="1600" dirty="0"/>
              <a:t> (</a:t>
            </a:r>
            <a:r>
              <a:rPr lang="es-ES" sz="1600" dirty="0" err="1"/>
              <a:t>stride</a:t>
            </a:r>
            <a:r>
              <a:rPr lang="es-ES" sz="1600" dirty="0"/>
              <a:t> 8, 16x16).</a:t>
            </a:r>
          </a:p>
          <a:p>
            <a:endParaRPr lang="es-ES" sz="1600" dirty="0"/>
          </a:p>
          <a:p>
            <a:r>
              <a:rPr lang="es-ES" sz="1600" b="1" dirty="0" err="1"/>
              <a:t>Results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3.9 points</a:t>
            </a:r>
            <a:r>
              <a:rPr lang="en-US" sz="1600" dirty="0"/>
              <a:t> higher for</a:t>
            </a:r>
            <a:r>
              <a:rPr lang="en-US" sz="1600" b="1" dirty="0"/>
              <a:t> Vim-Tiny </a:t>
            </a:r>
            <a:r>
              <a:rPr lang="en-US" sz="1600" dirty="0"/>
              <a:t>over</a:t>
            </a:r>
            <a:r>
              <a:rPr lang="en-US" sz="1600" b="1" dirty="0"/>
              <a:t> </a:t>
            </a:r>
            <a:r>
              <a:rPr lang="en-US" sz="1600" b="1" dirty="0" err="1"/>
              <a:t>DeiT</a:t>
            </a:r>
            <a:r>
              <a:rPr lang="en-US" sz="1600" b="1" dirty="0"/>
              <a:t>-Tiny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0.7 points </a:t>
            </a:r>
            <a:r>
              <a:rPr lang="en-US" sz="1600" dirty="0"/>
              <a:t>higher</a:t>
            </a:r>
            <a:r>
              <a:rPr lang="en-US" sz="1600" b="1" dirty="0"/>
              <a:t> </a:t>
            </a:r>
            <a:r>
              <a:rPr lang="en-US" sz="1600" dirty="0"/>
              <a:t>for</a:t>
            </a:r>
            <a:r>
              <a:rPr lang="en-US" sz="1600" b="1" dirty="0"/>
              <a:t> Vim-Small </a:t>
            </a:r>
            <a:r>
              <a:rPr lang="en-US" sz="1600" dirty="0"/>
              <a:t>over</a:t>
            </a:r>
            <a:r>
              <a:rPr lang="en-US" sz="1600" b="1" dirty="0"/>
              <a:t> </a:t>
            </a:r>
            <a:r>
              <a:rPr lang="en-US" sz="1600" b="1" dirty="0" err="1"/>
              <a:t>DeiT</a:t>
            </a:r>
            <a:r>
              <a:rPr lang="en-US" sz="1600" b="1" dirty="0"/>
              <a:t>-Small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Vim</a:t>
            </a:r>
            <a:r>
              <a:rPr lang="es-ES" sz="1600" b="1" dirty="0"/>
              <a:t>-S </a:t>
            </a:r>
            <a:r>
              <a:rPr lang="es-ES" sz="1600" dirty="0" err="1"/>
              <a:t>achieves</a:t>
            </a:r>
            <a:r>
              <a:rPr lang="es-ES" sz="1600" dirty="0"/>
              <a:t> </a:t>
            </a:r>
            <a:r>
              <a:rPr lang="es-ES" sz="1600" dirty="0" err="1"/>
              <a:t>results</a:t>
            </a:r>
            <a:r>
              <a:rPr lang="es-ES" sz="1600" dirty="0"/>
              <a:t> </a:t>
            </a:r>
            <a:r>
              <a:rPr lang="es-ES" sz="1600" b="1" dirty="0"/>
              <a:t>similar</a:t>
            </a:r>
            <a:r>
              <a:rPr lang="es-ES" sz="1600" dirty="0"/>
              <a:t> </a:t>
            </a:r>
            <a:r>
              <a:rPr lang="es-ES" sz="1600" b="1" dirty="0" err="1"/>
              <a:t>to</a:t>
            </a:r>
            <a:r>
              <a:rPr lang="es-ES" sz="1600" b="1" dirty="0"/>
              <a:t> </a:t>
            </a:r>
            <a:r>
              <a:rPr lang="es-ES" sz="1600" b="1" dirty="0" err="1"/>
              <a:t>DeiT</a:t>
            </a:r>
            <a:r>
              <a:rPr lang="es-ES" sz="1600" b="1" dirty="0"/>
              <a:t>-B </a:t>
            </a:r>
            <a:r>
              <a:rPr lang="es-ES" sz="1600" dirty="0" err="1"/>
              <a:t>with</a:t>
            </a:r>
            <a:r>
              <a:rPr lang="es-ES" sz="1600" dirty="0"/>
              <a:t> LSFT</a:t>
            </a:r>
          </a:p>
          <a:p>
            <a:pPr marL="742950" lvl="1" indent="-285750">
              <a:buSzPts val="100"/>
              <a:buFont typeface="Arial" panose="020B0604020202020204" pitchFamily="34" charset="0"/>
              <a:buChar char="•"/>
            </a:pPr>
            <a:r>
              <a:rPr lang="en-US" sz="1600" b="1" dirty="0">
                <a:noFill/>
              </a:rPr>
              <a:t>1248×1248: Vim </a:t>
            </a:r>
            <a:r>
              <a:rPr lang="en-US" sz="1600" dirty="0">
                <a:noFill/>
              </a:rPr>
              <a:t>is</a:t>
            </a:r>
            <a:r>
              <a:rPr lang="en-US" sz="1600" b="1" dirty="0">
                <a:noFill/>
              </a:rPr>
              <a:t> 2.8× faster </a:t>
            </a:r>
            <a:r>
              <a:rPr lang="en-US" sz="1600" dirty="0">
                <a:noFill/>
              </a:rPr>
              <a:t>than </a:t>
            </a:r>
            <a:r>
              <a:rPr lang="en-US" sz="1600" dirty="0" err="1">
                <a:noFill/>
              </a:rPr>
              <a:t>DeiT</a:t>
            </a:r>
            <a:r>
              <a:rPr lang="en-US" sz="1600" b="1" dirty="0">
                <a:noFill/>
              </a:rPr>
              <a:t> </a:t>
            </a:r>
            <a:r>
              <a:rPr lang="en-US" sz="1600" dirty="0">
                <a:noFill/>
              </a:rPr>
              <a:t>and</a:t>
            </a:r>
            <a:r>
              <a:rPr lang="en-US" sz="1600" b="1" dirty="0">
                <a:noFill/>
              </a:rPr>
              <a:t> saves 86.8% GPU memory</a:t>
            </a:r>
            <a:endParaRPr lang="es-ES" sz="1600" b="1" dirty="0">
              <a:noFill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556268E-3374-C72A-B62B-02DCD83EB0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67114" y="5620667"/>
            <a:ext cx="529164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14479FBC-A486-9C5B-C245-D793232F32F2}"/>
              </a:ext>
            </a:extLst>
          </p:cNvPr>
          <p:cNvCxnSpPr>
            <a:cxnSpLocks/>
            <a:stCxn id="42" idx="3"/>
            <a:endCxn id="51" idx="3"/>
          </p:cNvCxnSpPr>
          <p:nvPr>
            <p:custDataLst>
              <p:tags r:id="rId6"/>
            </p:custDataLst>
          </p:nvPr>
        </p:nvCxnSpPr>
        <p:spPr>
          <a:xfrm flipH="1" flipV="1">
            <a:off x="4039106" y="4422224"/>
            <a:ext cx="57172" cy="1291591"/>
          </a:xfrm>
          <a:prstGeom prst="bentConnector3">
            <a:avLst>
              <a:gd name="adj1" fmla="val -3998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6F09BC3-59A5-CBEA-4A7B-87627DE772F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30310" y="5616951"/>
            <a:ext cx="581446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EDC95D6-3356-FF41-C9FC-17204B37E37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626979" y="4329076"/>
            <a:ext cx="412127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8A9D42E-CC4F-3BA0-7F21-728CC8BB9BC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52610" y="4321139"/>
            <a:ext cx="581446" cy="18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470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6"/>
  <p:tag name="PPSPLIT_DON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6"/>
  <p:tag name="PPSPLIT_DON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6"/>
  <p:tag name="PPSPLIT_DON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7"/>
  <p:tag name="PPSPLIT_DON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7"/>
  <p:tag name="PPSPLIT_DON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7"/>
  <p:tag name="PPSPLIT_DON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6"/>
  <p:tag name="PPSPLIT_DON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13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1286</Words>
  <Application>Microsoft Office PowerPoint</Application>
  <PresentationFormat>Panorámica</PresentationFormat>
  <Paragraphs>197</Paragraphs>
  <Slides>19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Roboto</vt:lpstr>
      <vt:lpstr>Söhne</vt:lpstr>
      <vt:lpstr>Wingdings</vt:lpstr>
      <vt:lpstr>Tema de Office</vt:lpstr>
      <vt:lpstr>Vision Mamba:  Efficient Visual Representation Learning with Bidirectional State Space Model</vt:lpstr>
      <vt:lpstr>Motivation</vt:lpstr>
      <vt:lpstr>State Space Models (SSM)</vt:lpstr>
      <vt:lpstr>SSMs vs. Transformers (Efficiency)</vt:lpstr>
      <vt:lpstr>Vision Mamba</vt:lpstr>
      <vt:lpstr>Experiments: Classification</vt:lpstr>
      <vt:lpstr>Experiments: Classification</vt:lpstr>
      <vt:lpstr>Experiments: Classification</vt:lpstr>
      <vt:lpstr>Experiments: Classification</vt:lpstr>
      <vt:lpstr>Experiments: Classification</vt:lpstr>
      <vt:lpstr>Experiments: Semantic Segmentation</vt:lpstr>
      <vt:lpstr>Experiments: Semantic Segmentation</vt:lpstr>
      <vt:lpstr>Experiments: Semantic Segmentation</vt:lpstr>
      <vt:lpstr>Experiments: Semantic Segmentation</vt:lpstr>
      <vt:lpstr>Experiments: Object Detection and Instance Segmentation</vt:lpstr>
      <vt:lpstr>Experiments: Ablation Study for Design</vt:lpstr>
      <vt:lpstr>Conclusions</vt:lpstr>
      <vt:lpstr>Possible Improvements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Mamba:  Efficient Visual Representation Learning with Bidirectional State Space Model</dc:title>
  <dc:creator>Alberto Becerra</dc:creator>
  <cp:lastModifiedBy>Alberto Becerra</cp:lastModifiedBy>
  <cp:revision>7</cp:revision>
  <dcterms:created xsi:type="dcterms:W3CDTF">2024-04-06T09:53:17Z</dcterms:created>
  <dcterms:modified xsi:type="dcterms:W3CDTF">2024-04-08T15:19:38Z</dcterms:modified>
</cp:coreProperties>
</file>