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57" r:id="rId4"/>
    <p:sldId id="258" r:id="rId5"/>
    <p:sldId id="286" r:id="rId6"/>
    <p:sldId id="287" r:id="rId7"/>
    <p:sldId id="291" r:id="rId8"/>
    <p:sldId id="289" r:id="rId9"/>
    <p:sldId id="269" r:id="rId10"/>
    <p:sldId id="290" r:id="rId11"/>
    <p:sldId id="296" r:id="rId12"/>
    <p:sldId id="295" r:id="rId13"/>
    <p:sldId id="292" r:id="rId14"/>
    <p:sldId id="293" r:id="rId15"/>
    <p:sldId id="267" r:id="rId16"/>
    <p:sldId id="294" r:id="rId17"/>
    <p:sldId id="279" r:id="rId18"/>
    <p:sldId id="297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16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1983C-7BCD-45A6-AF19-AE294B84DCD4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9169E-2DF4-4CD8-83A1-99C52104E0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910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43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a new token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(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)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quadratically</a:t>
            </a:r>
            <a:r>
              <a:rPr lang="es-ES" dirty="0"/>
              <a:t> in </a:t>
            </a:r>
            <a:r>
              <a:rPr lang="es-ES" dirty="0" err="1"/>
              <a:t>space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compute scores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However</a:t>
            </a:r>
            <a:r>
              <a:rPr lang="es-ES" dirty="0"/>
              <a:t>, in </a:t>
            </a:r>
            <a:r>
              <a:rPr lang="es-ES" dirty="0" err="1"/>
              <a:t>SSMs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token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time </a:t>
            </a:r>
            <a:r>
              <a:rPr lang="es-ES" dirty="0" err="1"/>
              <a:t>the</a:t>
            </a:r>
            <a:r>
              <a:rPr lang="es-ES" dirty="0"/>
              <a:t> SSM and </a:t>
            </a:r>
            <a:r>
              <a:rPr lang="es-ES" dirty="0" err="1"/>
              <a:t>computation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doubles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A, B and C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token.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introducing</a:t>
            </a:r>
            <a:r>
              <a:rPr lang="es-ES" dirty="0"/>
              <a:t> selective </a:t>
            </a:r>
            <a:r>
              <a:rPr lang="es-ES" dirty="0" err="1"/>
              <a:t>SSMs</a:t>
            </a:r>
            <a:r>
              <a:rPr lang="es-ES" dirty="0"/>
              <a:t> and </a:t>
            </a:r>
            <a:r>
              <a:rPr lang="es-ES" dirty="0" err="1"/>
              <a:t>Scan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preserves linear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50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The key idea of zero-shot methods is to train an EL system on a domain with rich labeled data resources and apply it to a new domain with only minimal available data like descriptions of domain-specific entities.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29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9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17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0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238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83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a new token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(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)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quadratically</a:t>
            </a:r>
            <a:r>
              <a:rPr lang="es-ES" dirty="0"/>
              <a:t> in </a:t>
            </a:r>
            <a:r>
              <a:rPr lang="es-ES" dirty="0" err="1"/>
              <a:t>space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compute scores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However</a:t>
            </a:r>
            <a:r>
              <a:rPr lang="es-ES" dirty="0"/>
              <a:t>, in </a:t>
            </a:r>
            <a:r>
              <a:rPr lang="es-ES" dirty="0" err="1"/>
              <a:t>SSMs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token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time </a:t>
            </a:r>
            <a:r>
              <a:rPr lang="es-ES" dirty="0" err="1"/>
              <a:t>the</a:t>
            </a:r>
            <a:r>
              <a:rPr lang="es-ES" dirty="0"/>
              <a:t> SSM and </a:t>
            </a:r>
            <a:r>
              <a:rPr lang="es-ES" dirty="0" err="1"/>
              <a:t>computation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doubles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A, B and C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token.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introducing</a:t>
            </a:r>
            <a:r>
              <a:rPr lang="es-ES" dirty="0"/>
              <a:t> selective </a:t>
            </a:r>
            <a:r>
              <a:rPr lang="es-ES" dirty="0" err="1"/>
              <a:t>SSMs</a:t>
            </a:r>
            <a:r>
              <a:rPr lang="es-ES" dirty="0"/>
              <a:t> and </a:t>
            </a:r>
            <a:r>
              <a:rPr lang="es-ES" dirty="0" err="1"/>
              <a:t>Scan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preserves linear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39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a new token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sequence</a:t>
            </a:r>
            <a:r>
              <a:rPr lang="es-ES" dirty="0"/>
              <a:t> (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)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increases</a:t>
            </a:r>
            <a:r>
              <a:rPr lang="es-ES" dirty="0"/>
              <a:t> </a:t>
            </a:r>
            <a:r>
              <a:rPr lang="es-ES" dirty="0" err="1"/>
              <a:t>quadratically</a:t>
            </a:r>
            <a:r>
              <a:rPr lang="es-ES" dirty="0"/>
              <a:t> in </a:t>
            </a:r>
            <a:r>
              <a:rPr lang="es-ES" dirty="0" err="1"/>
              <a:t>space</a:t>
            </a:r>
            <a:r>
              <a:rPr lang="es-ES" dirty="0"/>
              <a:t>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compute scores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However</a:t>
            </a:r>
            <a:r>
              <a:rPr lang="es-ES" dirty="0"/>
              <a:t>, in </a:t>
            </a:r>
            <a:r>
              <a:rPr lang="es-ES" dirty="0" err="1"/>
              <a:t>SSMs</a:t>
            </a:r>
            <a:r>
              <a:rPr lang="es-ES" dirty="0"/>
              <a:t>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token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more time </a:t>
            </a:r>
            <a:r>
              <a:rPr lang="es-ES" dirty="0" err="1"/>
              <a:t>the</a:t>
            </a:r>
            <a:r>
              <a:rPr lang="es-ES" dirty="0"/>
              <a:t> SSM and </a:t>
            </a:r>
            <a:r>
              <a:rPr lang="es-ES" dirty="0" err="1"/>
              <a:t>computation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doubles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A, B and C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predicting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token.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solved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introducing</a:t>
            </a:r>
            <a:r>
              <a:rPr lang="es-ES" dirty="0"/>
              <a:t> selective </a:t>
            </a:r>
            <a:r>
              <a:rPr lang="es-ES" dirty="0" err="1"/>
              <a:t>SSMs</a:t>
            </a:r>
            <a:r>
              <a:rPr lang="es-ES" dirty="0"/>
              <a:t> and </a:t>
            </a:r>
            <a:r>
              <a:rPr lang="es-ES" dirty="0" err="1"/>
              <a:t>Scan</a:t>
            </a:r>
            <a:r>
              <a:rPr lang="es-ES" dirty="0"/>
              <a:t>,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preserves linear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length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9169E-2DF4-4CD8-83A1-99C52104E0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3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3DED-160C-08CB-D59B-E0995795D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9BEF8-962D-380E-941E-226F9CB8D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2D6B-1B72-B135-C464-2B4F7AB8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96D5C-D669-D94F-EAB5-B901C71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9DB1C-FA86-4590-AAD1-8BAF18C7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5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91B5-DE5B-3AE4-F0AE-C7F86E1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F304EB-6B07-C38B-B3BE-DF652582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F443F-23C0-368E-986C-395D378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17802-F3DA-C656-49FF-9ADDD981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B7245-724E-06A0-CC0A-91D56774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39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ED85-94C7-740C-29D6-0FF463112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6A1A7-D14D-1B39-7BF5-0DE8B58B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F3E32-A39E-22D7-99E5-645F95A3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5F84A-4F4F-9C2D-F0B6-8B2A99C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F91E-5464-23B2-2748-A57501D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08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DE791-B7F8-E0B1-CEB3-F7FC3F2A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1E7FC-AEDB-591B-7E74-56ED7862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3C2442-63C7-B23B-D669-8048AAC7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82F25-D6FD-E667-121C-0187FFC3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574AA-3915-FF0E-A0D4-80AB7CA0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5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27B27-A94E-6137-85C1-120624EE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0F193E-08BB-2587-43BF-A3C3C26E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DA2C-C657-CFAD-8FF0-2B7D909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65163-4E8D-4ECF-34A0-DE57833F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7F87E-92D3-0F50-0B04-13DC53E4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78F8C-B72A-3ED0-6200-765BB73D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3466E-4FB1-CF23-CFED-4BE4EFCE5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5ABC-739D-17D9-131D-DA08ACE0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A7B32-9EE2-8233-AEDA-FC4F000A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26AA8-9BEA-A536-44F3-2D6D50E4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033916-8ECF-DB87-08E3-179904E2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9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30286-7C43-24DD-7AB5-D13525B6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1E9F1-EF51-B976-B3FA-63FAC54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7265F-E121-5AB0-C546-ACDA2774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5E740-24A1-C0D5-A51C-24D0F0A1C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B0C32B-7563-24EC-276C-D1C1CD3F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620ABD-8383-F7F8-F6E2-5F01E7CB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164CA-4CA1-01D4-FCF6-92F87B41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345D4D-162E-A59E-EC48-0E1757AD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10BD-9A5F-2DFA-7617-413F7F4A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82CB7-0B66-EF14-DF6C-D11A448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AE9769-F366-AA74-F8C5-43A25FEE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7DC96-6674-9D12-29F8-4F82D6A1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3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54639-79BC-99B2-6793-7A61A4B7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76365-4AD9-FEF0-4E8F-FFE2DC99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38033-7492-4DD3-EB40-7B2F3E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34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F3F63-4824-2DB9-9874-AF59E487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9A9ED-1CA7-E9CA-9B36-B1D722B5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50F67-6124-970F-69DE-E44722F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4CFD99-3AC0-BA00-6549-040EA22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B0D59-9B27-FBA7-BD95-FF39A38E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6B39-0BB1-DF07-D73F-F4874F8C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2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E067-23C2-B89C-156E-2A35656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FB1659-535B-7561-E9BF-BAC4F80D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91988-678D-C381-4DB1-F4F9322E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AADE6-9B6A-980E-7707-26C3948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BE2C7-D09D-468E-9B66-530D051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21EB5-EBD2-53F0-FE13-92E447A3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8B1364-F520-F556-7317-C8ED3285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8B483-363C-4EF7-DBEA-A61DAE25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AC4B0-49AB-3253-4162-A20901E0A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9720B-1B79-4ABA-857B-10B95223AD56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0B41F-70A1-C3C9-3163-77BFF9E8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15B82-3FD2-D94B-D92F-B4668F37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CF17-68CC-462C-B104-4902B9DE59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50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112.07887" TargetMode="External"/><Relationship Id="rId7" Type="http://schemas.openxmlformats.org/officeDocument/2006/relationships/hyperlink" Target="https://doi.org/10.48550/arXiv.2010.117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hyperlink" Target="https://doi.org/10.48550/arXiv.2404.06367" TargetMode="External"/><Relationship Id="rId5" Type="http://schemas.openxmlformats.org/officeDocument/2006/relationships/hyperlink" Target="https://doi.org/10.48550/arXiv.2407.15831" TargetMode="External"/><Relationship Id="rId4" Type="http://schemas.openxmlformats.org/officeDocument/2006/relationships/hyperlink" Target="https://doi.org/10.3233/SW-22298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oi.org/10.3233/SW-2229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8B8F-7B48-2C6A-1288-B798CB2D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61496"/>
          </a:xfrm>
        </p:spPr>
        <p:txBody>
          <a:bodyPr>
            <a:noAutofit/>
          </a:bodyPr>
          <a:lstStyle/>
          <a:p>
            <a:r>
              <a:rPr lang="en-US" sz="4000" dirty="0"/>
              <a:t>KRISSBERT</a:t>
            </a:r>
            <a:br>
              <a:rPr lang="en-US" sz="4000" dirty="0"/>
            </a:br>
            <a:r>
              <a:rPr lang="en-US" sz="4000" dirty="0"/>
              <a:t>Knowledge-Rich Self-Supervision for Biomedical Entity Linking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5B41F-3B2E-05CA-98FD-7E30DF7B4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Sheng</a:t>
            </a:r>
            <a:r>
              <a:rPr lang="es-ES" dirty="0"/>
              <a:t> Zhang, Hao Cheng, </a:t>
            </a:r>
            <a:r>
              <a:rPr lang="es-ES" dirty="0" err="1"/>
              <a:t>Shikhar</a:t>
            </a:r>
            <a:r>
              <a:rPr lang="es-ES" dirty="0"/>
              <a:t> </a:t>
            </a:r>
            <a:r>
              <a:rPr lang="es-ES" dirty="0" err="1"/>
              <a:t>Vashishth</a:t>
            </a:r>
            <a:r>
              <a:rPr lang="es-ES" dirty="0"/>
              <a:t>, Cliff Wong, </a:t>
            </a:r>
            <a:r>
              <a:rPr lang="es-ES" dirty="0" err="1"/>
              <a:t>Jinfeng</a:t>
            </a:r>
            <a:r>
              <a:rPr lang="es-ES" dirty="0"/>
              <a:t> Xiao</a:t>
            </a:r>
            <a:r>
              <a:rPr lang="es-ES" baseline="30000" dirty="0"/>
              <a:t>†</a:t>
            </a:r>
            <a:r>
              <a:rPr lang="es-ES" dirty="0"/>
              <a:t>, </a:t>
            </a:r>
            <a:r>
              <a:rPr lang="es-ES" dirty="0" err="1"/>
              <a:t>Xiaodong</a:t>
            </a:r>
            <a:r>
              <a:rPr lang="es-ES" dirty="0"/>
              <a:t> Liu, </a:t>
            </a:r>
            <a:r>
              <a:rPr lang="es-ES" dirty="0" err="1"/>
              <a:t>Tristan</a:t>
            </a:r>
            <a:r>
              <a:rPr lang="es-ES" dirty="0"/>
              <a:t> </a:t>
            </a:r>
            <a:r>
              <a:rPr lang="es-ES" dirty="0" err="1"/>
              <a:t>Naumann</a:t>
            </a:r>
            <a:r>
              <a:rPr lang="es-ES" dirty="0"/>
              <a:t>, </a:t>
            </a:r>
            <a:r>
              <a:rPr lang="es-ES" dirty="0" err="1"/>
              <a:t>Jianfeng</a:t>
            </a:r>
            <a:r>
              <a:rPr lang="es-ES" dirty="0"/>
              <a:t> Gao, </a:t>
            </a:r>
            <a:r>
              <a:rPr lang="es-ES" dirty="0" err="1"/>
              <a:t>Hoifung</a:t>
            </a:r>
            <a:r>
              <a:rPr lang="es-ES" dirty="0"/>
              <a:t> </a:t>
            </a:r>
            <a:r>
              <a:rPr lang="es-ES" dirty="0" err="1"/>
              <a:t>Poon</a:t>
            </a:r>
            <a:r>
              <a:rPr lang="es-ES" dirty="0"/>
              <a:t> </a:t>
            </a:r>
          </a:p>
          <a:p>
            <a:r>
              <a:rPr lang="es-ES" dirty="0"/>
              <a:t>Microsoft </a:t>
            </a:r>
            <a:r>
              <a:rPr lang="es-ES" dirty="0" err="1"/>
              <a:t>Research</a:t>
            </a:r>
            <a:r>
              <a:rPr lang="es-ES" dirty="0"/>
              <a:t> </a:t>
            </a:r>
          </a:p>
          <a:p>
            <a:r>
              <a:rPr lang="es-ES" baseline="30000" dirty="0"/>
              <a:t>†</a:t>
            </a:r>
            <a:r>
              <a:rPr lang="es-ES" dirty="0" err="1"/>
              <a:t>University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Illinois at Urbana-Champaign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CCAD85-005C-4432-ABC7-AFB8BF3797B4}"/>
              </a:ext>
            </a:extLst>
          </p:cNvPr>
          <p:cNvSpPr txBox="1"/>
          <p:nvPr/>
        </p:nvSpPr>
        <p:spPr>
          <a:xfrm>
            <a:off x="255495" y="6145306"/>
            <a:ext cx="236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Alberto Becerra Tomé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7D45B3-0182-47A7-86D7-3A0014D08C1C}"/>
              </a:ext>
            </a:extLst>
          </p:cNvPr>
          <p:cNvSpPr txBox="1"/>
          <p:nvPr/>
        </p:nvSpPr>
        <p:spPr>
          <a:xfrm>
            <a:off x="8930936" y="6145306"/>
            <a:ext cx="292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Barcelona, </a:t>
            </a:r>
            <a:r>
              <a:rPr lang="es-ES" dirty="0" err="1"/>
              <a:t>November</a:t>
            </a:r>
            <a:r>
              <a:rPr lang="es-ES" dirty="0"/>
              <a:t>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81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04D6-AA35-9828-3727-892C66F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: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Supervision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E1E988-CD12-ECBB-FE04-C283949C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438" y="1690688"/>
            <a:ext cx="6744641" cy="4601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B31FC9-1BE5-972C-A97C-2ED4982D6D7D}"/>
              </a:ext>
            </a:extLst>
          </p:cNvPr>
          <p:cNvSpPr/>
          <p:nvPr/>
        </p:nvSpPr>
        <p:spPr>
          <a:xfrm>
            <a:off x="2942438" y="2780145"/>
            <a:ext cx="65802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FAEB7-7EE9-A27C-FC73-CA4D5526DB8F}"/>
              </a:ext>
            </a:extLst>
          </p:cNvPr>
          <p:cNvSpPr/>
          <p:nvPr/>
        </p:nvSpPr>
        <p:spPr>
          <a:xfrm>
            <a:off x="2942437" y="3700350"/>
            <a:ext cx="65802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22B35-B201-D0F6-3761-671673AEEB09}"/>
              </a:ext>
            </a:extLst>
          </p:cNvPr>
          <p:cNvSpPr/>
          <p:nvPr/>
        </p:nvSpPr>
        <p:spPr>
          <a:xfrm>
            <a:off x="2942437" y="2475345"/>
            <a:ext cx="658025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10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E6F7-EFE6-0D1F-0FE7-4BAD1151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Disambiguation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F1AAF7-1FC2-13CC-2244-A37EC504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48" y="2967874"/>
            <a:ext cx="4861529" cy="1933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FA35D-1861-87F6-E492-A6DBC5A7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3" y="2234388"/>
            <a:ext cx="6839905" cy="340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1C16E-DA58-B740-14B8-4F7FDFA5BAE1}"/>
              </a:ext>
            </a:extLst>
          </p:cNvPr>
          <p:cNvSpPr txBox="1"/>
          <p:nvPr/>
        </p:nvSpPr>
        <p:spPr>
          <a:xfrm>
            <a:off x="838200" y="6123543"/>
            <a:ext cx="9532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*We consider a mention as ambiguous if it can’t be matched to a unique entity as is.</a:t>
            </a:r>
          </a:p>
        </p:txBody>
      </p:sp>
    </p:spTree>
    <p:extLst>
      <p:ext uri="{BB962C8B-B14F-4D97-AF65-F5344CB8AC3E}">
        <p14:creationId xmlns:p14="http://schemas.microsoft.com/office/powerpoint/2010/main" val="32038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04D6-AA35-9828-3727-892C66F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: </a:t>
            </a:r>
            <a:r>
              <a:rPr lang="es-ES" dirty="0" err="1"/>
              <a:t>Design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A52E8-BDFE-DF9A-A7EF-6BB36718F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3"/>
          <a:stretch/>
        </p:blipFill>
        <p:spPr>
          <a:xfrm>
            <a:off x="88777" y="2379770"/>
            <a:ext cx="12058833" cy="235258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B047A-D0C7-48F5-6D07-A0A703A2BB02}"/>
              </a:ext>
            </a:extLst>
          </p:cNvPr>
          <p:cNvSpPr/>
          <p:nvPr/>
        </p:nvSpPr>
        <p:spPr>
          <a:xfrm>
            <a:off x="409614" y="3407360"/>
            <a:ext cx="11521974" cy="2147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88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67"/>
            <a:ext cx="10515600" cy="45301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H1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: Address entity ambiguity and variability in biomedical domain.</a:t>
            </a:r>
          </a:p>
          <a:p>
            <a:pPr marL="0" indent="0">
              <a:buNone/>
            </a:pPr>
            <a:r>
              <a:rPr lang="en-US" b="1" dirty="0"/>
              <a:t>C1: </a:t>
            </a:r>
            <a:r>
              <a:rPr lang="en-US" dirty="0"/>
              <a:t>Consistent performance even in </a:t>
            </a:r>
            <a:r>
              <a:rPr lang="en-US" dirty="0" err="1"/>
              <a:t>MedMentions</a:t>
            </a:r>
            <a:r>
              <a:rPr lang="en-US" dirty="0"/>
              <a:t> (high variability, large scale)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H2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: Overcome limitations of zero-shot methods such as not considering entity context.</a:t>
            </a:r>
          </a:p>
          <a:p>
            <a:pPr marL="0" indent="0">
              <a:buNone/>
            </a:pPr>
            <a:r>
              <a:rPr lang="en-US" b="1" dirty="0"/>
              <a:t>C2</a:t>
            </a:r>
            <a:r>
              <a:rPr lang="en-US" dirty="0"/>
              <a:t>: Scalable and efficient context encoding and entity-centered encoded mentions (Design).</a:t>
            </a:r>
          </a:p>
          <a:p>
            <a:pPr marL="0" indent="0">
              <a:buNone/>
            </a:pP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H3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: Leverage domain-specific ontologies and self-supervision to enable scalable, accurate biomedical entity linking without labeled examples.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C3: </a:t>
            </a:r>
            <a:r>
              <a:rPr lang="en-US" dirty="0"/>
              <a:t>Self-supervised inference consistently outperforms most of the SOTA systems including </a:t>
            </a:r>
            <a:r>
              <a:rPr lang="en-US" dirty="0" err="1"/>
              <a:t>SapBERT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Promising Tool for Low-Resource Settings</a:t>
            </a:r>
            <a:r>
              <a:rPr lang="en-US" dirty="0"/>
              <a:t>: Valuable solution for biomedical NLP tasks where labeled data is scarce.</a:t>
            </a:r>
          </a:p>
          <a:p>
            <a:pPr marL="0" indent="0">
              <a:buNone/>
            </a:pPr>
            <a:r>
              <a:rPr lang="en-US" b="1" dirty="0"/>
              <a:t>Lazy-supervision Technique</a:t>
            </a:r>
            <a:r>
              <a:rPr lang="en-US" dirty="0"/>
              <a:t>: Verification of positive impact of enriching self-supervised mentions with gold standard.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111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and </a:t>
            </a:r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Solutions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67"/>
            <a:ext cx="10515600" cy="45301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14CA5-5D66-059B-37B5-0A0B076D9C6D}"/>
              </a:ext>
            </a:extLst>
          </p:cNvPr>
          <p:cNvSpPr txBox="1"/>
          <p:nvPr/>
        </p:nvSpPr>
        <p:spPr>
          <a:xfrm>
            <a:off x="1140031" y="1646767"/>
            <a:ext cx="9591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difference in </a:t>
            </a:r>
            <a:r>
              <a:rPr lang="en-US" dirty="0" err="1"/>
              <a:t>Accuracy@k</a:t>
            </a:r>
            <a:r>
              <a:rPr lang="en-US" dirty="0"/>
              <a:t> in some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Initialize cross-encoder re-ranker with strong pretrained weights using models such as jina-reranker-v2.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Using more advanced techniques for negative mining in contrastive learning such as Top-k with percentage to positive threshold [3].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5915F-F29A-B997-3169-F7D2D7BC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8" y="3405690"/>
            <a:ext cx="10121583" cy="29209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8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and </a:t>
            </a:r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Solutions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67"/>
            <a:ext cx="10515600" cy="45301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10C5E-173C-FFE4-A702-9096E983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84" y="2697122"/>
            <a:ext cx="4469280" cy="2719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14CA5-5D66-059B-37B5-0A0B076D9C6D}"/>
              </a:ext>
            </a:extLst>
          </p:cNvPr>
          <p:cNvSpPr txBox="1"/>
          <p:nvPr/>
        </p:nvSpPr>
        <p:spPr>
          <a:xfrm>
            <a:off x="1140031" y="1646767"/>
            <a:ext cx="959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Confusing entities in different ontology branches such as Procedures and Substances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Split the ontology in different types + NERC + Specific fine-tuned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0B580-2F53-2E0D-4CA3-54F056497D36}"/>
              </a:ext>
            </a:extLst>
          </p:cNvPr>
          <p:cNvSpPr/>
          <p:nvPr/>
        </p:nvSpPr>
        <p:spPr>
          <a:xfrm>
            <a:off x="6986726" y="2778711"/>
            <a:ext cx="4252404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3C92E9-7ACC-35F5-906A-A9554142FCF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92503" y="3187083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066352-15D8-DCD0-0964-5F402E408115}"/>
              </a:ext>
            </a:extLst>
          </p:cNvPr>
          <p:cNvSpPr/>
          <p:nvPr/>
        </p:nvSpPr>
        <p:spPr>
          <a:xfrm>
            <a:off x="7031116" y="3826658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420D7F-7AB2-0B80-F39E-7DDD21E0EFB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256453" y="3187083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AA9EF-CF9A-DA2B-F16E-EF4C59D185B7}"/>
              </a:ext>
            </a:extLst>
          </p:cNvPr>
          <p:cNvSpPr/>
          <p:nvPr/>
        </p:nvSpPr>
        <p:spPr>
          <a:xfrm>
            <a:off x="8595066" y="3826658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7E1F21-08CC-8310-2C64-2832189B08C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694631" y="3187083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81200-F82B-627F-55AF-D1F31A020B09}"/>
              </a:ext>
            </a:extLst>
          </p:cNvPr>
          <p:cNvSpPr/>
          <p:nvPr/>
        </p:nvSpPr>
        <p:spPr>
          <a:xfrm>
            <a:off x="10033244" y="3826658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Procedure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0C4F5E-4159-4BB0-18EF-7A7197580F1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692503" y="4235030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CCCCEC-7DF9-FEEC-93F0-8E5BDA31DFE7}"/>
              </a:ext>
            </a:extLst>
          </p:cNvPr>
          <p:cNvSpPr/>
          <p:nvPr/>
        </p:nvSpPr>
        <p:spPr>
          <a:xfrm>
            <a:off x="7031116" y="4874605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B34F7C-881C-A72D-5BBC-22F179E6046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56453" y="4235030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1F6020-57B5-971D-4CED-FAAD22BC9050}"/>
              </a:ext>
            </a:extLst>
          </p:cNvPr>
          <p:cNvSpPr/>
          <p:nvPr/>
        </p:nvSpPr>
        <p:spPr>
          <a:xfrm>
            <a:off x="8595066" y="4874605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4F9044-19F2-E99E-88A9-934E3772D8D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0731534" y="4200092"/>
            <a:ext cx="0" cy="63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1046D-949B-821C-DA59-80933FB921B1}"/>
              </a:ext>
            </a:extLst>
          </p:cNvPr>
          <p:cNvSpPr/>
          <p:nvPr/>
        </p:nvSpPr>
        <p:spPr>
          <a:xfrm>
            <a:off x="10070147" y="4839667"/>
            <a:ext cx="1322773" cy="40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Model-p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37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and </a:t>
            </a:r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Solutions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67"/>
            <a:ext cx="10515600" cy="45301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14CA5-5D66-059B-37B5-0A0B076D9C6D}"/>
              </a:ext>
            </a:extLst>
          </p:cNvPr>
          <p:cNvSpPr txBox="1"/>
          <p:nvPr/>
        </p:nvSpPr>
        <p:spPr>
          <a:xfrm>
            <a:off x="1140031" y="1646767"/>
            <a:ext cx="9591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extensible to other languages with less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Use this self-supervised  approach in other languages such as Spanish, with a populated UMLS version and extensive text databases such as </a:t>
            </a:r>
            <a:r>
              <a:rPr lang="en-US" dirty="0" err="1"/>
              <a:t>Scielo</a:t>
            </a:r>
            <a:r>
              <a:rPr lang="en-US" dirty="0"/>
              <a:t>.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32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131C5B-70D7-AB81-443C-C484EED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[1] </a:t>
            </a:r>
            <a:r>
              <a:rPr lang="en-US" sz="1600" dirty="0">
                <a:effectLst/>
              </a:rPr>
              <a:t>Zhang, Sheng, Hao Cheng, Shikhar </a:t>
            </a:r>
            <a:r>
              <a:rPr lang="en-US" sz="1600" dirty="0" err="1">
                <a:effectLst/>
              </a:rPr>
              <a:t>Vashishth</a:t>
            </a:r>
            <a:r>
              <a:rPr lang="en-US" sz="1600" dirty="0">
                <a:effectLst/>
              </a:rPr>
              <a:t>, Cliff Wong, </a:t>
            </a:r>
            <a:r>
              <a:rPr lang="en-US" sz="1600" dirty="0" err="1">
                <a:effectLst/>
              </a:rPr>
              <a:t>Jinfeng</a:t>
            </a:r>
            <a:r>
              <a:rPr lang="en-US" sz="1600" dirty="0">
                <a:effectLst/>
              </a:rPr>
              <a:t> Xiao, </a:t>
            </a:r>
            <a:r>
              <a:rPr lang="en-US" sz="1600" dirty="0" err="1">
                <a:effectLst/>
              </a:rPr>
              <a:t>Xiaodong</a:t>
            </a:r>
            <a:r>
              <a:rPr lang="en-US" sz="1600" dirty="0">
                <a:effectLst/>
              </a:rPr>
              <a:t> Liu, Tristan Naumann, </a:t>
            </a:r>
            <a:r>
              <a:rPr lang="en-US" sz="1600" dirty="0" err="1">
                <a:effectLst/>
              </a:rPr>
              <a:t>Jianfeng</a:t>
            </a:r>
            <a:r>
              <a:rPr lang="en-US" sz="1600" dirty="0">
                <a:effectLst/>
              </a:rPr>
              <a:t> Gao, and </a:t>
            </a:r>
            <a:r>
              <a:rPr lang="en-US" sz="1600" dirty="0" err="1">
                <a:effectLst/>
              </a:rPr>
              <a:t>Hoifung</a:t>
            </a:r>
            <a:r>
              <a:rPr lang="en-US" sz="1600" dirty="0">
                <a:effectLst/>
              </a:rPr>
              <a:t> Poon. “Knowledge-Rich Self-Supervision for Biomedical Entity Linking.” </a:t>
            </a:r>
            <a:r>
              <a:rPr lang="en-US" sz="1600" dirty="0" err="1">
                <a:effectLst/>
              </a:rPr>
              <a:t>arXiv</a:t>
            </a:r>
            <a:r>
              <a:rPr lang="en-US" sz="1600" dirty="0">
                <a:effectLst/>
              </a:rPr>
              <a:t>, May 23, 2022. </a:t>
            </a:r>
            <a:r>
              <a:rPr lang="en-US" sz="1600" dirty="0">
                <a:effectLst/>
                <a:hlinkClick r:id="rId3"/>
              </a:rPr>
              <a:t>https://doi.org/10.48550/arXiv.2112.07887</a:t>
            </a:r>
            <a:r>
              <a:rPr lang="en-US" sz="1600" dirty="0">
                <a:effectLst/>
              </a:rPr>
              <a:t>.</a:t>
            </a:r>
            <a:endParaRPr lang="es-E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[2]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Sevgili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Özge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Artem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Shelmanov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Mikhail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Arkhipov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Alexander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Panchenko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and Chris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Biemann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“Neural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Entity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Linking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A&amp;nbsp;Survey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of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Models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Based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on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Deep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Learning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.” 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Semantic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Web 13, no. 3 (</a:t>
            </a:r>
            <a:r>
              <a:rPr lang="es-ES" sz="1600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January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1, 2022): 527–70. 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hlinkClick r:id="rId4"/>
              </a:rPr>
              <a:t>https://doi.org/10.3233/SW-222986</a:t>
            </a: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[3] </a:t>
            </a:r>
            <a:r>
              <a:rPr lang="en-US" sz="1600" dirty="0">
                <a:effectLst/>
              </a:rPr>
              <a:t>Moreira, Gabriel de Souza P., Radek </a:t>
            </a:r>
            <a:r>
              <a:rPr lang="en-US" sz="1600" dirty="0" err="1">
                <a:effectLst/>
              </a:rPr>
              <a:t>Osmulski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Mengyao</a:t>
            </a:r>
            <a:r>
              <a:rPr lang="en-US" sz="1600" dirty="0">
                <a:effectLst/>
              </a:rPr>
              <a:t> Xu, </a:t>
            </a:r>
            <a:r>
              <a:rPr lang="en-US" sz="1600" dirty="0" err="1">
                <a:effectLst/>
              </a:rPr>
              <a:t>Ronay</a:t>
            </a:r>
            <a:r>
              <a:rPr lang="en-US" sz="1600" dirty="0">
                <a:effectLst/>
              </a:rPr>
              <a:t> Ak, Benedikt </a:t>
            </a:r>
            <a:r>
              <a:rPr lang="en-US" sz="1600" dirty="0" err="1">
                <a:effectLst/>
              </a:rPr>
              <a:t>Schifferer</a:t>
            </a:r>
            <a:r>
              <a:rPr lang="en-US" sz="1600" dirty="0">
                <a:effectLst/>
              </a:rPr>
              <a:t>, and Even </a:t>
            </a:r>
            <a:r>
              <a:rPr lang="en-US" sz="1600" dirty="0" err="1">
                <a:effectLst/>
              </a:rPr>
              <a:t>Oldridge</a:t>
            </a:r>
            <a:r>
              <a:rPr lang="en-US" sz="1600" dirty="0">
                <a:effectLst/>
              </a:rPr>
              <a:t>. “NV-Retriever: Improving Text Embedding Models with Effective Hard-Negative Mining.” </a:t>
            </a:r>
            <a:r>
              <a:rPr lang="en-US" sz="1600" dirty="0" err="1">
                <a:effectLst/>
              </a:rPr>
              <a:t>arXiv</a:t>
            </a:r>
            <a:r>
              <a:rPr lang="en-US" sz="1600" dirty="0">
                <a:effectLst/>
              </a:rPr>
              <a:t>, July 22, 2024. </a:t>
            </a:r>
            <a:r>
              <a:rPr lang="en-US" sz="1600" dirty="0">
                <a:effectLst/>
                <a:hlinkClick r:id="rId5"/>
              </a:rPr>
              <a:t>https://doi.org/10.48550/arXiv.2407.15831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[4] Zhang, Sheng, Hao Cheng, Shikhar </a:t>
            </a:r>
            <a:r>
              <a:rPr lang="en-US" sz="1600" dirty="0" err="1"/>
              <a:t>Vashishth</a:t>
            </a:r>
            <a:r>
              <a:rPr lang="en-US" sz="1600" dirty="0"/>
              <a:t>, Cliff Wong, </a:t>
            </a:r>
            <a:r>
              <a:rPr lang="en-US" sz="1600" dirty="0" err="1"/>
              <a:t>Jinfeng</a:t>
            </a:r>
            <a:r>
              <a:rPr lang="en-US" sz="1600" dirty="0"/>
              <a:t> Xiao, </a:t>
            </a:r>
            <a:r>
              <a:rPr lang="en-US" sz="1600" dirty="0" err="1"/>
              <a:t>Xiaodong</a:t>
            </a:r>
            <a:r>
              <a:rPr lang="en-US" sz="1600" dirty="0"/>
              <a:t> Liu, Tristan Naumann, </a:t>
            </a:r>
            <a:r>
              <a:rPr lang="en-US" sz="1600" dirty="0" err="1"/>
              <a:t>Jianfeng</a:t>
            </a:r>
            <a:r>
              <a:rPr lang="en-US" sz="1600" dirty="0"/>
              <a:t> Gao, and </a:t>
            </a:r>
            <a:r>
              <a:rPr lang="en-US" sz="1600" dirty="0" err="1"/>
              <a:t>Hoifung</a:t>
            </a:r>
            <a:r>
              <a:rPr lang="en-US" sz="1600" dirty="0"/>
              <a:t> Poon. “Knowledge-Rich Self-Supervision for Biomedical Entity Linking.” </a:t>
            </a:r>
            <a:r>
              <a:rPr lang="en-US" sz="1600" dirty="0" err="1"/>
              <a:t>arXiv</a:t>
            </a:r>
            <a:r>
              <a:rPr lang="en-US" sz="1600" dirty="0"/>
              <a:t>, May 23, 2022. </a:t>
            </a:r>
            <a:r>
              <a:rPr lang="en-US" sz="1600" dirty="0">
                <a:hlinkClick r:id="rId3"/>
              </a:rPr>
              <a:t>https://doi.org/10.48550/arXiv.2112.07887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[5] Gallego, Fernando, Guillermo López-García, Luis </a:t>
            </a:r>
            <a:r>
              <a:rPr lang="en-US" sz="1600" dirty="0" err="1">
                <a:effectLst/>
              </a:rPr>
              <a:t>Gasco</a:t>
            </a:r>
            <a:r>
              <a:rPr lang="en-US" sz="1600" dirty="0">
                <a:effectLst/>
              </a:rPr>
              <a:t>-Sánchez, Martin </a:t>
            </a:r>
            <a:r>
              <a:rPr lang="en-US" sz="1600" dirty="0" err="1">
                <a:effectLst/>
              </a:rPr>
              <a:t>Krallinger</a:t>
            </a:r>
            <a:r>
              <a:rPr lang="en-US" sz="1600" dirty="0">
                <a:effectLst/>
              </a:rPr>
              <a:t>, and Francisco J. </a:t>
            </a:r>
            <a:r>
              <a:rPr lang="en-US" sz="1600" dirty="0" err="1">
                <a:effectLst/>
              </a:rPr>
              <a:t>Veredas</a:t>
            </a:r>
            <a:r>
              <a:rPr lang="en-US" sz="1600" dirty="0">
                <a:effectLst/>
              </a:rPr>
              <a:t>. “</a:t>
            </a:r>
            <a:r>
              <a:rPr lang="en-US" sz="1600" dirty="0" err="1">
                <a:effectLst/>
              </a:rPr>
              <a:t>ClinLinker</a:t>
            </a:r>
            <a:r>
              <a:rPr lang="en-US" sz="1600" dirty="0">
                <a:effectLst/>
              </a:rPr>
              <a:t>: Medical Entity Linking of Clinical Concept Mentions in Spanish.” </a:t>
            </a:r>
            <a:r>
              <a:rPr lang="en-US" sz="1600" dirty="0" err="1">
                <a:effectLst/>
              </a:rPr>
              <a:t>arXiv</a:t>
            </a:r>
            <a:r>
              <a:rPr lang="en-US" sz="1600" dirty="0">
                <a:effectLst/>
              </a:rPr>
              <a:t>, April 9, 2024. </a:t>
            </a:r>
            <a:r>
              <a:rPr lang="en-US" sz="1600" dirty="0">
                <a:effectLst/>
                <a:hlinkClick r:id="rId6"/>
              </a:rPr>
              <a:t>https://doi.org/10.48550/arXiv.2404.06367</a:t>
            </a:r>
            <a:r>
              <a:rPr lang="en-US" sz="16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1600" dirty="0"/>
              <a:t>[6] Liu, </a:t>
            </a:r>
            <a:r>
              <a:rPr lang="en-US" sz="1600" dirty="0" err="1"/>
              <a:t>Fangyu</a:t>
            </a:r>
            <a:r>
              <a:rPr lang="en-US" sz="1600" dirty="0"/>
              <a:t>, Ehsan </a:t>
            </a:r>
            <a:r>
              <a:rPr lang="en-US" sz="1600" dirty="0" err="1"/>
              <a:t>Shareghi</a:t>
            </a:r>
            <a:r>
              <a:rPr lang="en-US" sz="1600" dirty="0"/>
              <a:t>, </a:t>
            </a:r>
            <a:r>
              <a:rPr lang="en-US" sz="1600" dirty="0" err="1"/>
              <a:t>Zaiqiao</a:t>
            </a:r>
            <a:r>
              <a:rPr lang="en-US" sz="1600" dirty="0"/>
              <a:t> Meng, Marco </a:t>
            </a:r>
            <a:r>
              <a:rPr lang="en-US" sz="1600" dirty="0" err="1"/>
              <a:t>Basaldella</a:t>
            </a:r>
            <a:r>
              <a:rPr lang="en-US" sz="1600" dirty="0"/>
              <a:t>, and Nigel Collier. “Self-Alignment Pretraining for Biomedical Entity Representations.” </a:t>
            </a:r>
            <a:r>
              <a:rPr lang="en-US" sz="1600" dirty="0" err="1"/>
              <a:t>arXiv</a:t>
            </a:r>
            <a:r>
              <a:rPr lang="en-US" sz="1600" dirty="0"/>
              <a:t>, April 7, 2021. </a:t>
            </a:r>
            <a:r>
              <a:rPr lang="en-US" sz="1600" dirty="0">
                <a:hlinkClick r:id="rId7"/>
              </a:rPr>
              <a:t>https://doi.org/10.48550/arXiv.2010.11784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65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E1D67-4E0D-C526-C314-2F86DE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222" y="438073"/>
            <a:ext cx="4395556" cy="1867926"/>
          </a:xfrm>
        </p:spPr>
        <p:txBody>
          <a:bodyPr>
            <a:normAutofit/>
          </a:bodyPr>
          <a:lstStyle/>
          <a:p>
            <a:r>
              <a:rPr lang="es-ES" sz="6600" b="1" dirty="0" err="1"/>
              <a:t>Thank</a:t>
            </a:r>
            <a:r>
              <a:rPr lang="es-ES" sz="6600" b="1" dirty="0"/>
              <a:t> </a:t>
            </a:r>
            <a:r>
              <a:rPr lang="es-ES" sz="6600" b="1" dirty="0" err="1"/>
              <a:t>You</a:t>
            </a:r>
            <a:endParaRPr lang="es-ES" sz="6600" b="1" dirty="0"/>
          </a:p>
        </p:txBody>
      </p:sp>
      <p:pic>
        <p:nvPicPr>
          <p:cNvPr id="2052" name="Picture 4" descr="470 Puns &amp; Wordplay ideas | puns, best puns, bones funny">
            <a:extLst>
              <a:ext uri="{FF2B5EF4-FFF2-40B4-BE49-F238E27FC236}">
                <a16:creationId xmlns:a16="http://schemas.microsoft.com/office/drawing/2014/main" id="{25492F65-BF7C-D2FC-3363-BF2E1A16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457855"/>
            <a:ext cx="5238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42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in Biomedical Domain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matching</a:t>
            </a:r>
            <a:r>
              <a:rPr lang="es-ES" sz="2000" dirty="0"/>
              <a:t> a </a:t>
            </a:r>
            <a:r>
              <a:rPr lang="es-ES" sz="2000" dirty="0" err="1"/>
              <a:t>mention</a:t>
            </a:r>
            <a:r>
              <a:rPr lang="es-ES" sz="2000" dirty="0"/>
              <a:t> in </a:t>
            </a:r>
            <a:r>
              <a:rPr lang="es-ES" sz="2000" dirty="0" err="1"/>
              <a:t>text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ontology</a:t>
            </a:r>
            <a:r>
              <a:rPr lang="es-ES" sz="2000" dirty="0"/>
              <a:t> </a:t>
            </a:r>
            <a:r>
              <a:rPr lang="es-ES" sz="2000" dirty="0" err="1"/>
              <a:t>record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Mentions</a:t>
            </a:r>
            <a:r>
              <a:rPr lang="es-ES" sz="2000" dirty="0"/>
              <a:t> </a:t>
            </a:r>
            <a:r>
              <a:rPr lang="es-ES" sz="2000" dirty="0" err="1"/>
              <a:t>disambiguation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critical</a:t>
            </a:r>
            <a:r>
              <a:rPr lang="es-ES" sz="2000" dirty="0"/>
              <a:t> in </a:t>
            </a:r>
            <a:r>
              <a:rPr lang="es-ES" sz="2000" dirty="0" err="1"/>
              <a:t>biomedical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.</a:t>
            </a:r>
          </a:p>
          <a:p>
            <a:r>
              <a:rPr lang="en-US" sz="2000" dirty="0"/>
              <a:t>Unified Medical Language System (UMLS): Representative ontology for biomedicine with +4M entities.</a:t>
            </a:r>
            <a:endParaRPr lang="es-ES" sz="2000" dirty="0"/>
          </a:p>
        </p:txBody>
      </p:sp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26417"/>
            <a:ext cx="1106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 (</a:t>
            </a:r>
            <a:r>
              <a:rPr lang="es-ES" sz="1200" dirty="0" err="1"/>
              <a:t>left</a:t>
            </a:r>
            <a:r>
              <a:rPr lang="es-ES" sz="1200" dirty="0"/>
              <a:t>): </a:t>
            </a:r>
            <a:r>
              <a:rPr lang="en-US" sz="1200" dirty="0" err="1">
                <a:effectLst/>
              </a:rPr>
              <a:t>Sevgili</a:t>
            </a:r>
            <a:r>
              <a:rPr lang="en-US" sz="1200" dirty="0">
                <a:effectLst/>
              </a:rPr>
              <a:t>, Özge, Artem </a:t>
            </a:r>
            <a:r>
              <a:rPr lang="en-US" sz="1200" dirty="0" err="1">
                <a:effectLst/>
              </a:rPr>
              <a:t>Shelmanov</a:t>
            </a:r>
            <a:r>
              <a:rPr lang="en-US" sz="1200" dirty="0">
                <a:effectLst/>
              </a:rPr>
              <a:t>, Mikhail Arkhipov, Alexander </a:t>
            </a:r>
            <a:r>
              <a:rPr lang="en-US" sz="1200" dirty="0" err="1">
                <a:effectLst/>
              </a:rPr>
              <a:t>Panchenko</a:t>
            </a:r>
            <a:r>
              <a:rPr lang="en-US" sz="1200" dirty="0">
                <a:effectLst/>
              </a:rPr>
              <a:t>, and Chris </a:t>
            </a:r>
            <a:r>
              <a:rPr lang="en-US" sz="1200" dirty="0" err="1">
                <a:effectLst/>
              </a:rPr>
              <a:t>Biemann</a:t>
            </a:r>
            <a:r>
              <a:rPr lang="en-US" sz="1200" dirty="0">
                <a:effectLst/>
              </a:rPr>
              <a:t>. “Neural Entity Linking: A Survey of Models Based on Deep Learning.” </a:t>
            </a:r>
            <a:r>
              <a:rPr lang="en-US" sz="1200" i="1" dirty="0">
                <a:effectLst/>
              </a:rPr>
              <a:t>Semantic Web</a:t>
            </a:r>
            <a:r>
              <a:rPr lang="en-US" sz="1200" dirty="0">
                <a:effectLst/>
              </a:rPr>
              <a:t> 13, no. 3 (January 1, 2022): 527–70. </a:t>
            </a:r>
            <a:r>
              <a:rPr lang="en-US" sz="1200" dirty="0">
                <a:effectLst/>
                <a:hlinkClick r:id="rId4"/>
              </a:rPr>
              <a:t>https://doi.org/10.3233/SW-222986</a:t>
            </a:r>
            <a:r>
              <a:rPr lang="en-US" sz="1200" dirty="0">
                <a:effectLst/>
              </a:rPr>
              <a:t>.</a:t>
            </a:r>
          </a:p>
          <a:p>
            <a:pPr algn="just"/>
            <a:r>
              <a:rPr lang="en-US" sz="1200" dirty="0"/>
              <a:t>Image (right): https://www.nlm.nih.gov/research/umls/new_users/online_learning/Meta_001.html</a:t>
            </a:r>
            <a:endParaRPr lang="en-US" sz="1200" dirty="0">
              <a:effectLst/>
            </a:endParaRPr>
          </a:p>
          <a:p>
            <a:pPr algn="just"/>
            <a:endParaRPr lang="es-E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89D7-798D-ED72-0686-FED932DCB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85" y="4115609"/>
            <a:ext cx="7786325" cy="1596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89253F-58CD-B537-0580-961843505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814" y="4198734"/>
            <a:ext cx="3412241" cy="14443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4F7313-E5E6-1D62-CFFC-7FE323CEE0DA}"/>
              </a:ext>
            </a:extLst>
          </p:cNvPr>
          <p:cNvSpPr/>
          <p:nvPr/>
        </p:nvSpPr>
        <p:spPr>
          <a:xfrm>
            <a:off x="8143439" y="4174984"/>
            <a:ext cx="3550002" cy="14993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0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E99DF-EE0F-B77D-00E6-E67CFD9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H1</a:t>
            </a:r>
            <a:r>
              <a:rPr lang="en-US" sz="2000" dirty="0"/>
              <a:t>: Address entity ambiguity and variability in biomedical domain.</a:t>
            </a:r>
          </a:p>
          <a:p>
            <a:r>
              <a:rPr lang="en-US" sz="2000" b="1" dirty="0"/>
              <a:t>H2</a:t>
            </a:r>
            <a:r>
              <a:rPr lang="en-US" sz="2000" dirty="0"/>
              <a:t>: Overcome limitations of zero-shot methods such as not considering entity context.</a:t>
            </a:r>
          </a:p>
          <a:p>
            <a:r>
              <a:rPr lang="en-US" sz="2000" b="1" dirty="0"/>
              <a:t>H3</a:t>
            </a:r>
            <a:r>
              <a:rPr lang="en-US" sz="2000" dirty="0"/>
              <a:t>: Leverage domain-specific ontologies and self-supervision to enable scalable, accurate biomedical entity linking without labeled examples.</a:t>
            </a:r>
            <a:endParaRPr lang="es-ES" sz="2000" dirty="0"/>
          </a:p>
        </p:txBody>
      </p:sp>
      <p:pic>
        <p:nvPicPr>
          <p:cNvPr id="1026" name="Picture 2" descr="A sample in the MeDAL dataset.">
            <a:extLst>
              <a:ext uri="{FF2B5EF4-FFF2-40B4-BE49-F238E27FC236}">
                <a16:creationId xmlns:a16="http://schemas.microsoft.com/office/drawing/2014/main" id="{85484C14-22E1-BEB5-F42E-C4BB3046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63" y="3635885"/>
            <a:ext cx="5486474" cy="20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F8FECD1B-10A7-DFA4-236B-4544C160A653}"/>
              </a:ext>
            </a:extLst>
          </p:cNvPr>
          <p:cNvSpPr txBox="1"/>
          <p:nvPr/>
        </p:nvSpPr>
        <p:spPr>
          <a:xfrm>
            <a:off x="424632" y="6262042"/>
            <a:ext cx="1106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 err="1"/>
              <a:t>Image</a:t>
            </a:r>
            <a:r>
              <a:rPr lang="es-ES" sz="1200" dirty="0"/>
              <a:t>: </a:t>
            </a:r>
            <a:r>
              <a:rPr lang="es-ES" sz="1200" dirty="0" err="1"/>
              <a:t>Wen</a:t>
            </a:r>
            <a:r>
              <a:rPr lang="es-ES" sz="1200" dirty="0"/>
              <a:t>, </a:t>
            </a:r>
            <a:r>
              <a:rPr lang="es-ES" sz="1200" dirty="0" err="1"/>
              <a:t>Zhi</a:t>
            </a:r>
            <a:r>
              <a:rPr lang="es-ES" sz="1200" dirty="0"/>
              <a:t> &amp; Lu, </a:t>
            </a:r>
            <a:r>
              <a:rPr lang="es-ES" sz="1200" dirty="0" err="1"/>
              <a:t>Xing</a:t>
            </a:r>
            <a:r>
              <a:rPr lang="es-ES" sz="1200" dirty="0"/>
              <a:t> Han &amp; Reddy, </a:t>
            </a:r>
            <a:r>
              <a:rPr lang="es-ES" sz="1200" dirty="0" err="1"/>
              <a:t>Siva</a:t>
            </a:r>
            <a:r>
              <a:rPr lang="es-ES" sz="1200" dirty="0"/>
              <a:t>. (2020). </a:t>
            </a:r>
            <a:r>
              <a:rPr lang="es-ES" sz="1200" dirty="0" err="1"/>
              <a:t>MeDAL</a:t>
            </a:r>
            <a:r>
              <a:rPr lang="es-ES" sz="1200" dirty="0"/>
              <a:t>: Medical </a:t>
            </a:r>
            <a:r>
              <a:rPr lang="es-ES" sz="1200" dirty="0" err="1"/>
              <a:t>Abbreviation</a:t>
            </a:r>
            <a:r>
              <a:rPr lang="es-ES" sz="1200" dirty="0"/>
              <a:t> </a:t>
            </a:r>
            <a:r>
              <a:rPr lang="es-ES" sz="1200" dirty="0" err="1"/>
              <a:t>Disambiguation</a:t>
            </a:r>
            <a:r>
              <a:rPr lang="es-ES" sz="1200" dirty="0"/>
              <a:t> </a:t>
            </a:r>
            <a:r>
              <a:rPr lang="es-ES" sz="1200" dirty="0" err="1"/>
              <a:t>Dataset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Natural </a:t>
            </a:r>
            <a:r>
              <a:rPr lang="es-ES" sz="1200" dirty="0" err="1"/>
              <a:t>Language</a:t>
            </a:r>
            <a:r>
              <a:rPr lang="es-ES" sz="1200" dirty="0"/>
              <a:t> </a:t>
            </a:r>
            <a:r>
              <a:rPr lang="es-ES" sz="1200" dirty="0" err="1"/>
              <a:t>Understanding</a:t>
            </a:r>
            <a:r>
              <a:rPr lang="es-ES" sz="1200" dirty="0"/>
              <a:t> </a:t>
            </a:r>
            <a:r>
              <a:rPr lang="es-ES" sz="1200" dirty="0" err="1"/>
              <a:t>Pretraining</a:t>
            </a:r>
            <a:r>
              <a:rPr lang="es-ES" sz="1200" dirty="0"/>
              <a:t>. 130-135. 10.18653/v1/2020.clinicalnlp-1.15.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05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8C8B8E-3852-E6AA-BAC7-0700A098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747" y="1281035"/>
            <a:ext cx="7636399" cy="5389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37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8C8B8E-3852-E6AA-BAC7-0700A098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2" y="1281035"/>
            <a:ext cx="7636399" cy="538997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F7C631-4527-1C74-DF21-D068A6D7CF81}"/>
              </a:ext>
            </a:extLst>
          </p:cNvPr>
          <p:cNvSpPr/>
          <p:nvPr/>
        </p:nvSpPr>
        <p:spPr>
          <a:xfrm>
            <a:off x="1401288" y="1805049"/>
            <a:ext cx="2660073" cy="2921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958DC-BF9B-7716-0390-080460C6C69C}"/>
              </a:ext>
            </a:extLst>
          </p:cNvPr>
          <p:cNvSpPr txBox="1"/>
          <p:nvPr/>
        </p:nvSpPr>
        <p:spPr>
          <a:xfrm>
            <a:off x="8205849" y="1460665"/>
            <a:ext cx="3811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UMLS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4M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Semantic hierarchy (ISA)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Descriptions (6% concepts)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1.6B mention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Dictionary search + context retrieval (64 tokens window)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0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Training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8C8B8E-3852-E6AA-BAC7-0700A098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2" y="1281035"/>
            <a:ext cx="7636399" cy="538997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F7C631-4527-1C74-DF21-D068A6D7CF81}"/>
              </a:ext>
            </a:extLst>
          </p:cNvPr>
          <p:cNvSpPr/>
          <p:nvPr/>
        </p:nvSpPr>
        <p:spPr>
          <a:xfrm>
            <a:off x="4122859" y="1764618"/>
            <a:ext cx="3864852" cy="28548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078F2-DFB2-BB29-4953-DA5C774B1505}"/>
              </a:ext>
            </a:extLst>
          </p:cNvPr>
          <p:cNvSpPr txBox="1"/>
          <p:nvPr/>
        </p:nvSpPr>
        <p:spPr>
          <a:xfrm>
            <a:off x="8043766" y="1930221"/>
            <a:ext cx="386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minibatch, 2N mentions for N entities are sampled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D2360-66E3-ED44-6062-4B727CA7D137}"/>
              </a:ext>
            </a:extLst>
          </p:cNvPr>
          <p:cNvSpPr txBox="1"/>
          <p:nvPr/>
        </p:nvSpPr>
        <p:spPr>
          <a:xfrm>
            <a:off x="8043766" y="4427200"/>
            <a:ext cx="4345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Enriched with N entity-centered references (aliases + semantic):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945351-FA4B-FD4D-E1FD-C6D1A742F423}"/>
              </a:ext>
            </a:extLst>
          </p:cNvPr>
          <p:cNvSpPr txBox="1"/>
          <p:nvPr/>
        </p:nvSpPr>
        <p:spPr>
          <a:xfrm>
            <a:off x="8043767" y="2748971"/>
            <a:ext cx="4345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[CLS] </a:t>
            </a:r>
            <a:r>
              <a:rPr lang="en-US" b="1" dirty="0" err="1"/>
              <a:t>ctx</a:t>
            </a:r>
            <a:r>
              <a:rPr lang="en-US" b="1" baseline="-25000" dirty="0" err="1"/>
              <a:t>L</a:t>
            </a:r>
            <a:r>
              <a:rPr lang="en-US" b="1" dirty="0"/>
              <a:t> [</a:t>
            </a:r>
            <a:r>
              <a:rPr lang="en-US" b="1" dirty="0" err="1"/>
              <a:t>Ms</a:t>
            </a:r>
            <a:r>
              <a:rPr lang="en-US" b="1" dirty="0"/>
              <a:t>] mention [Me] </a:t>
            </a:r>
            <a:r>
              <a:rPr lang="en-US" b="1" dirty="0" err="1"/>
              <a:t>ctx</a:t>
            </a:r>
            <a:r>
              <a:rPr lang="en-US" b="1" baseline="-25000" dirty="0" err="1"/>
              <a:t>R</a:t>
            </a:r>
            <a:r>
              <a:rPr lang="en-US" b="1" dirty="0"/>
              <a:t> [SEP]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79B10-C508-6BCB-7AE2-5C1B07AAAE0B}"/>
              </a:ext>
            </a:extLst>
          </p:cNvPr>
          <p:cNvSpPr txBox="1"/>
          <p:nvPr/>
        </p:nvSpPr>
        <p:spPr>
          <a:xfrm>
            <a:off x="7987710" y="5147559"/>
            <a:ext cx="4506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[CLS] </a:t>
            </a:r>
            <a:r>
              <a:rPr lang="en-US" b="1" dirty="0" err="1"/>
              <a:t>stn</a:t>
            </a:r>
            <a:r>
              <a:rPr lang="en-US" b="1" dirty="0"/>
              <a:t> [SEP] type [SEP] aliases [SEP]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A1EE-F1D6-BC49-3C5D-4CE718BB9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917" y="3295053"/>
            <a:ext cx="3864851" cy="736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8A842-0075-C45C-5BE4-14C0992E6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173" y="5738332"/>
            <a:ext cx="3556444" cy="754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Methodology: Training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3C2E1-22E7-AEBB-20EC-4D3F1CAE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120" y="1590137"/>
            <a:ext cx="5371488" cy="37772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3D9FAE-76E0-637E-AE22-C40AAF87BC37}"/>
              </a:ext>
            </a:extLst>
          </p:cNvPr>
          <p:cNvSpPr txBox="1"/>
          <p:nvPr/>
        </p:nvSpPr>
        <p:spPr>
          <a:xfrm>
            <a:off x="7454396" y="5608361"/>
            <a:ext cx="386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Cross-Encoder Re-ranker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8BFADB-1145-E757-CB34-040BB9758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83" y="1637639"/>
            <a:ext cx="3614915" cy="7879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9166AF6-DC29-C505-4967-820B3597A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678" y="2445424"/>
            <a:ext cx="3077004" cy="76210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8BC5B3-9280-ABCC-5EE2-8CCEE31B6A99}"/>
              </a:ext>
            </a:extLst>
          </p:cNvPr>
          <p:cNvSpPr/>
          <p:nvPr/>
        </p:nvSpPr>
        <p:spPr>
          <a:xfrm>
            <a:off x="975996" y="4762341"/>
            <a:ext cx="3864852" cy="10692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3A20A9-D82F-3380-236C-0C08D28CAA08}"/>
              </a:ext>
            </a:extLst>
          </p:cNvPr>
          <p:cNvSpPr/>
          <p:nvPr/>
        </p:nvSpPr>
        <p:spPr>
          <a:xfrm>
            <a:off x="3386969" y="3444771"/>
            <a:ext cx="510639" cy="12318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27C75-3852-A633-4CE2-574B64B9FBA0}"/>
              </a:ext>
            </a:extLst>
          </p:cNvPr>
          <p:cNvSpPr txBox="1"/>
          <p:nvPr/>
        </p:nvSpPr>
        <p:spPr>
          <a:xfrm>
            <a:off x="4041080" y="3480396"/>
            <a:ext cx="149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candidates per mention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8344C1-48C2-898B-918A-C8BE0EC8ED25}"/>
              </a:ext>
            </a:extLst>
          </p:cNvPr>
          <p:cNvSpPr/>
          <p:nvPr/>
        </p:nvSpPr>
        <p:spPr>
          <a:xfrm>
            <a:off x="975995" y="1537214"/>
            <a:ext cx="3864852" cy="17931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76E97E-88E9-6358-8A7B-3EA375987F7A}"/>
              </a:ext>
            </a:extLst>
          </p:cNvPr>
          <p:cNvSpPr txBox="1"/>
          <p:nvPr/>
        </p:nvSpPr>
        <p:spPr>
          <a:xfrm>
            <a:off x="760113" y="4420025"/>
            <a:ext cx="361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Cross-encoder </a:t>
            </a:r>
            <a:r>
              <a:rPr lang="en-US" dirty="0" err="1"/>
              <a:t>reranker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30D72-EFAB-73A5-4785-7C101719B3BC}"/>
              </a:ext>
            </a:extLst>
          </p:cNvPr>
          <p:cNvSpPr txBox="1"/>
          <p:nvPr/>
        </p:nvSpPr>
        <p:spPr>
          <a:xfrm>
            <a:off x="1571626" y="4875118"/>
            <a:ext cx="270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[CLS] Mention Candidate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0D36B1-4435-D199-703D-1D5E3F390C59}"/>
              </a:ext>
            </a:extLst>
          </p:cNvPr>
          <p:cNvSpPr/>
          <p:nvPr/>
        </p:nvSpPr>
        <p:spPr>
          <a:xfrm>
            <a:off x="1500489" y="5316788"/>
            <a:ext cx="2835193" cy="323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Layer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18565F2-2F2E-456B-1142-B64C5D4FCDE1}"/>
              </a:ext>
            </a:extLst>
          </p:cNvPr>
          <p:cNvSpPr/>
          <p:nvPr/>
        </p:nvSpPr>
        <p:spPr>
          <a:xfrm>
            <a:off x="3339077" y="5873588"/>
            <a:ext cx="558917" cy="5061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FECD6-85C7-3FA4-2310-0034DDCD4322}"/>
              </a:ext>
            </a:extLst>
          </p:cNvPr>
          <p:cNvSpPr txBox="1"/>
          <p:nvPr/>
        </p:nvSpPr>
        <p:spPr>
          <a:xfrm>
            <a:off x="2599304" y="6421815"/>
            <a:ext cx="236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Ranked Candidates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BE32D-7CC3-EC8E-E388-A32A07208B67}"/>
              </a:ext>
            </a:extLst>
          </p:cNvPr>
          <p:cNvSpPr txBox="1"/>
          <p:nvPr/>
        </p:nvSpPr>
        <p:spPr>
          <a:xfrm>
            <a:off x="760113" y="1163706"/>
            <a:ext cx="361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Candidates Generation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73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F321-955C-BEA9-FCA5-B4ADA991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Inference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8C8B8E-3852-E6AA-BAC7-0700A098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2" y="1281035"/>
            <a:ext cx="7636399" cy="538997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F7C631-4527-1C74-DF21-D068A6D7CF81}"/>
              </a:ext>
            </a:extLst>
          </p:cNvPr>
          <p:cNvSpPr/>
          <p:nvPr/>
        </p:nvSpPr>
        <p:spPr>
          <a:xfrm>
            <a:off x="1425040" y="4833257"/>
            <a:ext cx="6538922" cy="1837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0080F-C058-6D7C-1AD8-690F047B16DD}"/>
              </a:ext>
            </a:extLst>
          </p:cNvPr>
          <p:cNvSpPr txBox="1"/>
          <p:nvPr/>
        </p:nvSpPr>
        <p:spPr>
          <a:xfrm>
            <a:off x="8209994" y="1690688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Prototypes</a:t>
            </a:r>
            <a:r>
              <a:rPr lang="en-US" dirty="0"/>
              <a:t>: Sampled mentions for each entity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30E7B-1077-0A0E-3731-D910592D6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94" y="2265590"/>
            <a:ext cx="3772209" cy="460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8E1226-3066-95D8-BDD8-9B804E160483}"/>
              </a:ext>
            </a:extLst>
          </p:cNvPr>
          <p:cNvSpPr txBox="1"/>
          <p:nvPr/>
        </p:nvSpPr>
        <p:spPr>
          <a:xfrm>
            <a:off x="8209993" y="2911921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Supervised data</a:t>
            </a:r>
            <a:r>
              <a:rPr lang="en-US" dirty="0"/>
              <a:t>: </a:t>
            </a:r>
          </a:p>
          <a:p>
            <a:r>
              <a:rPr lang="en-US" dirty="0"/>
              <a:t>       Prototypes = Gold Standard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10935-9545-6C46-1322-45E907E71926}"/>
              </a:ext>
            </a:extLst>
          </p:cNvPr>
          <p:cNvSpPr txBox="1"/>
          <p:nvPr/>
        </p:nvSpPr>
        <p:spPr>
          <a:xfrm>
            <a:off x="8209992" y="3744337"/>
            <a:ext cx="37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Lazy Supervised data</a:t>
            </a:r>
            <a:r>
              <a:rPr lang="en-US" dirty="0"/>
              <a:t>:</a:t>
            </a:r>
          </a:p>
          <a:p>
            <a:r>
              <a:rPr lang="en-US" dirty="0"/>
              <a:t>Prototypes = GS + Self-Sup Mentions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14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04D6-AA35-9828-3727-892C66FD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r>
              <a:rPr lang="es-ES" dirty="0"/>
              <a:t>: </a:t>
            </a:r>
            <a:r>
              <a:rPr lang="es-ES" dirty="0" err="1"/>
              <a:t>Self-supervision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E51-E179-C18C-7608-4ACC1EB1C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893" y="1365663"/>
            <a:ext cx="10325208" cy="2203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02086-F08C-ACD3-E223-8BAF2DB0F646}"/>
              </a:ext>
            </a:extLst>
          </p:cNvPr>
          <p:cNvSpPr txBox="1"/>
          <p:nvPr/>
        </p:nvSpPr>
        <p:spPr>
          <a:xfrm>
            <a:off x="1231893" y="4006878"/>
            <a:ext cx="48263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Batch size</a:t>
            </a:r>
            <a:r>
              <a:rPr lang="en-US" dirty="0"/>
              <a:t>: 512</a:t>
            </a:r>
          </a:p>
          <a:p>
            <a:r>
              <a:rPr lang="en-US" b="1" dirty="0"/>
              <a:t>Learning rate</a:t>
            </a:r>
            <a:r>
              <a:rPr lang="en-US" dirty="0"/>
              <a:t>: 10−5</a:t>
            </a:r>
          </a:p>
          <a:p>
            <a:r>
              <a:rPr lang="en-US" b="1" dirty="0"/>
              <a:t>Dropout rate</a:t>
            </a:r>
            <a:r>
              <a:rPr lang="en-US" dirty="0"/>
              <a:t>: 0.1</a:t>
            </a:r>
          </a:p>
          <a:p>
            <a:r>
              <a:rPr lang="en-US" b="1" dirty="0" err="1"/>
              <a:t>p</a:t>
            </a:r>
            <a:r>
              <a:rPr lang="en-US" b="1" baseline="-25000" dirty="0" err="1"/>
              <a:t>mask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/>
              <a:t>p</a:t>
            </a:r>
            <a:r>
              <a:rPr lang="en-US" b="1" baseline="-25000" dirty="0"/>
              <a:t>replace</a:t>
            </a:r>
            <a:r>
              <a:rPr lang="en-US" b="1" dirty="0"/>
              <a:t> </a:t>
            </a:r>
            <a:r>
              <a:rPr lang="en-US" dirty="0"/>
              <a:t>= 0.2</a:t>
            </a:r>
          </a:p>
          <a:p>
            <a:r>
              <a:rPr lang="en-US" b="1" dirty="0"/>
              <a:t>τ</a:t>
            </a:r>
            <a:r>
              <a:rPr lang="en-US" dirty="0"/>
              <a:t> = </a:t>
            </a:r>
            <a:r>
              <a:rPr lang="en-US" b="1" dirty="0"/>
              <a:t>π</a:t>
            </a:r>
            <a:r>
              <a:rPr lang="en-US" dirty="0"/>
              <a:t> = 1.0</a:t>
            </a:r>
          </a:p>
          <a:p>
            <a:r>
              <a:rPr lang="en-US" b="1" dirty="0"/>
              <a:t>α</a:t>
            </a:r>
            <a:r>
              <a:rPr lang="en-US" dirty="0"/>
              <a:t> = </a:t>
            </a:r>
            <a:r>
              <a:rPr lang="en-US" b="1" dirty="0"/>
              <a:t>β</a:t>
            </a:r>
            <a:r>
              <a:rPr lang="en-US" dirty="0"/>
              <a:t> = 0.5</a:t>
            </a:r>
          </a:p>
          <a:p>
            <a:r>
              <a:rPr lang="en-US" b="1" dirty="0"/>
              <a:t>K</a:t>
            </a:r>
            <a:r>
              <a:rPr lang="en-US" dirty="0"/>
              <a:t> = 100 (number of prototypes for re-ranking)</a:t>
            </a:r>
          </a:p>
          <a:p>
            <a:r>
              <a:rPr lang="en-US" b="1" dirty="0"/>
              <a:t>Initialization weights</a:t>
            </a:r>
            <a:r>
              <a:rPr lang="en-US" dirty="0"/>
              <a:t>: </a:t>
            </a:r>
            <a:r>
              <a:rPr lang="en-US" dirty="0" err="1"/>
              <a:t>PubMedBERT</a:t>
            </a:r>
            <a:endParaRPr lang="en-US" dirty="0"/>
          </a:p>
          <a:p>
            <a:r>
              <a:rPr lang="en-US" b="1" dirty="0"/>
              <a:t>Training time</a:t>
            </a:r>
            <a:r>
              <a:rPr lang="en-US" dirty="0"/>
              <a:t>: 3 hours on 4 NVIDIA V100 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9136C-1E9E-7EA1-01BD-AE33F29886E3}"/>
              </a:ext>
            </a:extLst>
          </p:cNvPr>
          <p:cNvSpPr txBox="1"/>
          <p:nvPr/>
        </p:nvSpPr>
        <p:spPr>
          <a:xfrm>
            <a:off x="3446611" y="3568300"/>
            <a:ext cx="106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</a:t>
            </a:r>
          </a:p>
          <a:p>
            <a:r>
              <a:rPr lang="en-US" dirty="0"/>
              <a:t>6,892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9FA17-0F24-C0C9-0519-F0ACB14406DC}"/>
              </a:ext>
            </a:extLst>
          </p:cNvPr>
          <p:cNvSpPr txBox="1"/>
          <p:nvPr/>
        </p:nvSpPr>
        <p:spPr>
          <a:xfrm>
            <a:off x="4656652" y="3565206"/>
            <a:ext cx="111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</a:t>
            </a:r>
          </a:p>
          <a:p>
            <a:r>
              <a:rPr lang="en-US" dirty="0"/>
              <a:t>5,818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2E9EC-1479-ECC4-EBF3-23C3B03E9C9C}"/>
              </a:ext>
            </a:extLst>
          </p:cNvPr>
          <p:cNvSpPr txBox="1"/>
          <p:nvPr/>
        </p:nvSpPr>
        <p:spPr>
          <a:xfrm>
            <a:off x="5674494" y="3550461"/>
            <a:ext cx="111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chemical</a:t>
            </a:r>
          </a:p>
          <a:p>
            <a:r>
              <a:rPr lang="en-US" dirty="0"/>
              <a:t>4,409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6D6F6-F4C9-BAD5-DB03-CEB34E264C39}"/>
              </a:ext>
            </a:extLst>
          </p:cNvPr>
          <p:cNvSpPr txBox="1"/>
          <p:nvPr/>
        </p:nvSpPr>
        <p:spPr>
          <a:xfrm>
            <a:off x="6540658" y="825047"/>
            <a:ext cx="111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</a:t>
            </a:r>
          </a:p>
          <a:p>
            <a:r>
              <a:rPr lang="en-US" dirty="0"/>
              <a:t>17,809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F8CBD-B8AA-3263-5528-14E095F52983}"/>
              </a:ext>
            </a:extLst>
          </p:cNvPr>
          <p:cNvSpPr txBox="1"/>
          <p:nvPr/>
        </p:nvSpPr>
        <p:spPr>
          <a:xfrm>
            <a:off x="7437570" y="825047"/>
            <a:ext cx="12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</a:t>
            </a:r>
          </a:p>
          <a:p>
            <a:r>
              <a:rPr lang="en-US" dirty="0"/>
              <a:t>13,609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5ED8A-C342-4A51-575C-8240EBFF2B0E}"/>
              </a:ext>
            </a:extLst>
          </p:cNvPr>
          <p:cNvSpPr txBox="1"/>
          <p:nvPr/>
        </p:nvSpPr>
        <p:spPr>
          <a:xfrm>
            <a:off x="8600761" y="820960"/>
            <a:ext cx="91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Variety</a:t>
            </a:r>
          </a:p>
          <a:p>
            <a:r>
              <a:rPr lang="en-US" dirty="0"/>
              <a:t>350k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C19BE-58EF-5308-3EE0-1641A6B60E20}"/>
              </a:ext>
            </a:extLst>
          </p:cNvPr>
          <p:cNvSpPr txBox="1"/>
          <p:nvPr/>
        </p:nvSpPr>
        <p:spPr>
          <a:xfrm>
            <a:off x="9723779" y="3680616"/>
            <a:ext cx="1116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most common</a:t>
            </a:r>
          </a:p>
          <a:p>
            <a:r>
              <a:rPr lang="en-US" dirty="0"/>
              <a:t>types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F0D0C-3C41-C5B2-524C-1DD57870E5D7}"/>
              </a:ext>
            </a:extLst>
          </p:cNvPr>
          <p:cNvSpPr txBox="1"/>
          <p:nvPr/>
        </p:nvSpPr>
        <p:spPr>
          <a:xfrm>
            <a:off x="-27373" y="2062027"/>
            <a:ext cx="173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Unsupervised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AD310D-4FD2-DB89-A352-3AD82C78343D}"/>
              </a:ext>
            </a:extLst>
          </p:cNvPr>
          <p:cNvSpPr txBox="1"/>
          <p:nvPr/>
        </p:nvSpPr>
        <p:spPr>
          <a:xfrm>
            <a:off x="0" y="2874053"/>
            <a:ext cx="173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4ABE1D-E725-785B-F748-5614DA17A422}"/>
              </a:ext>
            </a:extLst>
          </p:cNvPr>
          <p:cNvSpPr/>
          <p:nvPr/>
        </p:nvSpPr>
        <p:spPr>
          <a:xfrm>
            <a:off x="7656939" y="2231304"/>
            <a:ext cx="1731145" cy="459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A16A9-DA74-5D06-37BB-C458A656803D}"/>
              </a:ext>
            </a:extLst>
          </p:cNvPr>
          <p:cNvSpPr/>
          <p:nvPr/>
        </p:nvSpPr>
        <p:spPr>
          <a:xfrm>
            <a:off x="10960107" y="1802167"/>
            <a:ext cx="387063" cy="1260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2D30DF-0A2F-808D-9965-98BCBA569E30}"/>
              </a:ext>
            </a:extLst>
          </p:cNvPr>
          <p:cNvSpPr/>
          <p:nvPr/>
        </p:nvSpPr>
        <p:spPr>
          <a:xfrm>
            <a:off x="10840060" y="2400581"/>
            <a:ext cx="638767" cy="290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03A47-3898-2F41-E597-CF39342F0533}"/>
              </a:ext>
            </a:extLst>
          </p:cNvPr>
          <p:cNvSpPr txBox="1"/>
          <p:nvPr/>
        </p:nvSpPr>
        <p:spPr>
          <a:xfrm>
            <a:off x="6540658" y="4749553"/>
            <a:ext cx="48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Biggest improvement for generic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Outperforms supervised and unsupervised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3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1460</Words>
  <Application>Microsoft Office PowerPoint</Application>
  <PresentationFormat>Widescreen</PresentationFormat>
  <Paragraphs>145</Paragraphs>
  <Slides>18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Söhne</vt:lpstr>
      <vt:lpstr>Wingdings</vt:lpstr>
      <vt:lpstr>Tema de Office</vt:lpstr>
      <vt:lpstr>KRISSBERT Knowledge-Rich Self-Supervision for Biomedical Entity Linking</vt:lpstr>
      <vt:lpstr>Entity Linking in Biomedical Domain</vt:lpstr>
      <vt:lpstr>Motivations</vt:lpstr>
      <vt:lpstr>Methodology Overview</vt:lpstr>
      <vt:lpstr>Methodology: Data</vt:lpstr>
      <vt:lpstr>Methodology: Training</vt:lpstr>
      <vt:lpstr>Methodology: Training</vt:lpstr>
      <vt:lpstr>Methodology: Inference</vt:lpstr>
      <vt:lpstr>Results: Self-supervision</vt:lpstr>
      <vt:lpstr>Results: Lazy Supervision</vt:lpstr>
      <vt:lpstr>Results: Disambiguation</vt:lpstr>
      <vt:lpstr>Results: Design</vt:lpstr>
      <vt:lpstr>Conclusions</vt:lpstr>
      <vt:lpstr>Limitations and Proposed Solutions</vt:lpstr>
      <vt:lpstr>Limitations and Proposed Solutions</vt:lpstr>
      <vt:lpstr>Limitations and Proposed Solutions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Mamba:  Efficient Visual Representation Learning with Bidirectional State Space Model</dc:title>
  <dc:creator>Alberto Becerra</dc:creator>
  <cp:lastModifiedBy>Alberto Becerra</cp:lastModifiedBy>
  <cp:revision>23</cp:revision>
  <dcterms:created xsi:type="dcterms:W3CDTF">2024-04-06T09:53:17Z</dcterms:created>
  <dcterms:modified xsi:type="dcterms:W3CDTF">2024-11-14T15:11:30Z</dcterms:modified>
</cp:coreProperties>
</file>