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9" r:id="rId5"/>
    <p:sldId id="260" r:id="rId6"/>
    <p:sldId id="270" r:id="rId7"/>
    <p:sldId id="271" r:id="rId8"/>
    <p:sldId id="272" r:id="rId9"/>
    <p:sldId id="273" r:id="rId10"/>
    <p:sldId id="274" r:id="rId11"/>
    <p:sldId id="275" r:id="rId12"/>
    <p:sldId id="276" r:id="rId13"/>
    <p:sldId id="277" r:id="rId14"/>
    <p:sldId id="278" r:id="rId15"/>
    <p:sldId id="264" r:id="rId16"/>
    <p:sldId id="284" r:id="rId17"/>
    <p:sldId id="281" r:id="rId18"/>
    <p:sldId id="265" r:id="rId19"/>
    <p:sldId id="267" r:id="rId20"/>
    <p:sldId id="279"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1939" autoAdjust="0"/>
  </p:normalViewPr>
  <p:slideViewPr>
    <p:cSldViewPr snapToGrid="0">
      <p:cViewPr varScale="1">
        <p:scale>
          <a:sx n="75" d="100"/>
          <a:sy n="75" d="100"/>
        </p:scale>
        <p:origin x="304" y="3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1983C-7BCD-45A6-AF19-AE294B84DCD4}" type="datetimeFigureOut">
              <a:rPr lang="es-ES" smtClean="0"/>
              <a:t>06/05/2024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9169E-2DF4-4CD8-83A1-99C52104E009}" type="slidenum">
              <a:rPr lang="es-ES" smtClean="0"/>
              <a:t>‹Nº›</a:t>
            </a:fld>
            <a:endParaRPr lang="es-ES"/>
          </a:p>
        </p:txBody>
      </p:sp>
    </p:spTree>
    <p:extLst>
      <p:ext uri="{BB962C8B-B14F-4D97-AF65-F5344CB8AC3E}">
        <p14:creationId xmlns:p14="http://schemas.microsoft.com/office/powerpoint/2010/main" val="72910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dirty="0"/>
              <a:t>In this paper, the authors address the limitations in SSMs when applied to visual data. They propose a new vision backbone, Vim, which utilizes</a:t>
            </a:r>
          </a:p>
          <a:p>
            <a:pPr algn="l"/>
            <a:r>
              <a:rPr lang="en-US" dirty="0"/>
              <a:t>Bidirectional Mamba blocks and SSMs to process image sequences.</a:t>
            </a:r>
          </a:p>
          <a:p>
            <a:pPr algn="l"/>
            <a:endParaRPr lang="en-US" dirty="0"/>
          </a:p>
          <a:p>
            <a:pPr algn="l"/>
            <a:r>
              <a:rPr lang="es-ES" sz="1800" b="0" i="0" u="none" strike="noStrike" baseline="0" dirty="0">
                <a:latin typeface="NimbusRomNo9L-Regu"/>
              </a:rPr>
              <a:t>Mamba, </a:t>
            </a:r>
            <a:r>
              <a:rPr lang="es-ES" sz="1800" b="0" i="0" u="none" strike="noStrike" baseline="0" dirty="0" err="1">
                <a:latin typeface="NimbusRomNo9L-Regu"/>
              </a:rPr>
              <a:t>is</a:t>
            </a:r>
            <a:r>
              <a:rPr lang="es-ES" sz="1800" b="0" i="0" u="none" strike="noStrike" baseline="0" dirty="0">
                <a:latin typeface="NimbusRomNo9L-Regu"/>
              </a:rPr>
              <a:t> </a:t>
            </a:r>
            <a:r>
              <a:rPr lang="es-ES" sz="1800" b="0" i="0" u="none" strike="noStrike" baseline="0" dirty="0" err="1">
                <a:latin typeface="NimbusRomNo9L-Regu"/>
              </a:rPr>
              <a:t>an</a:t>
            </a:r>
            <a:r>
              <a:rPr lang="es-ES" sz="1800" b="0" i="0" u="none" strike="noStrike" baseline="0" dirty="0">
                <a:latin typeface="NimbusRomNo9L-Regu"/>
              </a:rPr>
              <a:t> SSM </a:t>
            </a:r>
            <a:r>
              <a:rPr lang="es-ES" sz="1800" b="0" i="0" u="none" strike="noStrike" baseline="0" dirty="0" err="1">
                <a:latin typeface="NimbusRomNo9L-Regu"/>
              </a:rPr>
              <a:t>based</a:t>
            </a:r>
            <a:r>
              <a:rPr lang="es-ES" sz="1800" b="0" i="0" u="none" strike="noStrike" baseline="0" dirty="0">
                <a:latin typeface="NimbusRomNo9L-Regu"/>
              </a:rPr>
              <a:t> </a:t>
            </a:r>
            <a:r>
              <a:rPr lang="es-ES" sz="1800" b="0" i="0" u="none" strike="noStrike" baseline="0" dirty="0" err="1">
                <a:latin typeface="NimbusRomNo9L-Regu"/>
              </a:rPr>
              <a:t>model</a:t>
            </a:r>
            <a:r>
              <a:rPr lang="es-ES" sz="1800" b="0" i="0" u="none" strike="noStrike" baseline="0" dirty="0">
                <a:latin typeface="NimbusRomNo9L-Regu"/>
              </a:rPr>
              <a:t>, </a:t>
            </a:r>
            <a:r>
              <a:rPr lang="es-ES" sz="1800" b="0" i="0" u="none" strike="noStrike" baseline="0" dirty="0" err="1">
                <a:latin typeface="NimbusRomNo9L-Regu"/>
              </a:rPr>
              <a:t>originally</a:t>
            </a:r>
            <a:r>
              <a:rPr lang="es-ES" sz="1800" b="0" i="0" u="none" strike="noStrike" baseline="0" dirty="0">
                <a:latin typeface="NimbusRomNo9L-Regu"/>
              </a:rPr>
              <a:t> </a:t>
            </a:r>
            <a:r>
              <a:rPr lang="es-ES" sz="1800" b="0" i="0" u="none" strike="noStrike" baseline="0" dirty="0" err="1">
                <a:latin typeface="NimbusRomNo9L-Regu"/>
              </a:rPr>
              <a:t>developed</a:t>
            </a:r>
            <a:r>
              <a:rPr lang="es-ES" sz="1800" b="0" i="0" u="none" strike="noStrike" baseline="0" dirty="0">
                <a:latin typeface="NimbusRomNo9L-Regu"/>
              </a:rPr>
              <a:t> </a:t>
            </a:r>
            <a:r>
              <a:rPr lang="es-ES" sz="1800" b="0" i="0" u="none" strike="noStrike" baseline="0" dirty="0" err="1">
                <a:latin typeface="NimbusRomNo9L-Regu"/>
              </a:rPr>
              <a:t>for</a:t>
            </a:r>
            <a:r>
              <a:rPr lang="es-ES" sz="1800" b="0" i="0" u="none" strike="noStrike" baseline="0" dirty="0">
                <a:latin typeface="NimbusRomNo9L-Regu"/>
              </a:rPr>
              <a:t> </a:t>
            </a:r>
            <a:r>
              <a:rPr lang="es-ES" sz="1800" b="0" i="0" u="none" strike="noStrike" baseline="0" dirty="0" err="1">
                <a:latin typeface="NimbusRomNo9L-Regu"/>
              </a:rPr>
              <a:t>language.The</a:t>
            </a:r>
            <a:r>
              <a:rPr lang="es-ES" sz="1800" b="0" i="0" u="none" strike="noStrike" baseline="0" dirty="0">
                <a:latin typeface="NimbusRomNo9L-Regu"/>
              </a:rPr>
              <a:t> superior </a:t>
            </a:r>
            <a:r>
              <a:rPr lang="en-US" sz="1800" b="0" i="0" u="none" strike="noStrike" baseline="0" dirty="0">
                <a:latin typeface="NimbusRomNo9L-Regu"/>
              </a:rPr>
              <a:t>scaling performance of Mamba indicates that this is a promising </a:t>
            </a:r>
            <a:r>
              <a:rPr lang="es-ES" sz="1800" b="0" i="0" u="none" strike="noStrike" baseline="0" dirty="0">
                <a:latin typeface="NimbusRomNo9L-Regu"/>
              </a:rPr>
              <a:t>alternative </a:t>
            </a:r>
            <a:r>
              <a:rPr lang="es-ES" sz="1800" b="0" i="0" u="none" strike="noStrike" baseline="0" dirty="0" err="1">
                <a:latin typeface="NimbusRomNo9L-Regu"/>
              </a:rPr>
              <a:t>to</a:t>
            </a:r>
            <a:r>
              <a:rPr lang="es-ES" sz="1800" b="0" i="0" u="none" strike="noStrike" baseline="0" dirty="0">
                <a:latin typeface="NimbusRomNo9L-Regu"/>
              </a:rPr>
              <a:t> </a:t>
            </a:r>
            <a:r>
              <a:rPr lang="es-ES" sz="1800" b="0" i="0" u="none" strike="noStrike" baseline="0" dirty="0" err="1">
                <a:latin typeface="NimbusRomNo9L-Regu"/>
              </a:rPr>
              <a:t>Transformer</a:t>
            </a:r>
            <a:r>
              <a:rPr lang="es-ES" sz="1800" b="0" i="0" u="none" strike="noStrike" baseline="0" dirty="0">
                <a:latin typeface="NimbusRomNo9L-Regu"/>
              </a:rPr>
              <a:t> in </a:t>
            </a:r>
            <a:r>
              <a:rPr lang="es-ES" sz="1800" b="0" i="0" u="none" strike="noStrike" baseline="0" dirty="0" err="1">
                <a:latin typeface="NimbusRomNo9L-Regu"/>
              </a:rPr>
              <a:t>language</a:t>
            </a:r>
            <a:r>
              <a:rPr lang="es-ES" sz="1800" b="0" i="0" u="none" strike="noStrike" baseline="0" dirty="0">
                <a:latin typeface="NimbusRomNo9L-Regu"/>
              </a:rPr>
              <a:t> </a:t>
            </a:r>
            <a:r>
              <a:rPr lang="es-ES" sz="1800" b="0" i="0" u="none" strike="noStrike" baseline="0" dirty="0" err="1">
                <a:latin typeface="NimbusRomNo9L-Regu"/>
              </a:rPr>
              <a:t>modeling</a:t>
            </a:r>
            <a:r>
              <a:rPr lang="es-ES" sz="1800" b="0" i="0" u="none" strike="noStrike" baseline="0" dirty="0">
                <a:latin typeface="NimbusRomNo9L-Regu"/>
              </a:rPr>
              <a:t> and </a:t>
            </a:r>
            <a:r>
              <a:rPr lang="es-ES" sz="1800" b="0" i="0" u="none" strike="noStrike" baseline="0" dirty="0" err="1">
                <a:latin typeface="NimbusRomNo9L-Regu"/>
              </a:rPr>
              <a:t>it</a:t>
            </a:r>
            <a:r>
              <a:rPr lang="es-ES" sz="1800" b="0" i="0" u="none" strike="noStrike" baseline="0" dirty="0">
                <a:latin typeface="NimbusRomNo9L-Regu"/>
              </a:rPr>
              <a:t> </a:t>
            </a:r>
            <a:r>
              <a:rPr lang="es-ES" sz="1800" b="0" i="0" u="none" strike="noStrike" baseline="0" dirty="0" err="1">
                <a:latin typeface="NimbusRomNo9L-Regu"/>
              </a:rPr>
              <a:t>may</a:t>
            </a:r>
            <a:r>
              <a:rPr lang="es-ES" sz="1800" b="0" i="0" u="none" strike="noStrike" baseline="0" dirty="0">
                <a:latin typeface="NimbusRomNo9L-Regu"/>
              </a:rPr>
              <a:t> be </a:t>
            </a:r>
            <a:r>
              <a:rPr lang="es-ES" sz="1800" b="0" i="0" u="none" strike="noStrike" baseline="0" dirty="0" err="1">
                <a:latin typeface="NimbusRomNo9L-Regu"/>
              </a:rPr>
              <a:t>for</a:t>
            </a:r>
            <a:r>
              <a:rPr lang="es-ES" sz="1800" b="0" i="0" u="none" strike="noStrike" baseline="0" dirty="0">
                <a:latin typeface="NimbusRomNo9L-Regu"/>
              </a:rPr>
              <a:t> </a:t>
            </a:r>
            <a:r>
              <a:rPr lang="es-ES" sz="1800" b="0" i="0" u="none" strike="noStrike" baseline="0" dirty="0" err="1">
                <a:latin typeface="NimbusRomNo9L-Regu"/>
              </a:rPr>
              <a:t>vision</a:t>
            </a:r>
            <a:r>
              <a:rPr lang="es-ES" sz="1800" b="0" i="0" u="none" strike="noStrike" baseline="0" dirty="0">
                <a:latin typeface="NimbusRomNo9L-Regu"/>
              </a:rPr>
              <a:t>.</a:t>
            </a:r>
            <a:endParaRPr lang="en-US" dirty="0"/>
          </a:p>
          <a:p>
            <a:endParaRPr lang="en-US" dirty="0"/>
          </a:p>
          <a:p>
            <a:r>
              <a:rPr lang="en-US" dirty="0"/>
              <a:t>The key motivations are:</a:t>
            </a:r>
          </a:p>
          <a:p>
            <a:r>
              <a:rPr lang="en-US" dirty="0"/>
              <a:t>- Overcoming the dependency on self-attention in traditional vision transformers.</a:t>
            </a:r>
          </a:p>
          <a:p>
            <a:r>
              <a:rPr lang="en-US" dirty="0"/>
              <a:t>- Providing a more efficient, hardware-friendly model for visual tasks.</a:t>
            </a:r>
          </a:p>
          <a:p>
            <a:r>
              <a:rPr lang="en-US" dirty="0"/>
              <a:t>- Achieving high performance while significantly reducing computation and memory overhead compared to established vision transformers like </a:t>
            </a:r>
            <a:r>
              <a:rPr lang="en-US" dirty="0" err="1"/>
              <a:t>DeiT</a:t>
            </a:r>
            <a:r>
              <a:rPr lang="en-US" dirty="0"/>
              <a:t>.</a:t>
            </a:r>
          </a:p>
          <a:p>
            <a:endParaRPr lang="en-US" dirty="0"/>
          </a:p>
          <a:p>
            <a:r>
              <a:rPr lang="en-US" dirty="0"/>
              <a:t>The results demonstrate that Vim outperforms existing vision transformers in various benchmarks such as ImageNet classification, COCO object detection, and ADE20k semantic segmentation, while also being significantly faster and using much less memory. This indicates that Vim has the potential to become a strong candidate for the next-generation backbone for vision-based foundation models.</a:t>
            </a:r>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2</a:t>
            </a:fld>
            <a:endParaRPr lang="es-ES"/>
          </a:p>
        </p:txBody>
      </p:sp>
    </p:spTree>
    <p:extLst>
      <p:ext uri="{BB962C8B-B14F-4D97-AF65-F5344CB8AC3E}">
        <p14:creationId xmlns:p14="http://schemas.microsoft.com/office/powerpoint/2010/main" val="185229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17</a:t>
            </a:fld>
            <a:endParaRPr lang="es-ES"/>
          </a:p>
        </p:txBody>
      </p:sp>
    </p:spTree>
    <p:extLst>
      <p:ext uri="{BB962C8B-B14F-4D97-AF65-F5344CB8AC3E}">
        <p14:creationId xmlns:p14="http://schemas.microsoft.com/office/powerpoint/2010/main" val="61333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Historically</a:t>
            </a:r>
            <a:r>
              <a:rPr lang="es-ES" dirty="0"/>
              <a:t>, </a:t>
            </a:r>
            <a:r>
              <a:rPr lang="es-ES" dirty="0" err="1"/>
              <a:t>they</a:t>
            </a:r>
            <a:r>
              <a:rPr lang="es-ES" dirty="0"/>
              <a:t> </a:t>
            </a:r>
            <a:r>
              <a:rPr lang="es-ES" dirty="0" err="1"/>
              <a:t>have</a:t>
            </a:r>
            <a:r>
              <a:rPr lang="es-ES" dirty="0"/>
              <a:t> </a:t>
            </a:r>
            <a:r>
              <a:rPr lang="es-ES" dirty="0" err="1"/>
              <a:t>their</a:t>
            </a:r>
            <a:r>
              <a:rPr lang="es-ES" dirty="0"/>
              <a:t> </a:t>
            </a:r>
            <a:r>
              <a:rPr lang="es-ES" dirty="0" err="1"/>
              <a:t>origins</a:t>
            </a:r>
            <a:r>
              <a:rPr lang="es-ES" dirty="0"/>
              <a:t> in </a:t>
            </a:r>
            <a:r>
              <a:rPr lang="es-ES" dirty="0" err="1"/>
              <a:t>the</a:t>
            </a:r>
            <a:r>
              <a:rPr lang="es-ES" dirty="0"/>
              <a:t> matricial </a:t>
            </a:r>
            <a:r>
              <a:rPr lang="es-ES" dirty="0" err="1"/>
              <a:t>solution</a:t>
            </a:r>
            <a:r>
              <a:rPr lang="es-ES" dirty="0"/>
              <a:t> </a:t>
            </a:r>
            <a:r>
              <a:rPr lang="es-ES" dirty="0" err="1"/>
              <a:t>of</a:t>
            </a:r>
            <a:r>
              <a:rPr lang="es-ES" dirty="0"/>
              <a:t> linear </a:t>
            </a:r>
            <a:r>
              <a:rPr lang="es-ES" dirty="0" err="1"/>
              <a:t>differential</a:t>
            </a:r>
            <a:r>
              <a:rPr lang="es-ES" dirty="0"/>
              <a:t> </a:t>
            </a:r>
            <a:r>
              <a:rPr lang="es-ES" dirty="0" err="1"/>
              <a:t>equations</a:t>
            </a:r>
            <a:r>
              <a:rPr lang="es-ES" dirty="0"/>
              <a:t>. </a:t>
            </a:r>
            <a:r>
              <a:rPr lang="es-ES" dirty="0" err="1"/>
              <a:t>It</a:t>
            </a:r>
            <a:r>
              <a:rPr lang="es-ES" dirty="0"/>
              <a:t> can be </a:t>
            </a:r>
            <a:r>
              <a:rPr lang="es-ES" dirty="0" err="1"/>
              <a:t>considered</a:t>
            </a:r>
            <a:r>
              <a:rPr lang="es-ES" dirty="0"/>
              <a:t>  </a:t>
            </a:r>
            <a:r>
              <a:rPr lang="es-ES" dirty="0" err="1"/>
              <a:t>that</a:t>
            </a:r>
            <a:r>
              <a:rPr lang="es-ES" dirty="0"/>
              <a:t> </a:t>
            </a:r>
            <a:r>
              <a:rPr lang="es-ES" dirty="0" err="1"/>
              <a:t>the</a:t>
            </a:r>
            <a:r>
              <a:rPr lang="es-ES" dirty="0"/>
              <a:t> </a:t>
            </a:r>
            <a:r>
              <a:rPr lang="es-ES" dirty="0" err="1"/>
              <a:t>state</a:t>
            </a:r>
            <a:r>
              <a:rPr lang="es-ES" dirty="0"/>
              <a:t> h </a:t>
            </a:r>
            <a:r>
              <a:rPr lang="es-ES" dirty="0" err="1"/>
              <a:t>depends</a:t>
            </a:r>
            <a:r>
              <a:rPr lang="es-ES" dirty="0"/>
              <a:t> </a:t>
            </a:r>
            <a:r>
              <a:rPr lang="es-ES" dirty="0" err="1"/>
              <a:t>on</a:t>
            </a:r>
            <a:r>
              <a:rPr lang="es-ES" dirty="0"/>
              <a:t> </a:t>
            </a:r>
            <a:r>
              <a:rPr lang="es-ES" dirty="0" err="1"/>
              <a:t>its</a:t>
            </a:r>
            <a:r>
              <a:rPr lang="es-ES" dirty="0"/>
              <a:t> </a:t>
            </a:r>
            <a:r>
              <a:rPr lang="es-ES" dirty="0" err="1"/>
              <a:t>current</a:t>
            </a:r>
            <a:r>
              <a:rPr lang="es-ES" dirty="0"/>
              <a:t> </a:t>
            </a:r>
            <a:r>
              <a:rPr lang="es-ES" dirty="0" err="1"/>
              <a:t>state</a:t>
            </a:r>
            <a:r>
              <a:rPr lang="es-ES" dirty="0"/>
              <a:t> plus </a:t>
            </a:r>
            <a:r>
              <a:rPr lang="es-ES" dirty="0" err="1"/>
              <a:t>the</a:t>
            </a:r>
            <a:r>
              <a:rPr lang="es-ES" dirty="0"/>
              <a:t> </a:t>
            </a:r>
            <a:r>
              <a:rPr lang="es-ES" dirty="0" err="1"/>
              <a:t>action</a:t>
            </a:r>
            <a:r>
              <a:rPr lang="es-ES" dirty="0"/>
              <a:t> </a:t>
            </a:r>
            <a:r>
              <a:rPr lang="es-ES" dirty="0" err="1"/>
              <a:t>of</a:t>
            </a:r>
            <a:r>
              <a:rPr lang="es-ES" dirty="0"/>
              <a:t> </a:t>
            </a:r>
            <a:r>
              <a:rPr lang="es-ES" dirty="0" err="1"/>
              <a:t>external</a:t>
            </a:r>
            <a:r>
              <a:rPr lang="es-ES" dirty="0"/>
              <a:t> </a:t>
            </a:r>
            <a:r>
              <a:rPr lang="es-ES" dirty="0" err="1"/>
              <a:t>agent</a:t>
            </a:r>
            <a:r>
              <a:rPr lang="es-ES" dirty="0"/>
              <a:t>. </a:t>
            </a:r>
            <a:r>
              <a:rPr lang="es-ES" dirty="0" err="1"/>
              <a:t>Discretization</a:t>
            </a:r>
            <a:r>
              <a:rPr lang="es-ES" dirty="0"/>
              <a:t> step comes </a:t>
            </a:r>
            <a:r>
              <a:rPr lang="es-ES" dirty="0" err="1"/>
              <a:t>from</a:t>
            </a:r>
            <a:r>
              <a:rPr lang="es-ES" dirty="0"/>
              <a:t> </a:t>
            </a:r>
            <a:r>
              <a:rPr lang="es-ES" dirty="0" err="1"/>
              <a:t>the</a:t>
            </a:r>
            <a:r>
              <a:rPr lang="es-ES" dirty="0"/>
              <a:t> discrete, computable, </a:t>
            </a:r>
            <a:r>
              <a:rPr lang="es-ES" dirty="0" err="1"/>
              <a:t>definition</a:t>
            </a:r>
            <a:r>
              <a:rPr lang="es-ES" dirty="0"/>
              <a:t> </a:t>
            </a:r>
            <a:r>
              <a:rPr lang="es-ES" dirty="0" err="1"/>
              <a:t>of</a:t>
            </a:r>
            <a:r>
              <a:rPr lang="es-ES" dirty="0"/>
              <a:t> derivative.</a:t>
            </a:r>
          </a:p>
          <a:p>
            <a:endParaRPr lang="es-ES" dirty="0"/>
          </a:p>
          <a:p>
            <a:r>
              <a:rPr lang="es-ES" dirty="0" err="1"/>
              <a:t>The</a:t>
            </a:r>
            <a:r>
              <a:rPr lang="es-ES" dirty="0"/>
              <a:t> </a:t>
            </a:r>
            <a:r>
              <a:rPr lang="es-ES" dirty="0" err="1"/>
              <a:t>key</a:t>
            </a:r>
            <a:r>
              <a:rPr lang="es-ES" dirty="0"/>
              <a:t> in </a:t>
            </a:r>
            <a:r>
              <a:rPr lang="es-ES" dirty="0" err="1"/>
              <a:t>efficiency</a:t>
            </a:r>
            <a:r>
              <a:rPr lang="es-ES" dirty="0"/>
              <a:t> </a:t>
            </a:r>
            <a:r>
              <a:rPr lang="es-ES" dirty="0" err="1"/>
              <a:t>here</a:t>
            </a:r>
            <a:r>
              <a:rPr lang="es-ES" dirty="0"/>
              <a:t> </a:t>
            </a:r>
            <a:r>
              <a:rPr lang="es-ES" dirty="0" err="1"/>
              <a:t>is</a:t>
            </a:r>
            <a:r>
              <a:rPr lang="es-ES" dirty="0"/>
              <a:t> </a:t>
            </a:r>
            <a:r>
              <a:rPr lang="es-ES" dirty="0" err="1"/>
              <a:t>that</a:t>
            </a:r>
            <a:r>
              <a:rPr lang="es-ES" dirty="0"/>
              <a:t> </a:t>
            </a:r>
            <a:r>
              <a:rPr lang="es-ES" dirty="0" err="1"/>
              <a:t>our</a:t>
            </a:r>
            <a:r>
              <a:rPr lang="es-ES" dirty="0"/>
              <a:t> </a:t>
            </a:r>
            <a:r>
              <a:rPr lang="es-ES" dirty="0" err="1"/>
              <a:t>convolution</a:t>
            </a:r>
            <a:r>
              <a:rPr lang="es-ES" dirty="0"/>
              <a:t> </a:t>
            </a:r>
            <a:r>
              <a:rPr lang="es-ES" dirty="0" err="1"/>
              <a:t>kernel</a:t>
            </a:r>
            <a:r>
              <a:rPr lang="es-ES" dirty="0"/>
              <a:t> K can be </a:t>
            </a:r>
            <a:r>
              <a:rPr lang="es-ES" dirty="0" err="1"/>
              <a:t>precomputed</a:t>
            </a:r>
            <a:r>
              <a:rPr lang="es-ES" dirty="0"/>
              <a:t> and </a:t>
            </a:r>
            <a:r>
              <a:rPr lang="es-ES" dirty="0" err="1"/>
              <a:t>convolutions</a:t>
            </a:r>
            <a:r>
              <a:rPr lang="es-ES" dirty="0"/>
              <a:t> are </a:t>
            </a:r>
            <a:r>
              <a:rPr lang="es-ES" dirty="0" err="1"/>
              <a:t>known</a:t>
            </a:r>
            <a:r>
              <a:rPr lang="es-ES" dirty="0"/>
              <a:t> </a:t>
            </a:r>
            <a:r>
              <a:rPr lang="es-ES" dirty="0" err="1"/>
              <a:t>to</a:t>
            </a:r>
            <a:r>
              <a:rPr lang="es-ES" dirty="0"/>
              <a:t> be </a:t>
            </a:r>
            <a:r>
              <a:rPr lang="es-ES" dirty="0" err="1"/>
              <a:t>pretty</a:t>
            </a:r>
            <a:r>
              <a:rPr lang="es-ES" dirty="0"/>
              <a:t> </a:t>
            </a:r>
            <a:r>
              <a:rPr lang="es-ES" dirty="0" err="1"/>
              <a:t>efficient</a:t>
            </a:r>
            <a:r>
              <a:rPr lang="es-ES" dirty="0"/>
              <a:t> in GPU.</a:t>
            </a:r>
          </a:p>
        </p:txBody>
      </p:sp>
      <p:sp>
        <p:nvSpPr>
          <p:cNvPr id="4" name="Marcador de número de diapositiva 3"/>
          <p:cNvSpPr>
            <a:spLocks noGrp="1"/>
          </p:cNvSpPr>
          <p:nvPr>
            <p:ph type="sldNum" sz="quarter" idx="5"/>
          </p:nvPr>
        </p:nvSpPr>
        <p:spPr/>
        <p:txBody>
          <a:bodyPr/>
          <a:lstStyle/>
          <a:p>
            <a:fld id="{B399169E-2DF4-4CD8-83A1-99C52104E009}" type="slidenum">
              <a:rPr lang="es-ES" smtClean="0"/>
              <a:t>3</a:t>
            </a:fld>
            <a:endParaRPr lang="es-ES"/>
          </a:p>
        </p:txBody>
      </p:sp>
    </p:spTree>
    <p:extLst>
      <p:ext uri="{BB962C8B-B14F-4D97-AF65-F5344CB8AC3E}">
        <p14:creationId xmlns:p14="http://schemas.microsoft.com/office/powerpoint/2010/main" val="306069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When</a:t>
            </a:r>
            <a:r>
              <a:rPr lang="es-ES" dirty="0"/>
              <a:t> a new token </a:t>
            </a:r>
            <a:r>
              <a:rPr lang="es-ES" dirty="0" err="1"/>
              <a:t>is</a:t>
            </a:r>
            <a:r>
              <a:rPr lang="es-ES" dirty="0"/>
              <a:t> </a:t>
            </a:r>
            <a:r>
              <a:rPr lang="es-ES" dirty="0" err="1"/>
              <a:t>added</a:t>
            </a:r>
            <a:r>
              <a:rPr lang="es-ES" dirty="0"/>
              <a:t> </a:t>
            </a:r>
            <a:r>
              <a:rPr lang="es-ES" dirty="0" err="1"/>
              <a:t>to</a:t>
            </a:r>
            <a:r>
              <a:rPr lang="es-ES" dirty="0"/>
              <a:t> a </a:t>
            </a:r>
            <a:r>
              <a:rPr lang="es-ES" dirty="0" err="1"/>
              <a:t>sequence</a:t>
            </a:r>
            <a:r>
              <a:rPr lang="es-ES" dirty="0"/>
              <a:t> (</a:t>
            </a:r>
            <a:r>
              <a:rPr lang="es-ES" dirty="0" err="1"/>
              <a:t>increase</a:t>
            </a:r>
            <a:r>
              <a:rPr lang="es-ES" dirty="0"/>
              <a:t> </a:t>
            </a:r>
            <a:r>
              <a:rPr lang="es-ES" dirty="0" err="1"/>
              <a:t>of</a:t>
            </a:r>
            <a:r>
              <a:rPr lang="es-ES" dirty="0"/>
              <a:t> </a:t>
            </a:r>
            <a:r>
              <a:rPr lang="es-ES" dirty="0" err="1"/>
              <a:t>sequence</a:t>
            </a:r>
            <a:r>
              <a:rPr lang="es-ES" dirty="0"/>
              <a:t> </a:t>
            </a:r>
            <a:r>
              <a:rPr lang="es-ES" dirty="0" err="1"/>
              <a:t>length</a:t>
            </a:r>
            <a:r>
              <a:rPr lang="es-ES" dirty="0"/>
              <a:t>) </a:t>
            </a:r>
            <a:r>
              <a:rPr lang="es-ES" dirty="0" err="1"/>
              <a:t>computational</a:t>
            </a:r>
            <a:r>
              <a:rPr lang="es-ES" dirty="0"/>
              <a:t> </a:t>
            </a:r>
            <a:r>
              <a:rPr lang="es-ES" dirty="0" err="1"/>
              <a:t>complexity</a:t>
            </a:r>
            <a:r>
              <a:rPr lang="es-ES" dirty="0"/>
              <a:t> </a:t>
            </a:r>
            <a:r>
              <a:rPr lang="es-ES" dirty="0" err="1"/>
              <a:t>increases</a:t>
            </a:r>
            <a:r>
              <a:rPr lang="es-ES" dirty="0"/>
              <a:t> </a:t>
            </a:r>
            <a:r>
              <a:rPr lang="es-ES" dirty="0" err="1"/>
              <a:t>quadratically</a:t>
            </a:r>
            <a:r>
              <a:rPr lang="es-ES" dirty="0"/>
              <a:t> in </a:t>
            </a:r>
            <a:r>
              <a:rPr lang="es-ES" dirty="0" err="1"/>
              <a:t>space</a:t>
            </a:r>
            <a:r>
              <a:rPr lang="es-ES" dirty="0"/>
              <a:t> as </a:t>
            </a:r>
            <a:r>
              <a:rPr lang="es-ES" dirty="0" err="1"/>
              <a:t>it</a:t>
            </a:r>
            <a:r>
              <a:rPr lang="es-ES" dirty="0"/>
              <a:t> </a:t>
            </a:r>
            <a:r>
              <a:rPr lang="es-ES" dirty="0" err="1"/>
              <a:t>needs</a:t>
            </a:r>
            <a:r>
              <a:rPr lang="es-ES" dirty="0"/>
              <a:t> </a:t>
            </a:r>
            <a:r>
              <a:rPr lang="es-ES" dirty="0" err="1"/>
              <a:t>to</a:t>
            </a:r>
            <a:r>
              <a:rPr lang="es-ES" dirty="0"/>
              <a:t> compute scores </a:t>
            </a:r>
            <a:r>
              <a:rPr lang="es-ES" dirty="0" err="1"/>
              <a:t>for</a:t>
            </a:r>
            <a:r>
              <a:rPr lang="es-ES" dirty="0"/>
              <a:t> </a:t>
            </a:r>
            <a:r>
              <a:rPr lang="es-ES" dirty="0" err="1"/>
              <a:t>each</a:t>
            </a:r>
            <a:r>
              <a:rPr lang="es-ES" dirty="0"/>
              <a:t> </a:t>
            </a:r>
            <a:r>
              <a:rPr lang="es-ES" dirty="0" err="1"/>
              <a:t>pair</a:t>
            </a:r>
            <a:r>
              <a:rPr lang="es-ES" dirty="0"/>
              <a:t>.</a:t>
            </a:r>
          </a:p>
          <a:p>
            <a:endParaRPr lang="es-ES" dirty="0"/>
          </a:p>
          <a:p>
            <a:r>
              <a:rPr lang="es-ES" dirty="0" err="1"/>
              <a:t>However</a:t>
            </a:r>
            <a:r>
              <a:rPr lang="es-ES" dirty="0"/>
              <a:t>, in </a:t>
            </a:r>
            <a:r>
              <a:rPr lang="es-ES" dirty="0" err="1"/>
              <a:t>SSMs</a:t>
            </a:r>
            <a:r>
              <a:rPr lang="es-ES" dirty="0"/>
              <a:t> </a:t>
            </a:r>
            <a:r>
              <a:rPr lang="es-ES" dirty="0" err="1"/>
              <a:t>adding</a:t>
            </a:r>
            <a:r>
              <a:rPr lang="es-ES" dirty="0"/>
              <a:t> </a:t>
            </a:r>
            <a:r>
              <a:rPr lang="es-ES" dirty="0" err="1"/>
              <a:t>one</a:t>
            </a:r>
            <a:r>
              <a:rPr lang="es-ES" dirty="0"/>
              <a:t> more token </a:t>
            </a:r>
            <a:r>
              <a:rPr lang="es-ES" dirty="0" err="1"/>
              <a:t>just</a:t>
            </a:r>
            <a:r>
              <a:rPr lang="es-ES" dirty="0"/>
              <a:t> </a:t>
            </a:r>
            <a:r>
              <a:rPr lang="es-ES" dirty="0" err="1"/>
              <a:t>means</a:t>
            </a:r>
            <a:r>
              <a:rPr lang="es-ES" dirty="0"/>
              <a:t>  </a:t>
            </a:r>
            <a:r>
              <a:rPr lang="es-ES" dirty="0" err="1"/>
              <a:t>doing</a:t>
            </a:r>
            <a:r>
              <a:rPr lang="es-ES" dirty="0"/>
              <a:t> </a:t>
            </a:r>
            <a:r>
              <a:rPr lang="es-ES" dirty="0" err="1"/>
              <a:t>one</a:t>
            </a:r>
            <a:r>
              <a:rPr lang="es-ES" dirty="0"/>
              <a:t> more time </a:t>
            </a:r>
            <a:r>
              <a:rPr lang="es-ES" dirty="0" err="1"/>
              <a:t>the</a:t>
            </a:r>
            <a:r>
              <a:rPr lang="es-ES" dirty="0"/>
              <a:t> SSM and </a:t>
            </a:r>
            <a:r>
              <a:rPr lang="es-ES" dirty="0" err="1"/>
              <a:t>computation</a:t>
            </a:r>
            <a:r>
              <a:rPr lang="es-ES" dirty="0"/>
              <a:t> </a:t>
            </a:r>
            <a:r>
              <a:rPr lang="es-ES" dirty="0" err="1"/>
              <a:t>only</a:t>
            </a:r>
            <a:r>
              <a:rPr lang="es-ES" dirty="0"/>
              <a:t> </a:t>
            </a:r>
            <a:r>
              <a:rPr lang="es-ES" dirty="0" err="1"/>
              <a:t>doubles</a:t>
            </a:r>
            <a:r>
              <a:rPr lang="es-ES" dirty="0"/>
              <a:t>.</a:t>
            </a:r>
          </a:p>
          <a:p>
            <a:endParaRPr lang="es-ES" dirty="0"/>
          </a:p>
          <a:p>
            <a:r>
              <a:rPr lang="es-ES" dirty="0" err="1"/>
              <a:t>The</a:t>
            </a:r>
            <a:r>
              <a:rPr lang="es-ES" dirty="0"/>
              <a:t> </a:t>
            </a:r>
            <a:r>
              <a:rPr lang="es-ES" dirty="0" err="1"/>
              <a:t>main</a:t>
            </a:r>
            <a:r>
              <a:rPr lang="es-ES" dirty="0"/>
              <a:t> </a:t>
            </a:r>
            <a:r>
              <a:rPr lang="es-ES" dirty="0" err="1"/>
              <a:t>problem</a:t>
            </a:r>
            <a:r>
              <a:rPr lang="es-ES" dirty="0"/>
              <a:t> </a:t>
            </a:r>
            <a:r>
              <a:rPr lang="es-ES" dirty="0" err="1"/>
              <a:t>is</a:t>
            </a:r>
            <a:r>
              <a:rPr lang="es-ES" dirty="0"/>
              <a:t> </a:t>
            </a:r>
            <a:r>
              <a:rPr lang="es-ES" dirty="0" err="1"/>
              <a:t>that</a:t>
            </a:r>
            <a:r>
              <a:rPr lang="es-ES" dirty="0"/>
              <a:t> </a:t>
            </a:r>
            <a:r>
              <a:rPr lang="es-ES" dirty="0" err="1"/>
              <a:t>they</a:t>
            </a:r>
            <a:r>
              <a:rPr lang="es-ES" dirty="0"/>
              <a:t> use </a:t>
            </a:r>
            <a:r>
              <a:rPr lang="es-ES" dirty="0" err="1"/>
              <a:t>the</a:t>
            </a:r>
            <a:r>
              <a:rPr lang="es-ES" dirty="0"/>
              <a:t> </a:t>
            </a:r>
            <a:r>
              <a:rPr lang="es-ES" dirty="0" err="1"/>
              <a:t>same</a:t>
            </a:r>
            <a:r>
              <a:rPr lang="es-ES" dirty="0"/>
              <a:t> A, B and C </a:t>
            </a:r>
            <a:r>
              <a:rPr lang="es-ES" dirty="0" err="1"/>
              <a:t>for</a:t>
            </a:r>
            <a:r>
              <a:rPr lang="es-ES" dirty="0"/>
              <a:t> </a:t>
            </a:r>
            <a:r>
              <a:rPr lang="es-ES" dirty="0" err="1"/>
              <a:t>predicting</a:t>
            </a:r>
            <a:r>
              <a:rPr lang="es-ES" dirty="0"/>
              <a:t> </a:t>
            </a:r>
            <a:r>
              <a:rPr lang="es-ES" dirty="0" err="1"/>
              <a:t>every</a:t>
            </a:r>
            <a:r>
              <a:rPr lang="es-ES" dirty="0"/>
              <a:t> token. </a:t>
            </a:r>
            <a:r>
              <a:rPr lang="es-ES" dirty="0" err="1"/>
              <a:t>This</a:t>
            </a:r>
            <a:r>
              <a:rPr lang="es-ES" dirty="0"/>
              <a:t> </a:t>
            </a:r>
            <a:r>
              <a:rPr lang="es-ES" dirty="0" err="1"/>
              <a:t>is</a:t>
            </a:r>
            <a:r>
              <a:rPr lang="es-ES" dirty="0"/>
              <a:t> </a:t>
            </a:r>
            <a:r>
              <a:rPr lang="es-ES" dirty="0" err="1"/>
              <a:t>solved</a:t>
            </a:r>
            <a:r>
              <a:rPr lang="es-ES" dirty="0"/>
              <a:t> </a:t>
            </a:r>
            <a:r>
              <a:rPr lang="es-ES" dirty="0" err="1"/>
              <a:t>by</a:t>
            </a:r>
            <a:r>
              <a:rPr lang="es-ES" dirty="0"/>
              <a:t> </a:t>
            </a:r>
            <a:r>
              <a:rPr lang="es-ES" dirty="0" err="1"/>
              <a:t>introducing</a:t>
            </a:r>
            <a:r>
              <a:rPr lang="es-ES" dirty="0"/>
              <a:t> selective </a:t>
            </a:r>
            <a:r>
              <a:rPr lang="es-ES" dirty="0" err="1"/>
              <a:t>SSMs</a:t>
            </a:r>
            <a:r>
              <a:rPr lang="es-ES" dirty="0"/>
              <a:t> and </a:t>
            </a:r>
            <a:r>
              <a:rPr lang="es-ES" dirty="0" err="1"/>
              <a:t>Scan</a:t>
            </a:r>
            <a:r>
              <a:rPr lang="es-ES" dirty="0"/>
              <a:t>, </a:t>
            </a:r>
            <a:r>
              <a:rPr lang="es-ES" dirty="0" err="1"/>
              <a:t>an</a:t>
            </a:r>
            <a:r>
              <a:rPr lang="es-ES" dirty="0"/>
              <a:t> </a:t>
            </a:r>
            <a:r>
              <a:rPr lang="es-ES" dirty="0" err="1"/>
              <a:t>algorithm</a:t>
            </a:r>
            <a:r>
              <a:rPr lang="es-ES" dirty="0"/>
              <a:t> </a:t>
            </a:r>
            <a:r>
              <a:rPr lang="es-ES" dirty="0" err="1"/>
              <a:t>which</a:t>
            </a:r>
            <a:r>
              <a:rPr lang="es-ES" dirty="0"/>
              <a:t> preserves linear </a:t>
            </a:r>
            <a:r>
              <a:rPr lang="es-ES" dirty="0" err="1"/>
              <a:t>complexity</a:t>
            </a:r>
            <a:r>
              <a:rPr lang="es-ES" dirty="0"/>
              <a:t> </a:t>
            </a:r>
            <a:r>
              <a:rPr lang="es-ES" dirty="0" err="1"/>
              <a:t>with</a:t>
            </a:r>
            <a:r>
              <a:rPr lang="es-ES" dirty="0"/>
              <a:t> </a:t>
            </a:r>
            <a:r>
              <a:rPr lang="es-ES" dirty="0" err="1"/>
              <a:t>sequence</a:t>
            </a:r>
            <a:r>
              <a:rPr lang="es-ES" dirty="0"/>
              <a:t> </a:t>
            </a:r>
            <a:r>
              <a:rPr lang="es-ES" dirty="0" err="1"/>
              <a:t>length</a:t>
            </a:r>
            <a:r>
              <a:rPr lang="es-ES" dirty="0"/>
              <a:t>.</a:t>
            </a:r>
          </a:p>
        </p:txBody>
      </p:sp>
      <p:sp>
        <p:nvSpPr>
          <p:cNvPr id="4" name="Marcador de número de diapositiva 3"/>
          <p:cNvSpPr>
            <a:spLocks noGrp="1"/>
          </p:cNvSpPr>
          <p:nvPr>
            <p:ph type="sldNum" sz="quarter" idx="5"/>
          </p:nvPr>
        </p:nvSpPr>
        <p:spPr/>
        <p:txBody>
          <a:bodyPr/>
          <a:lstStyle/>
          <a:p>
            <a:fld id="{B399169E-2DF4-4CD8-83A1-99C52104E009}" type="slidenum">
              <a:rPr lang="es-ES" smtClean="0"/>
              <a:t>4</a:t>
            </a:fld>
            <a:endParaRPr lang="es-ES"/>
          </a:p>
        </p:txBody>
      </p:sp>
    </p:spTree>
    <p:extLst>
      <p:ext uri="{BB962C8B-B14F-4D97-AF65-F5344CB8AC3E}">
        <p14:creationId xmlns:p14="http://schemas.microsoft.com/office/powerpoint/2010/main" val="188639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There</a:t>
            </a:r>
            <a:r>
              <a:rPr lang="es-ES" dirty="0"/>
              <a:t> are </a:t>
            </a:r>
            <a:r>
              <a:rPr lang="es-ES" dirty="0" err="1"/>
              <a:t>two</a:t>
            </a:r>
            <a:r>
              <a:rPr lang="es-ES" dirty="0"/>
              <a:t> </a:t>
            </a:r>
            <a:r>
              <a:rPr lang="es-ES" dirty="0" err="1"/>
              <a:t>problems</a:t>
            </a:r>
            <a:r>
              <a:rPr lang="es-ES" dirty="0"/>
              <a:t> in </a:t>
            </a:r>
            <a:r>
              <a:rPr lang="es-ES" dirty="0" err="1"/>
              <a:t>the</a:t>
            </a:r>
            <a:r>
              <a:rPr lang="es-ES" dirty="0"/>
              <a:t> </a:t>
            </a:r>
            <a:r>
              <a:rPr lang="es-ES" dirty="0" err="1"/>
              <a:t>transition</a:t>
            </a:r>
            <a:r>
              <a:rPr lang="es-ES" dirty="0"/>
              <a:t> </a:t>
            </a:r>
            <a:r>
              <a:rPr lang="es-ES" dirty="0" err="1"/>
              <a:t>from</a:t>
            </a:r>
            <a:r>
              <a:rPr lang="es-ES" dirty="0"/>
              <a:t> Mamba </a:t>
            </a:r>
            <a:r>
              <a:rPr lang="es-ES" dirty="0" err="1"/>
              <a:t>to</a:t>
            </a:r>
            <a:r>
              <a:rPr lang="es-ES" dirty="0"/>
              <a:t> </a:t>
            </a:r>
            <a:r>
              <a:rPr lang="es-ES" dirty="0" err="1"/>
              <a:t>Vim</a:t>
            </a:r>
            <a:r>
              <a:rPr lang="es-ES" dirty="0"/>
              <a:t>:</a:t>
            </a:r>
          </a:p>
          <a:p>
            <a:endParaRPr lang="es-ES" dirty="0"/>
          </a:p>
          <a:p>
            <a:r>
              <a:rPr lang="es-ES" dirty="0"/>
              <a:t>	- </a:t>
            </a:r>
            <a:r>
              <a:rPr lang="es-ES" dirty="0" err="1"/>
              <a:t>Unidirectional</a:t>
            </a:r>
            <a:r>
              <a:rPr lang="es-ES" dirty="0"/>
              <a:t> </a:t>
            </a:r>
            <a:r>
              <a:rPr lang="es-ES" dirty="0" err="1"/>
              <a:t>modeling</a:t>
            </a:r>
            <a:r>
              <a:rPr lang="es-ES" dirty="0"/>
              <a:t>. </a:t>
            </a:r>
            <a:r>
              <a:rPr lang="es-ES" dirty="0" err="1"/>
              <a:t>Images</a:t>
            </a:r>
            <a:r>
              <a:rPr lang="es-ES" dirty="0"/>
              <a:t> are </a:t>
            </a:r>
            <a:r>
              <a:rPr lang="es-ES" dirty="0" err="1"/>
              <a:t>not</a:t>
            </a:r>
            <a:r>
              <a:rPr lang="es-ES" dirty="0"/>
              <a:t> </a:t>
            </a:r>
            <a:r>
              <a:rPr lang="es-ES" dirty="0" err="1"/>
              <a:t>interpreted</a:t>
            </a:r>
            <a:r>
              <a:rPr lang="es-ES" dirty="0"/>
              <a:t> as </a:t>
            </a:r>
            <a:r>
              <a:rPr lang="es-ES" dirty="0" err="1"/>
              <a:t>an</a:t>
            </a:r>
            <a:r>
              <a:rPr lang="es-ES" dirty="0"/>
              <a:t> </a:t>
            </a:r>
            <a:r>
              <a:rPr lang="es-ES" dirty="0" err="1"/>
              <a:t>inherently</a:t>
            </a:r>
            <a:r>
              <a:rPr lang="es-ES" dirty="0"/>
              <a:t> </a:t>
            </a:r>
            <a:r>
              <a:rPr lang="es-ES" dirty="0" err="1"/>
              <a:t>oredered</a:t>
            </a:r>
            <a:r>
              <a:rPr lang="es-ES" dirty="0"/>
              <a:t> </a:t>
            </a:r>
            <a:r>
              <a:rPr lang="es-ES" dirty="0" err="1"/>
              <a:t>sequence</a:t>
            </a:r>
            <a:r>
              <a:rPr lang="es-ES" dirty="0"/>
              <a:t>.</a:t>
            </a:r>
          </a:p>
          <a:p>
            <a:r>
              <a:rPr lang="es-ES" dirty="0"/>
              <a:t>	- </a:t>
            </a:r>
            <a:r>
              <a:rPr lang="es-ES" dirty="0" err="1"/>
              <a:t>Lack</a:t>
            </a:r>
            <a:r>
              <a:rPr lang="es-ES" dirty="0"/>
              <a:t> </a:t>
            </a:r>
            <a:r>
              <a:rPr lang="es-ES" dirty="0" err="1"/>
              <a:t>of</a:t>
            </a:r>
            <a:r>
              <a:rPr lang="es-ES" dirty="0"/>
              <a:t> </a:t>
            </a:r>
            <a:r>
              <a:rPr lang="es-ES" dirty="0" err="1"/>
              <a:t>positional</a:t>
            </a:r>
            <a:r>
              <a:rPr lang="es-ES" dirty="0"/>
              <a:t> </a:t>
            </a:r>
            <a:r>
              <a:rPr lang="es-ES" dirty="0" err="1"/>
              <a:t>awareness</a:t>
            </a:r>
            <a:r>
              <a:rPr lang="es-ES" dirty="0"/>
              <a:t>, </a:t>
            </a:r>
            <a:r>
              <a:rPr lang="es-ES" dirty="0" err="1"/>
              <a:t>which</a:t>
            </a:r>
            <a:r>
              <a:rPr lang="es-ES" dirty="0"/>
              <a:t> </a:t>
            </a:r>
            <a:r>
              <a:rPr lang="es-ES" dirty="0" err="1"/>
              <a:t>is</a:t>
            </a:r>
            <a:r>
              <a:rPr lang="es-ES" dirty="0"/>
              <a:t> crucial </a:t>
            </a:r>
            <a:r>
              <a:rPr lang="es-ES" dirty="0" err="1"/>
              <a:t>to</a:t>
            </a:r>
            <a:r>
              <a:rPr lang="es-ES" dirty="0"/>
              <a:t> </a:t>
            </a:r>
            <a:r>
              <a:rPr lang="es-ES" dirty="0" err="1"/>
              <a:t>understand</a:t>
            </a:r>
            <a:r>
              <a:rPr lang="es-ES" dirty="0"/>
              <a:t> </a:t>
            </a:r>
            <a:r>
              <a:rPr lang="es-ES" dirty="0" err="1"/>
              <a:t>the</a:t>
            </a:r>
            <a:r>
              <a:rPr lang="es-ES" dirty="0"/>
              <a:t> </a:t>
            </a:r>
            <a:r>
              <a:rPr lang="es-ES" dirty="0" err="1"/>
              <a:t>spatial</a:t>
            </a:r>
            <a:r>
              <a:rPr lang="es-ES" dirty="0"/>
              <a:t> </a:t>
            </a:r>
            <a:r>
              <a:rPr lang="es-ES" dirty="0" err="1"/>
              <a:t>layout</a:t>
            </a:r>
            <a:r>
              <a:rPr lang="es-ES" dirty="0"/>
              <a:t> and </a:t>
            </a:r>
            <a:r>
              <a:rPr lang="es-ES" dirty="0" err="1"/>
              <a:t>semantic</a:t>
            </a:r>
            <a:r>
              <a:rPr lang="es-ES" dirty="0"/>
              <a:t> </a:t>
            </a:r>
            <a:r>
              <a:rPr lang="es-ES" dirty="0" err="1"/>
              <a:t>relationships</a:t>
            </a:r>
            <a:endParaRPr lang="es-ES" dirty="0"/>
          </a:p>
          <a:p>
            <a:endParaRPr lang="es-ES" dirty="0"/>
          </a:p>
          <a:p>
            <a:r>
              <a:rPr lang="es-ES" dirty="0" err="1"/>
              <a:t>This</a:t>
            </a:r>
            <a:r>
              <a:rPr lang="es-ES" dirty="0"/>
              <a:t> </a:t>
            </a:r>
            <a:r>
              <a:rPr lang="es-ES" dirty="0" err="1"/>
              <a:t>is</a:t>
            </a:r>
            <a:r>
              <a:rPr lang="es-ES" dirty="0"/>
              <a:t> </a:t>
            </a:r>
            <a:r>
              <a:rPr lang="es-ES" dirty="0" err="1"/>
              <a:t>solved</a:t>
            </a:r>
            <a:r>
              <a:rPr lang="es-ES" dirty="0"/>
              <a:t> </a:t>
            </a:r>
            <a:r>
              <a:rPr lang="es-ES" dirty="0" err="1"/>
              <a:t>by</a:t>
            </a:r>
            <a:r>
              <a:rPr lang="es-ES" dirty="0"/>
              <a:t> </a:t>
            </a:r>
            <a:r>
              <a:rPr lang="es-ES" dirty="0" err="1"/>
              <a:t>incorporating</a:t>
            </a:r>
            <a:r>
              <a:rPr lang="es-ES" dirty="0"/>
              <a:t> </a:t>
            </a:r>
            <a:r>
              <a:rPr lang="es-ES" dirty="0" err="1"/>
              <a:t>the</a:t>
            </a:r>
            <a:r>
              <a:rPr lang="es-ES" dirty="0"/>
              <a:t> </a:t>
            </a:r>
            <a:r>
              <a:rPr lang="es-ES" dirty="0" err="1"/>
              <a:t>bidirectional</a:t>
            </a:r>
            <a:r>
              <a:rPr lang="es-ES" dirty="0"/>
              <a:t> </a:t>
            </a:r>
            <a:r>
              <a:rPr lang="es-ES" dirty="0" err="1"/>
              <a:t>SSMs</a:t>
            </a:r>
            <a:r>
              <a:rPr lang="es-ES" dirty="0"/>
              <a:t> and position </a:t>
            </a:r>
            <a:r>
              <a:rPr lang="es-ES" dirty="0" err="1"/>
              <a:t>embeddings</a:t>
            </a:r>
            <a:r>
              <a:rPr lang="es-ES" dirty="0"/>
              <a:t> as in </a:t>
            </a:r>
            <a:r>
              <a:rPr lang="es-ES" dirty="0" err="1"/>
              <a:t>transformer</a:t>
            </a:r>
            <a:r>
              <a:rPr lang="es-ES" dirty="0"/>
              <a:t> </a:t>
            </a:r>
            <a:r>
              <a:rPr lang="es-ES" dirty="0" err="1"/>
              <a:t>encoding</a:t>
            </a:r>
            <a:r>
              <a:rPr lang="es-ES" dirty="0"/>
              <a:t>. </a:t>
            </a:r>
          </a:p>
          <a:p>
            <a:endParaRPr lang="es-ES" dirty="0"/>
          </a:p>
          <a:p>
            <a:r>
              <a:rPr lang="es-ES" dirty="0" err="1"/>
              <a:t>This</a:t>
            </a:r>
            <a:r>
              <a:rPr lang="es-ES" dirty="0"/>
              <a:t> </a:t>
            </a:r>
            <a:r>
              <a:rPr lang="es-ES" dirty="0" err="1"/>
              <a:t>way</a:t>
            </a:r>
            <a:r>
              <a:rPr lang="es-ES" dirty="0"/>
              <a:t>, </a:t>
            </a:r>
            <a:r>
              <a:rPr lang="es-ES" dirty="0" err="1"/>
              <a:t>patches</a:t>
            </a:r>
            <a:r>
              <a:rPr lang="es-ES" dirty="0"/>
              <a:t> are </a:t>
            </a:r>
            <a:r>
              <a:rPr lang="es-ES" dirty="0" err="1"/>
              <a:t>linearly</a:t>
            </a:r>
            <a:r>
              <a:rPr lang="es-ES" dirty="0"/>
              <a:t> </a:t>
            </a:r>
            <a:r>
              <a:rPr lang="es-ES" dirty="0" err="1"/>
              <a:t>projected</a:t>
            </a:r>
            <a:r>
              <a:rPr lang="es-ES" dirty="0"/>
              <a:t>, </a:t>
            </a:r>
            <a:r>
              <a:rPr lang="es-ES" dirty="0" err="1"/>
              <a:t>flattened</a:t>
            </a:r>
            <a:r>
              <a:rPr lang="es-ES" dirty="0"/>
              <a:t> and </a:t>
            </a:r>
            <a:r>
              <a:rPr lang="es-ES" dirty="0" err="1"/>
              <a:t>positionally</a:t>
            </a:r>
            <a:r>
              <a:rPr lang="es-ES" dirty="0"/>
              <a:t> </a:t>
            </a:r>
            <a:r>
              <a:rPr lang="es-ES" dirty="0" err="1"/>
              <a:t>encoded</a:t>
            </a:r>
            <a:r>
              <a:rPr lang="es-ES" dirty="0"/>
              <a:t>. After </a:t>
            </a:r>
            <a:r>
              <a:rPr lang="es-ES" dirty="0" err="1"/>
              <a:t>that</a:t>
            </a:r>
            <a:r>
              <a:rPr lang="es-ES" dirty="0"/>
              <a:t>, </a:t>
            </a:r>
            <a:r>
              <a:rPr lang="es-ES" dirty="0" err="1"/>
              <a:t>it</a:t>
            </a:r>
            <a:r>
              <a:rPr lang="es-ES" dirty="0"/>
              <a:t> </a:t>
            </a:r>
            <a:r>
              <a:rPr lang="es-ES" dirty="0" err="1"/>
              <a:t>goes</a:t>
            </a:r>
            <a:r>
              <a:rPr lang="es-ES" dirty="0"/>
              <a:t> </a:t>
            </a:r>
            <a:r>
              <a:rPr lang="es-ES" dirty="0" err="1"/>
              <a:t>into</a:t>
            </a:r>
            <a:r>
              <a:rPr lang="es-ES" dirty="0"/>
              <a:t> a </a:t>
            </a:r>
            <a:r>
              <a:rPr lang="es-ES" dirty="0" err="1"/>
              <a:t>Vision</a:t>
            </a:r>
            <a:r>
              <a:rPr lang="es-ES" dirty="0"/>
              <a:t> Mamba </a:t>
            </a:r>
            <a:r>
              <a:rPr lang="es-ES" dirty="0" err="1"/>
              <a:t>Encoder</a:t>
            </a:r>
            <a:r>
              <a:rPr lang="es-ES" dirty="0"/>
              <a:t> Block, </a:t>
            </a:r>
            <a:r>
              <a:rPr lang="es-ES" dirty="0" err="1"/>
              <a:t>where</a:t>
            </a:r>
            <a:r>
              <a:rPr lang="es-ES" dirty="0"/>
              <a:t> </a:t>
            </a:r>
            <a:r>
              <a:rPr lang="es-ES" dirty="0" err="1"/>
              <a:t>bidirectional</a:t>
            </a:r>
            <a:endParaRPr lang="es-ES" dirty="0"/>
          </a:p>
          <a:p>
            <a:r>
              <a:rPr lang="es-ES" dirty="0"/>
              <a:t>SSM </a:t>
            </a:r>
            <a:r>
              <a:rPr lang="es-ES" dirty="0" err="1"/>
              <a:t>is</a:t>
            </a:r>
            <a:r>
              <a:rPr lang="es-ES" dirty="0"/>
              <a:t> </a:t>
            </a:r>
            <a:r>
              <a:rPr lang="es-ES" dirty="0" err="1"/>
              <a:t>applied</a:t>
            </a:r>
            <a:r>
              <a:rPr lang="es-ES" dirty="0"/>
              <a:t>.</a:t>
            </a:r>
          </a:p>
          <a:p>
            <a:endParaRPr lang="es-ES" dirty="0"/>
          </a:p>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5</a:t>
            </a:fld>
            <a:endParaRPr lang="es-ES"/>
          </a:p>
        </p:txBody>
      </p:sp>
    </p:spTree>
    <p:extLst>
      <p:ext uri="{BB962C8B-B14F-4D97-AF65-F5344CB8AC3E}">
        <p14:creationId xmlns:p14="http://schemas.microsoft.com/office/powerpoint/2010/main" val="157524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 </a:t>
            </a:r>
            <a:r>
              <a:rPr lang="es-ES" dirty="0" err="1"/>
              <a:t>all</a:t>
            </a:r>
            <a:r>
              <a:rPr lang="es-ES" dirty="0"/>
              <a:t> </a:t>
            </a:r>
            <a:r>
              <a:rPr lang="es-ES" dirty="0" err="1"/>
              <a:t>the</a:t>
            </a:r>
            <a:r>
              <a:rPr lang="es-ES" dirty="0"/>
              <a:t> cases, </a:t>
            </a:r>
            <a:r>
              <a:rPr lang="es-ES" dirty="0" err="1"/>
              <a:t>Vim</a:t>
            </a:r>
            <a:r>
              <a:rPr lang="es-ES" dirty="0"/>
              <a:t> </a:t>
            </a:r>
            <a:r>
              <a:rPr lang="es-ES" dirty="0" err="1"/>
              <a:t>outperforms</a:t>
            </a:r>
            <a:r>
              <a:rPr lang="es-ES" dirty="0"/>
              <a:t> </a:t>
            </a:r>
            <a:r>
              <a:rPr lang="es-ES" dirty="0" err="1"/>
              <a:t>the</a:t>
            </a:r>
            <a:r>
              <a:rPr lang="es-ES" dirty="0"/>
              <a:t> </a:t>
            </a:r>
            <a:r>
              <a:rPr lang="es-ES" dirty="0" err="1"/>
              <a:t>convolutional</a:t>
            </a:r>
            <a:r>
              <a:rPr lang="es-ES" dirty="0"/>
              <a:t> </a:t>
            </a:r>
            <a:r>
              <a:rPr lang="es-ES" dirty="0" err="1"/>
              <a:t>ResNet</a:t>
            </a:r>
            <a:r>
              <a:rPr lang="es-ES" dirty="0"/>
              <a:t> </a:t>
            </a:r>
            <a:r>
              <a:rPr lang="es-ES" dirty="0" err="1"/>
              <a:t>backbones</a:t>
            </a:r>
            <a:r>
              <a:rPr lang="es-ES" dirty="0"/>
              <a:t>, </a:t>
            </a:r>
            <a:r>
              <a:rPr lang="es-ES" dirty="0" err="1"/>
              <a:t>having</a:t>
            </a:r>
            <a:r>
              <a:rPr lang="es-ES" dirty="0"/>
              <a:t> </a:t>
            </a:r>
            <a:r>
              <a:rPr lang="es-ES" dirty="0" err="1"/>
              <a:t>much</a:t>
            </a:r>
            <a:r>
              <a:rPr lang="es-ES" dirty="0"/>
              <a:t> </a:t>
            </a:r>
            <a:r>
              <a:rPr lang="es-ES" dirty="0" err="1"/>
              <a:t>less</a:t>
            </a:r>
            <a:r>
              <a:rPr lang="en-US" noProof="0" dirty="0"/>
              <a:t> params.</a:t>
            </a:r>
          </a:p>
          <a:p>
            <a:endParaRPr lang="en-US" noProof="0" dirty="0"/>
          </a:p>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6</a:t>
            </a:fld>
            <a:endParaRPr lang="es-ES"/>
          </a:p>
        </p:txBody>
      </p:sp>
    </p:spTree>
    <p:extLst>
      <p:ext uri="{BB962C8B-B14F-4D97-AF65-F5344CB8AC3E}">
        <p14:creationId xmlns:p14="http://schemas.microsoft.com/office/powerpoint/2010/main" val="75817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7</a:t>
            </a:fld>
            <a:endParaRPr lang="es-ES"/>
          </a:p>
        </p:txBody>
      </p:sp>
    </p:spTree>
    <p:extLst>
      <p:ext uri="{BB962C8B-B14F-4D97-AF65-F5344CB8AC3E}">
        <p14:creationId xmlns:p14="http://schemas.microsoft.com/office/powerpoint/2010/main" val="75817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300 </a:t>
            </a:r>
            <a:r>
              <a:rPr lang="es-ES" dirty="0" err="1"/>
              <a:t>epochs</a:t>
            </a:r>
            <a:r>
              <a:rPr lang="es-ES" dirty="0"/>
              <a:t> </a:t>
            </a:r>
            <a:r>
              <a:rPr lang="es-ES" dirty="0" err="1"/>
              <a:t>for</a:t>
            </a:r>
            <a:r>
              <a:rPr lang="es-ES" dirty="0"/>
              <a:t> normal training</a:t>
            </a:r>
          </a:p>
          <a:p>
            <a:r>
              <a:rPr lang="es-ES" dirty="0"/>
              <a:t>300 + 30 </a:t>
            </a:r>
            <a:r>
              <a:rPr lang="es-ES" dirty="0" err="1"/>
              <a:t>of</a:t>
            </a:r>
            <a:r>
              <a:rPr lang="es-ES" dirty="0"/>
              <a:t> fine </a:t>
            </a:r>
            <a:r>
              <a:rPr lang="es-ES" dirty="0" err="1"/>
              <a:t>tuning</a:t>
            </a:r>
            <a:r>
              <a:rPr lang="es-ES" dirty="0"/>
              <a:t> </a:t>
            </a:r>
            <a:r>
              <a:rPr lang="es-ES" dirty="0" err="1"/>
              <a:t>with</a:t>
            </a:r>
            <a:r>
              <a:rPr lang="es-ES" dirty="0"/>
              <a:t> LSFT</a:t>
            </a:r>
          </a:p>
        </p:txBody>
      </p:sp>
      <p:sp>
        <p:nvSpPr>
          <p:cNvPr id="4" name="Marcador de número de diapositiva 3"/>
          <p:cNvSpPr>
            <a:spLocks noGrp="1"/>
          </p:cNvSpPr>
          <p:nvPr>
            <p:ph type="sldNum" sz="quarter" idx="5"/>
          </p:nvPr>
        </p:nvSpPr>
        <p:spPr/>
        <p:txBody>
          <a:bodyPr/>
          <a:lstStyle/>
          <a:p>
            <a:fld id="{B399169E-2DF4-4CD8-83A1-99C52104E009}" type="slidenum">
              <a:rPr lang="es-ES" smtClean="0"/>
              <a:t>8</a:t>
            </a:fld>
            <a:endParaRPr lang="es-ES"/>
          </a:p>
        </p:txBody>
      </p:sp>
    </p:spTree>
    <p:extLst>
      <p:ext uri="{BB962C8B-B14F-4D97-AF65-F5344CB8AC3E}">
        <p14:creationId xmlns:p14="http://schemas.microsoft.com/office/powerpoint/2010/main" val="75817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9</a:t>
            </a:fld>
            <a:endParaRPr lang="es-ES"/>
          </a:p>
        </p:txBody>
      </p:sp>
    </p:spTree>
    <p:extLst>
      <p:ext uri="{BB962C8B-B14F-4D97-AF65-F5344CB8AC3E}">
        <p14:creationId xmlns:p14="http://schemas.microsoft.com/office/powerpoint/2010/main" val="75817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399169E-2DF4-4CD8-83A1-99C52104E009}" type="slidenum">
              <a:rPr lang="es-ES" smtClean="0"/>
              <a:t>10</a:t>
            </a:fld>
            <a:endParaRPr lang="es-ES"/>
          </a:p>
        </p:txBody>
      </p:sp>
    </p:spTree>
    <p:extLst>
      <p:ext uri="{BB962C8B-B14F-4D97-AF65-F5344CB8AC3E}">
        <p14:creationId xmlns:p14="http://schemas.microsoft.com/office/powerpoint/2010/main" val="75817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73DED-160C-08CB-D59B-E0995795DF2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339BEF8-962D-380E-941E-226F9CB8D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6F72D6B-1B72-B135-C464-2B4F7AB84AC1}"/>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D7296D5C-D669-D94F-EAB5-B901C71014C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029DB1C-FA86-4590-AAD1-8BAF18C781C7}"/>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246651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A91B5-DE5B-3AE4-F0AE-C7F86E1980B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CF304EB-6B07-C38B-B3BE-DF6525822A8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1F443F-23C0-368E-986C-395D378DC08A}"/>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36B17802-F3DA-C656-49FF-9ADDD981D63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D0B7245-724E-06A0-CC0A-91D56774AA96}"/>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69339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937ED85-94C7-740C-29D6-0FF4631128F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D66A1A7-D14D-1B39-7BF5-0DE8B58BE68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B8F3E32-A39E-22D7-99E5-645F95A3CBC1}"/>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A7A5F84A-4F4F-9C2D-F0B6-8B2A99C3A0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3E8F91E-5464-23B2-2748-A57501D9467C}"/>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218508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DE791-B7F8-E0B1-CEB3-F7FC3F2ADF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5E1E7FC-AEDB-591B-7E74-56ED7862803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63C2442-63C7-B23B-D669-8048AAC77A46}"/>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BBA82F25-D6FD-E667-121C-0187FFC32A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13574AA-3915-FF0E-A0D4-80AB7CA0F6D9}"/>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44658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27B27-A94E-6137-85C1-120624EEE95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40F193E-08BB-2587-43BF-A3C3C26E7F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3F3DA2C-C657-CFAD-8FF0-2B7D909EECE2}"/>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AB865163-4E8D-4ECF-34A0-DE57833F8AB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317F87E-92D3-0F50-0B04-13DC53E4BA6E}"/>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287489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478F8C-B72A-3ED0-6200-765BB73D0D2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CA3466E-4FB1-CF23-CFED-4BE4EFCE54D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D3D5ABC-739D-17D9-131D-DA08ACE0E1A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77A7B32-9EE2-8233-AEDA-FC4F000A1919}"/>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6" name="Marcador de pie de página 5">
            <a:extLst>
              <a:ext uri="{FF2B5EF4-FFF2-40B4-BE49-F238E27FC236}">
                <a16:creationId xmlns:a16="http://schemas.microsoft.com/office/drawing/2014/main" id="{30D26AA8-9BEA-A536-44F3-2D6D50E40C7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D033916-8ECF-DB87-08E3-179904E2B1BB}"/>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4569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30286-7C43-24DD-7AB5-D13525B6C40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CD1E9F1-EF51-B976-B3FA-63FAC543F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927265F-E121-5AB0-C546-ACDA27748B9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75E740-24A1-C0D5-A51C-24D0F0A1C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7B0C32B-7563-24EC-276C-D1C1CD3FFE3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5620ABD-8383-F7F8-F6E2-5F01E7CB7791}"/>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8" name="Marcador de pie de página 7">
            <a:extLst>
              <a:ext uri="{FF2B5EF4-FFF2-40B4-BE49-F238E27FC236}">
                <a16:creationId xmlns:a16="http://schemas.microsoft.com/office/drawing/2014/main" id="{63A164CA-4CA1-01D4-FCF6-92F87B419B6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5345D4D-162E-A59E-EC48-0E1757AD582E}"/>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9646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810BD-9A5F-2DFA-7617-413F7F4A190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A282CB7-0B66-EF14-DF6C-D11A448A1D24}"/>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4" name="Marcador de pie de página 3">
            <a:extLst>
              <a:ext uri="{FF2B5EF4-FFF2-40B4-BE49-F238E27FC236}">
                <a16:creationId xmlns:a16="http://schemas.microsoft.com/office/drawing/2014/main" id="{60AE9769-F366-AA74-F8C5-43A25FEE259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B27DC96-6674-9D12-29F8-4F82D6A1EFEE}"/>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1002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154639-79BC-99B2-6793-7A61A4B73BD7}"/>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3" name="Marcador de pie de página 2">
            <a:extLst>
              <a:ext uri="{FF2B5EF4-FFF2-40B4-BE49-F238E27FC236}">
                <a16:creationId xmlns:a16="http://schemas.microsoft.com/office/drawing/2014/main" id="{58676365-4AD9-FEF0-4E8F-FFE2DC99468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A038033-7492-4DD3-EB40-7B2F3E31803F}"/>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152334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F3F63-4824-2DB9-9874-AF59E487C4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519A9ED-1CA7-E9CA-9B36-B1D722B5C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7D50F67-6124-970F-69DE-E44722FF6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4CFD99-3AC0-BA00-6549-040EA222ED4E}"/>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6" name="Marcador de pie de página 5">
            <a:extLst>
              <a:ext uri="{FF2B5EF4-FFF2-40B4-BE49-F238E27FC236}">
                <a16:creationId xmlns:a16="http://schemas.microsoft.com/office/drawing/2014/main" id="{945B0D59-9B27-FBA7-BD95-FF39A38E61E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1E36B39-0BB1-DF07-D73F-F4874F8CE372}"/>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370682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EE067-23C2-B89C-156E-2A356561C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0FB1659-535B-7561-E9BF-BAC4F80D3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4291988-678D-C381-4DB1-F4F9322E0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5AADE6-9B6A-980E-7707-26C3948EAB60}"/>
              </a:ext>
            </a:extLst>
          </p:cNvPr>
          <p:cNvSpPr>
            <a:spLocks noGrp="1"/>
          </p:cNvSpPr>
          <p:nvPr>
            <p:ph type="dt" sz="half" idx="10"/>
          </p:nvPr>
        </p:nvSpPr>
        <p:spPr/>
        <p:txBody>
          <a:bodyPr/>
          <a:lstStyle/>
          <a:p>
            <a:fld id="{2079720B-1B79-4ABA-857B-10B95223AD56}" type="datetimeFigureOut">
              <a:rPr lang="es-ES" smtClean="0"/>
              <a:t>06/05/2024</a:t>
            </a:fld>
            <a:endParaRPr lang="es-ES"/>
          </a:p>
        </p:txBody>
      </p:sp>
      <p:sp>
        <p:nvSpPr>
          <p:cNvPr id="6" name="Marcador de pie de página 5">
            <a:extLst>
              <a:ext uri="{FF2B5EF4-FFF2-40B4-BE49-F238E27FC236}">
                <a16:creationId xmlns:a16="http://schemas.microsoft.com/office/drawing/2014/main" id="{523BE2C7-D09D-468E-9B66-530D05149CE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C621EB5-EBD2-53F0-FE13-92E447A3981B}"/>
              </a:ext>
            </a:extLst>
          </p:cNvPr>
          <p:cNvSpPr>
            <a:spLocks noGrp="1"/>
          </p:cNvSpPr>
          <p:nvPr>
            <p:ph type="sldNum" sz="quarter" idx="12"/>
          </p:nvPr>
        </p:nvSpPr>
        <p:spPr/>
        <p:txBody>
          <a:bodyPr/>
          <a:lstStyle/>
          <a:p>
            <a:fld id="{DC79CF17-68CC-462C-B104-4902B9DE594D}" type="slidenum">
              <a:rPr lang="es-ES" smtClean="0"/>
              <a:t>‹Nº›</a:t>
            </a:fld>
            <a:endParaRPr lang="es-ES"/>
          </a:p>
        </p:txBody>
      </p:sp>
    </p:spTree>
    <p:extLst>
      <p:ext uri="{BB962C8B-B14F-4D97-AF65-F5344CB8AC3E}">
        <p14:creationId xmlns:p14="http://schemas.microsoft.com/office/powerpoint/2010/main" val="46286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98B1364-F520-F556-7317-C8ED32857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158B483-363C-4EF7-DBEA-A61DAE252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1BAC4B0-49AB-3253-4162-A20901E0A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79720B-1B79-4ABA-857B-10B95223AD56}" type="datetimeFigureOut">
              <a:rPr lang="es-ES" smtClean="0"/>
              <a:t>06/05/2024</a:t>
            </a:fld>
            <a:endParaRPr lang="es-ES"/>
          </a:p>
        </p:txBody>
      </p:sp>
      <p:sp>
        <p:nvSpPr>
          <p:cNvPr id="5" name="Marcador de pie de página 4">
            <a:extLst>
              <a:ext uri="{FF2B5EF4-FFF2-40B4-BE49-F238E27FC236}">
                <a16:creationId xmlns:a16="http://schemas.microsoft.com/office/drawing/2014/main" id="{DAE0B41F-70A1-C3C9-3163-77BFF9E81E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99A15B82-3FD2-D94B-D92F-B4668F37B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79CF17-68CC-462C-B104-4902B9DE594D}" type="slidenum">
              <a:rPr lang="es-ES" smtClean="0"/>
              <a:t>‹Nº›</a:t>
            </a:fld>
            <a:endParaRPr lang="es-ES"/>
          </a:p>
        </p:txBody>
      </p:sp>
    </p:spTree>
    <p:extLst>
      <p:ext uri="{BB962C8B-B14F-4D97-AF65-F5344CB8AC3E}">
        <p14:creationId xmlns:p14="http://schemas.microsoft.com/office/powerpoint/2010/main" val="89750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1.xml"/><Relationship Id="rId7" Type="http://schemas.openxmlformats.org/officeDocument/2006/relationships/notesSlide" Target="../notesSlides/notesSlide9.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3.png"/><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2.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13.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2.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13.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13.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2.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14.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Layout" Target="../slideLayouts/slideLayout2.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4.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11.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notesSlide" Target="../notesSlides/notesSlide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slideLayout" Target="../slideLayouts/slideLayout2.xml"/><Relationship Id="rId5" Type="http://schemas.openxmlformats.org/officeDocument/2006/relationships/tags" Target="../tags/tag14.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s>
</file>

<file path=ppt/slides/_rels/slide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1.png"/><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notesSlide" Target="../notesSlides/notesSlide7.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slideLayout" Target="../slideLayouts/slideLayout2.xml"/><Relationship Id="rId5" Type="http://schemas.openxmlformats.org/officeDocument/2006/relationships/tags" Target="../tags/tag24.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s>
</file>

<file path=ppt/slides/_rels/slide9.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11.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notesSlide" Target="../notesSlides/notesSlide8.xml"/><Relationship Id="rId5" Type="http://schemas.openxmlformats.org/officeDocument/2006/relationships/tags" Target="../tags/tag34.xml"/><Relationship Id="rId10" Type="http://schemas.openxmlformats.org/officeDocument/2006/relationships/slideLayout" Target="../slideLayouts/slideLayout2.xml"/><Relationship Id="rId4" Type="http://schemas.openxmlformats.org/officeDocument/2006/relationships/tags" Target="../tags/tag33.xml"/><Relationship Id="rId9"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F8B8F-7B48-2C6A-1288-B798CB2DD72A}"/>
              </a:ext>
            </a:extLst>
          </p:cNvPr>
          <p:cNvSpPr>
            <a:spLocks noGrp="1"/>
          </p:cNvSpPr>
          <p:nvPr>
            <p:ph type="ctrTitle"/>
          </p:nvPr>
        </p:nvSpPr>
        <p:spPr>
          <a:xfrm>
            <a:off x="1524000" y="1122363"/>
            <a:ext cx="9144000" cy="1961496"/>
          </a:xfrm>
        </p:spPr>
        <p:txBody>
          <a:bodyPr>
            <a:noAutofit/>
          </a:bodyPr>
          <a:lstStyle/>
          <a:p>
            <a:r>
              <a:rPr lang="en-US" sz="4000" dirty="0"/>
              <a:t>Vision Mamba: </a:t>
            </a:r>
            <a:br>
              <a:rPr lang="en-US" sz="4000" dirty="0"/>
            </a:br>
            <a:r>
              <a:rPr lang="en-US" sz="4000" dirty="0"/>
              <a:t>Efficient Visual Representation Learning with Bidirectional State Space Model</a:t>
            </a:r>
            <a:endParaRPr lang="es-ES" sz="4000" dirty="0"/>
          </a:p>
        </p:txBody>
      </p:sp>
      <p:sp>
        <p:nvSpPr>
          <p:cNvPr id="3" name="Subtítulo 2">
            <a:extLst>
              <a:ext uri="{FF2B5EF4-FFF2-40B4-BE49-F238E27FC236}">
                <a16:creationId xmlns:a16="http://schemas.microsoft.com/office/drawing/2014/main" id="{43F5B41F-3B2E-05CA-98FD-7E30DF7B4D57}"/>
              </a:ext>
            </a:extLst>
          </p:cNvPr>
          <p:cNvSpPr>
            <a:spLocks noGrp="1"/>
          </p:cNvSpPr>
          <p:nvPr>
            <p:ph type="subTitle" idx="1"/>
          </p:nvPr>
        </p:nvSpPr>
        <p:spPr/>
        <p:txBody>
          <a:bodyPr>
            <a:normAutofit/>
          </a:bodyPr>
          <a:lstStyle/>
          <a:p>
            <a:r>
              <a:rPr lang="es-ES" dirty="0" err="1"/>
              <a:t>Authors</a:t>
            </a:r>
            <a:r>
              <a:rPr lang="es-ES" dirty="0"/>
              <a:t>: </a:t>
            </a:r>
            <a:r>
              <a:rPr lang="es-ES" dirty="0" err="1"/>
              <a:t>Lianghui</a:t>
            </a:r>
            <a:r>
              <a:rPr lang="es-ES" dirty="0"/>
              <a:t> Zhu, </a:t>
            </a:r>
            <a:r>
              <a:rPr lang="es-ES" dirty="0" err="1"/>
              <a:t>Bencheng</a:t>
            </a:r>
            <a:r>
              <a:rPr lang="es-ES" dirty="0"/>
              <a:t> </a:t>
            </a:r>
            <a:r>
              <a:rPr lang="es-ES" dirty="0" err="1"/>
              <a:t>Liao</a:t>
            </a:r>
            <a:r>
              <a:rPr lang="es-ES" dirty="0"/>
              <a:t>, </a:t>
            </a:r>
            <a:r>
              <a:rPr lang="es-ES" dirty="0" err="1"/>
              <a:t>Qian</a:t>
            </a:r>
            <a:r>
              <a:rPr lang="es-ES" dirty="0"/>
              <a:t> Zhang, </a:t>
            </a:r>
            <a:r>
              <a:rPr lang="es-ES" dirty="0" err="1"/>
              <a:t>Xinlong</a:t>
            </a:r>
            <a:r>
              <a:rPr lang="es-ES" dirty="0"/>
              <a:t> Wang, </a:t>
            </a:r>
            <a:r>
              <a:rPr lang="es-ES" dirty="0" err="1"/>
              <a:t>Wenyu</a:t>
            </a:r>
            <a:r>
              <a:rPr lang="es-ES" dirty="0"/>
              <a:t> Liu, </a:t>
            </a:r>
            <a:r>
              <a:rPr lang="es-ES" dirty="0" err="1"/>
              <a:t>Xinggang</a:t>
            </a:r>
            <a:r>
              <a:rPr lang="es-ES" dirty="0"/>
              <a:t> Wang</a:t>
            </a:r>
          </a:p>
        </p:txBody>
      </p:sp>
      <p:sp>
        <p:nvSpPr>
          <p:cNvPr id="4" name="CuadroTexto 3">
            <a:extLst>
              <a:ext uri="{FF2B5EF4-FFF2-40B4-BE49-F238E27FC236}">
                <a16:creationId xmlns:a16="http://schemas.microsoft.com/office/drawing/2014/main" id="{2DCCAD85-005C-4432-ABC7-AFB8BF3797B4}"/>
              </a:ext>
            </a:extLst>
          </p:cNvPr>
          <p:cNvSpPr txBox="1"/>
          <p:nvPr/>
        </p:nvSpPr>
        <p:spPr>
          <a:xfrm>
            <a:off x="255495" y="6145306"/>
            <a:ext cx="2366681" cy="369332"/>
          </a:xfrm>
          <a:prstGeom prst="rect">
            <a:avLst/>
          </a:prstGeom>
          <a:noFill/>
        </p:spPr>
        <p:txBody>
          <a:bodyPr wrap="square" rtlCol="0">
            <a:spAutoFit/>
          </a:bodyPr>
          <a:lstStyle/>
          <a:p>
            <a:r>
              <a:rPr lang="es-ES" dirty="0"/>
              <a:t>Alberto Becerra Tomé</a:t>
            </a:r>
          </a:p>
        </p:txBody>
      </p:sp>
      <p:sp>
        <p:nvSpPr>
          <p:cNvPr id="5" name="CuadroTexto 4">
            <a:extLst>
              <a:ext uri="{FF2B5EF4-FFF2-40B4-BE49-F238E27FC236}">
                <a16:creationId xmlns:a16="http://schemas.microsoft.com/office/drawing/2014/main" id="{2F7D45B3-0182-47A7-86D7-3A0014D08C1C}"/>
              </a:ext>
            </a:extLst>
          </p:cNvPr>
          <p:cNvSpPr txBox="1"/>
          <p:nvPr/>
        </p:nvSpPr>
        <p:spPr>
          <a:xfrm>
            <a:off x="9484659" y="6145306"/>
            <a:ext cx="2366681" cy="369332"/>
          </a:xfrm>
          <a:prstGeom prst="rect">
            <a:avLst/>
          </a:prstGeom>
          <a:noFill/>
        </p:spPr>
        <p:txBody>
          <a:bodyPr wrap="square" rtlCol="0">
            <a:spAutoFit/>
          </a:bodyPr>
          <a:lstStyle/>
          <a:p>
            <a:r>
              <a:rPr lang="es-ES" dirty="0"/>
              <a:t>Barcelona, April 2024</a:t>
            </a:r>
          </a:p>
        </p:txBody>
      </p:sp>
    </p:spTree>
    <p:custDataLst>
      <p:tags r:id="rId1"/>
    </p:custDataLst>
    <p:extLst>
      <p:ext uri="{BB962C8B-B14F-4D97-AF65-F5344CB8AC3E}">
        <p14:creationId xmlns:p14="http://schemas.microsoft.com/office/powerpoint/2010/main" val="12868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8"/>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12092" y="1356315"/>
            <a:ext cx="7395882" cy="3570208"/>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n-US" sz="1600" b="1" dirty="0"/>
              <a:t>3.9 points</a:t>
            </a:r>
            <a:r>
              <a:rPr lang="en-US" sz="1600" dirty="0"/>
              <a:t> higher for</a:t>
            </a:r>
            <a:r>
              <a:rPr lang="en-US" sz="1600" b="1" dirty="0"/>
              <a:t> Vim-Tiny </a:t>
            </a:r>
            <a:r>
              <a:rPr lang="en-US" sz="1600" dirty="0"/>
              <a:t>over</a:t>
            </a:r>
            <a:r>
              <a:rPr lang="en-US" sz="1600" b="1" dirty="0"/>
              <a:t> </a:t>
            </a:r>
            <a:r>
              <a:rPr lang="en-US" sz="1600" b="1" dirty="0" err="1"/>
              <a:t>DeiT</a:t>
            </a:r>
            <a:r>
              <a:rPr lang="en-US" sz="1600" b="1" dirty="0"/>
              <a:t>-Tiny</a:t>
            </a:r>
          </a:p>
          <a:p>
            <a:pPr marL="742950" lvl="1" indent="-285750">
              <a:buFont typeface="Arial" panose="020B0604020202020204" pitchFamily="34" charset="0"/>
              <a:buChar char="•"/>
            </a:pPr>
            <a:r>
              <a:rPr lang="en-US" sz="1600" b="1" dirty="0"/>
              <a:t>0.7 points </a:t>
            </a:r>
            <a:r>
              <a:rPr lang="en-US" sz="1600" dirty="0"/>
              <a:t>higher</a:t>
            </a:r>
            <a:r>
              <a:rPr lang="en-US" sz="1600" b="1" dirty="0"/>
              <a:t> </a:t>
            </a:r>
            <a:r>
              <a:rPr lang="en-US" sz="1600" dirty="0"/>
              <a:t>for</a:t>
            </a:r>
            <a:r>
              <a:rPr lang="en-US" sz="1600" b="1" dirty="0"/>
              <a:t> Vim-Small </a:t>
            </a:r>
            <a:r>
              <a:rPr lang="en-US" sz="1600" dirty="0"/>
              <a:t>over</a:t>
            </a:r>
            <a:r>
              <a:rPr lang="en-US" sz="1600" b="1" dirty="0"/>
              <a:t> </a:t>
            </a:r>
            <a:r>
              <a:rPr lang="en-US" sz="1600" b="1" dirty="0" err="1"/>
              <a:t>DeiT</a:t>
            </a:r>
            <a:r>
              <a:rPr lang="en-US" sz="1600" b="1" dirty="0"/>
              <a:t>-Small</a:t>
            </a:r>
          </a:p>
          <a:p>
            <a:pPr marL="742950" lvl="1" indent="-285750">
              <a:buFont typeface="Arial" panose="020B0604020202020204" pitchFamily="34" charset="0"/>
              <a:buChar char="•"/>
            </a:pPr>
            <a:r>
              <a:rPr lang="es-ES" sz="1600" b="1" dirty="0" err="1"/>
              <a:t>Vim</a:t>
            </a:r>
            <a:r>
              <a:rPr lang="es-ES" sz="1600" b="1" dirty="0"/>
              <a:t>-S </a:t>
            </a:r>
            <a:r>
              <a:rPr lang="es-ES" sz="1600" dirty="0" err="1"/>
              <a:t>achieves</a:t>
            </a:r>
            <a:r>
              <a:rPr lang="es-ES" sz="1600" dirty="0"/>
              <a:t> </a:t>
            </a:r>
            <a:r>
              <a:rPr lang="es-ES" sz="1600" dirty="0" err="1"/>
              <a:t>results</a:t>
            </a:r>
            <a:r>
              <a:rPr lang="es-ES" sz="1600" dirty="0"/>
              <a:t> </a:t>
            </a:r>
            <a:r>
              <a:rPr lang="es-ES" sz="1600" b="1" dirty="0"/>
              <a:t>similar</a:t>
            </a:r>
            <a:r>
              <a:rPr lang="es-ES" sz="1600" dirty="0"/>
              <a:t> </a:t>
            </a:r>
            <a:r>
              <a:rPr lang="es-ES" sz="1600" b="1" dirty="0" err="1"/>
              <a:t>to</a:t>
            </a:r>
            <a:r>
              <a:rPr lang="es-ES" sz="1600" b="1" dirty="0"/>
              <a:t> </a:t>
            </a:r>
            <a:r>
              <a:rPr lang="es-ES" sz="1600" b="1" dirty="0" err="1"/>
              <a:t>DeiT</a:t>
            </a:r>
            <a:r>
              <a:rPr lang="es-ES" sz="1600" b="1" dirty="0"/>
              <a:t>-B </a:t>
            </a:r>
            <a:r>
              <a:rPr lang="es-ES" sz="1600" dirty="0" err="1"/>
              <a:t>with</a:t>
            </a:r>
            <a:r>
              <a:rPr lang="es-ES" sz="1600" dirty="0"/>
              <a:t> LSFT</a:t>
            </a:r>
          </a:p>
          <a:p>
            <a:pPr marL="742950" lvl="1" indent="-285750">
              <a:buFont typeface="Arial" panose="020B0604020202020204" pitchFamily="34" charset="0"/>
              <a:buChar char="•"/>
            </a:pPr>
            <a:r>
              <a:rPr lang="en-US" sz="1600" b="1" dirty="0"/>
              <a:t>1248×1248: Vim </a:t>
            </a:r>
            <a:r>
              <a:rPr lang="en-US" sz="1600" dirty="0"/>
              <a:t>is</a:t>
            </a:r>
            <a:r>
              <a:rPr lang="en-US" sz="1600" b="1" dirty="0"/>
              <a:t> 2.8× faster </a:t>
            </a:r>
            <a:r>
              <a:rPr lang="en-US" sz="1600" dirty="0"/>
              <a:t>than </a:t>
            </a:r>
            <a:r>
              <a:rPr lang="en-US" sz="1600" dirty="0" err="1"/>
              <a:t>DeiT</a:t>
            </a:r>
            <a:r>
              <a:rPr lang="en-US" sz="1600" b="1" dirty="0"/>
              <a:t> </a:t>
            </a:r>
            <a:r>
              <a:rPr lang="en-US" sz="1600" dirty="0"/>
              <a:t>and</a:t>
            </a:r>
            <a:r>
              <a:rPr lang="en-US" sz="1600" b="1" dirty="0"/>
              <a:t> saves 86.8% GPU memory </a:t>
            </a:r>
            <a:r>
              <a:rPr lang="en-US" sz="1600" dirty="0"/>
              <a:t>in batch inference</a:t>
            </a:r>
            <a:endParaRPr lang="es-ES" sz="1600" dirty="0"/>
          </a:p>
          <a:p>
            <a:pPr marL="742950" lvl="1" indent="-285750">
              <a:buFont typeface="Arial" panose="020B0604020202020204" pitchFamily="34" charset="0"/>
              <a:buChar char="•"/>
            </a:pPr>
            <a:endParaRPr lang="en-US" dirty="0"/>
          </a:p>
        </p:txBody>
      </p:sp>
      <p:pic>
        <p:nvPicPr>
          <p:cNvPr id="18" name="Imagen 17">
            <a:extLst>
              <a:ext uri="{FF2B5EF4-FFF2-40B4-BE49-F238E27FC236}">
                <a16:creationId xmlns:a16="http://schemas.microsoft.com/office/drawing/2014/main" id="{7084BAF3-EF84-E4BE-C3CA-9E459D3512C0}"/>
              </a:ext>
            </a:extLst>
          </p:cNvPr>
          <p:cNvPicPr>
            <a:picLocks noChangeAspect="1"/>
          </p:cNvPicPr>
          <p:nvPr>
            <p:custDataLst>
              <p:tags r:id="rId5"/>
            </p:custDataLst>
          </p:nvPr>
        </p:nvPicPr>
        <p:blipFill>
          <a:blip r:embed="rId9"/>
          <a:stretch>
            <a:fillRect/>
          </a:stretch>
        </p:blipFill>
        <p:spPr>
          <a:xfrm>
            <a:off x="5321053" y="4621203"/>
            <a:ext cx="5537447" cy="1948739"/>
          </a:xfrm>
          <a:prstGeom prst="rect">
            <a:avLst/>
          </a:prstGeom>
        </p:spPr>
      </p:pic>
    </p:spTree>
    <p:custDataLst>
      <p:tags r:id="rId1"/>
    </p:custDataLst>
    <p:extLst>
      <p:ext uri="{BB962C8B-B14F-4D97-AF65-F5344CB8AC3E}">
        <p14:creationId xmlns:p14="http://schemas.microsoft.com/office/powerpoint/2010/main" val="392067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Semantic Segmentation</a:t>
            </a:r>
          </a:p>
        </p:txBody>
      </p:sp>
      <p:sp>
        <p:nvSpPr>
          <p:cNvPr id="13" name="CuadroTexto 12">
            <a:extLst>
              <a:ext uri="{FF2B5EF4-FFF2-40B4-BE49-F238E27FC236}">
                <a16:creationId xmlns:a16="http://schemas.microsoft.com/office/drawing/2014/main" id="{6953469F-0CD1-815A-551E-11A69F81311A}"/>
              </a:ext>
            </a:extLst>
          </p:cNvPr>
          <p:cNvSpPr txBox="1"/>
          <p:nvPr>
            <p:custDataLst>
              <p:tags r:id="rId3"/>
            </p:custDataLst>
          </p:nvPr>
        </p:nvSpPr>
        <p:spPr>
          <a:xfrm>
            <a:off x="5397304" y="2222716"/>
            <a:ext cx="7651376" cy="2800767"/>
          </a:xfrm>
          <a:prstGeom prst="rect">
            <a:avLst/>
          </a:prstGeom>
          <a:noFill/>
        </p:spPr>
        <p:txBody>
          <a:bodyPr wrap="square" rtlCol="0">
            <a:spAutoFit/>
          </a:bodyPr>
          <a:lstStyle/>
          <a:p>
            <a:r>
              <a:rPr lang="es-ES" sz="1600" b="1" dirty="0"/>
              <a:t>ADE20K</a:t>
            </a:r>
            <a:r>
              <a:rPr lang="es-ES" sz="1600" dirty="0"/>
              <a:t> </a:t>
            </a:r>
            <a:r>
              <a:rPr lang="es-ES" sz="1600" dirty="0" err="1"/>
              <a:t>Dataset</a:t>
            </a:r>
            <a:r>
              <a:rPr lang="es-ES" sz="1600" dirty="0"/>
              <a:t>:</a:t>
            </a:r>
          </a:p>
          <a:p>
            <a:r>
              <a:rPr lang="es-ES" sz="1600" dirty="0"/>
              <a:t>	- </a:t>
            </a:r>
            <a:r>
              <a:rPr lang="es-ES" sz="1600" b="1" dirty="0"/>
              <a:t>20K training</a:t>
            </a:r>
            <a:r>
              <a:rPr lang="es-ES" sz="1600" dirty="0"/>
              <a:t> </a:t>
            </a:r>
            <a:r>
              <a:rPr lang="es-ES" sz="1600" dirty="0" err="1"/>
              <a:t>images</a:t>
            </a:r>
            <a:endParaRPr lang="es-ES" sz="1600" dirty="0"/>
          </a:p>
          <a:p>
            <a:r>
              <a:rPr lang="es-ES" sz="1600" dirty="0"/>
              <a:t>	- </a:t>
            </a:r>
            <a:r>
              <a:rPr lang="es-ES" sz="1600" b="1" dirty="0"/>
              <a:t>2K </a:t>
            </a:r>
            <a:r>
              <a:rPr lang="es-ES" sz="1600" b="1" dirty="0" err="1"/>
              <a:t>validation</a:t>
            </a:r>
            <a:r>
              <a:rPr lang="es-ES" sz="1600" b="1" dirty="0"/>
              <a:t> </a:t>
            </a:r>
            <a:r>
              <a:rPr lang="es-ES" sz="1600" dirty="0" err="1"/>
              <a:t>images</a:t>
            </a:r>
            <a:endParaRPr lang="es-ES" sz="1600" dirty="0"/>
          </a:p>
          <a:p>
            <a:r>
              <a:rPr lang="es-ES" sz="1600" dirty="0"/>
              <a:t>	- 150 </a:t>
            </a:r>
            <a:r>
              <a:rPr lang="es-ES" sz="1600" dirty="0" err="1"/>
              <a:t>categories</a:t>
            </a:r>
            <a:endParaRPr lang="es-ES" sz="1600" dirty="0"/>
          </a:p>
          <a:p>
            <a:r>
              <a:rPr lang="es-ES" sz="1600" dirty="0"/>
              <a:t>	- </a:t>
            </a:r>
            <a:r>
              <a:rPr lang="es-ES" sz="1600" b="1" dirty="0" err="1"/>
              <a:t>UperNet</a:t>
            </a:r>
            <a:r>
              <a:rPr lang="es-ES" sz="1600" dirty="0"/>
              <a:t> </a:t>
            </a:r>
            <a:r>
              <a:rPr lang="es-ES" sz="1600" dirty="0" err="1"/>
              <a:t>framework</a:t>
            </a:r>
            <a:endParaRPr lang="es-ES" sz="1600" dirty="0"/>
          </a:p>
          <a:p>
            <a:endParaRPr lang="es-ES" sz="1600" dirty="0"/>
          </a:p>
          <a:p>
            <a:r>
              <a:rPr lang="es-ES" sz="1600" b="1" dirty="0" err="1"/>
              <a:t>Results</a:t>
            </a:r>
            <a:r>
              <a:rPr lang="es-ES" sz="1600" dirty="0"/>
              <a:t>:</a:t>
            </a:r>
          </a:p>
          <a:p>
            <a:pPr marL="742950" lvl="1" indent="-285750">
              <a:buSzPts val="100"/>
              <a:buFont typeface="Arial" panose="020B0604020202020204" pitchFamily="34" charset="0"/>
              <a:buChar char="•"/>
            </a:pPr>
            <a:r>
              <a:rPr lang="es-ES" sz="1600" b="1" dirty="0">
                <a:noFill/>
              </a:rPr>
              <a:t>1.8</a:t>
            </a:r>
            <a:r>
              <a:rPr lang="es-ES" sz="1600" dirty="0">
                <a:noFill/>
              </a:rPr>
              <a:t> </a:t>
            </a:r>
            <a:r>
              <a:rPr lang="es-ES" sz="1600" b="1" dirty="0" err="1">
                <a:noFill/>
              </a:rPr>
              <a:t>mIoU</a:t>
            </a:r>
            <a:r>
              <a:rPr lang="es-ES" sz="1600" dirty="0">
                <a:noFill/>
              </a:rPr>
              <a:t> </a:t>
            </a:r>
            <a:r>
              <a:rPr lang="es-ES" sz="1600" dirty="0" err="1">
                <a:noFill/>
              </a:rPr>
              <a:t>higher</a:t>
            </a:r>
            <a:r>
              <a:rPr lang="es-ES" sz="1600" dirty="0">
                <a:noFill/>
              </a:rPr>
              <a:t> </a:t>
            </a:r>
            <a:r>
              <a:rPr lang="es-ES" sz="1600" dirty="0" err="1">
                <a:noFill/>
              </a:rPr>
              <a:t>for</a:t>
            </a:r>
            <a:r>
              <a:rPr lang="es-ES" sz="1600" dirty="0">
                <a:noFill/>
              </a:rPr>
              <a:t> </a:t>
            </a:r>
            <a:r>
              <a:rPr lang="es-ES" sz="1600" b="1" dirty="0" err="1">
                <a:noFill/>
              </a:rPr>
              <a:t>Vim</a:t>
            </a:r>
            <a:r>
              <a:rPr lang="es-ES" sz="1600" b="1" dirty="0">
                <a:noFill/>
              </a:rPr>
              <a:t>-Ti</a:t>
            </a:r>
            <a:r>
              <a:rPr lang="es-ES" sz="1600" dirty="0">
                <a:noFill/>
              </a:rPr>
              <a:t> </a:t>
            </a:r>
            <a:r>
              <a:rPr lang="es-ES" sz="1600" dirty="0" err="1">
                <a:noFill/>
              </a:rPr>
              <a:t>over</a:t>
            </a:r>
            <a:r>
              <a:rPr lang="es-ES" sz="1600" dirty="0">
                <a:noFill/>
              </a:rPr>
              <a:t> </a:t>
            </a:r>
            <a:r>
              <a:rPr lang="es-ES" sz="1600" b="1" dirty="0" err="1">
                <a:noFill/>
              </a:rPr>
              <a:t>DeiT</a:t>
            </a:r>
            <a:r>
              <a:rPr lang="es-ES" sz="1600" b="1" dirty="0">
                <a:noFill/>
              </a:rPr>
              <a:t>-Ti</a:t>
            </a:r>
          </a:p>
          <a:p>
            <a:pPr marL="742950" lvl="1" indent="-285750">
              <a:buSzPts val="100"/>
              <a:buFont typeface="Arial" panose="020B0604020202020204" pitchFamily="34" charset="0"/>
              <a:buChar char="•"/>
            </a:pPr>
            <a:r>
              <a:rPr lang="es-ES" sz="1600" b="1" dirty="0">
                <a:noFill/>
              </a:rPr>
              <a:t>0.9 </a:t>
            </a:r>
            <a:r>
              <a:rPr lang="es-ES" sz="1600" b="1" dirty="0" err="1">
                <a:noFill/>
              </a:rPr>
              <a:t>mIoU</a:t>
            </a:r>
            <a:r>
              <a:rPr lang="es-ES" sz="1600" dirty="0">
                <a:noFill/>
              </a:rPr>
              <a:t> </a:t>
            </a:r>
            <a:r>
              <a:rPr lang="es-ES" sz="1600" dirty="0" err="1">
                <a:noFill/>
              </a:rPr>
              <a:t>higher</a:t>
            </a:r>
            <a:r>
              <a:rPr lang="es-ES" sz="1600" dirty="0">
                <a:noFill/>
              </a:rPr>
              <a:t> </a:t>
            </a:r>
            <a:r>
              <a:rPr lang="es-ES" sz="1600" dirty="0" err="1">
                <a:noFill/>
              </a:rPr>
              <a:t>for</a:t>
            </a:r>
            <a:r>
              <a:rPr lang="es-ES" sz="1600" dirty="0">
                <a:noFill/>
              </a:rPr>
              <a:t> </a:t>
            </a:r>
            <a:r>
              <a:rPr lang="es-ES" sz="1600" b="1" dirty="0" err="1">
                <a:noFill/>
              </a:rPr>
              <a:t>Vim</a:t>
            </a:r>
            <a:r>
              <a:rPr lang="es-ES" sz="1600" b="1" dirty="0">
                <a:noFill/>
              </a:rPr>
              <a:t>-S</a:t>
            </a:r>
            <a:r>
              <a:rPr lang="es-ES" sz="1600" dirty="0">
                <a:noFill/>
              </a:rPr>
              <a:t> </a:t>
            </a:r>
            <a:r>
              <a:rPr lang="es-ES" sz="1600" dirty="0" err="1">
                <a:noFill/>
              </a:rPr>
              <a:t>over</a:t>
            </a:r>
            <a:r>
              <a:rPr lang="es-ES" sz="1600" dirty="0">
                <a:noFill/>
              </a:rPr>
              <a:t> </a:t>
            </a:r>
            <a:r>
              <a:rPr lang="es-ES" sz="1600" b="1" dirty="0" err="1">
                <a:noFill/>
              </a:rPr>
              <a:t>DeiT</a:t>
            </a:r>
            <a:r>
              <a:rPr lang="es-ES" sz="1600" b="1" dirty="0">
                <a:noFill/>
              </a:rPr>
              <a:t>-S</a:t>
            </a:r>
          </a:p>
          <a:p>
            <a:pPr marL="742950" lvl="1" indent="-285750">
              <a:buSzPts val="100"/>
              <a:buFont typeface="Arial" panose="020B0604020202020204" pitchFamily="34" charset="0"/>
              <a:buChar char="•"/>
            </a:pPr>
            <a:r>
              <a:rPr lang="es-ES" sz="1600" b="1" dirty="0" err="1">
                <a:noFill/>
              </a:rPr>
              <a:t>Vim</a:t>
            </a:r>
            <a:r>
              <a:rPr lang="es-ES" sz="1600" b="1" dirty="0">
                <a:noFill/>
              </a:rPr>
              <a:t>-S similar </a:t>
            </a:r>
            <a:r>
              <a:rPr lang="es-ES" sz="1600" b="1" dirty="0" err="1">
                <a:noFill/>
              </a:rPr>
              <a:t>to</a:t>
            </a:r>
            <a:r>
              <a:rPr lang="es-ES" sz="1600" b="1" dirty="0">
                <a:noFill/>
              </a:rPr>
              <a:t> ResNet-101 </a:t>
            </a:r>
            <a:r>
              <a:rPr lang="es-ES" sz="1600" dirty="0" err="1">
                <a:noFill/>
              </a:rPr>
              <a:t>but</a:t>
            </a:r>
            <a:r>
              <a:rPr lang="es-ES" sz="1600" b="1" dirty="0">
                <a:noFill/>
              </a:rPr>
              <a:t> 2x </a:t>
            </a:r>
            <a:r>
              <a:rPr lang="es-ES" sz="1600" b="1" dirty="0" err="1">
                <a:noFill/>
              </a:rPr>
              <a:t>fewer</a:t>
            </a:r>
            <a:r>
              <a:rPr lang="es-ES" sz="1600" b="1" dirty="0">
                <a:noFill/>
              </a:rPr>
              <a:t> </a:t>
            </a:r>
            <a:r>
              <a:rPr lang="es-ES" sz="1600" b="1" dirty="0" err="1">
                <a:noFill/>
              </a:rPr>
              <a:t>parameters</a:t>
            </a:r>
            <a:endParaRPr lang="es-ES" sz="1600" dirty="0">
              <a:noFill/>
            </a:endParaRPr>
          </a:p>
          <a:p>
            <a:pPr marL="742950" lvl="1"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CC78F74B-D6FA-BA73-204B-C4ED4CC18C99}"/>
              </a:ext>
            </a:extLst>
          </p:cNvPr>
          <p:cNvPicPr>
            <a:picLocks noChangeAspect="1"/>
          </p:cNvPicPr>
          <p:nvPr>
            <p:custDataLst>
              <p:tags r:id="rId4"/>
            </p:custDataLst>
          </p:nvPr>
        </p:nvPicPr>
        <p:blipFill>
          <a:blip r:embed="rId6"/>
          <a:stretch>
            <a:fillRect/>
          </a:stretch>
        </p:blipFill>
        <p:spPr>
          <a:xfrm>
            <a:off x="838200" y="2189283"/>
            <a:ext cx="4329953" cy="2856476"/>
          </a:xfrm>
          <a:prstGeom prst="rect">
            <a:avLst/>
          </a:prstGeom>
        </p:spPr>
      </p:pic>
    </p:spTree>
    <p:custDataLst>
      <p:tags r:id="rId1"/>
    </p:custDataLst>
    <p:extLst>
      <p:ext uri="{BB962C8B-B14F-4D97-AF65-F5344CB8AC3E}">
        <p14:creationId xmlns:p14="http://schemas.microsoft.com/office/powerpoint/2010/main" val="327648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Semantic Segmentation</a:t>
            </a:r>
          </a:p>
        </p:txBody>
      </p:sp>
      <p:sp>
        <p:nvSpPr>
          <p:cNvPr id="13" name="CuadroTexto 12">
            <a:extLst>
              <a:ext uri="{FF2B5EF4-FFF2-40B4-BE49-F238E27FC236}">
                <a16:creationId xmlns:a16="http://schemas.microsoft.com/office/drawing/2014/main" id="{6953469F-0CD1-815A-551E-11A69F81311A}"/>
              </a:ext>
            </a:extLst>
          </p:cNvPr>
          <p:cNvSpPr txBox="1"/>
          <p:nvPr>
            <p:custDataLst>
              <p:tags r:id="rId3"/>
            </p:custDataLst>
          </p:nvPr>
        </p:nvSpPr>
        <p:spPr>
          <a:xfrm>
            <a:off x="5397304" y="2222716"/>
            <a:ext cx="7651376" cy="2800767"/>
          </a:xfrm>
          <a:prstGeom prst="rect">
            <a:avLst/>
          </a:prstGeom>
          <a:noFill/>
        </p:spPr>
        <p:txBody>
          <a:bodyPr wrap="square" rtlCol="0">
            <a:spAutoFit/>
          </a:bodyPr>
          <a:lstStyle/>
          <a:p>
            <a:r>
              <a:rPr lang="es-ES" sz="1600" b="1" dirty="0"/>
              <a:t>ADE20K</a:t>
            </a:r>
            <a:r>
              <a:rPr lang="es-ES" sz="1600" dirty="0"/>
              <a:t> </a:t>
            </a:r>
            <a:r>
              <a:rPr lang="es-ES" sz="1600" dirty="0" err="1"/>
              <a:t>Dataset</a:t>
            </a:r>
            <a:r>
              <a:rPr lang="es-ES" sz="1600" dirty="0"/>
              <a:t>:</a:t>
            </a:r>
          </a:p>
          <a:p>
            <a:r>
              <a:rPr lang="es-ES" sz="1600" dirty="0"/>
              <a:t>	- </a:t>
            </a:r>
            <a:r>
              <a:rPr lang="es-ES" sz="1600" b="1" dirty="0"/>
              <a:t>20K training</a:t>
            </a:r>
            <a:r>
              <a:rPr lang="es-ES" sz="1600" dirty="0"/>
              <a:t> </a:t>
            </a:r>
            <a:r>
              <a:rPr lang="es-ES" sz="1600" dirty="0" err="1"/>
              <a:t>images</a:t>
            </a:r>
            <a:endParaRPr lang="es-ES" sz="1600" dirty="0"/>
          </a:p>
          <a:p>
            <a:r>
              <a:rPr lang="es-ES" sz="1600" dirty="0"/>
              <a:t>	- </a:t>
            </a:r>
            <a:r>
              <a:rPr lang="es-ES" sz="1600" b="1" dirty="0"/>
              <a:t>2K </a:t>
            </a:r>
            <a:r>
              <a:rPr lang="es-ES" sz="1600" b="1" dirty="0" err="1"/>
              <a:t>validation</a:t>
            </a:r>
            <a:r>
              <a:rPr lang="es-ES" sz="1600" b="1" dirty="0"/>
              <a:t> </a:t>
            </a:r>
            <a:r>
              <a:rPr lang="es-ES" sz="1600" dirty="0" err="1"/>
              <a:t>images</a:t>
            </a:r>
            <a:endParaRPr lang="es-ES" sz="1600" dirty="0"/>
          </a:p>
          <a:p>
            <a:r>
              <a:rPr lang="es-ES" sz="1600" dirty="0"/>
              <a:t>	- 150 </a:t>
            </a:r>
            <a:r>
              <a:rPr lang="es-ES" sz="1600" dirty="0" err="1"/>
              <a:t>categories</a:t>
            </a:r>
            <a:endParaRPr lang="es-ES" sz="1600" dirty="0"/>
          </a:p>
          <a:p>
            <a:r>
              <a:rPr lang="es-ES" sz="1600" dirty="0"/>
              <a:t>	- </a:t>
            </a:r>
            <a:r>
              <a:rPr lang="es-ES" sz="1600" b="1" dirty="0" err="1"/>
              <a:t>UperNet</a:t>
            </a:r>
            <a:r>
              <a:rPr lang="es-ES" sz="1600" dirty="0"/>
              <a:t>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b="1" dirty="0"/>
              <a:t>1.8</a:t>
            </a:r>
            <a:r>
              <a:rPr lang="es-ES" sz="1600" dirty="0"/>
              <a:t>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-Ti</a:t>
            </a:r>
            <a:r>
              <a:rPr lang="es-ES" sz="1600" dirty="0"/>
              <a:t> </a:t>
            </a:r>
            <a:r>
              <a:rPr lang="es-ES" sz="1600" dirty="0" err="1"/>
              <a:t>over</a:t>
            </a:r>
            <a:r>
              <a:rPr lang="es-ES" sz="1600" dirty="0"/>
              <a:t> </a:t>
            </a:r>
            <a:r>
              <a:rPr lang="es-ES" sz="1600" b="1" dirty="0" err="1"/>
              <a:t>DeiT</a:t>
            </a:r>
            <a:r>
              <a:rPr lang="es-ES" sz="1600" b="1" dirty="0"/>
              <a:t>-Ti</a:t>
            </a:r>
          </a:p>
          <a:p>
            <a:pPr marL="742950" lvl="1" indent="-285750">
              <a:buSzPts val="100"/>
              <a:buFont typeface="Arial" panose="020B0604020202020204" pitchFamily="34" charset="0"/>
              <a:buChar char="•"/>
            </a:pPr>
            <a:r>
              <a:rPr lang="es-ES" sz="1600" b="1" dirty="0">
                <a:noFill/>
              </a:rPr>
              <a:t>0.9 </a:t>
            </a:r>
            <a:r>
              <a:rPr lang="es-ES" sz="1600" b="1" dirty="0" err="1">
                <a:noFill/>
              </a:rPr>
              <a:t>mIoU</a:t>
            </a:r>
            <a:r>
              <a:rPr lang="es-ES" sz="1600" dirty="0">
                <a:noFill/>
              </a:rPr>
              <a:t> </a:t>
            </a:r>
            <a:r>
              <a:rPr lang="es-ES" sz="1600" dirty="0" err="1">
                <a:noFill/>
              </a:rPr>
              <a:t>higher</a:t>
            </a:r>
            <a:r>
              <a:rPr lang="es-ES" sz="1600" dirty="0">
                <a:noFill/>
              </a:rPr>
              <a:t> </a:t>
            </a:r>
            <a:r>
              <a:rPr lang="es-ES" sz="1600" dirty="0" err="1">
                <a:noFill/>
              </a:rPr>
              <a:t>for</a:t>
            </a:r>
            <a:r>
              <a:rPr lang="es-ES" sz="1600" dirty="0">
                <a:noFill/>
              </a:rPr>
              <a:t> </a:t>
            </a:r>
            <a:r>
              <a:rPr lang="es-ES" sz="1600" b="1" dirty="0" err="1">
                <a:noFill/>
              </a:rPr>
              <a:t>Vim</a:t>
            </a:r>
            <a:r>
              <a:rPr lang="es-ES" sz="1600" b="1" dirty="0">
                <a:noFill/>
              </a:rPr>
              <a:t>-S</a:t>
            </a:r>
            <a:r>
              <a:rPr lang="es-ES" sz="1600" dirty="0">
                <a:noFill/>
              </a:rPr>
              <a:t> </a:t>
            </a:r>
            <a:r>
              <a:rPr lang="es-ES" sz="1600" dirty="0" err="1">
                <a:noFill/>
              </a:rPr>
              <a:t>over</a:t>
            </a:r>
            <a:r>
              <a:rPr lang="es-ES" sz="1600" dirty="0">
                <a:noFill/>
              </a:rPr>
              <a:t> </a:t>
            </a:r>
            <a:r>
              <a:rPr lang="es-ES" sz="1600" b="1" dirty="0" err="1">
                <a:noFill/>
              </a:rPr>
              <a:t>DeiT</a:t>
            </a:r>
            <a:r>
              <a:rPr lang="es-ES" sz="1600" b="1" dirty="0">
                <a:noFill/>
              </a:rPr>
              <a:t>-S</a:t>
            </a:r>
          </a:p>
          <a:p>
            <a:pPr marL="742950" lvl="1" indent="-285750">
              <a:buSzPts val="100"/>
              <a:buFont typeface="Arial" panose="020B0604020202020204" pitchFamily="34" charset="0"/>
              <a:buChar char="•"/>
            </a:pPr>
            <a:r>
              <a:rPr lang="es-ES" sz="1600" b="1" dirty="0" err="1">
                <a:noFill/>
              </a:rPr>
              <a:t>Vim</a:t>
            </a:r>
            <a:r>
              <a:rPr lang="es-ES" sz="1600" b="1" dirty="0">
                <a:noFill/>
              </a:rPr>
              <a:t>-S similar </a:t>
            </a:r>
            <a:r>
              <a:rPr lang="es-ES" sz="1600" b="1" dirty="0" err="1">
                <a:noFill/>
              </a:rPr>
              <a:t>to</a:t>
            </a:r>
            <a:r>
              <a:rPr lang="es-ES" sz="1600" b="1" dirty="0">
                <a:noFill/>
              </a:rPr>
              <a:t> ResNet-101 </a:t>
            </a:r>
            <a:r>
              <a:rPr lang="es-ES" sz="1600" dirty="0" err="1">
                <a:noFill/>
              </a:rPr>
              <a:t>but</a:t>
            </a:r>
            <a:r>
              <a:rPr lang="es-ES" sz="1600" b="1" dirty="0">
                <a:noFill/>
              </a:rPr>
              <a:t> 2x </a:t>
            </a:r>
            <a:r>
              <a:rPr lang="es-ES" sz="1600" b="1" dirty="0" err="1">
                <a:noFill/>
              </a:rPr>
              <a:t>fewer</a:t>
            </a:r>
            <a:r>
              <a:rPr lang="es-ES" sz="1600" b="1" dirty="0">
                <a:noFill/>
              </a:rPr>
              <a:t> </a:t>
            </a:r>
            <a:r>
              <a:rPr lang="es-ES" sz="1600" b="1" dirty="0" err="1">
                <a:noFill/>
              </a:rPr>
              <a:t>parameters</a:t>
            </a:r>
            <a:endParaRPr lang="es-ES" sz="1600" dirty="0">
              <a:noFill/>
            </a:endParaRPr>
          </a:p>
          <a:p>
            <a:pPr marL="742950" lvl="1"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CC78F74B-D6FA-BA73-204B-C4ED4CC18C99}"/>
              </a:ext>
            </a:extLst>
          </p:cNvPr>
          <p:cNvPicPr>
            <a:picLocks noChangeAspect="1"/>
          </p:cNvPicPr>
          <p:nvPr>
            <p:custDataLst>
              <p:tags r:id="rId4"/>
            </p:custDataLst>
          </p:nvPr>
        </p:nvPicPr>
        <p:blipFill>
          <a:blip r:embed="rId12"/>
          <a:stretch>
            <a:fillRect/>
          </a:stretch>
        </p:blipFill>
        <p:spPr>
          <a:xfrm>
            <a:off x="838200" y="2189283"/>
            <a:ext cx="4329953" cy="2856476"/>
          </a:xfrm>
          <a:prstGeom prst="rect">
            <a:avLst/>
          </a:prstGeom>
        </p:spPr>
      </p:pic>
      <p:sp>
        <p:nvSpPr>
          <p:cNvPr id="17" name="Rectángulo 16">
            <a:extLst>
              <a:ext uri="{FF2B5EF4-FFF2-40B4-BE49-F238E27FC236}">
                <a16:creationId xmlns:a16="http://schemas.microsoft.com/office/drawing/2014/main" id="{69B9A844-6039-991B-912C-A3569A019AC1}"/>
              </a:ext>
            </a:extLst>
          </p:cNvPr>
          <p:cNvSpPr/>
          <p:nvPr>
            <p:custDataLst>
              <p:tags r:id="rId5"/>
            </p:custDataLst>
          </p:nvPr>
        </p:nvSpPr>
        <p:spPr>
          <a:xfrm>
            <a:off x="4477273" y="3976674"/>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61991C99-C42B-34F1-1A29-5B1A80A46A6F}"/>
              </a:ext>
            </a:extLst>
          </p:cNvPr>
          <p:cNvSpPr/>
          <p:nvPr>
            <p:custDataLst>
              <p:tags r:id="rId6"/>
            </p:custDataLst>
          </p:nvPr>
        </p:nvSpPr>
        <p:spPr>
          <a:xfrm>
            <a:off x="4477273" y="3489224"/>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angular 19">
            <a:extLst>
              <a:ext uri="{FF2B5EF4-FFF2-40B4-BE49-F238E27FC236}">
                <a16:creationId xmlns:a16="http://schemas.microsoft.com/office/drawing/2014/main" id="{27105F6A-BD9E-EFE7-F83A-26092806DB0F}"/>
              </a:ext>
            </a:extLst>
          </p:cNvPr>
          <p:cNvCxnSpPr>
            <a:cxnSpLocks/>
            <a:stCxn id="17" idx="3"/>
            <a:endCxn id="19" idx="3"/>
          </p:cNvCxnSpPr>
          <p:nvPr>
            <p:custDataLst>
              <p:tags r:id="rId7"/>
            </p:custDataLst>
          </p:nvPr>
        </p:nvCxnSpPr>
        <p:spPr>
          <a:xfrm flipV="1">
            <a:off x="4889400" y="3582372"/>
            <a:ext cx="12700" cy="487450"/>
          </a:xfrm>
          <a:prstGeom prst="bentConnector3">
            <a:avLst>
              <a:gd name="adj1" fmla="val 18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CuadroTexto 20">
            <a:extLst>
              <a:ext uri="{FF2B5EF4-FFF2-40B4-BE49-F238E27FC236}">
                <a16:creationId xmlns:a16="http://schemas.microsoft.com/office/drawing/2014/main" id="{1D2D008E-98AD-4E49-092C-5621810023F1}"/>
              </a:ext>
            </a:extLst>
          </p:cNvPr>
          <p:cNvSpPr txBox="1"/>
          <p:nvPr>
            <p:custDataLst>
              <p:tags r:id="rId8"/>
            </p:custDataLst>
          </p:nvPr>
        </p:nvSpPr>
        <p:spPr>
          <a:xfrm>
            <a:off x="5067922" y="3448244"/>
            <a:ext cx="584200" cy="338554"/>
          </a:xfrm>
          <a:prstGeom prst="rect">
            <a:avLst/>
          </a:prstGeom>
          <a:noFill/>
        </p:spPr>
        <p:txBody>
          <a:bodyPr wrap="square" rtlCol="0">
            <a:spAutoFit/>
          </a:bodyPr>
          <a:lstStyle/>
          <a:p>
            <a:r>
              <a:rPr lang="es-ES" sz="1600" dirty="0">
                <a:solidFill>
                  <a:srgbClr val="FF0000"/>
                </a:solidFill>
              </a:rPr>
              <a:t>+1.8</a:t>
            </a:r>
          </a:p>
        </p:txBody>
      </p:sp>
      <p:sp>
        <p:nvSpPr>
          <p:cNvPr id="22" name="Rectángulo 21">
            <a:extLst>
              <a:ext uri="{FF2B5EF4-FFF2-40B4-BE49-F238E27FC236}">
                <a16:creationId xmlns:a16="http://schemas.microsoft.com/office/drawing/2014/main" id="{CDD9C182-4130-63B5-CDBF-7BB899857C69}"/>
              </a:ext>
            </a:extLst>
          </p:cNvPr>
          <p:cNvSpPr/>
          <p:nvPr>
            <p:custDataLst>
              <p:tags r:id="rId9"/>
            </p:custDataLst>
          </p:nvPr>
        </p:nvSpPr>
        <p:spPr>
          <a:xfrm>
            <a:off x="2356882" y="3489224"/>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2A09E5E4-D6C9-687C-5650-8947DF60E71E}"/>
              </a:ext>
            </a:extLst>
          </p:cNvPr>
          <p:cNvSpPr/>
          <p:nvPr>
            <p:custDataLst>
              <p:tags r:id="rId10"/>
            </p:custDataLst>
          </p:nvPr>
        </p:nvSpPr>
        <p:spPr>
          <a:xfrm>
            <a:off x="2362198" y="3977341"/>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83297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Semantic Segmentation</a:t>
            </a:r>
          </a:p>
        </p:txBody>
      </p:sp>
      <p:sp>
        <p:nvSpPr>
          <p:cNvPr id="13" name="CuadroTexto 12">
            <a:extLst>
              <a:ext uri="{FF2B5EF4-FFF2-40B4-BE49-F238E27FC236}">
                <a16:creationId xmlns:a16="http://schemas.microsoft.com/office/drawing/2014/main" id="{6953469F-0CD1-815A-551E-11A69F81311A}"/>
              </a:ext>
            </a:extLst>
          </p:cNvPr>
          <p:cNvSpPr txBox="1"/>
          <p:nvPr>
            <p:custDataLst>
              <p:tags r:id="rId3"/>
            </p:custDataLst>
          </p:nvPr>
        </p:nvSpPr>
        <p:spPr>
          <a:xfrm>
            <a:off x="5397304" y="2222716"/>
            <a:ext cx="7651376" cy="2800767"/>
          </a:xfrm>
          <a:prstGeom prst="rect">
            <a:avLst/>
          </a:prstGeom>
          <a:noFill/>
        </p:spPr>
        <p:txBody>
          <a:bodyPr wrap="square" rtlCol="0">
            <a:spAutoFit/>
          </a:bodyPr>
          <a:lstStyle/>
          <a:p>
            <a:r>
              <a:rPr lang="es-ES" sz="1600" b="1" dirty="0"/>
              <a:t>ADE20K</a:t>
            </a:r>
            <a:r>
              <a:rPr lang="es-ES" sz="1600" dirty="0"/>
              <a:t> </a:t>
            </a:r>
            <a:r>
              <a:rPr lang="es-ES" sz="1600" dirty="0" err="1"/>
              <a:t>Dataset</a:t>
            </a:r>
            <a:r>
              <a:rPr lang="es-ES" sz="1600" dirty="0"/>
              <a:t>:</a:t>
            </a:r>
          </a:p>
          <a:p>
            <a:r>
              <a:rPr lang="es-ES" sz="1600" dirty="0"/>
              <a:t>	- </a:t>
            </a:r>
            <a:r>
              <a:rPr lang="es-ES" sz="1600" b="1" dirty="0"/>
              <a:t>20K training</a:t>
            </a:r>
            <a:r>
              <a:rPr lang="es-ES" sz="1600" dirty="0"/>
              <a:t> </a:t>
            </a:r>
            <a:r>
              <a:rPr lang="es-ES" sz="1600" dirty="0" err="1"/>
              <a:t>images</a:t>
            </a:r>
            <a:endParaRPr lang="es-ES" sz="1600" dirty="0"/>
          </a:p>
          <a:p>
            <a:r>
              <a:rPr lang="es-ES" sz="1600" dirty="0"/>
              <a:t>	- </a:t>
            </a:r>
            <a:r>
              <a:rPr lang="es-ES" sz="1600" b="1" dirty="0"/>
              <a:t>2K </a:t>
            </a:r>
            <a:r>
              <a:rPr lang="es-ES" sz="1600" b="1" dirty="0" err="1"/>
              <a:t>validation</a:t>
            </a:r>
            <a:r>
              <a:rPr lang="es-ES" sz="1600" b="1" dirty="0"/>
              <a:t> </a:t>
            </a:r>
            <a:r>
              <a:rPr lang="es-ES" sz="1600" dirty="0" err="1"/>
              <a:t>images</a:t>
            </a:r>
            <a:endParaRPr lang="es-ES" sz="1600" dirty="0"/>
          </a:p>
          <a:p>
            <a:r>
              <a:rPr lang="es-ES" sz="1600" dirty="0"/>
              <a:t>	- 150 </a:t>
            </a:r>
            <a:r>
              <a:rPr lang="es-ES" sz="1600" dirty="0" err="1"/>
              <a:t>categories</a:t>
            </a:r>
            <a:endParaRPr lang="es-ES" sz="1600" dirty="0"/>
          </a:p>
          <a:p>
            <a:r>
              <a:rPr lang="es-ES" sz="1600" dirty="0"/>
              <a:t>	- </a:t>
            </a:r>
            <a:r>
              <a:rPr lang="es-ES" sz="1600" b="1" dirty="0" err="1"/>
              <a:t>UperNet</a:t>
            </a:r>
            <a:r>
              <a:rPr lang="es-ES" sz="1600" dirty="0"/>
              <a:t>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b="1" dirty="0"/>
              <a:t>1.8</a:t>
            </a:r>
            <a:r>
              <a:rPr lang="es-ES" sz="1600" dirty="0"/>
              <a:t>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-Ti</a:t>
            </a:r>
            <a:r>
              <a:rPr lang="es-ES" sz="1600" dirty="0"/>
              <a:t> </a:t>
            </a:r>
            <a:r>
              <a:rPr lang="es-ES" sz="1600" dirty="0" err="1"/>
              <a:t>over</a:t>
            </a:r>
            <a:r>
              <a:rPr lang="es-ES" sz="1600" dirty="0"/>
              <a:t> </a:t>
            </a:r>
            <a:r>
              <a:rPr lang="es-ES" sz="1600" b="1" dirty="0" err="1"/>
              <a:t>DeiT</a:t>
            </a:r>
            <a:r>
              <a:rPr lang="es-ES" sz="1600" b="1" dirty="0"/>
              <a:t>-Ti</a:t>
            </a:r>
          </a:p>
          <a:p>
            <a:pPr marL="742950" lvl="1" indent="-285750">
              <a:buFont typeface="Arial" panose="020B0604020202020204" pitchFamily="34" charset="0"/>
              <a:buChar char="•"/>
            </a:pPr>
            <a:r>
              <a:rPr lang="es-ES" sz="1600" b="1" dirty="0"/>
              <a:t>0.9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-S</a:t>
            </a:r>
            <a:r>
              <a:rPr lang="es-ES" sz="1600" dirty="0"/>
              <a:t> </a:t>
            </a:r>
            <a:r>
              <a:rPr lang="es-ES" sz="1600" dirty="0" err="1"/>
              <a:t>over</a:t>
            </a:r>
            <a:r>
              <a:rPr lang="es-ES" sz="1600" dirty="0"/>
              <a:t> </a:t>
            </a:r>
            <a:r>
              <a:rPr lang="es-ES" sz="1600" b="1" dirty="0" err="1"/>
              <a:t>DeiT</a:t>
            </a:r>
            <a:r>
              <a:rPr lang="es-ES" sz="1600" b="1" dirty="0"/>
              <a:t>-S</a:t>
            </a:r>
          </a:p>
          <a:p>
            <a:pPr marL="742950" lvl="1" indent="-285750">
              <a:buSzPts val="100"/>
              <a:buFont typeface="Arial" panose="020B0604020202020204" pitchFamily="34" charset="0"/>
              <a:buChar char="•"/>
            </a:pPr>
            <a:r>
              <a:rPr lang="es-ES" sz="1600" b="1" dirty="0" err="1">
                <a:noFill/>
              </a:rPr>
              <a:t>Vim</a:t>
            </a:r>
            <a:r>
              <a:rPr lang="es-ES" sz="1600" b="1" dirty="0">
                <a:noFill/>
              </a:rPr>
              <a:t>-S similar </a:t>
            </a:r>
            <a:r>
              <a:rPr lang="es-ES" sz="1600" b="1" dirty="0" err="1">
                <a:noFill/>
              </a:rPr>
              <a:t>to</a:t>
            </a:r>
            <a:r>
              <a:rPr lang="es-ES" sz="1600" b="1" dirty="0">
                <a:noFill/>
              </a:rPr>
              <a:t> ResNet-101 </a:t>
            </a:r>
            <a:r>
              <a:rPr lang="es-ES" sz="1600" dirty="0" err="1">
                <a:noFill/>
              </a:rPr>
              <a:t>but</a:t>
            </a:r>
            <a:r>
              <a:rPr lang="es-ES" sz="1600" b="1" dirty="0">
                <a:noFill/>
              </a:rPr>
              <a:t> 2x </a:t>
            </a:r>
            <a:r>
              <a:rPr lang="es-ES" sz="1600" b="1" dirty="0" err="1">
                <a:noFill/>
              </a:rPr>
              <a:t>fewer</a:t>
            </a:r>
            <a:r>
              <a:rPr lang="es-ES" sz="1600" b="1" dirty="0">
                <a:noFill/>
              </a:rPr>
              <a:t> </a:t>
            </a:r>
            <a:r>
              <a:rPr lang="es-ES" sz="1600" b="1" dirty="0" err="1">
                <a:noFill/>
              </a:rPr>
              <a:t>parameters</a:t>
            </a:r>
            <a:endParaRPr lang="es-ES" sz="1600" dirty="0">
              <a:noFill/>
            </a:endParaRPr>
          </a:p>
          <a:p>
            <a:pPr marL="742950" lvl="1"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CC78F74B-D6FA-BA73-204B-C4ED4CC18C99}"/>
              </a:ext>
            </a:extLst>
          </p:cNvPr>
          <p:cNvPicPr>
            <a:picLocks noChangeAspect="1"/>
          </p:cNvPicPr>
          <p:nvPr>
            <p:custDataLst>
              <p:tags r:id="rId4"/>
            </p:custDataLst>
          </p:nvPr>
        </p:nvPicPr>
        <p:blipFill>
          <a:blip r:embed="rId12"/>
          <a:stretch>
            <a:fillRect/>
          </a:stretch>
        </p:blipFill>
        <p:spPr>
          <a:xfrm>
            <a:off x="838200" y="2189283"/>
            <a:ext cx="4329953" cy="2856476"/>
          </a:xfrm>
          <a:prstGeom prst="rect">
            <a:avLst/>
          </a:prstGeom>
        </p:spPr>
      </p:pic>
      <p:sp>
        <p:nvSpPr>
          <p:cNvPr id="24" name="Rectángulo 23">
            <a:extLst>
              <a:ext uri="{FF2B5EF4-FFF2-40B4-BE49-F238E27FC236}">
                <a16:creationId xmlns:a16="http://schemas.microsoft.com/office/drawing/2014/main" id="{6780DAB7-2455-0941-50AB-0F0A287B5391}"/>
              </a:ext>
            </a:extLst>
          </p:cNvPr>
          <p:cNvSpPr/>
          <p:nvPr>
            <p:custDataLst>
              <p:tags r:id="rId5"/>
            </p:custDataLst>
          </p:nvPr>
        </p:nvSpPr>
        <p:spPr>
          <a:xfrm>
            <a:off x="4480818" y="4171602"/>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029055FC-6A7E-6CEF-AA06-B27A2CA345CD}"/>
              </a:ext>
            </a:extLst>
          </p:cNvPr>
          <p:cNvSpPr/>
          <p:nvPr>
            <p:custDataLst>
              <p:tags r:id="rId6"/>
            </p:custDataLst>
          </p:nvPr>
        </p:nvSpPr>
        <p:spPr>
          <a:xfrm>
            <a:off x="4480818" y="3684152"/>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6" name="Conector: angular 25">
            <a:extLst>
              <a:ext uri="{FF2B5EF4-FFF2-40B4-BE49-F238E27FC236}">
                <a16:creationId xmlns:a16="http://schemas.microsoft.com/office/drawing/2014/main" id="{B32A4A96-0E4E-67C9-8ADB-88671B85ACF4}"/>
              </a:ext>
            </a:extLst>
          </p:cNvPr>
          <p:cNvCxnSpPr>
            <a:cxnSpLocks/>
            <a:stCxn id="24" idx="3"/>
            <a:endCxn id="25" idx="3"/>
          </p:cNvCxnSpPr>
          <p:nvPr>
            <p:custDataLst>
              <p:tags r:id="rId7"/>
            </p:custDataLst>
          </p:nvPr>
        </p:nvCxnSpPr>
        <p:spPr>
          <a:xfrm flipV="1">
            <a:off x="4892945" y="3777300"/>
            <a:ext cx="12700" cy="487450"/>
          </a:xfrm>
          <a:prstGeom prst="bentConnector3">
            <a:avLst>
              <a:gd name="adj1" fmla="val 18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ángulo 26">
            <a:extLst>
              <a:ext uri="{FF2B5EF4-FFF2-40B4-BE49-F238E27FC236}">
                <a16:creationId xmlns:a16="http://schemas.microsoft.com/office/drawing/2014/main" id="{DBFE6D0F-BC02-8544-7B89-B06F661FD944}"/>
              </a:ext>
            </a:extLst>
          </p:cNvPr>
          <p:cNvSpPr/>
          <p:nvPr>
            <p:custDataLst>
              <p:tags r:id="rId8"/>
            </p:custDataLst>
          </p:nvPr>
        </p:nvSpPr>
        <p:spPr>
          <a:xfrm>
            <a:off x="2360427" y="3684152"/>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C2717A7E-E5AE-BE01-A3C4-381BD15C0F57}"/>
              </a:ext>
            </a:extLst>
          </p:cNvPr>
          <p:cNvSpPr/>
          <p:nvPr>
            <p:custDataLst>
              <p:tags r:id="rId9"/>
            </p:custDataLst>
          </p:nvPr>
        </p:nvSpPr>
        <p:spPr>
          <a:xfrm>
            <a:off x="2365743" y="4172269"/>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ECB32EFB-816B-8A87-6D92-735A58F06847}"/>
              </a:ext>
            </a:extLst>
          </p:cNvPr>
          <p:cNvSpPr txBox="1"/>
          <p:nvPr>
            <p:custDataLst>
              <p:tags r:id="rId10"/>
            </p:custDataLst>
          </p:nvPr>
        </p:nvSpPr>
        <p:spPr>
          <a:xfrm>
            <a:off x="5075613" y="3840389"/>
            <a:ext cx="584200" cy="338554"/>
          </a:xfrm>
          <a:prstGeom prst="rect">
            <a:avLst/>
          </a:prstGeom>
          <a:noFill/>
        </p:spPr>
        <p:txBody>
          <a:bodyPr wrap="square" rtlCol="0">
            <a:spAutoFit/>
          </a:bodyPr>
          <a:lstStyle/>
          <a:p>
            <a:r>
              <a:rPr lang="es-ES" sz="1600" dirty="0">
                <a:solidFill>
                  <a:srgbClr val="FF0000"/>
                </a:solidFill>
              </a:rPr>
              <a:t>+0.9</a:t>
            </a:r>
          </a:p>
        </p:txBody>
      </p:sp>
    </p:spTree>
    <p:custDataLst>
      <p:tags r:id="rId1"/>
    </p:custDataLst>
    <p:extLst>
      <p:ext uri="{BB962C8B-B14F-4D97-AF65-F5344CB8AC3E}">
        <p14:creationId xmlns:p14="http://schemas.microsoft.com/office/powerpoint/2010/main" val="64466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Semantic Segmentation</a:t>
            </a:r>
          </a:p>
        </p:txBody>
      </p:sp>
      <p:sp>
        <p:nvSpPr>
          <p:cNvPr id="13" name="CuadroTexto 12">
            <a:extLst>
              <a:ext uri="{FF2B5EF4-FFF2-40B4-BE49-F238E27FC236}">
                <a16:creationId xmlns:a16="http://schemas.microsoft.com/office/drawing/2014/main" id="{6953469F-0CD1-815A-551E-11A69F81311A}"/>
              </a:ext>
            </a:extLst>
          </p:cNvPr>
          <p:cNvSpPr txBox="1"/>
          <p:nvPr>
            <p:custDataLst>
              <p:tags r:id="rId3"/>
            </p:custDataLst>
          </p:nvPr>
        </p:nvSpPr>
        <p:spPr>
          <a:xfrm>
            <a:off x="5397304" y="2222716"/>
            <a:ext cx="7651376" cy="2800767"/>
          </a:xfrm>
          <a:prstGeom prst="rect">
            <a:avLst/>
          </a:prstGeom>
          <a:noFill/>
        </p:spPr>
        <p:txBody>
          <a:bodyPr wrap="square" rtlCol="0">
            <a:spAutoFit/>
          </a:bodyPr>
          <a:lstStyle/>
          <a:p>
            <a:r>
              <a:rPr lang="es-ES" sz="1600" b="1" dirty="0"/>
              <a:t>ADE20K</a:t>
            </a:r>
            <a:r>
              <a:rPr lang="es-ES" sz="1600" dirty="0"/>
              <a:t> </a:t>
            </a:r>
            <a:r>
              <a:rPr lang="es-ES" sz="1600" dirty="0" err="1"/>
              <a:t>Dataset</a:t>
            </a:r>
            <a:r>
              <a:rPr lang="es-ES" sz="1600" dirty="0"/>
              <a:t>:</a:t>
            </a:r>
          </a:p>
          <a:p>
            <a:r>
              <a:rPr lang="es-ES" sz="1600" dirty="0"/>
              <a:t>	- </a:t>
            </a:r>
            <a:r>
              <a:rPr lang="es-ES" sz="1600" b="1" dirty="0"/>
              <a:t>20K training</a:t>
            </a:r>
            <a:r>
              <a:rPr lang="es-ES" sz="1600" dirty="0"/>
              <a:t> </a:t>
            </a:r>
            <a:r>
              <a:rPr lang="es-ES" sz="1600" dirty="0" err="1"/>
              <a:t>images</a:t>
            </a:r>
            <a:endParaRPr lang="es-ES" sz="1600" dirty="0"/>
          </a:p>
          <a:p>
            <a:r>
              <a:rPr lang="es-ES" sz="1600" dirty="0"/>
              <a:t>	- </a:t>
            </a:r>
            <a:r>
              <a:rPr lang="es-ES" sz="1600" b="1" dirty="0"/>
              <a:t>2K </a:t>
            </a:r>
            <a:r>
              <a:rPr lang="es-ES" sz="1600" b="1" dirty="0" err="1"/>
              <a:t>validation</a:t>
            </a:r>
            <a:r>
              <a:rPr lang="es-ES" sz="1600" b="1" dirty="0"/>
              <a:t> </a:t>
            </a:r>
            <a:r>
              <a:rPr lang="es-ES" sz="1600" dirty="0" err="1"/>
              <a:t>images</a:t>
            </a:r>
            <a:endParaRPr lang="es-ES" sz="1600" dirty="0"/>
          </a:p>
          <a:p>
            <a:r>
              <a:rPr lang="es-ES" sz="1600" dirty="0"/>
              <a:t>	- 150 </a:t>
            </a:r>
            <a:r>
              <a:rPr lang="es-ES" sz="1600" dirty="0" err="1"/>
              <a:t>categories</a:t>
            </a:r>
            <a:endParaRPr lang="es-ES" sz="1600" dirty="0"/>
          </a:p>
          <a:p>
            <a:r>
              <a:rPr lang="es-ES" sz="1600" dirty="0"/>
              <a:t>	- </a:t>
            </a:r>
            <a:r>
              <a:rPr lang="es-ES" sz="1600" b="1" dirty="0" err="1"/>
              <a:t>UperNet</a:t>
            </a:r>
            <a:r>
              <a:rPr lang="es-ES" sz="1600" dirty="0"/>
              <a:t>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b="1" dirty="0"/>
              <a:t>1.8</a:t>
            </a:r>
            <a:r>
              <a:rPr lang="es-ES" sz="1600" dirty="0"/>
              <a:t>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-Ti</a:t>
            </a:r>
            <a:r>
              <a:rPr lang="es-ES" sz="1600" dirty="0"/>
              <a:t> </a:t>
            </a:r>
            <a:r>
              <a:rPr lang="es-ES" sz="1600" dirty="0" err="1"/>
              <a:t>over</a:t>
            </a:r>
            <a:r>
              <a:rPr lang="es-ES" sz="1600" dirty="0"/>
              <a:t> </a:t>
            </a:r>
            <a:r>
              <a:rPr lang="es-ES" sz="1600" b="1" dirty="0" err="1"/>
              <a:t>DeiT</a:t>
            </a:r>
            <a:r>
              <a:rPr lang="es-ES" sz="1600" b="1" dirty="0"/>
              <a:t>-Ti</a:t>
            </a:r>
          </a:p>
          <a:p>
            <a:pPr marL="742950" lvl="1" indent="-285750">
              <a:buFont typeface="Arial" panose="020B0604020202020204" pitchFamily="34" charset="0"/>
              <a:buChar char="•"/>
            </a:pPr>
            <a:r>
              <a:rPr lang="es-ES" sz="1600" b="1" dirty="0"/>
              <a:t>0.9 </a:t>
            </a:r>
            <a:r>
              <a:rPr lang="es-ES" sz="1600" b="1" dirty="0" err="1"/>
              <a:t>mIoU</a:t>
            </a:r>
            <a:r>
              <a:rPr lang="es-ES" sz="1600" dirty="0"/>
              <a:t> </a:t>
            </a:r>
            <a:r>
              <a:rPr lang="es-ES" sz="1600" dirty="0" err="1"/>
              <a:t>higher</a:t>
            </a:r>
            <a:r>
              <a:rPr lang="es-ES" sz="1600" dirty="0"/>
              <a:t> </a:t>
            </a:r>
            <a:r>
              <a:rPr lang="es-ES" sz="1600" dirty="0" err="1"/>
              <a:t>for</a:t>
            </a:r>
            <a:r>
              <a:rPr lang="es-ES" sz="1600" dirty="0"/>
              <a:t> </a:t>
            </a:r>
            <a:r>
              <a:rPr lang="es-ES" sz="1600" b="1" dirty="0" err="1"/>
              <a:t>Vim</a:t>
            </a:r>
            <a:r>
              <a:rPr lang="es-ES" sz="1600" b="1" dirty="0"/>
              <a:t>-S</a:t>
            </a:r>
            <a:r>
              <a:rPr lang="es-ES" sz="1600" dirty="0"/>
              <a:t> </a:t>
            </a:r>
            <a:r>
              <a:rPr lang="es-ES" sz="1600" dirty="0" err="1"/>
              <a:t>over</a:t>
            </a:r>
            <a:r>
              <a:rPr lang="es-ES" sz="1600" dirty="0"/>
              <a:t> </a:t>
            </a:r>
            <a:r>
              <a:rPr lang="es-ES" sz="1600" b="1" dirty="0" err="1"/>
              <a:t>DeiT</a:t>
            </a:r>
            <a:r>
              <a:rPr lang="es-ES" sz="1600" b="1" dirty="0"/>
              <a:t>-S</a:t>
            </a:r>
          </a:p>
          <a:p>
            <a:pPr marL="742950" lvl="1" indent="-285750">
              <a:buFont typeface="Arial" panose="020B0604020202020204" pitchFamily="34" charset="0"/>
              <a:buChar char="•"/>
            </a:pPr>
            <a:r>
              <a:rPr lang="es-ES" sz="1600" b="1" dirty="0" err="1"/>
              <a:t>Vim</a:t>
            </a:r>
            <a:r>
              <a:rPr lang="es-ES" sz="1600" b="1" dirty="0"/>
              <a:t>-S similar </a:t>
            </a:r>
            <a:r>
              <a:rPr lang="es-ES" sz="1600" b="1" dirty="0" err="1"/>
              <a:t>to</a:t>
            </a:r>
            <a:r>
              <a:rPr lang="es-ES" sz="1600" b="1" dirty="0"/>
              <a:t> ResNet-101 </a:t>
            </a:r>
            <a:r>
              <a:rPr lang="es-ES" sz="1600" dirty="0" err="1"/>
              <a:t>but</a:t>
            </a:r>
            <a:r>
              <a:rPr lang="es-ES" sz="1600" b="1" dirty="0"/>
              <a:t> 2x </a:t>
            </a:r>
            <a:r>
              <a:rPr lang="es-ES" sz="1600" b="1" dirty="0" err="1"/>
              <a:t>fewer</a:t>
            </a:r>
            <a:r>
              <a:rPr lang="es-ES" sz="1600" b="1" dirty="0"/>
              <a:t> </a:t>
            </a:r>
            <a:r>
              <a:rPr lang="es-ES" sz="1600" b="1" dirty="0" err="1"/>
              <a:t>parameters</a:t>
            </a:r>
            <a:endParaRPr lang="es-ES" sz="1600" dirty="0"/>
          </a:p>
          <a:p>
            <a:pPr marL="742950" lvl="1"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CC78F74B-D6FA-BA73-204B-C4ED4CC18C99}"/>
              </a:ext>
            </a:extLst>
          </p:cNvPr>
          <p:cNvPicPr>
            <a:picLocks noChangeAspect="1"/>
          </p:cNvPicPr>
          <p:nvPr>
            <p:custDataLst>
              <p:tags r:id="rId4"/>
            </p:custDataLst>
          </p:nvPr>
        </p:nvPicPr>
        <p:blipFill>
          <a:blip r:embed="rId12"/>
          <a:stretch>
            <a:fillRect/>
          </a:stretch>
        </p:blipFill>
        <p:spPr>
          <a:xfrm>
            <a:off x="838200" y="2189283"/>
            <a:ext cx="4329953" cy="2856476"/>
          </a:xfrm>
          <a:prstGeom prst="rect">
            <a:avLst/>
          </a:prstGeom>
        </p:spPr>
      </p:pic>
      <p:sp>
        <p:nvSpPr>
          <p:cNvPr id="35" name="Rectángulo 34">
            <a:extLst>
              <a:ext uri="{FF2B5EF4-FFF2-40B4-BE49-F238E27FC236}">
                <a16:creationId xmlns:a16="http://schemas.microsoft.com/office/drawing/2014/main" id="{13DE0B8D-9EDA-EEF6-3592-2C5B301E46B8}"/>
              </a:ext>
            </a:extLst>
          </p:cNvPr>
          <p:cNvSpPr/>
          <p:nvPr>
            <p:custDataLst>
              <p:tags r:id="rId5"/>
            </p:custDataLst>
          </p:nvPr>
        </p:nvSpPr>
        <p:spPr>
          <a:xfrm>
            <a:off x="4454646" y="3157344"/>
            <a:ext cx="594275"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a:extLst>
              <a:ext uri="{FF2B5EF4-FFF2-40B4-BE49-F238E27FC236}">
                <a16:creationId xmlns:a16="http://schemas.microsoft.com/office/drawing/2014/main" id="{5420B60B-E695-2074-89E6-310A213B1DC3}"/>
              </a:ext>
            </a:extLst>
          </p:cNvPr>
          <p:cNvSpPr/>
          <p:nvPr>
            <p:custDataLst>
              <p:tags r:id="rId6"/>
            </p:custDataLst>
          </p:nvPr>
        </p:nvSpPr>
        <p:spPr>
          <a:xfrm>
            <a:off x="2178987" y="3157344"/>
            <a:ext cx="838428"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B2D009BD-E853-67A7-A512-8A22F201DC2F}"/>
              </a:ext>
            </a:extLst>
          </p:cNvPr>
          <p:cNvSpPr/>
          <p:nvPr>
            <p:custDataLst>
              <p:tags r:id="rId7"/>
            </p:custDataLst>
          </p:nvPr>
        </p:nvSpPr>
        <p:spPr>
          <a:xfrm>
            <a:off x="4467642" y="4141543"/>
            <a:ext cx="594275"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Rectángulo 37">
            <a:extLst>
              <a:ext uri="{FF2B5EF4-FFF2-40B4-BE49-F238E27FC236}">
                <a16:creationId xmlns:a16="http://schemas.microsoft.com/office/drawing/2014/main" id="{9F0C7C88-BAC3-5883-81F9-89DB79AFA6D0}"/>
              </a:ext>
            </a:extLst>
          </p:cNvPr>
          <p:cNvSpPr/>
          <p:nvPr>
            <p:custDataLst>
              <p:tags r:id="rId8"/>
            </p:custDataLst>
          </p:nvPr>
        </p:nvSpPr>
        <p:spPr>
          <a:xfrm>
            <a:off x="2172931" y="4154049"/>
            <a:ext cx="838428"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Rectángulo 39">
            <a:extLst>
              <a:ext uri="{FF2B5EF4-FFF2-40B4-BE49-F238E27FC236}">
                <a16:creationId xmlns:a16="http://schemas.microsoft.com/office/drawing/2014/main" id="{1D728D03-7968-FD21-407A-27970FA83BC2}"/>
              </a:ext>
            </a:extLst>
          </p:cNvPr>
          <p:cNvSpPr/>
          <p:nvPr>
            <p:custDataLst>
              <p:tags r:id="rId9"/>
            </p:custDataLst>
          </p:nvPr>
        </p:nvSpPr>
        <p:spPr>
          <a:xfrm>
            <a:off x="3769114" y="4141543"/>
            <a:ext cx="594275"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40">
            <a:extLst>
              <a:ext uri="{FF2B5EF4-FFF2-40B4-BE49-F238E27FC236}">
                <a16:creationId xmlns:a16="http://schemas.microsoft.com/office/drawing/2014/main" id="{06248BAC-5B70-2893-02BB-3E82E79844E6}"/>
              </a:ext>
            </a:extLst>
          </p:cNvPr>
          <p:cNvSpPr/>
          <p:nvPr>
            <p:custDataLst>
              <p:tags r:id="rId10"/>
            </p:custDataLst>
          </p:nvPr>
        </p:nvSpPr>
        <p:spPr>
          <a:xfrm>
            <a:off x="3769114" y="3170792"/>
            <a:ext cx="594275" cy="2249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310122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Experiments: Object Detection and Instance Segmentation</a:t>
            </a:r>
          </a:p>
        </p:txBody>
      </p:sp>
      <p:sp>
        <p:nvSpPr>
          <p:cNvPr id="13" name="CuadroTexto 12">
            <a:extLst>
              <a:ext uri="{FF2B5EF4-FFF2-40B4-BE49-F238E27FC236}">
                <a16:creationId xmlns:a16="http://schemas.microsoft.com/office/drawing/2014/main" id="{6953469F-0CD1-815A-551E-11A69F81311A}"/>
              </a:ext>
            </a:extLst>
          </p:cNvPr>
          <p:cNvSpPr txBox="1"/>
          <p:nvPr/>
        </p:nvSpPr>
        <p:spPr>
          <a:xfrm>
            <a:off x="5397304" y="2540961"/>
            <a:ext cx="7651376" cy="1815882"/>
          </a:xfrm>
          <a:prstGeom prst="rect">
            <a:avLst/>
          </a:prstGeom>
          <a:noFill/>
        </p:spPr>
        <p:txBody>
          <a:bodyPr wrap="square" rtlCol="0">
            <a:spAutoFit/>
          </a:bodyPr>
          <a:lstStyle/>
          <a:p>
            <a:r>
              <a:rPr lang="es-ES" sz="1600" b="1" dirty="0"/>
              <a:t>COCO 2017</a:t>
            </a:r>
            <a:r>
              <a:rPr lang="es-ES" sz="1600" dirty="0"/>
              <a:t> </a:t>
            </a:r>
            <a:r>
              <a:rPr lang="es-ES" sz="1600" dirty="0" err="1"/>
              <a:t>Dataset</a:t>
            </a:r>
            <a:r>
              <a:rPr lang="es-ES" sz="1600" dirty="0"/>
              <a:t>:</a:t>
            </a:r>
          </a:p>
          <a:p>
            <a:r>
              <a:rPr lang="es-ES" sz="1600" dirty="0"/>
              <a:t>	- </a:t>
            </a:r>
            <a:r>
              <a:rPr lang="es-ES" sz="1600" b="1" dirty="0"/>
              <a:t>118K training</a:t>
            </a:r>
            <a:r>
              <a:rPr lang="es-ES" sz="1600" dirty="0"/>
              <a:t> </a:t>
            </a:r>
            <a:r>
              <a:rPr lang="es-ES" sz="1600" dirty="0" err="1"/>
              <a:t>images</a:t>
            </a:r>
            <a:endParaRPr lang="es-ES" sz="1600" dirty="0"/>
          </a:p>
          <a:p>
            <a:r>
              <a:rPr lang="es-ES" sz="1600" dirty="0"/>
              <a:t>	- </a:t>
            </a:r>
            <a:r>
              <a:rPr lang="es-ES" sz="1600" b="1" dirty="0"/>
              <a:t>5K </a:t>
            </a:r>
            <a:r>
              <a:rPr lang="es-ES" sz="1600" b="1" dirty="0" err="1"/>
              <a:t>validation</a:t>
            </a:r>
            <a:r>
              <a:rPr lang="es-ES" sz="1600" b="1" dirty="0"/>
              <a:t> </a:t>
            </a:r>
            <a:r>
              <a:rPr lang="es-ES" sz="1600" dirty="0" err="1"/>
              <a:t>images</a:t>
            </a:r>
            <a:endParaRPr lang="es-ES" sz="1600" dirty="0"/>
          </a:p>
          <a:p>
            <a:r>
              <a:rPr lang="es-ES" sz="1600" dirty="0"/>
              <a:t>	- Cascade </a:t>
            </a:r>
            <a:r>
              <a:rPr lang="es-ES" sz="1600" dirty="0" err="1"/>
              <a:t>Mask</a:t>
            </a:r>
            <a:r>
              <a:rPr lang="es-ES" sz="1600" dirty="0"/>
              <a:t> R-CNN base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03AA3C22-1249-219C-6946-7666B04DB336}"/>
              </a:ext>
            </a:extLst>
          </p:cNvPr>
          <p:cNvPicPr>
            <a:picLocks noChangeAspect="1"/>
          </p:cNvPicPr>
          <p:nvPr/>
        </p:nvPicPr>
        <p:blipFill>
          <a:blip r:embed="rId5"/>
          <a:stretch>
            <a:fillRect/>
          </a:stretch>
        </p:blipFill>
        <p:spPr>
          <a:xfrm>
            <a:off x="945776" y="2540961"/>
            <a:ext cx="4184648" cy="2188416"/>
          </a:xfrm>
          <a:prstGeom prst="rect">
            <a:avLst/>
          </a:prstGeom>
        </p:spPr>
      </p:pic>
      <p:sp>
        <p:nvSpPr>
          <p:cNvPr id="3" name="Rectángulo 2">
            <a:extLst>
              <a:ext uri="{FF2B5EF4-FFF2-40B4-BE49-F238E27FC236}">
                <a16:creationId xmlns:a16="http://schemas.microsoft.com/office/drawing/2014/main" id="{1FFD299A-862C-5DFB-E83F-60B6A78D874B}"/>
              </a:ext>
            </a:extLst>
          </p:cNvPr>
          <p:cNvSpPr/>
          <p:nvPr>
            <p:custDataLst>
              <p:tags r:id="rId2"/>
            </p:custDataLst>
          </p:nvPr>
        </p:nvSpPr>
        <p:spPr>
          <a:xfrm>
            <a:off x="3979328" y="2892516"/>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658BD726-932C-1D9B-C2DA-1DF119953A72}"/>
              </a:ext>
            </a:extLst>
          </p:cNvPr>
          <p:cNvSpPr/>
          <p:nvPr>
            <p:custDataLst>
              <p:tags r:id="rId3"/>
            </p:custDataLst>
          </p:nvPr>
        </p:nvSpPr>
        <p:spPr>
          <a:xfrm>
            <a:off x="4008961" y="3696847"/>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50882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Experiments: Object Detection and Instance Segmentation</a:t>
            </a:r>
          </a:p>
        </p:txBody>
      </p:sp>
      <p:sp>
        <p:nvSpPr>
          <p:cNvPr id="13" name="CuadroTexto 12">
            <a:extLst>
              <a:ext uri="{FF2B5EF4-FFF2-40B4-BE49-F238E27FC236}">
                <a16:creationId xmlns:a16="http://schemas.microsoft.com/office/drawing/2014/main" id="{6953469F-0CD1-815A-551E-11A69F81311A}"/>
              </a:ext>
            </a:extLst>
          </p:cNvPr>
          <p:cNvSpPr txBox="1"/>
          <p:nvPr/>
        </p:nvSpPr>
        <p:spPr>
          <a:xfrm>
            <a:off x="5397304" y="2540961"/>
            <a:ext cx="7651376" cy="2308324"/>
          </a:xfrm>
          <a:prstGeom prst="rect">
            <a:avLst/>
          </a:prstGeom>
          <a:noFill/>
        </p:spPr>
        <p:txBody>
          <a:bodyPr wrap="square" rtlCol="0">
            <a:spAutoFit/>
          </a:bodyPr>
          <a:lstStyle/>
          <a:p>
            <a:r>
              <a:rPr lang="es-ES" sz="1600" b="1" dirty="0"/>
              <a:t>COCO 2017</a:t>
            </a:r>
            <a:r>
              <a:rPr lang="es-ES" sz="1600" dirty="0"/>
              <a:t> </a:t>
            </a:r>
            <a:r>
              <a:rPr lang="es-ES" sz="1600" dirty="0" err="1"/>
              <a:t>Dataset</a:t>
            </a:r>
            <a:r>
              <a:rPr lang="es-ES" sz="1600" dirty="0"/>
              <a:t>:</a:t>
            </a:r>
          </a:p>
          <a:p>
            <a:r>
              <a:rPr lang="es-ES" sz="1600" dirty="0"/>
              <a:t>	- </a:t>
            </a:r>
            <a:r>
              <a:rPr lang="es-ES" sz="1600" b="1" dirty="0"/>
              <a:t>118K training</a:t>
            </a:r>
            <a:r>
              <a:rPr lang="es-ES" sz="1600" dirty="0"/>
              <a:t> </a:t>
            </a:r>
            <a:r>
              <a:rPr lang="es-ES" sz="1600" dirty="0" err="1"/>
              <a:t>images</a:t>
            </a:r>
            <a:endParaRPr lang="es-ES" sz="1600" dirty="0"/>
          </a:p>
          <a:p>
            <a:r>
              <a:rPr lang="es-ES" sz="1600" dirty="0"/>
              <a:t>	- </a:t>
            </a:r>
            <a:r>
              <a:rPr lang="es-ES" sz="1600" b="1" dirty="0"/>
              <a:t>5K </a:t>
            </a:r>
            <a:r>
              <a:rPr lang="es-ES" sz="1600" b="1" dirty="0" err="1"/>
              <a:t>validation</a:t>
            </a:r>
            <a:r>
              <a:rPr lang="es-ES" sz="1600" b="1" dirty="0"/>
              <a:t> </a:t>
            </a:r>
            <a:r>
              <a:rPr lang="es-ES" sz="1600" dirty="0" err="1"/>
              <a:t>images</a:t>
            </a:r>
            <a:endParaRPr lang="es-ES" sz="1600" dirty="0"/>
          </a:p>
          <a:p>
            <a:r>
              <a:rPr lang="es-ES" sz="1600" dirty="0"/>
              <a:t>	- Cascade </a:t>
            </a:r>
            <a:r>
              <a:rPr lang="es-ES" sz="1600" dirty="0" err="1"/>
              <a:t>Mask</a:t>
            </a:r>
            <a:r>
              <a:rPr lang="es-ES" sz="1600" dirty="0"/>
              <a:t> R-CNN base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dirty="0" err="1"/>
              <a:t>Vim</a:t>
            </a:r>
            <a:r>
              <a:rPr lang="es-ES" sz="1600" dirty="0"/>
              <a:t>-Ti </a:t>
            </a:r>
            <a:r>
              <a:rPr lang="es-ES" sz="1600" b="1" dirty="0" err="1"/>
              <a:t>surpasses</a:t>
            </a:r>
            <a:r>
              <a:rPr lang="es-ES" sz="1600" dirty="0"/>
              <a:t> </a:t>
            </a:r>
            <a:r>
              <a:rPr lang="es-ES" sz="1600" dirty="0" err="1"/>
              <a:t>DeiT</a:t>
            </a:r>
            <a:r>
              <a:rPr lang="es-ES" sz="1600" dirty="0"/>
              <a:t>-Ti </a:t>
            </a:r>
            <a:r>
              <a:rPr lang="es-ES" sz="1600" dirty="0" err="1"/>
              <a:t>for</a:t>
            </a:r>
            <a:r>
              <a:rPr lang="es-ES" sz="1600" dirty="0"/>
              <a:t> </a:t>
            </a:r>
            <a:r>
              <a:rPr lang="es-ES" sz="1600" b="1" dirty="0" err="1"/>
              <a:t>medium-size</a:t>
            </a:r>
            <a:r>
              <a:rPr lang="es-ES" sz="1600" dirty="0"/>
              <a:t> and </a:t>
            </a:r>
            <a:r>
              <a:rPr lang="es-ES" sz="1600" b="1" dirty="0" err="1"/>
              <a:t>big</a:t>
            </a:r>
            <a:r>
              <a:rPr lang="es-ES" sz="1600" dirty="0"/>
              <a:t> </a:t>
            </a:r>
            <a:r>
              <a:rPr lang="es-ES" sz="1600" dirty="0" err="1"/>
              <a:t>objects</a:t>
            </a:r>
            <a:r>
              <a:rPr lang="es-ES" sz="1600" dirty="0"/>
              <a:t>, </a:t>
            </a:r>
          </a:p>
          <a:p>
            <a:pPr lvl="1"/>
            <a:r>
              <a:rPr lang="es-ES" sz="1600" dirty="0" err="1"/>
              <a:t>demonstrating</a:t>
            </a:r>
            <a:r>
              <a:rPr lang="es-ES" sz="1600" dirty="0"/>
              <a:t> </a:t>
            </a:r>
            <a:r>
              <a:rPr lang="es-ES" sz="1600" b="1" dirty="0" err="1"/>
              <a:t>better</a:t>
            </a:r>
            <a:r>
              <a:rPr lang="es-ES" sz="1600" b="1" dirty="0"/>
              <a:t> </a:t>
            </a:r>
            <a:r>
              <a:rPr lang="es-ES" sz="1600" b="1" dirty="0" err="1"/>
              <a:t>long-range</a:t>
            </a:r>
            <a:r>
              <a:rPr lang="es-ES" sz="1600" b="1" dirty="0"/>
              <a:t> </a:t>
            </a:r>
            <a:r>
              <a:rPr lang="es-ES" sz="1600" b="1" dirty="0" err="1"/>
              <a:t>context</a:t>
            </a:r>
            <a:r>
              <a:rPr lang="es-ES" sz="1600" b="1" dirty="0"/>
              <a:t> </a:t>
            </a:r>
            <a:r>
              <a:rPr lang="es-ES" sz="1600" b="1" dirty="0" err="1"/>
              <a:t>learning</a:t>
            </a:r>
            <a:endParaRPr lang="es-ES" sz="1600" dirty="0"/>
          </a:p>
          <a:p>
            <a:pPr marL="742950" lvl="1"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03AA3C22-1249-219C-6946-7666B04DB336}"/>
              </a:ext>
            </a:extLst>
          </p:cNvPr>
          <p:cNvPicPr>
            <a:picLocks noChangeAspect="1"/>
          </p:cNvPicPr>
          <p:nvPr/>
        </p:nvPicPr>
        <p:blipFill>
          <a:blip r:embed="rId5"/>
          <a:stretch>
            <a:fillRect/>
          </a:stretch>
        </p:blipFill>
        <p:spPr>
          <a:xfrm>
            <a:off x="945776" y="2540961"/>
            <a:ext cx="4184648" cy="2188416"/>
          </a:xfrm>
          <a:prstGeom prst="rect">
            <a:avLst/>
          </a:prstGeom>
        </p:spPr>
      </p:pic>
      <p:sp>
        <p:nvSpPr>
          <p:cNvPr id="3" name="Rectángulo 2">
            <a:extLst>
              <a:ext uri="{FF2B5EF4-FFF2-40B4-BE49-F238E27FC236}">
                <a16:creationId xmlns:a16="http://schemas.microsoft.com/office/drawing/2014/main" id="{1FFD299A-862C-5DFB-E83F-60B6A78D874B}"/>
              </a:ext>
            </a:extLst>
          </p:cNvPr>
          <p:cNvSpPr/>
          <p:nvPr>
            <p:custDataLst>
              <p:tags r:id="rId2"/>
            </p:custDataLst>
          </p:nvPr>
        </p:nvSpPr>
        <p:spPr>
          <a:xfrm>
            <a:off x="3979328" y="2892516"/>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658BD726-932C-1D9B-C2DA-1DF119953A72}"/>
              </a:ext>
            </a:extLst>
          </p:cNvPr>
          <p:cNvSpPr/>
          <p:nvPr>
            <p:custDataLst>
              <p:tags r:id="rId3"/>
            </p:custDataLst>
          </p:nvPr>
        </p:nvSpPr>
        <p:spPr>
          <a:xfrm>
            <a:off x="4008961" y="3696847"/>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315741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Experiments: Object Detection and Instance Segmentation</a:t>
            </a:r>
          </a:p>
        </p:txBody>
      </p:sp>
      <p:sp>
        <p:nvSpPr>
          <p:cNvPr id="13" name="CuadroTexto 12">
            <a:extLst>
              <a:ext uri="{FF2B5EF4-FFF2-40B4-BE49-F238E27FC236}">
                <a16:creationId xmlns:a16="http://schemas.microsoft.com/office/drawing/2014/main" id="{6953469F-0CD1-815A-551E-11A69F81311A}"/>
              </a:ext>
            </a:extLst>
          </p:cNvPr>
          <p:cNvSpPr txBox="1"/>
          <p:nvPr/>
        </p:nvSpPr>
        <p:spPr>
          <a:xfrm>
            <a:off x="5397304" y="2540961"/>
            <a:ext cx="7651376" cy="2800767"/>
          </a:xfrm>
          <a:prstGeom prst="rect">
            <a:avLst/>
          </a:prstGeom>
          <a:noFill/>
        </p:spPr>
        <p:txBody>
          <a:bodyPr wrap="square" rtlCol="0">
            <a:spAutoFit/>
          </a:bodyPr>
          <a:lstStyle/>
          <a:p>
            <a:r>
              <a:rPr lang="es-ES" sz="1600" b="1" dirty="0"/>
              <a:t>COCO 2017</a:t>
            </a:r>
            <a:r>
              <a:rPr lang="es-ES" sz="1600" dirty="0"/>
              <a:t> </a:t>
            </a:r>
            <a:r>
              <a:rPr lang="es-ES" sz="1600" dirty="0" err="1"/>
              <a:t>Dataset</a:t>
            </a:r>
            <a:r>
              <a:rPr lang="es-ES" sz="1600" dirty="0"/>
              <a:t>:</a:t>
            </a:r>
          </a:p>
          <a:p>
            <a:r>
              <a:rPr lang="es-ES" sz="1600" dirty="0"/>
              <a:t>	- </a:t>
            </a:r>
            <a:r>
              <a:rPr lang="es-ES" sz="1600" b="1" dirty="0"/>
              <a:t>118K training</a:t>
            </a:r>
            <a:r>
              <a:rPr lang="es-ES" sz="1600" dirty="0"/>
              <a:t> </a:t>
            </a:r>
            <a:r>
              <a:rPr lang="es-ES" sz="1600" dirty="0" err="1"/>
              <a:t>images</a:t>
            </a:r>
            <a:endParaRPr lang="es-ES" sz="1600" dirty="0"/>
          </a:p>
          <a:p>
            <a:r>
              <a:rPr lang="es-ES" sz="1600" dirty="0"/>
              <a:t>	- </a:t>
            </a:r>
            <a:r>
              <a:rPr lang="es-ES" sz="1600" b="1" dirty="0"/>
              <a:t>5K </a:t>
            </a:r>
            <a:r>
              <a:rPr lang="es-ES" sz="1600" b="1" dirty="0" err="1"/>
              <a:t>validation</a:t>
            </a:r>
            <a:r>
              <a:rPr lang="es-ES" sz="1600" b="1" dirty="0"/>
              <a:t> </a:t>
            </a:r>
            <a:r>
              <a:rPr lang="es-ES" sz="1600" dirty="0" err="1"/>
              <a:t>images</a:t>
            </a:r>
            <a:endParaRPr lang="es-ES" sz="1600" dirty="0"/>
          </a:p>
          <a:p>
            <a:r>
              <a:rPr lang="es-ES" sz="1600" dirty="0"/>
              <a:t>	- Cascade </a:t>
            </a:r>
            <a:r>
              <a:rPr lang="es-ES" sz="1600" dirty="0" err="1"/>
              <a:t>Mask</a:t>
            </a:r>
            <a:r>
              <a:rPr lang="es-ES" sz="1600" dirty="0"/>
              <a:t> R-CNN base </a:t>
            </a:r>
            <a:r>
              <a:rPr lang="es-ES" sz="1600" dirty="0" err="1"/>
              <a:t>framework</a:t>
            </a:r>
            <a:endParaRPr lang="es-ES" sz="1600" dirty="0"/>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s-ES" sz="1600" dirty="0" err="1"/>
              <a:t>Vim</a:t>
            </a:r>
            <a:r>
              <a:rPr lang="es-ES" sz="1600" dirty="0"/>
              <a:t>-Ti </a:t>
            </a:r>
            <a:r>
              <a:rPr lang="es-ES" sz="1600" b="1" dirty="0" err="1"/>
              <a:t>surpasses</a:t>
            </a:r>
            <a:r>
              <a:rPr lang="es-ES" sz="1600" dirty="0"/>
              <a:t> </a:t>
            </a:r>
            <a:r>
              <a:rPr lang="es-ES" sz="1600" dirty="0" err="1"/>
              <a:t>DeiT</a:t>
            </a:r>
            <a:r>
              <a:rPr lang="es-ES" sz="1600" dirty="0"/>
              <a:t>-Ti </a:t>
            </a:r>
            <a:r>
              <a:rPr lang="es-ES" sz="1600" dirty="0" err="1"/>
              <a:t>for</a:t>
            </a:r>
            <a:r>
              <a:rPr lang="es-ES" sz="1600" dirty="0"/>
              <a:t> </a:t>
            </a:r>
            <a:r>
              <a:rPr lang="es-ES" sz="1600" b="1" dirty="0" err="1"/>
              <a:t>medium-size</a:t>
            </a:r>
            <a:r>
              <a:rPr lang="es-ES" sz="1600" dirty="0"/>
              <a:t> and </a:t>
            </a:r>
            <a:r>
              <a:rPr lang="es-ES" sz="1600" b="1" dirty="0" err="1"/>
              <a:t>big</a:t>
            </a:r>
            <a:r>
              <a:rPr lang="es-ES" sz="1600" dirty="0"/>
              <a:t> </a:t>
            </a:r>
            <a:r>
              <a:rPr lang="es-ES" sz="1600" dirty="0" err="1"/>
              <a:t>objects</a:t>
            </a:r>
            <a:r>
              <a:rPr lang="es-ES" sz="1600" dirty="0"/>
              <a:t>, </a:t>
            </a:r>
          </a:p>
          <a:p>
            <a:pPr lvl="1"/>
            <a:r>
              <a:rPr lang="es-ES" sz="1600" dirty="0" err="1"/>
              <a:t>demonstrating</a:t>
            </a:r>
            <a:r>
              <a:rPr lang="es-ES" sz="1600" dirty="0"/>
              <a:t> </a:t>
            </a:r>
            <a:r>
              <a:rPr lang="es-ES" sz="1600" b="1" dirty="0" err="1"/>
              <a:t>better</a:t>
            </a:r>
            <a:r>
              <a:rPr lang="es-ES" sz="1600" b="1" dirty="0"/>
              <a:t> </a:t>
            </a:r>
            <a:r>
              <a:rPr lang="es-ES" sz="1600" b="1" dirty="0" err="1"/>
              <a:t>long-range</a:t>
            </a:r>
            <a:r>
              <a:rPr lang="es-ES" sz="1600" b="1" dirty="0"/>
              <a:t> </a:t>
            </a:r>
            <a:r>
              <a:rPr lang="es-ES" sz="1600" b="1" dirty="0" err="1"/>
              <a:t>context</a:t>
            </a:r>
            <a:r>
              <a:rPr lang="es-ES" sz="1600" b="1" dirty="0"/>
              <a:t> </a:t>
            </a:r>
            <a:r>
              <a:rPr lang="es-ES" sz="1600" b="1" dirty="0" err="1"/>
              <a:t>learning</a:t>
            </a:r>
            <a:endParaRPr lang="es-ES" sz="1600" dirty="0"/>
          </a:p>
          <a:p>
            <a:pPr marL="742950" lvl="1" indent="-285750">
              <a:buFont typeface="Arial" panose="020B0604020202020204" pitchFamily="34" charset="0"/>
              <a:buChar char="•"/>
            </a:pPr>
            <a:r>
              <a:rPr lang="es-ES" sz="1600" dirty="0" err="1"/>
              <a:t>Not</a:t>
            </a:r>
            <a:r>
              <a:rPr lang="es-ES" sz="1600" dirty="0"/>
              <a:t> </a:t>
            </a:r>
            <a:r>
              <a:rPr lang="es-ES" sz="1600" dirty="0" err="1"/>
              <a:t>necessary</a:t>
            </a:r>
            <a:r>
              <a:rPr lang="es-ES" sz="1600" dirty="0"/>
              <a:t> </a:t>
            </a:r>
            <a:r>
              <a:rPr lang="es-ES" sz="1600" dirty="0" err="1"/>
              <a:t>window</a:t>
            </a:r>
            <a:r>
              <a:rPr lang="es-ES" sz="1600" dirty="0"/>
              <a:t> </a:t>
            </a:r>
            <a:r>
              <a:rPr lang="es-ES" sz="1600" dirty="0" err="1"/>
              <a:t>attention</a:t>
            </a:r>
            <a:endParaRPr lang="es-ES" sz="1600" dirty="0"/>
          </a:p>
          <a:p>
            <a:pPr marL="742950" lvl="1" indent="-285750">
              <a:buFont typeface="Arial" panose="020B0604020202020204" pitchFamily="34" charset="0"/>
              <a:buChar char="•"/>
            </a:pPr>
            <a:endParaRPr lang="es-ES" sz="1600" dirty="0"/>
          </a:p>
          <a:p>
            <a:pPr marL="742950" lvl="1"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03AA3C22-1249-219C-6946-7666B04DB336}"/>
              </a:ext>
            </a:extLst>
          </p:cNvPr>
          <p:cNvPicPr>
            <a:picLocks noChangeAspect="1"/>
          </p:cNvPicPr>
          <p:nvPr/>
        </p:nvPicPr>
        <p:blipFill>
          <a:blip r:embed="rId6"/>
          <a:stretch>
            <a:fillRect/>
          </a:stretch>
        </p:blipFill>
        <p:spPr>
          <a:xfrm>
            <a:off x="945776" y="2540961"/>
            <a:ext cx="4184648" cy="2188416"/>
          </a:xfrm>
          <a:prstGeom prst="rect">
            <a:avLst/>
          </a:prstGeom>
        </p:spPr>
      </p:pic>
      <p:sp>
        <p:nvSpPr>
          <p:cNvPr id="3" name="Rectángulo 2">
            <a:extLst>
              <a:ext uri="{FF2B5EF4-FFF2-40B4-BE49-F238E27FC236}">
                <a16:creationId xmlns:a16="http://schemas.microsoft.com/office/drawing/2014/main" id="{1FFD299A-862C-5DFB-E83F-60B6A78D874B}"/>
              </a:ext>
            </a:extLst>
          </p:cNvPr>
          <p:cNvSpPr/>
          <p:nvPr>
            <p:custDataLst>
              <p:tags r:id="rId2"/>
            </p:custDataLst>
          </p:nvPr>
        </p:nvSpPr>
        <p:spPr>
          <a:xfrm>
            <a:off x="3979328" y="2892516"/>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658BD726-932C-1D9B-C2DA-1DF119953A72}"/>
              </a:ext>
            </a:extLst>
          </p:cNvPr>
          <p:cNvSpPr/>
          <p:nvPr>
            <p:custDataLst>
              <p:tags r:id="rId3"/>
            </p:custDataLst>
          </p:nvPr>
        </p:nvSpPr>
        <p:spPr>
          <a:xfrm>
            <a:off x="4008961" y="3696847"/>
            <a:ext cx="986372" cy="464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3012918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Experiments: Ablation Study for Design</a:t>
            </a:r>
          </a:p>
        </p:txBody>
      </p:sp>
      <p:pic>
        <p:nvPicPr>
          <p:cNvPr id="5" name="Imagen 4">
            <a:extLst>
              <a:ext uri="{FF2B5EF4-FFF2-40B4-BE49-F238E27FC236}">
                <a16:creationId xmlns:a16="http://schemas.microsoft.com/office/drawing/2014/main" id="{C293BE6E-E17A-C105-9C53-2E808CDB3171}"/>
              </a:ext>
            </a:extLst>
          </p:cNvPr>
          <p:cNvPicPr>
            <a:picLocks noChangeAspect="1"/>
          </p:cNvPicPr>
          <p:nvPr/>
        </p:nvPicPr>
        <p:blipFill>
          <a:blip r:embed="rId3"/>
          <a:stretch>
            <a:fillRect/>
          </a:stretch>
        </p:blipFill>
        <p:spPr>
          <a:xfrm>
            <a:off x="934702" y="1772238"/>
            <a:ext cx="3680012" cy="2117267"/>
          </a:xfrm>
          <a:prstGeom prst="rect">
            <a:avLst/>
          </a:prstGeom>
        </p:spPr>
      </p:pic>
      <p:pic>
        <p:nvPicPr>
          <p:cNvPr id="7" name="Imagen 6">
            <a:extLst>
              <a:ext uri="{FF2B5EF4-FFF2-40B4-BE49-F238E27FC236}">
                <a16:creationId xmlns:a16="http://schemas.microsoft.com/office/drawing/2014/main" id="{293B0A29-625A-9A7F-B486-6696F2C227FA}"/>
              </a:ext>
            </a:extLst>
          </p:cNvPr>
          <p:cNvPicPr>
            <a:picLocks noChangeAspect="1"/>
          </p:cNvPicPr>
          <p:nvPr/>
        </p:nvPicPr>
        <p:blipFill>
          <a:blip r:embed="rId4"/>
          <a:stretch>
            <a:fillRect/>
          </a:stretch>
        </p:blipFill>
        <p:spPr>
          <a:xfrm>
            <a:off x="591659" y="4087596"/>
            <a:ext cx="4366097" cy="2216756"/>
          </a:xfrm>
          <a:prstGeom prst="rect">
            <a:avLst/>
          </a:prstGeom>
        </p:spPr>
      </p:pic>
      <p:sp>
        <p:nvSpPr>
          <p:cNvPr id="9" name="CuadroTexto 8">
            <a:extLst>
              <a:ext uri="{FF2B5EF4-FFF2-40B4-BE49-F238E27FC236}">
                <a16:creationId xmlns:a16="http://schemas.microsoft.com/office/drawing/2014/main" id="{02C97EF5-773D-5BAF-A557-7A1D6907EE2E}"/>
              </a:ext>
            </a:extLst>
          </p:cNvPr>
          <p:cNvSpPr txBox="1"/>
          <p:nvPr/>
        </p:nvSpPr>
        <p:spPr>
          <a:xfrm>
            <a:off x="5526466" y="1951672"/>
            <a:ext cx="6001871" cy="1477328"/>
          </a:xfrm>
          <a:prstGeom prst="rect">
            <a:avLst/>
          </a:prstGeom>
          <a:noFill/>
        </p:spPr>
        <p:txBody>
          <a:bodyPr wrap="square">
            <a:spAutoFit/>
          </a:bodyPr>
          <a:lstStyle/>
          <a:p>
            <a:pPr marL="285750" indent="-285750">
              <a:buFont typeface="Arial" panose="020B0604020202020204" pitchFamily="34" charset="0"/>
              <a:buChar char="•"/>
            </a:pPr>
            <a:r>
              <a:rPr lang="en-US" dirty="0"/>
              <a:t>Unidirectionality makes Mamba Block (None) fail in dense classification tasks (i.e. segmentation)</a:t>
            </a:r>
          </a:p>
          <a:p>
            <a:pPr marL="285750" indent="-285750">
              <a:buFont typeface="Arial" panose="020B0604020202020204" pitchFamily="34" charset="0"/>
              <a:buChar char="•"/>
            </a:pPr>
            <a:r>
              <a:rPr lang="en-US" dirty="0"/>
              <a:t>Bidirectional Block improves segmentation (+1.3 </a:t>
            </a:r>
            <a:r>
              <a:rPr lang="en-US" dirty="0" err="1"/>
              <a:t>mIoU</a:t>
            </a:r>
            <a:r>
              <a:rPr lang="en-US" dirty="0"/>
              <a:t>).</a:t>
            </a:r>
          </a:p>
          <a:p>
            <a:pPr marL="285750" indent="-285750">
              <a:buFont typeface="Arial" panose="020B0604020202020204" pitchFamily="34" charset="0"/>
              <a:buChar char="•"/>
            </a:pPr>
            <a:r>
              <a:rPr lang="en-US" b="1" dirty="0"/>
              <a:t>Further enhancement with Bidirectional SSM + Conv1D</a:t>
            </a:r>
            <a:r>
              <a:rPr lang="en-US" dirty="0"/>
              <a:t>.</a:t>
            </a:r>
          </a:p>
        </p:txBody>
      </p:sp>
      <p:sp>
        <p:nvSpPr>
          <p:cNvPr id="10" name="CuadroTexto 9">
            <a:extLst>
              <a:ext uri="{FF2B5EF4-FFF2-40B4-BE49-F238E27FC236}">
                <a16:creationId xmlns:a16="http://schemas.microsoft.com/office/drawing/2014/main" id="{0B83F4E8-D663-53E9-DC68-66F3A71D720D}"/>
              </a:ext>
            </a:extLst>
          </p:cNvPr>
          <p:cNvSpPr txBox="1"/>
          <p:nvPr/>
        </p:nvSpPr>
        <p:spPr>
          <a:xfrm>
            <a:off x="5526467" y="4220199"/>
            <a:ext cx="6001871" cy="1754326"/>
          </a:xfrm>
          <a:prstGeom prst="rect">
            <a:avLst/>
          </a:prstGeom>
          <a:noFill/>
        </p:spPr>
        <p:txBody>
          <a:bodyPr wrap="square">
            <a:spAutoFit/>
          </a:bodyPr>
          <a:lstStyle/>
          <a:p>
            <a:pPr marL="285750" indent="-285750">
              <a:buFont typeface="Arial" panose="020B0604020202020204" pitchFamily="34" charset="0"/>
              <a:buChar char="•"/>
            </a:pPr>
            <a:r>
              <a:rPr lang="en-US" dirty="0"/>
              <a:t>Concatenating class token to the visual sequence and performing classification on it outperforms pooling strategy .</a:t>
            </a:r>
          </a:p>
          <a:p>
            <a:pPr marL="285750" indent="-285750">
              <a:buFont typeface="Arial" panose="020B0604020202020204" pitchFamily="34" charset="0"/>
              <a:buChar char="•"/>
            </a:pPr>
            <a:r>
              <a:rPr lang="en-US" dirty="0"/>
              <a:t>The best design is by adding </a:t>
            </a:r>
            <a:r>
              <a:rPr lang="en-US" b="1" dirty="0"/>
              <a:t>class token at the middle of the visual sequence </a:t>
            </a:r>
            <a:r>
              <a:rPr lang="en-US" dirty="0"/>
              <a:t>and then perform classification on the final middle class token.</a:t>
            </a:r>
          </a:p>
        </p:txBody>
      </p:sp>
    </p:spTree>
    <p:custDataLst>
      <p:tags r:id="rId1"/>
    </p:custDataLst>
    <p:extLst>
      <p:ext uri="{BB962C8B-B14F-4D97-AF65-F5344CB8AC3E}">
        <p14:creationId xmlns:p14="http://schemas.microsoft.com/office/powerpoint/2010/main" val="380375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E1D67-4E0D-C526-C314-2F86DE0AD452}"/>
              </a:ext>
            </a:extLst>
          </p:cNvPr>
          <p:cNvSpPr>
            <a:spLocks noGrp="1"/>
          </p:cNvSpPr>
          <p:nvPr>
            <p:ph type="title"/>
          </p:nvPr>
        </p:nvSpPr>
        <p:spPr/>
        <p:txBody>
          <a:bodyPr/>
          <a:lstStyle/>
          <a:p>
            <a:r>
              <a:rPr lang="es-ES" dirty="0" err="1"/>
              <a:t>Conclusions</a:t>
            </a:r>
            <a:endParaRPr lang="es-ES" dirty="0"/>
          </a:p>
        </p:txBody>
      </p:sp>
      <p:sp>
        <p:nvSpPr>
          <p:cNvPr id="3" name="Marcador de contenido 2">
            <a:extLst>
              <a:ext uri="{FF2B5EF4-FFF2-40B4-BE49-F238E27FC236}">
                <a16:creationId xmlns:a16="http://schemas.microsoft.com/office/drawing/2014/main" id="{2E131C5B-70D7-AB81-443C-C484EED6A420}"/>
              </a:ext>
            </a:extLst>
          </p:cNvPr>
          <p:cNvSpPr>
            <a:spLocks noGrp="1"/>
          </p:cNvSpPr>
          <p:nvPr>
            <p:ph idx="1"/>
          </p:nvPr>
        </p:nvSpPr>
        <p:spPr>
          <a:xfrm>
            <a:off x="838200" y="1646767"/>
            <a:ext cx="10515600" cy="4530196"/>
          </a:xfrm>
        </p:spPr>
        <p:txBody>
          <a:bodyPr>
            <a:normAutofit fontScale="92500" lnSpcReduction="20000"/>
          </a:bodyPr>
          <a:lstStyle/>
          <a:p>
            <a:r>
              <a:rPr lang="es-ES" b="1" dirty="0" err="1"/>
              <a:t>Computational</a:t>
            </a:r>
            <a:r>
              <a:rPr lang="es-ES" b="1" dirty="0"/>
              <a:t> </a:t>
            </a:r>
            <a:r>
              <a:rPr lang="es-ES" b="1" dirty="0" err="1"/>
              <a:t>complexity</a:t>
            </a:r>
            <a:r>
              <a:rPr lang="es-ES" b="1" dirty="0"/>
              <a:t> </a:t>
            </a:r>
            <a:r>
              <a:rPr lang="es-ES" dirty="0"/>
              <a:t>linear </a:t>
            </a:r>
            <a:r>
              <a:rPr lang="es-ES" dirty="0" err="1"/>
              <a:t>on</a:t>
            </a:r>
            <a:r>
              <a:rPr lang="es-ES" dirty="0"/>
              <a:t> </a:t>
            </a:r>
            <a:r>
              <a:rPr lang="es-ES" dirty="0" err="1"/>
              <a:t>sequence</a:t>
            </a:r>
            <a:r>
              <a:rPr lang="es-ES" dirty="0"/>
              <a:t> </a:t>
            </a:r>
            <a:r>
              <a:rPr lang="es-ES" dirty="0" err="1"/>
              <a:t>length</a:t>
            </a:r>
            <a:r>
              <a:rPr lang="es-ES" dirty="0"/>
              <a:t> as </a:t>
            </a:r>
            <a:r>
              <a:rPr lang="es-ES" dirty="0" err="1"/>
              <a:t>shown</a:t>
            </a:r>
            <a:r>
              <a:rPr lang="es-ES" dirty="0"/>
              <a:t> </a:t>
            </a:r>
            <a:r>
              <a:rPr lang="es-ES" dirty="0" err="1"/>
              <a:t>for</a:t>
            </a:r>
            <a:r>
              <a:rPr lang="es-ES" dirty="0"/>
              <a:t> </a:t>
            </a:r>
            <a:r>
              <a:rPr lang="es-ES" dirty="0" err="1"/>
              <a:t>text</a:t>
            </a:r>
            <a:endParaRPr lang="es-ES" dirty="0"/>
          </a:p>
          <a:p>
            <a:r>
              <a:rPr lang="es-ES" b="1" dirty="0" err="1"/>
              <a:t>Modeling</a:t>
            </a:r>
            <a:r>
              <a:rPr lang="es-ES" b="1" dirty="0"/>
              <a:t> </a:t>
            </a:r>
            <a:r>
              <a:rPr lang="es-ES" b="1" dirty="0" err="1"/>
              <a:t>power</a:t>
            </a:r>
            <a:r>
              <a:rPr lang="es-ES" b="1" dirty="0"/>
              <a:t> </a:t>
            </a:r>
            <a:r>
              <a:rPr lang="es-ES" dirty="0"/>
              <a:t>similar </a:t>
            </a:r>
            <a:r>
              <a:rPr lang="es-ES" dirty="0" err="1"/>
              <a:t>to</a:t>
            </a:r>
            <a:r>
              <a:rPr lang="es-ES" dirty="0"/>
              <a:t> </a:t>
            </a:r>
            <a:r>
              <a:rPr lang="es-ES" dirty="0" err="1"/>
              <a:t>DeiT</a:t>
            </a:r>
            <a:r>
              <a:rPr lang="es-ES" dirty="0"/>
              <a:t> and superior </a:t>
            </a:r>
            <a:r>
              <a:rPr lang="es-ES" dirty="0" err="1"/>
              <a:t>for</a:t>
            </a:r>
            <a:r>
              <a:rPr lang="es-ES" dirty="0"/>
              <a:t> </a:t>
            </a:r>
            <a:r>
              <a:rPr lang="es-ES" dirty="0" err="1"/>
              <a:t>higher</a:t>
            </a:r>
            <a:r>
              <a:rPr lang="es-ES" dirty="0"/>
              <a:t> </a:t>
            </a:r>
            <a:r>
              <a:rPr lang="es-ES" dirty="0" err="1"/>
              <a:t>resolution</a:t>
            </a:r>
            <a:r>
              <a:rPr lang="es-ES" dirty="0"/>
              <a:t> </a:t>
            </a:r>
            <a:r>
              <a:rPr lang="es-ES" dirty="0" err="1"/>
              <a:t>images</a:t>
            </a:r>
            <a:r>
              <a:rPr lang="es-ES" dirty="0"/>
              <a:t> </a:t>
            </a:r>
            <a:r>
              <a:rPr lang="es-ES" dirty="0" err="1"/>
              <a:t>thanks</a:t>
            </a:r>
            <a:r>
              <a:rPr lang="es-ES" dirty="0"/>
              <a:t> </a:t>
            </a:r>
            <a:r>
              <a:rPr lang="es-ES" dirty="0" err="1"/>
              <a:t>to</a:t>
            </a:r>
            <a:r>
              <a:rPr lang="es-ES" dirty="0"/>
              <a:t> </a:t>
            </a:r>
            <a:r>
              <a:rPr lang="es-ES" dirty="0" err="1"/>
              <a:t>efficient</a:t>
            </a:r>
            <a:r>
              <a:rPr lang="es-ES" dirty="0"/>
              <a:t> </a:t>
            </a:r>
            <a:r>
              <a:rPr lang="es-ES" dirty="0" err="1"/>
              <a:t>long</a:t>
            </a:r>
            <a:r>
              <a:rPr lang="es-ES" dirty="0"/>
              <a:t> </a:t>
            </a:r>
            <a:r>
              <a:rPr lang="es-ES" dirty="0" err="1"/>
              <a:t>sequences</a:t>
            </a:r>
            <a:r>
              <a:rPr lang="es-ES" dirty="0"/>
              <a:t> </a:t>
            </a:r>
            <a:r>
              <a:rPr lang="es-ES" dirty="0" err="1"/>
              <a:t>management</a:t>
            </a:r>
            <a:endParaRPr lang="es-ES" dirty="0"/>
          </a:p>
          <a:p>
            <a:r>
              <a:rPr lang="es-ES" dirty="0" err="1"/>
              <a:t>Possible</a:t>
            </a:r>
            <a:r>
              <a:rPr lang="es-ES" dirty="0"/>
              <a:t> </a:t>
            </a:r>
            <a:r>
              <a:rPr lang="es-ES" b="1" dirty="0"/>
              <a:t>alternative </a:t>
            </a:r>
            <a:r>
              <a:rPr lang="es-ES" b="1" dirty="0" err="1"/>
              <a:t>to</a:t>
            </a:r>
            <a:r>
              <a:rPr lang="es-ES" b="1" dirty="0"/>
              <a:t> </a:t>
            </a:r>
            <a:r>
              <a:rPr lang="es-ES" b="1" dirty="0" err="1"/>
              <a:t>Transformer</a:t>
            </a:r>
            <a:r>
              <a:rPr lang="es-ES" dirty="0"/>
              <a:t> </a:t>
            </a:r>
            <a:r>
              <a:rPr lang="es-ES" dirty="0" err="1"/>
              <a:t>based</a:t>
            </a:r>
            <a:r>
              <a:rPr lang="es-ES" dirty="0"/>
              <a:t> </a:t>
            </a:r>
            <a:r>
              <a:rPr lang="es-ES" dirty="0" err="1"/>
              <a:t>backbones</a:t>
            </a:r>
            <a:endParaRPr lang="es-ES" dirty="0"/>
          </a:p>
          <a:p>
            <a:pPr marL="0" indent="0">
              <a:buNone/>
            </a:pPr>
            <a:endParaRPr lang="es-ES" dirty="0"/>
          </a:p>
          <a:p>
            <a:pPr marL="0" indent="0">
              <a:buNone/>
            </a:pPr>
            <a:r>
              <a:rPr lang="es-ES" b="1" dirty="0"/>
              <a:t>Future </a:t>
            </a:r>
            <a:r>
              <a:rPr lang="es-ES" b="1" dirty="0" err="1"/>
              <a:t>Lines</a:t>
            </a:r>
            <a:r>
              <a:rPr lang="es-ES" b="1" dirty="0"/>
              <a:t>:</a:t>
            </a:r>
          </a:p>
          <a:p>
            <a:r>
              <a:rPr lang="es-ES" dirty="0" err="1"/>
              <a:t>Broader</a:t>
            </a:r>
            <a:r>
              <a:rPr lang="es-ES" dirty="0"/>
              <a:t> </a:t>
            </a:r>
            <a:r>
              <a:rPr lang="es-ES" dirty="0" err="1"/>
              <a:t>Exploration</a:t>
            </a:r>
            <a:r>
              <a:rPr lang="es-ES" dirty="0"/>
              <a:t>. Running </a:t>
            </a:r>
            <a:r>
              <a:rPr lang="es-ES" dirty="0" err="1"/>
              <a:t>on</a:t>
            </a:r>
            <a:r>
              <a:rPr lang="es-ES" dirty="0"/>
              <a:t> </a:t>
            </a:r>
            <a:r>
              <a:rPr lang="es-ES" dirty="0" err="1"/>
              <a:t>different</a:t>
            </a:r>
            <a:r>
              <a:rPr lang="es-ES" dirty="0"/>
              <a:t> </a:t>
            </a:r>
            <a:r>
              <a:rPr lang="es-ES" dirty="0" err="1"/>
              <a:t>Datasets</a:t>
            </a:r>
            <a:r>
              <a:rPr lang="es-ES" dirty="0"/>
              <a:t> and </a:t>
            </a:r>
            <a:r>
              <a:rPr lang="es-ES" dirty="0" err="1"/>
              <a:t>Frameworks</a:t>
            </a:r>
            <a:endParaRPr lang="es-ES" dirty="0"/>
          </a:p>
          <a:p>
            <a:r>
              <a:rPr lang="es-ES" dirty="0" err="1"/>
              <a:t>Self-Supervised</a:t>
            </a:r>
            <a:r>
              <a:rPr lang="es-ES" dirty="0"/>
              <a:t> </a:t>
            </a:r>
            <a:r>
              <a:rPr lang="es-ES" dirty="0" err="1"/>
              <a:t>Learning</a:t>
            </a:r>
            <a:endParaRPr lang="es-ES" dirty="0"/>
          </a:p>
          <a:p>
            <a:r>
              <a:rPr lang="es-ES" dirty="0" err="1"/>
              <a:t>Comparison</a:t>
            </a:r>
            <a:r>
              <a:rPr lang="es-ES" dirty="0"/>
              <a:t> </a:t>
            </a:r>
            <a:r>
              <a:rPr lang="es-ES" dirty="0" err="1"/>
              <a:t>of</a:t>
            </a:r>
            <a:r>
              <a:rPr lang="es-ES" dirty="0"/>
              <a:t> </a:t>
            </a:r>
            <a:r>
              <a:rPr lang="es-ES" dirty="0" err="1"/>
              <a:t>improvements</a:t>
            </a:r>
            <a:r>
              <a:rPr lang="es-ES" dirty="0"/>
              <a:t> </a:t>
            </a:r>
            <a:r>
              <a:rPr lang="es-ES" dirty="0" err="1"/>
              <a:t>for</a:t>
            </a:r>
            <a:r>
              <a:rPr lang="es-ES" dirty="0"/>
              <a:t> SOTA </a:t>
            </a:r>
            <a:r>
              <a:rPr lang="es-ES" dirty="0" err="1"/>
              <a:t>systems</a:t>
            </a:r>
            <a:r>
              <a:rPr lang="es-ES" dirty="0"/>
              <a:t> </a:t>
            </a:r>
            <a:r>
              <a:rPr lang="es-ES" dirty="0" err="1"/>
              <a:t>based</a:t>
            </a:r>
            <a:r>
              <a:rPr lang="es-ES" dirty="0"/>
              <a:t> </a:t>
            </a:r>
            <a:r>
              <a:rPr lang="es-ES" dirty="0" err="1"/>
              <a:t>on</a:t>
            </a:r>
            <a:r>
              <a:rPr lang="es-ES" dirty="0"/>
              <a:t> Transformers</a:t>
            </a:r>
          </a:p>
          <a:p>
            <a:r>
              <a:rPr lang="es-ES" dirty="0"/>
              <a:t>As </a:t>
            </a:r>
            <a:r>
              <a:rPr lang="es-ES" dirty="0" err="1"/>
              <a:t>with</a:t>
            </a:r>
            <a:r>
              <a:rPr lang="es-ES" dirty="0"/>
              <a:t> </a:t>
            </a:r>
            <a:r>
              <a:rPr lang="es-ES" dirty="0" err="1"/>
              <a:t>Transformer</a:t>
            </a:r>
            <a:r>
              <a:rPr lang="es-ES" dirty="0"/>
              <a:t> </a:t>
            </a:r>
            <a:r>
              <a:rPr lang="es-ES" dirty="0" err="1"/>
              <a:t>architecture</a:t>
            </a:r>
            <a:r>
              <a:rPr lang="es-ES" dirty="0"/>
              <a:t>, </a:t>
            </a:r>
            <a:r>
              <a:rPr lang="es-ES" dirty="0" err="1"/>
              <a:t>opening</a:t>
            </a:r>
            <a:r>
              <a:rPr lang="es-ES" dirty="0"/>
              <a:t> a </a:t>
            </a:r>
            <a:r>
              <a:rPr lang="es-ES" dirty="0" err="1"/>
              <a:t>path</a:t>
            </a:r>
            <a:r>
              <a:rPr lang="es-ES" dirty="0"/>
              <a:t> </a:t>
            </a:r>
            <a:r>
              <a:rPr lang="es-ES" dirty="0" err="1"/>
              <a:t>to</a:t>
            </a:r>
            <a:r>
              <a:rPr lang="es-ES" dirty="0"/>
              <a:t> explore </a:t>
            </a:r>
            <a:r>
              <a:rPr lang="es-ES" dirty="0" err="1"/>
              <a:t>nexxt-generation</a:t>
            </a:r>
            <a:r>
              <a:rPr lang="es-ES" dirty="0"/>
              <a:t> AI </a:t>
            </a:r>
            <a:r>
              <a:rPr lang="es-ES" dirty="0" err="1"/>
              <a:t>based</a:t>
            </a:r>
            <a:r>
              <a:rPr lang="es-ES" dirty="0"/>
              <a:t> </a:t>
            </a:r>
            <a:r>
              <a:rPr lang="es-ES" dirty="0" err="1"/>
              <a:t>applications</a:t>
            </a:r>
            <a:r>
              <a:rPr lang="es-ES" dirty="0"/>
              <a:t>.</a:t>
            </a:r>
          </a:p>
          <a:p>
            <a:endParaRPr lang="es-ES" dirty="0"/>
          </a:p>
          <a:p>
            <a:endParaRPr lang="es-ES" dirty="0"/>
          </a:p>
          <a:p>
            <a:pPr lvl="1">
              <a:buFont typeface="Wingdings" panose="05000000000000000000" pitchFamily="2" charset="2"/>
              <a:buChar char="Ø"/>
            </a:pPr>
            <a:endParaRPr lang="es-ES" dirty="0"/>
          </a:p>
        </p:txBody>
      </p:sp>
    </p:spTree>
    <p:custDataLst>
      <p:tags r:id="rId1"/>
    </p:custDataLst>
    <p:extLst>
      <p:ext uri="{BB962C8B-B14F-4D97-AF65-F5344CB8AC3E}">
        <p14:creationId xmlns:p14="http://schemas.microsoft.com/office/powerpoint/2010/main" val="186537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Motivation</a:t>
            </a:r>
          </a:p>
        </p:txBody>
      </p:sp>
      <p:sp>
        <p:nvSpPr>
          <p:cNvPr id="3" name="Marcador de contenido 2">
            <a:extLst>
              <a:ext uri="{FF2B5EF4-FFF2-40B4-BE49-F238E27FC236}">
                <a16:creationId xmlns:a16="http://schemas.microsoft.com/office/drawing/2014/main" id="{582E99DF-EE0F-B77D-00E6-E67CFD94552A}"/>
              </a:ext>
            </a:extLst>
          </p:cNvPr>
          <p:cNvSpPr>
            <a:spLocks noGrp="1"/>
          </p:cNvSpPr>
          <p:nvPr>
            <p:ph idx="1"/>
          </p:nvPr>
        </p:nvSpPr>
        <p:spPr/>
        <p:txBody>
          <a:bodyPr/>
          <a:lstStyle/>
          <a:p>
            <a:r>
              <a:rPr lang="en-US" dirty="0"/>
              <a:t>Introducing</a:t>
            </a:r>
            <a:r>
              <a:rPr lang="es-ES" dirty="0"/>
              <a:t> </a:t>
            </a:r>
            <a:r>
              <a:rPr lang="es-ES" dirty="0" err="1"/>
              <a:t>Vision</a:t>
            </a:r>
            <a:r>
              <a:rPr lang="es-ES" dirty="0"/>
              <a:t> Mamba (</a:t>
            </a:r>
            <a:r>
              <a:rPr lang="es-ES" dirty="0" err="1"/>
              <a:t>Vim</a:t>
            </a:r>
            <a:r>
              <a:rPr lang="es-ES" dirty="0"/>
              <a:t>) </a:t>
            </a:r>
            <a:r>
              <a:rPr lang="es-ES" dirty="0" err="1"/>
              <a:t>with</a:t>
            </a:r>
            <a:r>
              <a:rPr lang="es-ES" dirty="0"/>
              <a:t> </a:t>
            </a:r>
            <a:r>
              <a:rPr lang="es-ES" b="1" dirty="0" err="1"/>
              <a:t>Bidirectional</a:t>
            </a:r>
            <a:r>
              <a:rPr lang="es-ES" b="1" dirty="0"/>
              <a:t> SSM</a:t>
            </a:r>
          </a:p>
          <a:p>
            <a:r>
              <a:rPr lang="es-ES" dirty="0" err="1"/>
              <a:t>Improving</a:t>
            </a:r>
            <a:r>
              <a:rPr lang="es-ES" dirty="0"/>
              <a:t>  </a:t>
            </a:r>
            <a:r>
              <a:rPr lang="es-ES" dirty="0" err="1"/>
              <a:t>existing</a:t>
            </a:r>
            <a:r>
              <a:rPr lang="es-ES" dirty="0"/>
              <a:t> SOTA </a:t>
            </a:r>
            <a:r>
              <a:rPr lang="es-ES" dirty="0" err="1"/>
              <a:t>Transformer</a:t>
            </a:r>
            <a:r>
              <a:rPr lang="es-ES" dirty="0"/>
              <a:t> </a:t>
            </a:r>
            <a:r>
              <a:rPr lang="es-ES" dirty="0" err="1"/>
              <a:t>based</a:t>
            </a:r>
            <a:r>
              <a:rPr lang="es-ES" dirty="0"/>
              <a:t> </a:t>
            </a:r>
            <a:r>
              <a:rPr lang="es-ES" dirty="0" err="1"/>
              <a:t>models</a:t>
            </a:r>
            <a:r>
              <a:rPr lang="es-ES" dirty="0"/>
              <a:t> (</a:t>
            </a:r>
            <a:r>
              <a:rPr lang="es-ES" dirty="0" err="1"/>
              <a:t>DeiT</a:t>
            </a:r>
            <a:r>
              <a:rPr lang="es-ES" dirty="0"/>
              <a:t>) </a:t>
            </a:r>
            <a:r>
              <a:rPr lang="es-ES" dirty="0" err="1"/>
              <a:t>for</a:t>
            </a:r>
            <a:r>
              <a:rPr lang="es-ES" dirty="0"/>
              <a:t> </a:t>
            </a:r>
            <a:r>
              <a:rPr lang="es-ES" dirty="0" err="1"/>
              <a:t>high</a:t>
            </a:r>
            <a:r>
              <a:rPr lang="es-ES" dirty="0"/>
              <a:t> </a:t>
            </a:r>
            <a:r>
              <a:rPr lang="es-ES" dirty="0" err="1"/>
              <a:t>resolution</a:t>
            </a:r>
            <a:r>
              <a:rPr lang="es-ES" dirty="0"/>
              <a:t> in </a:t>
            </a:r>
            <a:r>
              <a:rPr lang="es-ES" dirty="0" err="1"/>
              <a:t>terms</a:t>
            </a:r>
            <a:r>
              <a:rPr lang="es-ES" dirty="0"/>
              <a:t> </a:t>
            </a:r>
            <a:r>
              <a:rPr lang="es-ES" dirty="0" err="1"/>
              <a:t>of</a:t>
            </a:r>
            <a:r>
              <a:rPr lang="es-ES" dirty="0"/>
              <a:t>:</a:t>
            </a:r>
          </a:p>
          <a:p>
            <a:pPr lvl="1">
              <a:buFont typeface="Courier New" panose="02070309020205020404" pitchFamily="49" charset="0"/>
              <a:buChar char="o"/>
            </a:pPr>
            <a:r>
              <a:rPr lang="es-ES" b="1" dirty="0" err="1"/>
              <a:t>Memory</a:t>
            </a:r>
            <a:r>
              <a:rPr lang="es-ES" b="1" dirty="0"/>
              <a:t> </a:t>
            </a:r>
            <a:r>
              <a:rPr lang="es-ES" b="1" dirty="0" err="1"/>
              <a:t>efficiency</a:t>
            </a:r>
            <a:r>
              <a:rPr lang="es-ES" b="1" dirty="0"/>
              <a:t> </a:t>
            </a:r>
          </a:p>
          <a:p>
            <a:pPr lvl="1">
              <a:buFont typeface="Courier New" panose="02070309020205020404" pitchFamily="49" charset="0"/>
              <a:buChar char="o"/>
            </a:pPr>
            <a:r>
              <a:rPr lang="es-ES" b="1" dirty="0"/>
              <a:t>Performance in </a:t>
            </a:r>
            <a:r>
              <a:rPr lang="es-ES" b="1" dirty="0" err="1"/>
              <a:t>Vision</a:t>
            </a:r>
            <a:r>
              <a:rPr lang="es-ES" b="1" dirty="0"/>
              <a:t> </a:t>
            </a:r>
            <a:r>
              <a:rPr lang="es-ES" b="1" dirty="0" err="1"/>
              <a:t>Tasks</a:t>
            </a:r>
            <a:endParaRPr lang="es-ES" b="1" dirty="0"/>
          </a:p>
        </p:txBody>
      </p:sp>
      <p:pic>
        <p:nvPicPr>
          <p:cNvPr id="7" name="Imagen 6">
            <a:extLst>
              <a:ext uri="{FF2B5EF4-FFF2-40B4-BE49-F238E27FC236}">
                <a16:creationId xmlns:a16="http://schemas.microsoft.com/office/drawing/2014/main" id="{F2FDBC5C-411D-927A-E9C1-24DD4D504498}"/>
              </a:ext>
            </a:extLst>
          </p:cNvPr>
          <p:cNvPicPr>
            <a:picLocks noChangeAspect="1"/>
          </p:cNvPicPr>
          <p:nvPr/>
        </p:nvPicPr>
        <p:blipFill>
          <a:blip r:embed="rId4"/>
          <a:stretch>
            <a:fillRect/>
          </a:stretch>
        </p:blipFill>
        <p:spPr>
          <a:xfrm>
            <a:off x="2124733" y="4024735"/>
            <a:ext cx="8610503" cy="2287165"/>
          </a:xfrm>
          <a:prstGeom prst="rect">
            <a:avLst/>
          </a:prstGeom>
        </p:spPr>
      </p:pic>
    </p:spTree>
    <p:custDataLst>
      <p:tags r:id="rId1"/>
    </p:custDataLst>
    <p:extLst>
      <p:ext uri="{BB962C8B-B14F-4D97-AF65-F5344CB8AC3E}">
        <p14:creationId xmlns:p14="http://schemas.microsoft.com/office/powerpoint/2010/main" val="368205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E1D67-4E0D-C526-C314-2F86DE0AD452}"/>
              </a:ext>
            </a:extLst>
          </p:cNvPr>
          <p:cNvSpPr>
            <a:spLocks noGrp="1"/>
          </p:cNvSpPr>
          <p:nvPr>
            <p:ph type="title"/>
          </p:nvPr>
        </p:nvSpPr>
        <p:spPr/>
        <p:txBody>
          <a:bodyPr/>
          <a:lstStyle/>
          <a:p>
            <a:r>
              <a:rPr lang="es-ES" dirty="0" err="1"/>
              <a:t>References</a:t>
            </a:r>
            <a:endParaRPr lang="es-ES" dirty="0"/>
          </a:p>
        </p:txBody>
      </p:sp>
      <p:sp>
        <p:nvSpPr>
          <p:cNvPr id="3" name="Marcador de contenido 2">
            <a:extLst>
              <a:ext uri="{FF2B5EF4-FFF2-40B4-BE49-F238E27FC236}">
                <a16:creationId xmlns:a16="http://schemas.microsoft.com/office/drawing/2014/main" id="{2E131C5B-70D7-AB81-443C-C484EED6A420}"/>
              </a:ext>
            </a:extLst>
          </p:cNvPr>
          <p:cNvSpPr>
            <a:spLocks noGrp="1"/>
          </p:cNvSpPr>
          <p:nvPr>
            <p:ph idx="1"/>
          </p:nvPr>
        </p:nvSpPr>
        <p:spPr/>
        <p:txBody>
          <a:bodyPr>
            <a:normAutofit fontScale="85000" lnSpcReduction="20000"/>
          </a:bodyPr>
          <a:lstStyle/>
          <a:p>
            <a:pPr marL="0" indent="0">
              <a:buNone/>
            </a:pPr>
            <a:r>
              <a:rPr lang="es-ES" b="0" i="0" dirty="0">
                <a:solidFill>
                  <a:srgbClr val="0D0D0D"/>
                </a:solidFill>
                <a:effectLst/>
                <a:highlight>
                  <a:srgbClr val="FFFFFF"/>
                </a:highlight>
                <a:latin typeface="Söhne"/>
              </a:rPr>
              <a:t>Zhu, L., </a:t>
            </a:r>
            <a:r>
              <a:rPr lang="es-ES" b="0" i="0" dirty="0" err="1">
                <a:solidFill>
                  <a:srgbClr val="0D0D0D"/>
                </a:solidFill>
                <a:effectLst/>
                <a:highlight>
                  <a:srgbClr val="FFFFFF"/>
                </a:highlight>
                <a:latin typeface="Söhne"/>
              </a:rPr>
              <a:t>Liao</a:t>
            </a:r>
            <a:r>
              <a:rPr lang="es-ES" b="0" i="0" dirty="0">
                <a:solidFill>
                  <a:srgbClr val="0D0D0D"/>
                </a:solidFill>
                <a:effectLst/>
                <a:highlight>
                  <a:srgbClr val="FFFFFF"/>
                </a:highlight>
                <a:latin typeface="Söhne"/>
              </a:rPr>
              <a:t>, B., Zhang, Q., Wang, X., Liu, W., &amp; Wang, X. (2024). </a:t>
            </a:r>
            <a:r>
              <a:rPr lang="es-ES" b="1" i="0" dirty="0" err="1">
                <a:solidFill>
                  <a:srgbClr val="0D0D0D"/>
                </a:solidFill>
                <a:effectLst/>
                <a:highlight>
                  <a:srgbClr val="FFFFFF"/>
                </a:highlight>
                <a:latin typeface="Söhne"/>
              </a:rPr>
              <a:t>Vision</a:t>
            </a:r>
            <a:r>
              <a:rPr lang="es-ES" b="1" i="0" dirty="0">
                <a:solidFill>
                  <a:srgbClr val="0D0D0D"/>
                </a:solidFill>
                <a:effectLst/>
                <a:highlight>
                  <a:srgbClr val="FFFFFF"/>
                </a:highlight>
                <a:latin typeface="Söhne"/>
              </a:rPr>
              <a:t> Mamba: </a:t>
            </a:r>
            <a:r>
              <a:rPr lang="es-ES" b="1" i="0" dirty="0" err="1">
                <a:solidFill>
                  <a:srgbClr val="0D0D0D"/>
                </a:solidFill>
                <a:effectLst/>
                <a:highlight>
                  <a:srgbClr val="FFFFFF"/>
                </a:highlight>
                <a:latin typeface="Söhne"/>
              </a:rPr>
              <a:t>Efficient</a:t>
            </a:r>
            <a:r>
              <a:rPr lang="es-ES" b="1" i="0" dirty="0">
                <a:solidFill>
                  <a:srgbClr val="0D0D0D"/>
                </a:solidFill>
                <a:effectLst/>
                <a:highlight>
                  <a:srgbClr val="FFFFFF"/>
                </a:highlight>
                <a:latin typeface="Söhne"/>
              </a:rPr>
              <a:t> Visual </a:t>
            </a:r>
            <a:r>
              <a:rPr lang="es-ES" b="1" i="0" dirty="0" err="1">
                <a:solidFill>
                  <a:srgbClr val="0D0D0D"/>
                </a:solidFill>
                <a:effectLst/>
                <a:highlight>
                  <a:srgbClr val="FFFFFF"/>
                </a:highlight>
                <a:latin typeface="Söhne"/>
              </a:rPr>
              <a:t>Representation</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Learning</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with</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Bidirectional</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State</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Space</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Model</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arXiv</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preprint</a:t>
            </a:r>
            <a:r>
              <a:rPr lang="es-ES" b="0" i="0" dirty="0">
                <a:solidFill>
                  <a:srgbClr val="0D0D0D"/>
                </a:solidFill>
                <a:effectLst/>
                <a:highlight>
                  <a:srgbClr val="FFFFFF"/>
                </a:highlight>
                <a:latin typeface="Söhne"/>
              </a:rPr>
              <a:t> arXiv:2401.09417 [cs.CV].</a:t>
            </a:r>
          </a:p>
          <a:p>
            <a:pPr marL="0" indent="0">
              <a:buNone/>
            </a:pPr>
            <a:endParaRPr lang="es-ES" dirty="0">
              <a:solidFill>
                <a:srgbClr val="0D0D0D"/>
              </a:solidFill>
              <a:highlight>
                <a:srgbClr val="FFFFFF"/>
              </a:highlight>
              <a:latin typeface="Söhne"/>
            </a:endParaRPr>
          </a:p>
          <a:p>
            <a:pPr marL="0" indent="0">
              <a:buNone/>
            </a:pPr>
            <a:r>
              <a:rPr lang="en-US" b="0" i="0" dirty="0">
                <a:solidFill>
                  <a:srgbClr val="0D0D0D"/>
                </a:solidFill>
                <a:effectLst/>
                <a:highlight>
                  <a:srgbClr val="FFFFFF"/>
                </a:highlight>
                <a:latin typeface="Söhne"/>
              </a:rPr>
              <a:t>Gu, A., &amp; Dao, T. (2023). </a:t>
            </a:r>
            <a:r>
              <a:rPr lang="en-US" b="1" i="0" dirty="0">
                <a:solidFill>
                  <a:srgbClr val="0D0D0D"/>
                </a:solidFill>
                <a:effectLst/>
                <a:highlight>
                  <a:srgbClr val="FFFFFF"/>
                </a:highlight>
                <a:latin typeface="Söhne"/>
              </a:rPr>
              <a:t>Mamba: Linear-Time Sequence Modeling with Selective State Spaces</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arXiv</a:t>
            </a:r>
            <a:r>
              <a:rPr lang="en-US" b="0" i="0" dirty="0">
                <a:solidFill>
                  <a:srgbClr val="0D0D0D"/>
                </a:solidFill>
                <a:effectLst/>
                <a:highlight>
                  <a:srgbClr val="FFFFFF"/>
                </a:highlight>
                <a:latin typeface="Söhne"/>
              </a:rPr>
              <a:t> preprint arXiv:2312.00752 [</a:t>
            </a:r>
            <a:r>
              <a:rPr lang="en-US" b="0" i="0" dirty="0" err="1">
                <a:solidFill>
                  <a:srgbClr val="0D0D0D"/>
                </a:solidFill>
                <a:effectLst/>
                <a:highlight>
                  <a:srgbClr val="FFFFFF"/>
                </a:highlight>
                <a:latin typeface="Söhne"/>
              </a:rPr>
              <a:t>cs.LG</a:t>
            </a:r>
            <a:r>
              <a:rPr lang="en-US" b="0" i="0" dirty="0">
                <a:solidFill>
                  <a:srgbClr val="0D0D0D"/>
                </a:solidFill>
                <a:effectLst/>
                <a:highlight>
                  <a:srgbClr val="FFFFFF"/>
                </a:highlight>
                <a:latin typeface="Söhne"/>
              </a:rPr>
              <a:t>].</a:t>
            </a:r>
            <a:endParaRPr lang="es-ES" b="0" i="0" dirty="0">
              <a:solidFill>
                <a:srgbClr val="0D0D0D"/>
              </a:solidFill>
              <a:effectLst/>
              <a:highlight>
                <a:srgbClr val="FFFFFF"/>
              </a:highlight>
              <a:latin typeface="Söhne"/>
            </a:endParaRPr>
          </a:p>
          <a:p>
            <a:pPr marL="0" indent="0">
              <a:buNone/>
            </a:pPr>
            <a:endParaRPr lang="es-ES" dirty="0">
              <a:solidFill>
                <a:srgbClr val="0D0D0D"/>
              </a:solidFill>
              <a:highlight>
                <a:srgbClr val="FFFFFF"/>
              </a:highlight>
              <a:latin typeface="Söhne"/>
            </a:endParaRPr>
          </a:p>
          <a:p>
            <a:pPr marL="0" indent="0">
              <a:buNone/>
            </a:pPr>
            <a:r>
              <a:rPr lang="es-ES" b="0" i="0" dirty="0">
                <a:solidFill>
                  <a:srgbClr val="0D0D0D"/>
                </a:solidFill>
                <a:effectLst/>
                <a:highlight>
                  <a:srgbClr val="FFFFFF"/>
                </a:highlight>
                <a:latin typeface="Söhne"/>
              </a:rPr>
              <a:t>Li, K., Li, X., Wang, Y., He, Y., Wang, Y., Wang, L., &amp; </a:t>
            </a:r>
            <a:r>
              <a:rPr lang="es-ES" b="0" i="0" dirty="0" err="1">
                <a:solidFill>
                  <a:srgbClr val="0D0D0D"/>
                </a:solidFill>
                <a:effectLst/>
                <a:highlight>
                  <a:srgbClr val="FFFFFF"/>
                </a:highlight>
                <a:latin typeface="Söhne"/>
              </a:rPr>
              <a:t>Qiao</a:t>
            </a:r>
            <a:r>
              <a:rPr lang="es-ES" b="0" i="0" dirty="0">
                <a:solidFill>
                  <a:srgbClr val="0D0D0D"/>
                </a:solidFill>
                <a:effectLst/>
                <a:highlight>
                  <a:srgbClr val="FFFFFF"/>
                </a:highlight>
                <a:latin typeface="Söhne"/>
              </a:rPr>
              <a:t>, Y. (</a:t>
            </a:r>
            <a:r>
              <a:rPr lang="es-ES" b="0" i="0" dirty="0" err="1">
                <a:solidFill>
                  <a:srgbClr val="0D0D0D"/>
                </a:solidFill>
                <a:effectLst/>
                <a:highlight>
                  <a:srgbClr val="FFFFFF"/>
                </a:highlight>
                <a:latin typeface="Söhne"/>
              </a:rPr>
              <a:t>Year</a:t>
            </a:r>
            <a:r>
              <a:rPr lang="es-ES" b="0"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VideoMamba</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State</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Space</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Model</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for</a:t>
            </a:r>
            <a:r>
              <a:rPr lang="es-ES" b="1" i="0" dirty="0">
                <a:solidFill>
                  <a:srgbClr val="0D0D0D"/>
                </a:solidFill>
                <a:effectLst/>
                <a:highlight>
                  <a:srgbClr val="FFFFFF"/>
                </a:highlight>
                <a:latin typeface="Söhne"/>
              </a:rPr>
              <a:t> </a:t>
            </a:r>
            <a:r>
              <a:rPr lang="es-ES" b="1" i="0" dirty="0" err="1">
                <a:solidFill>
                  <a:srgbClr val="0D0D0D"/>
                </a:solidFill>
                <a:effectLst/>
                <a:highlight>
                  <a:srgbClr val="FFFFFF"/>
                </a:highlight>
                <a:latin typeface="Söhne"/>
              </a:rPr>
              <a:t>Efficient</a:t>
            </a:r>
            <a:r>
              <a:rPr lang="es-ES" b="1" i="0" dirty="0">
                <a:solidFill>
                  <a:srgbClr val="0D0D0D"/>
                </a:solidFill>
                <a:effectLst/>
                <a:highlight>
                  <a:srgbClr val="FFFFFF"/>
                </a:highlight>
                <a:latin typeface="Söhne"/>
              </a:rPr>
              <a:t> Video </a:t>
            </a:r>
            <a:r>
              <a:rPr lang="es-ES" b="1" i="0" dirty="0" err="1">
                <a:solidFill>
                  <a:srgbClr val="0D0D0D"/>
                </a:solidFill>
                <a:effectLst/>
                <a:highlight>
                  <a:srgbClr val="FFFFFF"/>
                </a:highlight>
                <a:latin typeface="Söhne"/>
              </a:rPr>
              <a:t>Understanding</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arXiv</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preprint</a:t>
            </a:r>
            <a:r>
              <a:rPr lang="es-ES" b="0" i="0" dirty="0">
                <a:solidFill>
                  <a:srgbClr val="0D0D0D"/>
                </a:solidFill>
                <a:effectLst/>
                <a:highlight>
                  <a:srgbClr val="FFFFFF"/>
                </a:highlight>
                <a:latin typeface="Söhne"/>
              </a:rPr>
              <a:t> arXiv:2403.06977 [cs.CV].</a:t>
            </a:r>
          </a:p>
          <a:p>
            <a:pPr marL="0" indent="0">
              <a:buNone/>
            </a:pPr>
            <a:endParaRPr lang="es-ES" dirty="0">
              <a:solidFill>
                <a:srgbClr val="0D0D0D"/>
              </a:solidFill>
              <a:highlight>
                <a:srgbClr val="FFFFFF"/>
              </a:highlight>
              <a:latin typeface="Söhne"/>
            </a:endParaRPr>
          </a:p>
          <a:p>
            <a:pPr marL="0" indent="0">
              <a:buNone/>
            </a:pPr>
            <a:r>
              <a:rPr lang="es-ES" sz="2800" dirty="0" err="1"/>
              <a:t>AICoffeeBreak</a:t>
            </a:r>
            <a:r>
              <a:rPr lang="en-US" sz="2800" b="0" i="0" dirty="0">
                <a:solidFill>
                  <a:srgbClr val="333333"/>
                </a:solidFill>
                <a:effectLst/>
                <a:highlight>
                  <a:srgbClr val="FFFFFF"/>
                </a:highlight>
                <a:latin typeface="Roboto" panose="02000000000000000000" pitchFamily="2" charset="0"/>
              </a:rPr>
              <a:t>, (2024, April 08). </a:t>
            </a:r>
            <a:r>
              <a:rPr lang="en-US" sz="2800" b="1" i="1" dirty="0">
                <a:solidFill>
                  <a:srgbClr val="333333"/>
                </a:solidFill>
                <a:effectLst/>
                <a:highlight>
                  <a:srgbClr val="FFFFFF"/>
                </a:highlight>
                <a:latin typeface="Roboto" panose="02000000000000000000" pitchFamily="2" charset="0"/>
              </a:rPr>
              <a:t>MAMBA and State Space Models explained | SSM explained </a:t>
            </a:r>
            <a:r>
              <a:rPr lang="en-US" sz="2800" b="0" i="0" dirty="0">
                <a:solidFill>
                  <a:srgbClr val="333333"/>
                </a:solidFill>
                <a:effectLst/>
                <a:highlight>
                  <a:srgbClr val="FFFFFF"/>
                </a:highlight>
                <a:latin typeface="Roboto" panose="02000000000000000000" pitchFamily="2" charset="0"/>
              </a:rPr>
              <a:t>[Video]. YouTube. URL: https://rb.gy/phwzer</a:t>
            </a:r>
            <a:endParaRPr lang="es-ES" dirty="0">
              <a:solidFill>
                <a:srgbClr val="0D0D0D"/>
              </a:solidFill>
              <a:highlight>
                <a:srgbClr val="FFFFFF"/>
              </a:highlight>
              <a:latin typeface="Söhne"/>
            </a:endParaRPr>
          </a:p>
          <a:p>
            <a:pPr marL="0" indent="0">
              <a:buNone/>
            </a:pPr>
            <a:endParaRPr lang="es-ES" dirty="0"/>
          </a:p>
        </p:txBody>
      </p:sp>
    </p:spTree>
    <p:custDataLst>
      <p:tags r:id="rId1"/>
    </p:custDataLst>
    <p:extLst>
      <p:ext uri="{BB962C8B-B14F-4D97-AF65-F5344CB8AC3E}">
        <p14:creationId xmlns:p14="http://schemas.microsoft.com/office/powerpoint/2010/main" val="98565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State Space Models (SSM)</a:t>
            </a:r>
          </a:p>
        </p:txBody>
      </p:sp>
      <p:sp>
        <p:nvSpPr>
          <p:cNvPr id="3" name="Marcador de contenido 2">
            <a:extLst>
              <a:ext uri="{FF2B5EF4-FFF2-40B4-BE49-F238E27FC236}">
                <a16:creationId xmlns:a16="http://schemas.microsoft.com/office/drawing/2014/main" id="{582E99DF-EE0F-B77D-00E6-E67CFD94552A}"/>
              </a:ext>
            </a:extLst>
          </p:cNvPr>
          <p:cNvSpPr>
            <a:spLocks noGrp="1"/>
          </p:cNvSpPr>
          <p:nvPr>
            <p:ph idx="1"/>
          </p:nvPr>
        </p:nvSpPr>
        <p:spPr>
          <a:xfrm>
            <a:off x="838200" y="1731970"/>
            <a:ext cx="10515600" cy="4444993"/>
          </a:xfrm>
        </p:spPr>
        <p:txBody>
          <a:bodyPr>
            <a:normAutofit/>
          </a:bodyPr>
          <a:lstStyle/>
          <a:p>
            <a:pPr marL="0" indent="0">
              <a:buNone/>
            </a:pPr>
            <a:r>
              <a:rPr lang="es-ES" dirty="0" err="1"/>
              <a:t>They</a:t>
            </a:r>
            <a:r>
              <a:rPr lang="es-ES" dirty="0"/>
              <a:t> are </a:t>
            </a:r>
            <a:r>
              <a:rPr lang="es-ES" dirty="0" err="1"/>
              <a:t>inspired</a:t>
            </a:r>
            <a:r>
              <a:rPr lang="es-ES" dirty="0"/>
              <a:t> in </a:t>
            </a:r>
            <a:r>
              <a:rPr lang="es-ES" dirty="0" err="1"/>
              <a:t>basic</a:t>
            </a:r>
            <a:r>
              <a:rPr lang="es-ES" dirty="0"/>
              <a:t> 1-D </a:t>
            </a:r>
            <a:r>
              <a:rPr lang="es-ES" dirty="0" err="1"/>
              <a:t>continuous</a:t>
            </a:r>
            <a:r>
              <a:rPr lang="es-ES" dirty="0"/>
              <a:t> </a:t>
            </a:r>
            <a:r>
              <a:rPr lang="es-ES" dirty="0" err="1"/>
              <a:t>differential</a:t>
            </a:r>
            <a:r>
              <a:rPr lang="es-ES" dirty="0"/>
              <a:t> </a:t>
            </a:r>
            <a:r>
              <a:rPr lang="es-ES" dirty="0" err="1"/>
              <a:t>models</a:t>
            </a:r>
            <a:r>
              <a:rPr lang="es-ES" dirty="0"/>
              <a:t> </a:t>
            </a:r>
            <a:r>
              <a:rPr lang="es-ES" dirty="0" err="1"/>
              <a:t>for</a:t>
            </a:r>
            <a:r>
              <a:rPr lang="es-ES" dirty="0"/>
              <a:t> </a:t>
            </a:r>
            <a:r>
              <a:rPr lang="es-ES" dirty="0" err="1"/>
              <a:t>sequences</a:t>
            </a:r>
            <a:endParaRPr lang="es-ES" dirty="0"/>
          </a:p>
          <a:p>
            <a:pPr marL="0" indent="0">
              <a:buNone/>
            </a:pPr>
            <a:endParaRPr lang="es-ES" i="1" dirty="0"/>
          </a:p>
          <a:p>
            <a:pPr marL="0" indent="0">
              <a:buNone/>
            </a:pPr>
            <a:endParaRPr lang="es-ES" i="1" dirty="0"/>
          </a:p>
          <a:p>
            <a:pPr marL="0" indent="0">
              <a:buNone/>
            </a:pPr>
            <a:endParaRPr lang="es-ES" i="1" dirty="0"/>
          </a:p>
          <a:p>
            <a:pPr marL="0" indent="0">
              <a:buNone/>
            </a:pPr>
            <a:r>
              <a:rPr lang="es-ES" b="1" dirty="0" err="1"/>
              <a:t>Learnable</a:t>
            </a:r>
            <a:r>
              <a:rPr lang="es-ES" b="1" dirty="0"/>
              <a:t> </a:t>
            </a:r>
            <a:r>
              <a:rPr lang="es-ES" b="1" dirty="0" err="1"/>
              <a:t>parameters</a:t>
            </a:r>
            <a:r>
              <a:rPr lang="es-ES" b="1" dirty="0"/>
              <a:t>: </a:t>
            </a:r>
            <a:r>
              <a:rPr lang="es-ES" dirty="0"/>
              <a:t>Step </a:t>
            </a:r>
            <a:r>
              <a:rPr lang="es-ES" dirty="0" err="1"/>
              <a:t>size</a:t>
            </a:r>
            <a:r>
              <a:rPr lang="es-ES" dirty="0"/>
              <a:t> (</a:t>
            </a:r>
            <a:r>
              <a:rPr lang="el-GR" dirty="0"/>
              <a:t>Δ</a:t>
            </a:r>
            <a:r>
              <a:rPr lang="es-ES" dirty="0"/>
              <a:t>), B, C</a:t>
            </a:r>
          </a:p>
          <a:p>
            <a:pPr marL="0" indent="0">
              <a:buNone/>
            </a:pPr>
            <a:r>
              <a:rPr lang="es-ES" b="1" dirty="0" err="1"/>
              <a:t>Method</a:t>
            </a:r>
            <a:r>
              <a:rPr lang="es-ES" b="1" dirty="0"/>
              <a:t>: </a:t>
            </a:r>
            <a:r>
              <a:rPr lang="es-ES" dirty="0" err="1"/>
              <a:t>Convolution</a:t>
            </a:r>
            <a:r>
              <a:rPr lang="es-ES" dirty="0"/>
              <a:t> (</a:t>
            </a:r>
            <a:r>
              <a:rPr lang="es-ES" dirty="0" err="1"/>
              <a:t>Efficient</a:t>
            </a:r>
            <a:r>
              <a:rPr lang="es-ES" dirty="0"/>
              <a:t> in GPU)</a:t>
            </a:r>
          </a:p>
          <a:p>
            <a:pPr marL="0" indent="0">
              <a:buNone/>
            </a:pPr>
            <a:r>
              <a:rPr lang="es-ES" dirty="0"/>
              <a:t> </a:t>
            </a:r>
          </a:p>
          <a:p>
            <a:pPr marL="0" indent="0">
              <a:buNone/>
            </a:pPr>
            <a:endParaRPr lang="es-ES" dirty="0"/>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7CE3593D-3FA3-8BB6-456F-9953EEC9C713}"/>
              </a:ext>
            </a:extLst>
          </p:cNvPr>
          <p:cNvPicPr>
            <a:picLocks noChangeAspect="1"/>
          </p:cNvPicPr>
          <p:nvPr/>
        </p:nvPicPr>
        <p:blipFill rotWithShape="1">
          <a:blip r:embed="rId4"/>
          <a:srcRect r="39250"/>
          <a:stretch/>
        </p:blipFill>
        <p:spPr>
          <a:xfrm>
            <a:off x="1161019" y="2564085"/>
            <a:ext cx="3208394" cy="1229264"/>
          </a:xfrm>
          <a:prstGeom prst="rect">
            <a:avLst/>
          </a:prstGeom>
        </p:spPr>
      </p:pic>
      <p:pic>
        <p:nvPicPr>
          <p:cNvPr id="9" name="Imagen 8">
            <a:extLst>
              <a:ext uri="{FF2B5EF4-FFF2-40B4-BE49-F238E27FC236}">
                <a16:creationId xmlns:a16="http://schemas.microsoft.com/office/drawing/2014/main" id="{1F6A4A01-DA5D-AF72-5723-D6530AF4254D}"/>
              </a:ext>
            </a:extLst>
          </p:cNvPr>
          <p:cNvPicPr>
            <a:picLocks noChangeAspect="1"/>
          </p:cNvPicPr>
          <p:nvPr/>
        </p:nvPicPr>
        <p:blipFill>
          <a:blip r:embed="rId5"/>
          <a:stretch>
            <a:fillRect/>
          </a:stretch>
        </p:blipFill>
        <p:spPr>
          <a:xfrm>
            <a:off x="4763950" y="3389585"/>
            <a:ext cx="2782443" cy="565357"/>
          </a:xfrm>
          <a:prstGeom prst="rect">
            <a:avLst/>
          </a:prstGeom>
        </p:spPr>
      </p:pic>
      <p:sp>
        <p:nvSpPr>
          <p:cNvPr id="10" name="Flecha: a la derecha 9">
            <a:extLst>
              <a:ext uri="{FF2B5EF4-FFF2-40B4-BE49-F238E27FC236}">
                <a16:creationId xmlns:a16="http://schemas.microsoft.com/office/drawing/2014/main" id="{47C3B1B3-E8C0-88A9-4D1C-727609BC60A1}"/>
              </a:ext>
            </a:extLst>
          </p:cNvPr>
          <p:cNvSpPr/>
          <p:nvPr/>
        </p:nvSpPr>
        <p:spPr>
          <a:xfrm>
            <a:off x="4835668" y="2810614"/>
            <a:ext cx="2475049" cy="515918"/>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Discretization</a:t>
            </a:r>
            <a:endParaRPr lang="es-ES" dirty="0">
              <a:solidFill>
                <a:schemeClr val="tx1"/>
              </a:solidFill>
            </a:endParaRPr>
          </a:p>
        </p:txBody>
      </p:sp>
      <p:pic>
        <p:nvPicPr>
          <p:cNvPr id="12" name="Imagen 11">
            <a:extLst>
              <a:ext uri="{FF2B5EF4-FFF2-40B4-BE49-F238E27FC236}">
                <a16:creationId xmlns:a16="http://schemas.microsoft.com/office/drawing/2014/main" id="{42831B27-3B42-BFB9-51C4-D9371D6B6706}"/>
              </a:ext>
            </a:extLst>
          </p:cNvPr>
          <p:cNvPicPr>
            <a:picLocks noChangeAspect="1"/>
          </p:cNvPicPr>
          <p:nvPr/>
        </p:nvPicPr>
        <p:blipFill>
          <a:blip r:embed="rId6"/>
          <a:stretch>
            <a:fillRect/>
          </a:stretch>
        </p:blipFill>
        <p:spPr>
          <a:xfrm>
            <a:off x="8069118" y="2689171"/>
            <a:ext cx="2697708" cy="971968"/>
          </a:xfrm>
          <a:prstGeom prst="rect">
            <a:avLst/>
          </a:prstGeom>
        </p:spPr>
      </p:pic>
      <p:pic>
        <p:nvPicPr>
          <p:cNvPr id="18" name="Imagen 17">
            <a:extLst>
              <a:ext uri="{FF2B5EF4-FFF2-40B4-BE49-F238E27FC236}">
                <a16:creationId xmlns:a16="http://schemas.microsoft.com/office/drawing/2014/main" id="{7CD2AE62-3D48-1608-2512-0B2143C2C9EE}"/>
              </a:ext>
            </a:extLst>
          </p:cNvPr>
          <p:cNvPicPr>
            <a:picLocks noChangeAspect="1"/>
          </p:cNvPicPr>
          <p:nvPr/>
        </p:nvPicPr>
        <p:blipFill>
          <a:blip r:embed="rId7"/>
          <a:stretch>
            <a:fillRect/>
          </a:stretch>
        </p:blipFill>
        <p:spPr>
          <a:xfrm>
            <a:off x="1374824" y="5191362"/>
            <a:ext cx="3847450" cy="999903"/>
          </a:xfrm>
          <a:prstGeom prst="rect">
            <a:avLst/>
          </a:prstGeom>
        </p:spPr>
      </p:pic>
      <p:sp>
        <p:nvSpPr>
          <p:cNvPr id="7" name="CuadroTexto 6">
            <a:extLst>
              <a:ext uri="{FF2B5EF4-FFF2-40B4-BE49-F238E27FC236}">
                <a16:creationId xmlns:a16="http://schemas.microsoft.com/office/drawing/2014/main" id="{F5121A0B-F6D0-4930-FBD0-16BEA7758A5B}"/>
              </a:ext>
            </a:extLst>
          </p:cNvPr>
          <p:cNvSpPr txBox="1"/>
          <p:nvPr/>
        </p:nvSpPr>
        <p:spPr>
          <a:xfrm>
            <a:off x="424632" y="6262042"/>
            <a:ext cx="11066929" cy="461665"/>
          </a:xfrm>
          <a:prstGeom prst="rect">
            <a:avLst/>
          </a:prstGeom>
          <a:noFill/>
        </p:spPr>
        <p:txBody>
          <a:bodyPr wrap="square" rtlCol="0">
            <a:spAutoFit/>
          </a:bodyPr>
          <a:lstStyle/>
          <a:p>
            <a:pPr algn="just"/>
            <a:r>
              <a:rPr lang="es-ES" sz="1200" dirty="0"/>
              <a:t>*</a:t>
            </a:r>
            <a:r>
              <a:rPr lang="es-ES" sz="1200" dirty="0" err="1"/>
              <a:t>Images</a:t>
            </a:r>
            <a:r>
              <a:rPr lang="es-ES" sz="1200" dirty="0"/>
              <a:t>: </a:t>
            </a:r>
            <a:r>
              <a:rPr lang="es-ES" sz="1200" dirty="0" err="1"/>
              <a:t>AICoffeeBreak</a:t>
            </a:r>
            <a:r>
              <a:rPr lang="en-US" sz="1200" b="0" i="0" dirty="0">
                <a:solidFill>
                  <a:srgbClr val="333333"/>
                </a:solidFill>
                <a:effectLst/>
                <a:highlight>
                  <a:srgbClr val="FFFFFF"/>
                </a:highlight>
                <a:latin typeface="Roboto" panose="02000000000000000000" pitchFamily="2" charset="0"/>
              </a:rPr>
              <a:t>, (2024, April 08). </a:t>
            </a:r>
            <a:r>
              <a:rPr lang="en-US" sz="1200" b="0" i="1" dirty="0">
                <a:solidFill>
                  <a:srgbClr val="333333"/>
                </a:solidFill>
                <a:effectLst/>
                <a:highlight>
                  <a:srgbClr val="FFFFFF"/>
                </a:highlight>
                <a:latin typeface="Roboto" panose="02000000000000000000" pitchFamily="2" charset="0"/>
              </a:rPr>
              <a:t>MAMBA and State Space Models explained | SSM explained </a:t>
            </a:r>
            <a:r>
              <a:rPr lang="en-US" sz="1200" b="0" i="0" dirty="0">
                <a:solidFill>
                  <a:srgbClr val="333333"/>
                </a:solidFill>
                <a:effectLst/>
                <a:highlight>
                  <a:srgbClr val="FFFFFF"/>
                </a:highlight>
                <a:latin typeface="Roboto" panose="02000000000000000000" pitchFamily="2" charset="0"/>
              </a:rPr>
              <a:t>[Video].</a:t>
            </a:r>
          </a:p>
          <a:p>
            <a:pPr algn="just"/>
            <a:r>
              <a:rPr lang="en-US" sz="1200" b="0" i="0" dirty="0">
                <a:solidFill>
                  <a:srgbClr val="333333"/>
                </a:solidFill>
                <a:effectLst/>
                <a:highlight>
                  <a:srgbClr val="FFFFFF"/>
                </a:highlight>
                <a:latin typeface="Roboto" panose="02000000000000000000" pitchFamily="2" charset="0"/>
              </a:rPr>
              <a:t> YouTube. URL: https://www.youtube.com/watch?v=vrF3MtGwD0Y&amp;t=1s&amp;ab_channel=AICoffeeBreakwithLetitia</a:t>
            </a:r>
            <a:endParaRPr lang="es-ES" sz="1200" dirty="0"/>
          </a:p>
        </p:txBody>
      </p:sp>
      <p:pic>
        <p:nvPicPr>
          <p:cNvPr id="11" name="Imagen 10">
            <a:extLst>
              <a:ext uri="{FF2B5EF4-FFF2-40B4-BE49-F238E27FC236}">
                <a16:creationId xmlns:a16="http://schemas.microsoft.com/office/drawing/2014/main" id="{CC07764E-8E00-EDDD-1E34-8498FBBE9EA7}"/>
              </a:ext>
            </a:extLst>
          </p:cNvPr>
          <p:cNvPicPr>
            <a:picLocks noChangeAspect="1"/>
          </p:cNvPicPr>
          <p:nvPr/>
        </p:nvPicPr>
        <p:blipFill>
          <a:blip r:embed="rId8"/>
          <a:stretch>
            <a:fillRect/>
          </a:stretch>
        </p:blipFill>
        <p:spPr>
          <a:xfrm>
            <a:off x="8247951" y="3742448"/>
            <a:ext cx="3519417" cy="2962706"/>
          </a:xfrm>
          <a:prstGeom prst="rect">
            <a:avLst/>
          </a:prstGeom>
        </p:spPr>
      </p:pic>
    </p:spTree>
    <p:custDataLst>
      <p:tags r:id="rId1"/>
    </p:custDataLst>
    <p:extLst>
      <p:ext uri="{BB962C8B-B14F-4D97-AF65-F5344CB8AC3E}">
        <p14:creationId xmlns:p14="http://schemas.microsoft.com/office/powerpoint/2010/main" val="278371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A04D6-AA35-9828-3727-892C66FDD595}"/>
              </a:ext>
            </a:extLst>
          </p:cNvPr>
          <p:cNvSpPr>
            <a:spLocks noGrp="1"/>
          </p:cNvSpPr>
          <p:nvPr>
            <p:ph type="title"/>
          </p:nvPr>
        </p:nvSpPr>
        <p:spPr/>
        <p:txBody>
          <a:bodyPr/>
          <a:lstStyle/>
          <a:p>
            <a:r>
              <a:rPr lang="es-ES" dirty="0" err="1"/>
              <a:t>SSMs</a:t>
            </a:r>
            <a:r>
              <a:rPr lang="es-ES" dirty="0"/>
              <a:t> vs. Transformers (</a:t>
            </a:r>
            <a:r>
              <a:rPr lang="es-ES" dirty="0" err="1"/>
              <a:t>Efficiency</a:t>
            </a:r>
            <a:r>
              <a:rPr lang="es-ES" dirty="0"/>
              <a:t>)</a:t>
            </a:r>
          </a:p>
        </p:txBody>
      </p:sp>
      <p:pic>
        <p:nvPicPr>
          <p:cNvPr id="9" name="Imagen 8">
            <a:extLst>
              <a:ext uri="{FF2B5EF4-FFF2-40B4-BE49-F238E27FC236}">
                <a16:creationId xmlns:a16="http://schemas.microsoft.com/office/drawing/2014/main" id="{8A2C0A4F-0F9B-59D8-7283-9C5E811C895B}"/>
              </a:ext>
            </a:extLst>
          </p:cNvPr>
          <p:cNvPicPr>
            <a:picLocks noChangeAspect="1"/>
          </p:cNvPicPr>
          <p:nvPr/>
        </p:nvPicPr>
        <p:blipFill>
          <a:blip r:embed="rId4"/>
          <a:stretch>
            <a:fillRect/>
          </a:stretch>
        </p:blipFill>
        <p:spPr>
          <a:xfrm>
            <a:off x="838200" y="2415452"/>
            <a:ext cx="10423298" cy="2668494"/>
          </a:xfrm>
          <a:prstGeom prst="rect">
            <a:avLst/>
          </a:prstGeom>
        </p:spPr>
      </p:pic>
      <p:sp>
        <p:nvSpPr>
          <p:cNvPr id="10" name="CuadroTexto 9">
            <a:extLst>
              <a:ext uri="{FF2B5EF4-FFF2-40B4-BE49-F238E27FC236}">
                <a16:creationId xmlns:a16="http://schemas.microsoft.com/office/drawing/2014/main" id="{8F5AA1A1-C128-2E02-8488-EBABBF01AB71}"/>
              </a:ext>
            </a:extLst>
          </p:cNvPr>
          <p:cNvSpPr txBox="1"/>
          <p:nvPr/>
        </p:nvSpPr>
        <p:spPr>
          <a:xfrm>
            <a:off x="654702" y="6262042"/>
            <a:ext cx="11066929" cy="461665"/>
          </a:xfrm>
          <a:prstGeom prst="rect">
            <a:avLst/>
          </a:prstGeom>
          <a:noFill/>
        </p:spPr>
        <p:txBody>
          <a:bodyPr wrap="square" rtlCol="0">
            <a:spAutoFit/>
          </a:bodyPr>
          <a:lstStyle/>
          <a:p>
            <a:pPr algn="just"/>
            <a:r>
              <a:rPr lang="es-ES" sz="1200" dirty="0"/>
              <a:t>*</a:t>
            </a:r>
            <a:r>
              <a:rPr lang="es-ES" sz="1200" dirty="0" err="1"/>
              <a:t>Images</a:t>
            </a:r>
            <a:r>
              <a:rPr lang="es-ES" sz="1200" dirty="0"/>
              <a:t>: </a:t>
            </a:r>
            <a:r>
              <a:rPr lang="es-ES" sz="1200" dirty="0" err="1"/>
              <a:t>AICoffeeBreak</a:t>
            </a:r>
            <a:r>
              <a:rPr lang="en-US" sz="1200" b="0" i="0" dirty="0">
                <a:solidFill>
                  <a:srgbClr val="333333"/>
                </a:solidFill>
                <a:effectLst/>
                <a:highlight>
                  <a:srgbClr val="FFFFFF"/>
                </a:highlight>
                <a:latin typeface="Roboto" panose="02000000000000000000" pitchFamily="2" charset="0"/>
              </a:rPr>
              <a:t>, (2024, April 08). </a:t>
            </a:r>
            <a:r>
              <a:rPr lang="en-US" sz="1200" b="0" i="1" dirty="0">
                <a:solidFill>
                  <a:srgbClr val="333333"/>
                </a:solidFill>
                <a:effectLst/>
                <a:highlight>
                  <a:srgbClr val="FFFFFF"/>
                </a:highlight>
                <a:latin typeface="Roboto" panose="02000000000000000000" pitchFamily="2" charset="0"/>
              </a:rPr>
              <a:t>MAMBA and State Space Models explained | SSM explained </a:t>
            </a:r>
            <a:r>
              <a:rPr lang="en-US" sz="1200" b="0" i="0" dirty="0">
                <a:solidFill>
                  <a:srgbClr val="333333"/>
                </a:solidFill>
                <a:effectLst/>
                <a:highlight>
                  <a:srgbClr val="FFFFFF"/>
                </a:highlight>
                <a:latin typeface="Roboto" panose="02000000000000000000" pitchFamily="2" charset="0"/>
              </a:rPr>
              <a:t>[Video]. YouTube. </a:t>
            </a:r>
          </a:p>
          <a:p>
            <a:pPr algn="just"/>
            <a:r>
              <a:rPr lang="en-US" sz="1200" b="0" i="0" dirty="0">
                <a:solidFill>
                  <a:srgbClr val="333333"/>
                </a:solidFill>
                <a:effectLst/>
                <a:highlight>
                  <a:srgbClr val="FFFFFF"/>
                </a:highlight>
                <a:latin typeface="Roboto" panose="02000000000000000000" pitchFamily="2" charset="0"/>
              </a:rPr>
              <a:t>URL: https://www.youtube.com/watch?v=vrF3MtGwD0Y&amp;t=1s&amp;ab_channel=AICoffeeBreakwithLetitia</a:t>
            </a:r>
            <a:endParaRPr lang="es-ES" sz="1200" dirty="0"/>
          </a:p>
        </p:txBody>
      </p:sp>
    </p:spTree>
    <p:custDataLst>
      <p:tags r:id="rId1"/>
    </p:custDataLst>
    <p:extLst>
      <p:ext uri="{BB962C8B-B14F-4D97-AF65-F5344CB8AC3E}">
        <p14:creationId xmlns:p14="http://schemas.microsoft.com/office/powerpoint/2010/main" val="320138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nvPr>
        </p:nvSpPr>
        <p:spPr/>
        <p:txBody>
          <a:bodyPr/>
          <a:lstStyle/>
          <a:p>
            <a:r>
              <a:rPr lang="en-US" dirty="0"/>
              <a:t>Vision Mamba</a:t>
            </a:r>
          </a:p>
        </p:txBody>
      </p:sp>
      <p:sp>
        <p:nvSpPr>
          <p:cNvPr id="6" name="Marcador de contenido 5">
            <a:extLst>
              <a:ext uri="{FF2B5EF4-FFF2-40B4-BE49-F238E27FC236}">
                <a16:creationId xmlns:a16="http://schemas.microsoft.com/office/drawing/2014/main" id="{646EA035-15F0-AC41-D796-4C890015675A}"/>
              </a:ext>
            </a:extLst>
          </p:cNvPr>
          <p:cNvSpPr>
            <a:spLocks noGrp="1"/>
          </p:cNvSpPr>
          <p:nvPr>
            <p:ph idx="1"/>
          </p:nvPr>
        </p:nvSpPr>
        <p:spPr/>
        <p:txBody>
          <a:bodyPr/>
          <a:lstStyle/>
          <a:p>
            <a:pPr marL="0" indent="0">
              <a:buNone/>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a:p>
            <a:pPr marL="514350" indent="-514350">
              <a:buFont typeface="+mj-lt"/>
              <a:buAutoNum type="arabicPeriod"/>
            </a:pPr>
            <a:endParaRPr lang="es-ES" dirty="0"/>
          </a:p>
        </p:txBody>
      </p:sp>
      <p:pic>
        <p:nvPicPr>
          <p:cNvPr id="8" name="Imagen 7">
            <a:extLst>
              <a:ext uri="{FF2B5EF4-FFF2-40B4-BE49-F238E27FC236}">
                <a16:creationId xmlns:a16="http://schemas.microsoft.com/office/drawing/2014/main" id="{C4FEF61B-145C-EF7D-D9C5-28291782B6E5}"/>
              </a:ext>
            </a:extLst>
          </p:cNvPr>
          <p:cNvPicPr>
            <a:picLocks noChangeAspect="1"/>
          </p:cNvPicPr>
          <p:nvPr/>
        </p:nvPicPr>
        <p:blipFill>
          <a:blip r:embed="rId4"/>
          <a:stretch>
            <a:fillRect/>
          </a:stretch>
        </p:blipFill>
        <p:spPr>
          <a:xfrm>
            <a:off x="1048177" y="1497105"/>
            <a:ext cx="9711843" cy="2673911"/>
          </a:xfrm>
          <a:prstGeom prst="rect">
            <a:avLst/>
          </a:prstGeom>
        </p:spPr>
      </p:pic>
      <p:pic>
        <p:nvPicPr>
          <p:cNvPr id="21" name="Imagen 20">
            <a:extLst>
              <a:ext uri="{FF2B5EF4-FFF2-40B4-BE49-F238E27FC236}">
                <a16:creationId xmlns:a16="http://schemas.microsoft.com/office/drawing/2014/main" id="{CC4BC94A-628C-6150-EBB8-ED47174DAC7B}"/>
              </a:ext>
            </a:extLst>
          </p:cNvPr>
          <p:cNvPicPr>
            <a:picLocks noChangeAspect="1"/>
          </p:cNvPicPr>
          <p:nvPr/>
        </p:nvPicPr>
        <p:blipFill>
          <a:blip r:embed="rId5"/>
          <a:stretch>
            <a:fillRect/>
          </a:stretch>
        </p:blipFill>
        <p:spPr>
          <a:xfrm>
            <a:off x="1048177" y="4410495"/>
            <a:ext cx="4203067" cy="467007"/>
          </a:xfrm>
          <a:prstGeom prst="rect">
            <a:avLst/>
          </a:prstGeom>
        </p:spPr>
      </p:pic>
      <p:pic>
        <p:nvPicPr>
          <p:cNvPr id="22" name="Imagen 21">
            <a:extLst>
              <a:ext uri="{FF2B5EF4-FFF2-40B4-BE49-F238E27FC236}">
                <a16:creationId xmlns:a16="http://schemas.microsoft.com/office/drawing/2014/main" id="{B1AAE3C4-B9F0-AEB6-4926-41D613D3323D}"/>
              </a:ext>
            </a:extLst>
          </p:cNvPr>
          <p:cNvPicPr>
            <a:picLocks noChangeAspect="1"/>
          </p:cNvPicPr>
          <p:nvPr/>
        </p:nvPicPr>
        <p:blipFill>
          <a:blip r:embed="rId6"/>
          <a:stretch>
            <a:fillRect/>
          </a:stretch>
        </p:blipFill>
        <p:spPr>
          <a:xfrm>
            <a:off x="1899826" y="4985191"/>
            <a:ext cx="2499770" cy="952293"/>
          </a:xfrm>
          <a:prstGeom prst="rect">
            <a:avLst/>
          </a:prstGeom>
        </p:spPr>
      </p:pic>
      <p:sp>
        <p:nvSpPr>
          <p:cNvPr id="7" name="CuadroTexto 6">
            <a:extLst>
              <a:ext uri="{FF2B5EF4-FFF2-40B4-BE49-F238E27FC236}">
                <a16:creationId xmlns:a16="http://schemas.microsoft.com/office/drawing/2014/main" id="{EAD80FAD-25A4-4774-16FE-9B7662662B73}"/>
              </a:ext>
            </a:extLst>
          </p:cNvPr>
          <p:cNvSpPr txBox="1"/>
          <p:nvPr/>
        </p:nvSpPr>
        <p:spPr>
          <a:xfrm>
            <a:off x="6203815" y="1456293"/>
            <a:ext cx="892954" cy="369332"/>
          </a:xfrm>
          <a:prstGeom prst="rect">
            <a:avLst/>
          </a:prstGeom>
          <a:noFill/>
        </p:spPr>
        <p:txBody>
          <a:bodyPr wrap="square" rtlCol="0">
            <a:spAutoFit/>
          </a:bodyPr>
          <a:lstStyle/>
          <a:p>
            <a:r>
              <a:rPr lang="es-ES" dirty="0" err="1"/>
              <a:t>BxMxE</a:t>
            </a:r>
            <a:endParaRPr lang="es-ES" dirty="0"/>
          </a:p>
        </p:txBody>
      </p:sp>
      <p:sp>
        <p:nvSpPr>
          <p:cNvPr id="10" name="CuadroTexto 9">
            <a:extLst>
              <a:ext uri="{FF2B5EF4-FFF2-40B4-BE49-F238E27FC236}">
                <a16:creationId xmlns:a16="http://schemas.microsoft.com/office/drawing/2014/main" id="{1CE5FBE2-4373-5766-3A32-4DE17F7EA53C}"/>
              </a:ext>
            </a:extLst>
          </p:cNvPr>
          <p:cNvSpPr txBox="1"/>
          <p:nvPr/>
        </p:nvSpPr>
        <p:spPr>
          <a:xfrm>
            <a:off x="4701022" y="1259967"/>
            <a:ext cx="892954" cy="369332"/>
          </a:xfrm>
          <a:prstGeom prst="rect">
            <a:avLst/>
          </a:prstGeom>
          <a:noFill/>
        </p:spPr>
        <p:txBody>
          <a:bodyPr wrap="square" rtlCol="0">
            <a:spAutoFit/>
          </a:bodyPr>
          <a:lstStyle/>
          <a:p>
            <a:r>
              <a:rPr lang="es-ES" dirty="0" err="1"/>
              <a:t>BxMxD</a:t>
            </a:r>
            <a:endParaRPr lang="es-ES" dirty="0"/>
          </a:p>
        </p:txBody>
      </p:sp>
      <p:sp>
        <p:nvSpPr>
          <p:cNvPr id="11" name="CuadroTexto 10">
            <a:extLst>
              <a:ext uri="{FF2B5EF4-FFF2-40B4-BE49-F238E27FC236}">
                <a16:creationId xmlns:a16="http://schemas.microsoft.com/office/drawing/2014/main" id="{0FD172A8-309B-B3C7-FDAD-E03250DA5269}"/>
              </a:ext>
            </a:extLst>
          </p:cNvPr>
          <p:cNvSpPr txBox="1"/>
          <p:nvPr/>
        </p:nvSpPr>
        <p:spPr>
          <a:xfrm>
            <a:off x="7215895" y="1444633"/>
            <a:ext cx="892954" cy="369332"/>
          </a:xfrm>
          <a:prstGeom prst="rect">
            <a:avLst/>
          </a:prstGeom>
          <a:noFill/>
        </p:spPr>
        <p:txBody>
          <a:bodyPr wrap="square" rtlCol="0">
            <a:spAutoFit/>
          </a:bodyPr>
          <a:lstStyle/>
          <a:p>
            <a:r>
              <a:rPr lang="es-ES" dirty="0" err="1"/>
              <a:t>BxMxE</a:t>
            </a:r>
            <a:endParaRPr lang="es-ES" dirty="0"/>
          </a:p>
        </p:txBody>
      </p:sp>
      <p:sp>
        <p:nvSpPr>
          <p:cNvPr id="12" name="CuadroTexto 11">
            <a:extLst>
              <a:ext uri="{FF2B5EF4-FFF2-40B4-BE49-F238E27FC236}">
                <a16:creationId xmlns:a16="http://schemas.microsoft.com/office/drawing/2014/main" id="{267F6FB8-029E-BD3C-8E0D-1CD4C7127626}"/>
              </a:ext>
            </a:extLst>
          </p:cNvPr>
          <p:cNvSpPr txBox="1"/>
          <p:nvPr/>
        </p:nvSpPr>
        <p:spPr>
          <a:xfrm>
            <a:off x="8204600" y="1458116"/>
            <a:ext cx="892954" cy="369332"/>
          </a:xfrm>
          <a:prstGeom prst="rect">
            <a:avLst/>
          </a:prstGeom>
          <a:noFill/>
        </p:spPr>
        <p:txBody>
          <a:bodyPr wrap="square" rtlCol="0">
            <a:spAutoFit/>
          </a:bodyPr>
          <a:lstStyle/>
          <a:p>
            <a:r>
              <a:rPr lang="es-ES" dirty="0" err="1"/>
              <a:t>BxMxN</a:t>
            </a:r>
            <a:endParaRPr lang="es-ES" dirty="0"/>
          </a:p>
        </p:txBody>
      </p:sp>
      <p:sp>
        <p:nvSpPr>
          <p:cNvPr id="14" name="CuadroTexto 13">
            <a:extLst>
              <a:ext uri="{FF2B5EF4-FFF2-40B4-BE49-F238E27FC236}">
                <a16:creationId xmlns:a16="http://schemas.microsoft.com/office/drawing/2014/main" id="{32C54601-F926-CBB3-DEE8-F1CF599C28EE}"/>
              </a:ext>
            </a:extLst>
          </p:cNvPr>
          <p:cNvSpPr txBox="1"/>
          <p:nvPr/>
        </p:nvSpPr>
        <p:spPr>
          <a:xfrm>
            <a:off x="9001754" y="1456293"/>
            <a:ext cx="1114915" cy="369332"/>
          </a:xfrm>
          <a:prstGeom prst="rect">
            <a:avLst/>
          </a:prstGeom>
          <a:noFill/>
        </p:spPr>
        <p:txBody>
          <a:bodyPr wrap="square" rtlCol="0">
            <a:spAutoFit/>
          </a:bodyPr>
          <a:lstStyle/>
          <a:p>
            <a:r>
              <a:rPr lang="es-ES" dirty="0" err="1"/>
              <a:t>BxMxExN</a:t>
            </a:r>
            <a:endParaRPr lang="es-ES" dirty="0"/>
          </a:p>
        </p:txBody>
      </p:sp>
      <p:sp>
        <p:nvSpPr>
          <p:cNvPr id="15" name="CuadroTexto 14">
            <a:extLst>
              <a:ext uri="{FF2B5EF4-FFF2-40B4-BE49-F238E27FC236}">
                <a16:creationId xmlns:a16="http://schemas.microsoft.com/office/drawing/2014/main" id="{710C7541-861C-524C-0DA9-334FE4005D7F}"/>
              </a:ext>
            </a:extLst>
          </p:cNvPr>
          <p:cNvSpPr txBox="1"/>
          <p:nvPr/>
        </p:nvSpPr>
        <p:spPr>
          <a:xfrm>
            <a:off x="10678155" y="2464728"/>
            <a:ext cx="1114915" cy="369332"/>
          </a:xfrm>
          <a:prstGeom prst="rect">
            <a:avLst/>
          </a:prstGeom>
          <a:noFill/>
        </p:spPr>
        <p:txBody>
          <a:bodyPr wrap="square" rtlCol="0">
            <a:spAutoFit/>
          </a:bodyPr>
          <a:lstStyle/>
          <a:p>
            <a:r>
              <a:rPr lang="es-ES" dirty="0" err="1"/>
              <a:t>BxMxD</a:t>
            </a:r>
            <a:endParaRPr lang="es-ES" dirty="0"/>
          </a:p>
        </p:txBody>
      </p:sp>
      <p:sp>
        <p:nvSpPr>
          <p:cNvPr id="17" name="CuadroTexto 16">
            <a:extLst>
              <a:ext uri="{FF2B5EF4-FFF2-40B4-BE49-F238E27FC236}">
                <a16:creationId xmlns:a16="http://schemas.microsoft.com/office/drawing/2014/main" id="{9FD40720-3C39-73DF-B5E3-D8A222666321}"/>
              </a:ext>
            </a:extLst>
          </p:cNvPr>
          <p:cNvSpPr txBox="1"/>
          <p:nvPr/>
        </p:nvSpPr>
        <p:spPr>
          <a:xfrm>
            <a:off x="5880846" y="4294772"/>
            <a:ext cx="5692589" cy="1754326"/>
          </a:xfrm>
          <a:prstGeom prst="rect">
            <a:avLst/>
          </a:prstGeom>
          <a:noFill/>
        </p:spPr>
        <p:txBody>
          <a:bodyPr wrap="square" rtlCol="0">
            <a:spAutoFit/>
          </a:bodyPr>
          <a:lstStyle/>
          <a:p>
            <a:r>
              <a:rPr lang="es-ES" dirty="0"/>
              <a:t>				</a:t>
            </a:r>
            <a:r>
              <a:rPr lang="es-ES" dirty="0" err="1"/>
              <a:t>Tiny</a:t>
            </a:r>
            <a:r>
              <a:rPr lang="es-ES" dirty="0"/>
              <a:t>                Small</a:t>
            </a:r>
          </a:p>
          <a:p>
            <a:r>
              <a:rPr lang="es-ES" dirty="0"/>
              <a:t>L : </a:t>
            </a:r>
            <a:r>
              <a:rPr lang="es-ES" dirty="0" err="1"/>
              <a:t>Number</a:t>
            </a:r>
            <a:r>
              <a:rPr lang="es-ES" dirty="0"/>
              <a:t> </a:t>
            </a:r>
            <a:r>
              <a:rPr lang="es-ES" dirty="0" err="1"/>
              <a:t>of</a:t>
            </a:r>
            <a:r>
              <a:rPr lang="es-ES" dirty="0"/>
              <a:t> </a:t>
            </a:r>
            <a:r>
              <a:rPr lang="es-ES" dirty="0" err="1"/>
              <a:t>vim</a:t>
            </a:r>
            <a:r>
              <a:rPr lang="es-ES" dirty="0"/>
              <a:t> blocks	  	  24	        24</a:t>
            </a:r>
          </a:p>
          <a:p>
            <a:r>
              <a:rPr lang="es-ES" dirty="0"/>
              <a:t>D: </a:t>
            </a:r>
            <a:r>
              <a:rPr lang="es-ES" dirty="0" err="1"/>
              <a:t>Hidden</a:t>
            </a:r>
            <a:r>
              <a:rPr lang="es-ES" dirty="0"/>
              <a:t> </a:t>
            </a:r>
            <a:r>
              <a:rPr lang="es-ES" dirty="0" err="1"/>
              <a:t>state</a:t>
            </a:r>
            <a:r>
              <a:rPr lang="es-ES" dirty="0"/>
              <a:t> </a:t>
            </a:r>
            <a:r>
              <a:rPr lang="es-ES" dirty="0" err="1"/>
              <a:t>dimension</a:t>
            </a:r>
            <a:r>
              <a:rPr lang="es-ES" dirty="0"/>
              <a:t> 	    	 192	       384</a:t>
            </a:r>
          </a:p>
          <a:p>
            <a:r>
              <a:rPr lang="es-ES" dirty="0"/>
              <a:t>E: </a:t>
            </a:r>
            <a:r>
              <a:rPr lang="es-ES" dirty="0" err="1"/>
              <a:t>Expanded</a:t>
            </a:r>
            <a:r>
              <a:rPr lang="es-ES" dirty="0"/>
              <a:t> </a:t>
            </a:r>
            <a:r>
              <a:rPr lang="es-ES" dirty="0" err="1"/>
              <a:t>state</a:t>
            </a:r>
            <a:r>
              <a:rPr lang="es-ES" dirty="0"/>
              <a:t> </a:t>
            </a:r>
            <a:r>
              <a:rPr lang="es-ES" dirty="0" err="1"/>
              <a:t>dimension</a:t>
            </a:r>
            <a:r>
              <a:rPr lang="es-ES" dirty="0"/>
              <a:t>	 384	       768</a:t>
            </a:r>
          </a:p>
          <a:p>
            <a:r>
              <a:rPr lang="es-ES" dirty="0"/>
              <a:t>N: SSM dimensión			   16	         16</a:t>
            </a:r>
          </a:p>
          <a:p>
            <a:endParaRPr lang="es-ES" dirty="0"/>
          </a:p>
        </p:txBody>
      </p:sp>
    </p:spTree>
    <p:custDataLst>
      <p:tags r:id="rId1"/>
    </p:custDataLst>
    <p:extLst>
      <p:ext uri="{BB962C8B-B14F-4D97-AF65-F5344CB8AC3E}">
        <p14:creationId xmlns:p14="http://schemas.microsoft.com/office/powerpoint/2010/main" val="369420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7"/>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07859" y="1356315"/>
            <a:ext cx="7395882" cy="3323987"/>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SzPts val="100"/>
              <a:buFont typeface="Arial" panose="020B0604020202020204" pitchFamily="34" charset="0"/>
              <a:buChar char="•"/>
            </a:pPr>
            <a:r>
              <a:rPr lang="en-US" sz="1600" b="1" dirty="0">
                <a:noFill/>
              </a:rPr>
              <a:t>3.9 points</a:t>
            </a:r>
            <a:r>
              <a:rPr lang="en-US" sz="1600" dirty="0">
                <a:noFill/>
              </a:rPr>
              <a:t> higher for</a:t>
            </a:r>
            <a:r>
              <a:rPr lang="en-US" sz="1600" b="1" dirty="0">
                <a:noFill/>
              </a:rPr>
              <a:t> Vim-Tiny </a:t>
            </a:r>
            <a:r>
              <a:rPr lang="en-US" sz="1600" dirty="0">
                <a:noFill/>
              </a:rPr>
              <a:t>over</a:t>
            </a:r>
            <a:r>
              <a:rPr lang="en-US" sz="1600" b="1" dirty="0">
                <a:noFill/>
              </a:rPr>
              <a:t> </a:t>
            </a:r>
            <a:r>
              <a:rPr lang="en-US" sz="1600" b="1" dirty="0" err="1">
                <a:noFill/>
              </a:rPr>
              <a:t>DeiT</a:t>
            </a:r>
            <a:r>
              <a:rPr lang="en-US" sz="1600" b="1" dirty="0">
                <a:noFill/>
              </a:rPr>
              <a:t>-Tiny</a:t>
            </a:r>
          </a:p>
          <a:p>
            <a:pPr marL="742950" lvl="1" indent="-285750">
              <a:buSzPts val="100"/>
              <a:buFont typeface="Arial" panose="020B0604020202020204" pitchFamily="34" charset="0"/>
              <a:buChar char="•"/>
            </a:pPr>
            <a:r>
              <a:rPr lang="en-US" sz="1600" b="1" dirty="0">
                <a:noFill/>
              </a:rPr>
              <a:t>0.7 points </a:t>
            </a:r>
            <a:r>
              <a:rPr lang="en-US" sz="1600" dirty="0">
                <a:noFill/>
              </a:rPr>
              <a:t>higher</a:t>
            </a:r>
            <a:r>
              <a:rPr lang="en-US" sz="1600" b="1" dirty="0">
                <a:noFill/>
              </a:rPr>
              <a:t> </a:t>
            </a:r>
            <a:r>
              <a:rPr lang="en-US" sz="1600" dirty="0">
                <a:noFill/>
              </a:rPr>
              <a:t>for</a:t>
            </a:r>
            <a:r>
              <a:rPr lang="en-US" sz="1600" b="1" dirty="0">
                <a:noFill/>
              </a:rPr>
              <a:t> Vim-Small </a:t>
            </a:r>
            <a:r>
              <a:rPr lang="en-US" sz="1600" dirty="0">
                <a:noFill/>
              </a:rPr>
              <a:t>over</a:t>
            </a:r>
            <a:r>
              <a:rPr lang="en-US" sz="1600" b="1" dirty="0">
                <a:noFill/>
              </a:rPr>
              <a:t> </a:t>
            </a:r>
            <a:r>
              <a:rPr lang="en-US" sz="1600" b="1" dirty="0" err="1">
                <a:noFill/>
              </a:rPr>
              <a:t>DeiT</a:t>
            </a:r>
            <a:r>
              <a:rPr lang="en-US" sz="1600" b="1" dirty="0">
                <a:noFill/>
              </a:rPr>
              <a:t>-Small</a:t>
            </a:r>
          </a:p>
          <a:p>
            <a:pPr marL="742950" lvl="1" indent="-285750">
              <a:buSzPts val="100"/>
              <a:buFont typeface="Arial" panose="020B0604020202020204" pitchFamily="34" charset="0"/>
              <a:buChar char="•"/>
            </a:pPr>
            <a:r>
              <a:rPr lang="es-ES" sz="1600" b="1" dirty="0" err="1">
                <a:noFill/>
              </a:rPr>
              <a:t>Vim</a:t>
            </a:r>
            <a:r>
              <a:rPr lang="es-ES" sz="1600" b="1" dirty="0">
                <a:noFill/>
              </a:rPr>
              <a:t>-S </a:t>
            </a:r>
            <a:r>
              <a:rPr lang="es-ES" sz="1600" dirty="0" err="1">
                <a:noFill/>
              </a:rPr>
              <a:t>achieves</a:t>
            </a:r>
            <a:r>
              <a:rPr lang="es-ES" sz="1600" dirty="0">
                <a:noFill/>
              </a:rPr>
              <a:t> </a:t>
            </a:r>
            <a:r>
              <a:rPr lang="es-ES" sz="1600" dirty="0" err="1">
                <a:noFill/>
              </a:rPr>
              <a:t>results</a:t>
            </a:r>
            <a:r>
              <a:rPr lang="es-ES" sz="1600" dirty="0">
                <a:noFill/>
              </a:rPr>
              <a:t> </a:t>
            </a:r>
            <a:r>
              <a:rPr lang="es-ES" sz="1600" b="1" dirty="0">
                <a:noFill/>
              </a:rPr>
              <a:t>similar</a:t>
            </a:r>
            <a:r>
              <a:rPr lang="es-ES" sz="1600" dirty="0">
                <a:noFill/>
              </a:rPr>
              <a:t> </a:t>
            </a:r>
            <a:r>
              <a:rPr lang="es-ES" sz="1600" b="1" dirty="0" err="1">
                <a:noFill/>
              </a:rPr>
              <a:t>to</a:t>
            </a:r>
            <a:r>
              <a:rPr lang="es-ES" sz="1600" b="1" dirty="0">
                <a:noFill/>
              </a:rPr>
              <a:t> </a:t>
            </a:r>
            <a:r>
              <a:rPr lang="es-ES" sz="1600" b="1" dirty="0" err="1">
                <a:noFill/>
              </a:rPr>
              <a:t>DeiT</a:t>
            </a:r>
            <a:r>
              <a:rPr lang="es-ES" sz="1600" b="1" dirty="0">
                <a:noFill/>
              </a:rPr>
              <a:t>-B </a:t>
            </a:r>
            <a:r>
              <a:rPr lang="es-ES" sz="1600" dirty="0" err="1">
                <a:noFill/>
              </a:rPr>
              <a:t>with</a:t>
            </a:r>
            <a:r>
              <a:rPr lang="es-ES" sz="1600" dirty="0">
                <a:noFill/>
              </a:rPr>
              <a:t> LSFT</a:t>
            </a:r>
          </a:p>
          <a:p>
            <a:pPr marL="742950" lvl="1" indent="-285750">
              <a:buSzPts val="100"/>
              <a:buFont typeface="Arial" panose="020B0604020202020204" pitchFamily="34" charset="0"/>
              <a:buChar char="•"/>
            </a:pPr>
            <a:r>
              <a:rPr lang="en-US" sz="1600" b="1" dirty="0">
                <a:noFill/>
              </a:rPr>
              <a:t>1248×1248: Vim </a:t>
            </a:r>
            <a:r>
              <a:rPr lang="en-US" sz="1600" dirty="0">
                <a:noFill/>
              </a:rPr>
              <a:t>is</a:t>
            </a:r>
            <a:r>
              <a:rPr lang="en-US" sz="1600" b="1" dirty="0">
                <a:noFill/>
              </a:rPr>
              <a:t> 2.8× faster </a:t>
            </a:r>
            <a:r>
              <a:rPr lang="en-US" sz="1600" dirty="0">
                <a:noFill/>
              </a:rPr>
              <a:t>than </a:t>
            </a:r>
            <a:r>
              <a:rPr lang="en-US" sz="1600" dirty="0" err="1">
                <a:noFill/>
              </a:rPr>
              <a:t>DeiT</a:t>
            </a:r>
            <a:r>
              <a:rPr lang="en-US" sz="1600" b="1" dirty="0">
                <a:noFill/>
              </a:rPr>
              <a:t> </a:t>
            </a:r>
            <a:r>
              <a:rPr lang="en-US" sz="1600" dirty="0">
                <a:noFill/>
              </a:rPr>
              <a:t>and</a:t>
            </a:r>
            <a:r>
              <a:rPr lang="en-US" sz="1600" b="1" dirty="0">
                <a:noFill/>
              </a:rPr>
              <a:t> saves 86.8% GPU memory</a:t>
            </a:r>
            <a:endParaRPr lang="es-ES" sz="1600" b="1" dirty="0">
              <a:noFill/>
            </a:endParaRPr>
          </a:p>
          <a:p>
            <a:pPr marL="742950" lvl="1"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99043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13"/>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07859" y="1356315"/>
            <a:ext cx="7395882" cy="3323987"/>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n-US" sz="1600" b="1" dirty="0"/>
              <a:t>3.9 points</a:t>
            </a:r>
            <a:r>
              <a:rPr lang="en-US" sz="1600" dirty="0"/>
              <a:t> higher for</a:t>
            </a:r>
            <a:r>
              <a:rPr lang="en-US" sz="1600" b="1" dirty="0"/>
              <a:t> Vim-Tiny </a:t>
            </a:r>
            <a:r>
              <a:rPr lang="en-US" sz="1600" dirty="0"/>
              <a:t>over</a:t>
            </a:r>
            <a:r>
              <a:rPr lang="en-US" sz="1600" b="1" dirty="0"/>
              <a:t> </a:t>
            </a:r>
            <a:r>
              <a:rPr lang="en-US" sz="1600" b="1" dirty="0" err="1"/>
              <a:t>DeiT</a:t>
            </a:r>
            <a:r>
              <a:rPr lang="en-US" sz="1600" b="1" dirty="0"/>
              <a:t>-Tiny</a:t>
            </a:r>
          </a:p>
          <a:p>
            <a:pPr marL="742950" lvl="1" indent="-285750">
              <a:buSzPts val="100"/>
              <a:buFont typeface="Arial" panose="020B0604020202020204" pitchFamily="34" charset="0"/>
              <a:buChar char="•"/>
            </a:pPr>
            <a:r>
              <a:rPr lang="en-US" sz="1600" b="1" dirty="0">
                <a:noFill/>
              </a:rPr>
              <a:t>0.7 points </a:t>
            </a:r>
            <a:r>
              <a:rPr lang="en-US" sz="1600" dirty="0">
                <a:noFill/>
              </a:rPr>
              <a:t>higher</a:t>
            </a:r>
            <a:r>
              <a:rPr lang="en-US" sz="1600" b="1" dirty="0">
                <a:noFill/>
              </a:rPr>
              <a:t> </a:t>
            </a:r>
            <a:r>
              <a:rPr lang="en-US" sz="1600" dirty="0">
                <a:noFill/>
              </a:rPr>
              <a:t>for</a:t>
            </a:r>
            <a:r>
              <a:rPr lang="en-US" sz="1600" b="1" dirty="0">
                <a:noFill/>
              </a:rPr>
              <a:t> Vim-Small </a:t>
            </a:r>
            <a:r>
              <a:rPr lang="en-US" sz="1600" dirty="0">
                <a:noFill/>
              </a:rPr>
              <a:t>over</a:t>
            </a:r>
            <a:r>
              <a:rPr lang="en-US" sz="1600" b="1" dirty="0">
                <a:noFill/>
              </a:rPr>
              <a:t> </a:t>
            </a:r>
            <a:r>
              <a:rPr lang="en-US" sz="1600" b="1" dirty="0" err="1">
                <a:noFill/>
              </a:rPr>
              <a:t>DeiT</a:t>
            </a:r>
            <a:r>
              <a:rPr lang="en-US" sz="1600" b="1" dirty="0">
                <a:noFill/>
              </a:rPr>
              <a:t>-Small</a:t>
            </a:r>
          </a:p>
          <a:p>
            <a:pPr marL="742950" lvl="1" indent="-285750">
              <a:buSzPts val="100"/>
              <a:buFont typeface="Arial" panose="020B0604020202020204" pitchFamily="34" charset="0"/>
              <a:buChar char="•"/>
            </a:pPr>
            <a:r>
              <a:rPr lang="es-ES" sz="1600" b="1" dirty="0" err="1">
                <a:noFill/>
              </a:rPr>
              <a:t>Vim</a:t>
            </a:r>
            <a:r>
              <a:rPr lang="es-ES" sz="1600" b="1" dirty="0">
                <a:noFill/>
              </a:rPr>
              <a:t>-S </a:t>
            </a:r>
            <a:r>
              <a:rPr lang="es-ES" sz="1600" dirty="0" err="1">
                <a:noFill/>
              </a:rPr>
              <a:t>achieves</a:t>
            </a:r>
            <a:r>
              <a:rPr lang="es-ES" sz="1600" dirty="0">
                <a:noFill/>
              </a:rPr>
              <a:t> </a:t>
            </a:r>
            <a:r>
              <a:rPr lang="es-ES" sz="1600" dirty="0" err="1">
                <a:noFill/>
              </a:rPr>
              <a:t>results</a:t>
            </a:r>
            <a:r>
              <a:rPr lang="es-ES" sz="1600" dirty="0">
                <a:noFill/>
              </a:rPr>
              <a:t> </a:t>
            </a:r>
            <a:r>
              <a:rPr lang="es-ES" sz="1600" b="1" dirty="0">
                <a:noFill/>
              </a:rPr>
              <a:t>similar</a:t>
            </a:r>
            <a:r>
              <a:rPr lang="es-ES" sz="1600" dirty="0">
                <a:noFill/>
              </a:rPr>
              <a:t> </a:t>
            </a:r>
            <a:r>
              <a:rPr lang="es-ES" sz="1600" b="1" dirty="0" err="1">
                <a:noFill/>
              </a:rPr>
              <a:t>to</a:t>
            </a:r>
            <a:r>
              <a:rPr lang="es-ES" sz="1600" b="1" dirty="0">
                <a:noFill/>
              </a:rPr>
              <a:t> </a:t>
            </a:r>
            <a:r>
              <a:rPr lang="es-ES" sz="1600" b="1" dirty="0" err="1">
                <a:noFill/>
              </a:rPr>
              <a:t>DeiT</a:t>
            </a:r>
            <a:r>
              <a:rPr lang="es-ES" sz="1600" b="1" dirty="0">
                <a:noFill/>
              </a:rPr>
              <a:t>-B </a:t>
            </a:r>
            <a:r>
              <a:rPr lang="es-ES" sz="1600" dirty="0" err="1">
                <a:noFill/>
              </a:rPr>
              <a:t>with</a:t>
            </a:r>
            <a:r>
              <a:rPr lang="es-ES" sz="1600" dirty="0">
                <a:noFill/>
              </a:rPr>
              <a:t> LSFT</a:t>
            </a:r>
          </a:p>
          <a:p>
            <a:pPr marL="742950" lvl="1" indent="-285750">
              <a:buSzPts val="100"/>
              <a:buFont typeface="Arial" panose="020B0604020202020204" pitchFamily="34" charset="0"/>
              <a:buChar char="•"/>
            </a:pPr>
            <a:r>
              <a:rPr lang="en-US" sz="1600" b="1" dirty="0">
                <a:noFill/>
              </a:rPr>
              <a:t>1248×1248: Vim </a:t>
            </a:r>
            <a:r>
              <a:rPr lang="en-US" sz="1600" dirty="0">
                <a:noFill/>
              </a:rPr>
              <a:t>is</a:t>
            </a:r>
            <a:r>
              <a:rPr lang="en-US" sz="1600" b="1" dirty="0">
                <a:noFill/>
              </a:rPr>
              <a:t> 2.8× faster </a:t>
            </a:r>
            <a:r>
              <a:rPr lang="en-US" sz="1600" dirty="0">
                <a:noFill/>
              </a:rPr>
              <a:t>than </a:t>
            </a:r>
            <a:r>
              <a:rPr lang="en-US" sz="1600" dirty="0" err="1">
                <a:noFill/>
              </a:rPr>
              <a:t>DeiT</a:t>
            </a:r>
            <a:r>
              <a:rPr lang="en-US" sz="1600" b="1" dirty="0">
                <a:noFill/>
              </a:rPr>
              <a:t> </a:t>
            </a:r>
            <a:r>
              <a:rPr lang="en-US" sz="1600" dirty="0">
                <a:noFill/>
              </a:rPr>
              <a:t>and</a:t>
            </a:r>
            <a:r>
              <a:rPr lang="en-US" sz="1600" b="1" dirty="0">
                <a:noFill/>
              </a:rPr>
              <a:t> saves 86.8% GPU memory</a:t>
            </a:r>
            <a:endParaRPr lang="es-ES" sz="1600" b="1" dirty="0">
              <a:noFill/>
            </a:endParaRPr>
          </a:p>
          <a:p>
            <a:pPr marL="742950" lvl="1" indent="-285750">
              <a:buFont typeface="Arial" panose="020B0604020202020204" pitchFamily="34" charset="0"/>
              <a:buChar char="•"/>
            </a:pPr>
            <a:endParaRPr lang="en-US" dirty="0"/>
          </a:p>
        </p:txBody>
      </p:sp>
      <p:sp>
        <p:nvSpPr>
          <p:cNvPr id="19" name="Rectángulo 18">
            <a:extLst>
              <a:ext uri="{FF2B5EF4-FFF2-40B4-BE49-F238E27FC236}">
                <a16:creationId xmlns:a16="http://schemas.microsoft.com/office/drawing/2014/main" id="{13E580C7-AC54-D05E-9AE7-8D74A11F0830}"/>
              </a:ext>
            </a:extLst>
          </p:cNvPr>
          <p:cNvSpPr/>
          <p:nvPr>
            <p:custDataLst>
              <p:tags r:id="rId5"/>
            </p:custDataLst>
          </p:nvPr>
        </p:nvSpPr>
        <p:spPr>
          <a:xfrm>
            <a:off x="3584138" y="5008032"/>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375E663C-6DB1-4B0C-5407-8D98371415E3}"/>
              </a:ext>
            </a:extLst>
          </p:cNvPr>
          <p:cNvSpPr/>
          <p:nvPr>
            <p:custDataLst>
              <p:tags r:id="rId6"/>
            </p:custDataLst>
          </p:nvPr>
        </p:nvSpPr>
        <p:spPr>
          <a:xfrm>
            <a:off x="3584138" y="3962371"/>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 name="Conector: angular 23">
            <a:extLst>
              <a:ext uri="{FF2B5EF4-FFF2-40B4-BE49-F238E27FC236}">
                <a16:creationId xmlns:a16="http://schemas.microsoft.com/office/drawing/2014/main" id="{1E2EBD2C-9686-17FB-9F5D-74B249365736}"/>
              </a:ext>
            </a:extLst>
          </p:cNvPr>
          <p:cNvCxnSpPr>
            <a:cxnSpLocks/>
            <a:stCxn id="19" idx="3"/>
            <a:endCxn id="20" idx="3"/>
          </p:cNvCxnSpPr>
          <p:nvPr>
            <p:custDataLst>
              <p:tags r:id="rId7"/>
            </p:custDataLst>
          </p:nvPr>
        </p:nvCxnSpPr>
        <p:spPr>
          <a:xfrm flipV="1">
            <a:off x="3996265" y="4055519"/>
            <a:ext cx="12700" cy="1045661"/>
          </a:xfrm>
          <a:prstGeom prst="bentConnector3">
            <a:avLst>
              <a:gd name="adj1" fmla="val 18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CuadroTexto 26">
            <a:extLst>
              <a:ext uri="{FF2B5EF4-FFF2-40B4-BE49-F238E27FC236}">
                <a16:creationId xmlns:a16="http://schemas.microsoft.com/office/drawing/2014/main" id="{E317741F-238C-DDDB-0D61-7A40F44192A5}"/>
              </a:ext>
            </a:extLst>
          </p:cNvPr>
          <p:cNvSpPr txBox="1"/>
          <p:nvPr>
            <p:custDataLst>
              <p:tags r:id="rId8"/>
            </p:custDataLst>
          </p:nvPr>
        </p:nvSpPr>
        <p:spPr>
          <a:xfrm>
            <a:off x="4326469" y="4418553"/>
            <a:ext cx="584200" cy="338554"/>
          </a:xfrm>
          <a:prstGeom prst="rect">
            <a:avLst/>
          </a:prstGeom>
          <a:noFill/>
        </p:spPr>
        <p:txBody>
          <a:bodyPr wrap="square" rtlCol="0">
            <a:spAutoFit/>
          </a:bodyPr>
          <a:lstStyle/>
          <a:p>
            <a:r>
              <a:rPr lang="es-ES" sz="1600" dirty="0">
                <a:solidFill>
                  <a:srgbClr val="FF0000"/>
                </a:solidFill>
              </a:rPr>
              <a:t>+3.9</a:t>
            </a:r>
          </a:p>
        </p:txBody>
      </p:sp>
      <p:sp>
        <p:nvSpPr>
          <p:cNvPr id="36" name="Rectángulo 35">
            <a:extLst>
              <a:ext uri="{FF2B5EF4-FFF2-40B4-BE49-F238E27FC236}">
                <a16:creationId xmlns:a16="http://schemas.microsoft.com/office/drawing/2014/main" id="{FDF23274-5A64-193C-BC21-711189B5BDEE}"/>
              </a:ext>
            </a:extLst>
          </p:cNvPr>
          <p:cNvSpPr/>
          <p:nvPr>
            <p:custDataLst>
              <p:tags r:id="rId9"/>
            </p:custDataLst>
          </p:nvPr>
        </p:nvSpPr>
        <p:spPr>
          <a:xfrm>
            <a:off x="1128821" y="3987773"/>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7D7B1E93-AB69-8DA7-58AB-6FFB7C766B80}"/>
              </a:ext>
            </a:extLst>
          </p:cNvPr>
          <p:cNvSpPr/>
          <p:nvPr>
            <p:custDataLst>
              <p:tags r:id="rId10"/>
            </p:custDataLst>
          </p:nvPr>
        </p:nvSpPr>
        <p:spPr>
          <a:xfrm>
            <a:off x="1128821" y="5045914"/>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38115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13"/>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07859" y="1356315"/>
            <a:ext cx="7395882" cy="3323987"/>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n-US" sz="1600" b="1" dirty="0"/>
              <a:t>3.9 points</a:t>
            </a:r>
            <a:r>
              <a:rPr lang="en-US" sz="1600" dirty="0"/>
              <a:t> higher for</a:t>
            </a:r>
            <a:r>
              <a:rPr lang="en-US" sz="1600" b="1" dirty="0"/>
              <a:t> Vim-Tiny </a:t>
            </a:r>
            <a:r>
              <a:rPr lang="en-US" sz="1600" dirty="0"/>
              <a:t>over</a:t>
            </a:r>
            <a:r>
              <a:rPr lang="en-US" sz="1600" b="1" dirty="0"/>
              <a:t> </a:t>
            </a:r>
            <a:r>
              <a:rPr lang="en-US" sz="1600" b="1" dirty="0" err="1"/>
              <a:t>DeiT</a:t>
            </a:r>
            <a:r>
              <a:rPr lang="en-US" sz="1600" b="1" dirty="0"/>
              <a:t>-Tiny</a:t>
            </a:r>
          </a:p>
          <a:p>
            <a:pPr marL="742950" lvl="1" indent="-285750">
              <a:buFont typeface="Arial" panose="020B0604020202020204" pitchFamily="34" charset="0"/>
              <a:buChar char="•"/>
            </a:pPr>
            <a:r>
              <a:rPr lang="en-US" sz="1600" b="1" dirty="0"/>
              <a:t>0.7 points </a:t>
            </a:r>
            <a:r>
              <a:rPr lang="en-US" sz="1600" dirty="0"/>
              <a:t>higher</a:t>
            </a:r>
            <a:r>
              <a:rPr lang="en-US" sz="1600" b="1" dirty="0"/>
              <a:t> </a:t>
            </a:r>
            <a:r>
              <a:rPr lang="en-US" sz="1600" dirty="0"/>
              <a:t>for</a:t>
            </a:r>
            <a:r>
              <a:rPr lang="en-US" sz="1600" b="1" dirty="0"/>
              <a:t> Vim-Small </a:t>
            </a:r>
            <a:r>
              <a:rPr lang="en-US" sz="1600" dirty="0"/>
              <a:t>over</a:t>
            </a:r>
            <a:r>
              <a:rPr lang="en-US" sz="1600" b="1" dirty="0"/>
              <a:t> </a:t>
            </a:r>
            <a:r>
              <a:rPr lang="en-US" sz="1600" b="1" dirty="0" err="1"/>
              <a:t>DeiT</a:t>
            </a:r>
            <a:r>
              <a:rPr lang="en-US" sz="1600" b="1" dirty="0"/>
              <a:t>-Small</a:t>
            </a:r>
          </a:p>
          <a:p>
            <a:pPr marL="742950" lvl="1" indent="-285750">
              <a:buSzPts val="100"/>
              <a:buFont typeface="Arial" panose="020B0604020202020204" pitchFamily="34" charset="0"/>
              <a:buChar char="•"/>
            </a:pPr>
            <a:r>
              <a:rPr lang="es-ES" sz="1600" b="1" dirty="0" err="1">
                <a:noFill/>
              </a:rPr>
              <a:t>Vim</a:t>
            </a:r>
            <a:r>
              <a:rPr lang="es-ES" sz="1600" b="1" dirty="0">
                <a:noFill/>
              </a:rPr>
              <a:t>-S </a:t>
            </a:r>
            <a:r>
              <a:rPr lang="es-ES" sz="1600" dirty="0" err="1">
                <a:noFill/>
              </a:rPr>
              <a:t>achieves</a:t>
            </a:r>
            <a:r>
              <a:rPr lang="es-ES" sz="1600" dirty="0">
                <a:noFill/>
              </a:rPr>
              <a:t> </a:t>
            </a:r>
            <a:r>
              <a:rPr lang="es-ES" sz="1600" dirty="0" err="1">
                <a:noFill/>
              </a:rPr>
              <a:t>results</a:t>
            </a:r>
            <a:r>
              <a:rPr lang="es-ES" sz="1600" dirty="0">
                <a:noFill/>
              </a:rPr>
              <a:t> </a:t>
            </a:r>
            <a:r>
              <a:rPr lang="es-ES" sz="1600" b="1" dirty="0">
                <a:noFill/>
              </a:rPr>
              <a:t>similar</a:t>
            </a:r>
            <a:r>
              <a:rPr lang="es-ES" sz="1600" dirty="0">
                <a:noFill/>
              </a:rPr>
              <a:t> </a:t>
            </a:r>
            <a:r>
              <a:rPr lang="es-ES" sz="1600" b="1" dirty="0" err="1">
                <a:noFill/>
              </a:rPr>
              <a:t>to</a:t>
            </a:r>
            <a:r>
              <a:rPr lang="es-ES" sz="1600" b="1" dirty="0">
                <a:noFill/>
              </a:rPr>
              <a:t> </a:t>
            </a:r>
            <a:r>
              <a:rPr lang="es-ES" sz="1600" b="1" dirty="0" err="1">
                <a:noFill/>
              </a:rPr>
              <a:t>DeiT</a:t>
            </a:r>
            <a:r>
              <a:rPr lang="es-ES" sz="1600" b="1" dirty="0">
                <a:noFill/>
              </a:rPr>
              <a:t>-B </a:t>
            </a:r>
            <a:r>
              <a:rPr lang="es-ES" sz="1600" dirty="0" err="1">
                <a:noFill/>
              </a:rPr>
              <a:t>with</a:t>
            </a:r>
            <a:r>
              <a:rPr lang="es-ES" sz="1600" dirty="0">
                <a:noFill/>
              </a:rPr>
              <a:t> LSFT</a:t>
            </a:r>
          </a:p>
          <a:p>
            <a:pPr marL="742950" lvl="1" indent="-285750">
              <a:buSzPts val="100"/>
              <a:buFont typeface="Arial" panose="020B0604020202020204" pitchFamily="34" charset="0"/>
              <a:buChar char="•"/>
            </a:pPr>
            <a:r>
              <a:rPr lang="en-US" sz="1600" b="1" dirty="0">
                <a:noFill/>
              </a:rPr>
              <a:t>1248×1248: Vim </a:t>
            </a:r>
            <a:r>
              <a:rPr lang="en-US" sz="1600" dirty="0">
                <a:noFill/>
              </a:rPr>
              <a:t>is</a:t>
            </a:r>
            <a:r>
              <a:rPr lang="en-US" sz="1600" b="1" dirty="0">
                <a:noFill/>
              </a:rPr>
              <a:t> 2.8× faster </a:t>
            </a:r>
            <a:r>
              <a:rPr lang="en-US" sz="1600" dirty="0">
                <a:noFill/>
              </a:rPr>
              <a:t>than </a:t>
            </a:r>
            <a:r>
              <a:rPr lang="en-US" sz="1600" dirty="0" err="1">
                <a:noFill/>
              </a:rPr>
              <a:t>DeiT</a:t>
            </a:r>
            <a:r>
              <a:rPr lang="en-US" sz="1600" b="1" dirty="0">
                <a:noFill/>
              </a:rPr>
              <a:t> </a:t>
            </a:r>
            <a:r>
              <a:rPr lang="en-US" sz="1600" dirty="0">
                <a:noFill/>
              </a:rPr>
              <a:t>and</a:t>
            </a:r>
            <a:r>
              <a:rPr lang="en-US" sz="1600" b="1" dirty="0">
                <a:noFill/>
              </a:rPr>
              <a:t> saves 86.8% GPU memory</a:t>
            </a:r>
            <a:endParaRPr lang="es-ES" sz="1600" b="1" dirty="0">
              <a:noFill/>
            </a:endParaRPr>
          </a:p>
          <a:p>
            <a:pPr marL="742950" lvl="1" indent="-285750">
              <a:buFont typeface="Arial" panose="020B0604020202020204" pitchFamily="34" charset="0"/>
              <a:buChar char="•"/>
            </a:pPr>
            <a:endParaRPr lang="en-US" dirty="0"/>
          </a:p>
        </p:txBody>
      </p:sp>
      <p:sp>
        <p:nvSpPr>
          <p:cNvPr id="32" name="Rectángulo 31">
            <a:extLst>
              <a:ext uri="{FF2B5EF4-FFF2-40B4-BE49-F238E27FC236}">
                <a16:creationId xmlns:a16="http://schemas.microsoft.com/office/drawing/2014/main" id="{B18AF2B1-3AC2-35D6-6584-CEF314C37FD2}"/>
              </a:ext>
            </a:extLst>
          </p:cNvPr>
          <p:cNvSpPr/>
          <p:nvPr>
            <p:custDataLst>
              <p:tags r:id="rId5"/>
            </p:custDataLst>
          </p:nvPr>
        </p:nvSpPr>
        <p:spPr>
          <a:xfrm>
            <a:off x="3584138" y="5431174"/>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a:extLst>
              <a:ext uri="{FF2B5EF4-FFF2-40B4-BE49-F238E27FC236}">
                <a16:creationId xmlns:a16="http://schemas.microsoft.com/office/drawing/2014/main" id="{217FCA1F-E3CB-D129-4E28-B09AD676B940}"/>
              </a:ext>
            </a:extLst>
          </p:cNvPr>
          <p:cNvSpPr/>
          <p:nvPr>
            <p:custDataLst>
              <p:tags r:id="rId6"/>
            </p:custDataLst>
          </p:nvPr>
        </p:nvSpPr>
        <p:spPr>
          <a:xfrm>
            <a:off x="3584138" y="4157471"/>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4" name="Conector: angular 33">
            <a:extLst>
              <a:ext uri="{FF2B5EF4-FFF2-40B4-BE49-F238E27FC236}">
                <a16:creationId xmlns:a16="http://schemas.microsoft.com/office/drawing/2014/main" id="{F62E78B7-28FC-5AC3-C62E-F8481EED4B78}"/>
              </a:ext>
            </a:extLst>
          </p:cNvPr>
          <p:cNvCxnSpPr>
            <a:cxnSpLocks/>
          </p:cNvCxnSpPr>
          <p:nvPr>
            <p:custDataLst>
              <p:tags r:id="rId7"/>
            </p:custDataLst>
          </p:nvPr>
        </p:nvCxnSpPr>
        <p:spPr>
          <a:xfrm flipV="1">
            <a:off x="3996265" y="4260145"/>
            <a:ext cx="12700" cy="1273703"/>
          </a:xfrm>
          <a:prstGeom prst="bentConnector3">
            <a:avLst>
              <a:gd name="adj1" fmla="val 180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CuadroTexto 34">
            <a:extLst>
              <a:ext uri="{FF2B5EF4-FFF2-40B4-BE49-F238E27FC236}">
                <a16:creationId xmlns:a16="http://schemas.microsoft.com/office/drawing/2014/main" id="{0990CF05-192C-89DF-7AA1-6AF691447B18}"/>
              </a:ext>
            </a:extLst>
          </p:cNvPr>
          <p:cNvSpPr txBox="1"/>
          <p:nvPr>
            <p:custDataLst>
              <p:tags r:id="rId8"/>
            </p:custDataLst>
          </p:nvPr>
        </p:nvSpPr>
        <p:spPr>
          <a:xfrm>
            <a:off x="4326469" y="4613653"/>
            <a:ext cx="584200" cy="338554"/>
          </a:xfrm>
          <a:prstGeom prst="rect">
            <a:avLst/>
          </a:prstGeom>
          <a:noFill/>
        </p:spPr>
        <p:txBody>
          <a:bodyPr wrap="square" rtlCol="0">
            <a:spAutoFit/>
          </a:bodyPr>
          <a:lstStyle/>
          <a:p>
            <a:r>
              <a:rPr lang="es-ES" sz="1600" dirty="0">
                <a:solidFill>
                  <a:srgbClr val="FF0000"/>
                </a:solidFill>
              </a:rPr>
              <a:t>+0.7</a:t>
            </a:r>
          </a:p>
        </p:txBody>
      </p:sp>
      <p:sp>
        <p:nvSpPr>
          <p:cNvPr id="38" name="Rectángulo 37">
            <a:extLst>
              <a:ext uri="{FF2B5EF4-FFF2-40B4-BE49-F238E27FC236}">
                <a16:creationId xmlns:a16="http://schemas.microsoft.com/office/drawing/2014/main" id="{7A798379-3192-D1F1-04E4-740E0138AE46}"/>
              </a:ext>
            </a:extLst>
          </p:cNvPr>
          <p:cNvSpPr/>
          <p:nvPr>
            <p:custDataLst>
              <p:tags r:id="rId9"/>
            </p:custDataLst>
          </p:nvPr>
        </p:nvSpPr>
        <p:spPr>
          <a:xfrm>
            <a:off x="1137164" y="5441251"/>
            <a:ext cx="590051"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38">
            <a:extLst>
              <a:ext uri="{FF2B5EF4-FFF2-40B4-BE49-F238E27FC236}">
                <a16:creationId xmlns:a16="http://schemas.microsoft.com/office/drawing/2014/main" id="{738EDF5B-6541-BFD4-8DDB-E139F58C8C77}"/>
              </a:ext>
            </a:extLst>
          </p:cNvPr>
          <p:cNvSpPr/>
          <p:nvPr>
            <p:custDataLst>
              <p:tags r:id="rId10"/>
            </p:custDataLst>
          </p:nvPr>
        </p:nvSpPr>
        <p:spPr>
          <a:xfrm>
            <a:off x="1127638" y="4177109"/>
            <a:ext cx="590051"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21153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5F321-955C-BEA9-FCA5-B4ADA991E959}"/>
              </a:ext>
            </a:extLst>
          </p:cNvPr>
          <p:cNvSpPr>
            <a:spLocks noGrp="1"/>
          </p:cNvSpPr>
          <p:nvPr>
            <p:ph type="title"/>
            <p:custDataLst>
              <p:tags r:id="rId2"/>
            </p:custDataLst>
          </p:nvPr>
        </p:nvSpPr>
        <p:spPr/>
        <p:txBody>
          <a:bodyPr/>
          <a:lstStyle/>
          <a:p>
            <a:r>
              <a:rPr lang="en-US" dirty="0"/>
              <a:t>Experiments: Classification</a:t>
            </a:r>
          </a:p>
        </p:txBody>
      </p:sp>
      <p:pic>
        <p:nvPicPr>
          <p:cNvPr id="9" name="Marcador de contenido 8">
            <a:extLst>
              <a:ext uri="{FF2B5EF4-FFF2-40B4-BE49-F238E27FC236}">
                <a16:creationId xmlns:a16="http://schemas.microsoft.com/office/drawing/2014/main" id="{1D026B23-9158-0B5B-1D64-73A22001A0B2}"/>
              </a:ext>
            </a:extLst>
          </p:cNvPr>
          <p:cNvPicPr>
            <a:picLocks noGrp="1" noChangeAspect="1"/>
          </p:cNvPicPr>
          <p:nvPr>
            <p:ph idx="1"/>
            <p:custDataLst>
              <p:tags r:id="rId3"/>
            </p:custDataLst>
          </p:nvPr>
        </p:nvPicPr>
        <p:blipFill>
          <a:blip r:embed="rId12"/>
          <a:stretch>
            <a:fillRect/>
          </a:stretch>
        </p:blipFill>
        <p:spPr>
          <a:xfrm>
            <a:off x="838200" y="1296409"/>
            <a:ext cx="3532094" cy="5196466"/>
          </a:xfrm>
        </p:spPr>
      </p:pic>
      <p:sp>
        <p:nvSpPr>
          <p:cNvPr id="13" name="CuadroTexto 12">
            <a:extLst>
              <a:ext uri="{FF2B5EF4-FFF2-40B4-BE49-F238E27FC236}">
                <a16:creationId xmlns:a16="http://schemas.microsoft.com/office/drawing/2014/main" id="{6953469F-0CD1-815A-551E-11A69F81311A}"/>
              </a:ext>
            </a:extLst>
          </p:cNvPr>
          <p:cNvSpPr txBox="1"/>
          <p:nvPr>
            <p:custDataLst>
              <p:tags r:id="rId4"/>
            </p:custDataLst>
          </p:nvPr>
        </p:nvSpPr>
        <p:spPr>
          <a:xfrm>
            <a:off x="4607859" y="1356315"/>
            <a:ext cx="7395882" cy="3323987"/>
          </a:xfrm>
          <a:prstGeom prst="rect">
            <a:avLst/>
          </a:prstGeom>
          <a:noFill/>
        </p:spPr>
        <p:txBody>
          <a:bodyPr wrap="square" rtlCol="0">
            <a:spAutoFit/>
          </a:bodyPr>
          <a:lstStyle/>
          <a:p>
            <a:r>
              <a:rPr lang="es-ES" sz="1600" b="1" dirty="0"/>
              <a:t>ImageNet-1K</a:t>
            </a:r>
            <a:r>
              <a:rPr lang="es-ES" sz="1600" dirty="0"/>
              <a:t>  </a:t>
            </a:r>
            <a:r>
              <a:rPr lang="es-ES" sz="1600" dirty="0" err="1"/>
              <a:t>Dataset</a:t>
            </a:r>
            <a:r>
              <a:rPr lang="es-ES" sz="1600" dirty="0"/>
              <a:t>:</a:t>
            </a:r>
          </a:p>
          <a:p>
            <a:r>
              <a:rPr lang="es-ES" sz="1600" dirty="0"/>
              <a:t>	- </a:t>
            </a:r>
            <a:r>
              <a:rPr lang="es-ES" sz="1600" b="1" dirty="0"/>
              <a:t>1.28M training</a:t>
            </a:r>
            <a:r>
              <a:rPr lang="es-ES" sz="1600" dirty="0"/>
              <a:t> </a:t>
            </a:r>
            <a:r>
              <a:rPr lang="es-ES" sz="1600" dirty="0" err="1"/>
              <a:t>images</a:t>
            </a:r>
            <a:endParaRPr lang="es-ES" sz="1600" dirty="0"/>
          </a:p>
          <a:p>
            <a:r>
              <a:rPr lang="es-ES" sz="1600" dirty="0"/>
              <a:t>	- </a:t>
            </a:r>
            <a:r>
              <a:rPr lang="es-ES" sz="1600" b="1" dirty="0"/>
              <a:t>50K </a:t>
            </a:r>
            <a:r>
              <a:rPr lang="es-ES" sz="1600" b="1" dirty="0" err="1"/>
              <a:t>validation</a:t>
            </a:r>
            <a:r>
              <a:rPr lang="es-ES" sz="1600" b="1" dirty="0"/>
              <a:t> </a:t>
            </a:r>
            <a:r>
              <a:rPr lang="es-ES" sz="1600" dirty="0" err="1"/>
              <a:t>images</a:t>
            </a:r>
            <a:endParaRPr lang="es-ES" sz="1600" dirty="0"/>
          </a:p>
          <a:p>
            <a:r>
              <a:rPr lang="es-ES" sz="1600" dirty="0"/>
              <a:t>	- 1,000 </a:t>
            </a:r>
            <a:r>
              <a:rPr lang="es-ES" sz="1600" dirty="0" err="1"/>
              <a:t>categories</a:t>
            </a:r>
            <a:endParaRPr lang="es-ES" sz="1600" dirty="0"/>
          </a:p>
          <a:p>
            <a:r>
              <a:rPr lang="es-ES" sz="1600" b="1" dirty="0"/>
              <a:t>Long </a:t>
            </a:r>
            <a:r>
              <a:rPr lang="es-ES" sz="1600" b="1" dirty="0" err="1"/>
              <a:t>Sequence</a:t>
            </a:r>
            <a:r>
              <a:rPr lang="es-ES" sz="1600" b="1" dirty="0"/>
              <a:t> Fine-</a:t>
            </a:r>
            <a:r>
              <a:rPr lang="es-ES" sz="1600" b="1" dirty="0" err="1"/>
              <a:t>Tuning</a:t>
            </a:r>
            <a:r>
              <a:rPr lang="es-ES" sz="1600" dirty="0"/>
              <a:t>: </a:t>
            </a:r>
            <a:r>
              <a:rPr lang="es-ES" sz="1600" dirty="0" err="1"/>
              <a:t>Double</a:t>
            </a:r>
            <a:r>
              <a:rPr lang="es-ES" sz="1600" dirty="0"/>
              <a:t> </a:t>
            </a:r>
            <a:r>
              <a:rPr lang="es-ES" sz="1600" dirty="0" err="1"/>
              <a:t>of</a:t>
            </a:r>
            <a:r>
              <a:rPr lang="es-ES" sz="1600" dirty="0"/>
              <a:t> </a:t>
            </a:r>
            <a:r>
              <a:rPr lang="es-ES" sz="1600" dirty="0" err="1"/>
              <a:t>patches</a:t>
            </a:r>
            <a:r>
              <a:rPr lang="es-ES" sz="1600" dirty="0"/>
              <a:t> </a:t>
            </a:r>
            <a:r>
              <a:rPr lang="es-ES" sz="1600" dirty="0" err="1"/>
              <a:t>than</a:t>
            </a:r>
            <a:r>
              <a:rPr lang="es-ES" sz="1600" dirty="0"/>
              <a:t> </a:t>
            </a:r>
            <a:r>
              <a:rPr lang="es-ES" sz="1600" dirty="0" err="1"/>
              <a:t>DeiT</a:t>
            </a:r>
            <a:r>
              <a:rPr lang="es-ES" sz="1600" dirty="0"/>
              <a:t> </a:t>
            </a:r>
            <a:r>
              <a:rPr lang="es-ES" sz="1600" dirty="0" err="1"/>
              <a:t>with</a:t>
            </a:r>
            <a:r>
              <a:rPr lang="es-ES" sz="1600" dirty="0"/>
              <a:t> </a:t>
            </a:r>
            <a:r>
              <a:rPr lang="es-ES" sz="1600" dirty="0" err="1"/>
              <a:t>the</a:t>
            </a:r>
            <a:r>
              <a:rPr lang="es-ES" sz="1600" dirty="0"/>
              <a:t> </a:t>
            </a:r>
            <a:r>
              <a:rPr lang="es-ES" sz="1600" dirty="0" err="1"/>
              <a:t>same</a:t>
            </a:r>
            <a:r>
              <a:rPr lang="es-ES" sz="1600" dirty="0"/>
              <a:t> </a:t>
            </a:r>
            <a:r>
              <a:rPr lang="es-ES" sz="1600" dirty="0" err="1"/>
              <a:t>size</a:t>
            </a:r>
            <a:r>
              <a:rPr lang="es-ES" sz="1600" dirty="0"/>
              <a:t> (</a:t>
            </a:r>
            <a:r>
              <a:rPr lang="es-ES" sz="1600" dirty="0" err="1"/>
              <a:t>stride</a:t>
            </a:r>
            <a:r>
              <a:rPr lang="es-ES" sz="1600" dirty="0"/>
              <a:t> 8, 16x16).</a:t>
            </a:r>
          </a:p>
          <a:p>
            <a:endParaRPr lang="es-ES" sz="1600" dirty="0"/>
          </a:p>
          <a:p>
            <a:r>
              <a:rPr lang="es-ES" sz="1600" b="1" dirty="0" err="1"/>
              <a:t>Results</a:t>
            </a:r>
            <a:r>
              <a:rPr lang="es-ES" sz="1600" dirty="0"/>
              <a:t>:</a:t>
            </a:r>
          </a:p>
          <a:p>
            <a:pPr marL="742950" lvl="1" indent="-285750">
              <a:buFont typeface="Arial" panose="020B0604020202020204" pitchFamily="34" charset="0"/>
              <a:buChar char="•"/>
            </a:pPr>
            <a:r>
              <a:rPr lang="en-US" sz="1600" b="1" dirty="0"/>
              <a:t>3.9 points</a:t>
            </a:r>
            <a:r>
              <a:rPr lang="en-US" sz="1600" dirty="0"/>
              <a:t> higher for</a:t>
            </a:r>
            <a:r>
              <a:rPr lang="en-US" sz="1600" b="1" dirty="0"/>
              <a:t> Vim-Tiny </a:t>
            </a:r>
            <a:r>
              <a:rPr lang="en-US" sz="1600" dirty="0"/>
              <a:t>over</a:t>
            </a:r>
            <a:r>
              <a:rPr lang="en-US" sz="1600" b="1" dirty="0"/>
              <a:t> </a:t>
            </a:r>
            <a:r>
              <a:rPr lang="en-US" sz="1600" b="1" dirty="0" err="1"/>
              <a:t>DeiT</a:t>
            </a:r>
            <a:r>
              <a:rPr lang="en-US" sz="1600" b="1" dirty="0"/>
              <a:t>-Tiny</a:t>
            </a:r>
          </a:p>
          <a:p>
            <a:pPr marL="742950" lvl="1" indent="-285750">
              <a:buFont typeface="Arial" panose="020B0604020202020204" pitchFamily="34" charset="0"/>
              <a:buChar char="•"/>
            </a:pPr>
            <a:r>
              <a:rPr lang="en-US" sz="1600" b="1" dirty="0"/>
              <a:t>0.7 points </a:t>
            </a:r>
            <a:r>
              <a:rPr lang="en-US" sz="1600" dirty="0"/>
              <a:t>higher</a:t>
            </a:r>
            <a:r>
              <a:rPr lang="en-US" sz="1600" b="1" dirty="0"/>
              <a:t> </a:t>
            </a:r>
            <a:r>
              <a:rPr lang="en-US" sz="1600" dirty="0"/>
              <a:t>for</a:t>
            </a:r>
            <a:r>
              <a:rPr lang="en-US" sz="1600" b="1" dirty="0"/>
              <a:t> Vim-Small </a:t>
            </a:r>
            <a:r>
              <a:rPr lang="en-US" sz="1600" dirty="0"/>
              <a:t>over</a:t>
            </a:r>
            <a:r>
              <a:rPr lang="en-US" sz="1600" b="1" dirty="0"/>
              <a:t> </a:t>
            </a:r>
            <a:r>
              <a:rPr lang="en-US" sz="1600" b="1" dirty="0" err="1"/>
              <a:t>DeiT</a:t>
            </a:r>
            <a:r>
              <a:rPr lang="en-US" sz="1600" b="1" dirty="0"/>
              <a:t>-Small</a:t>
            </a:r>
          </a:p>
          <a:p>
            <a:pPr marL="742950" lvl="1" indent="-285750">
              <a:buFont typeface="Arial" panose="020B0604020202020204" pitchFamily="34" charset="0"/>
              <a:buChar char="•"/>
            </a:pPr>
            <a:r>
              <a:rPr lang="es-ES" sz="1600" b="1" dirty="0" err="1"/>
              <a:t>Vim</a:t>
            </a:r>
            <a:r>
              <a:rPr lang="es-ES" sz="1600" b="1" dirty="0"/>
              <a:t>-S </a:t>
            </a:r>
            <a:r>
              <a:rPr lang="es-ES" sz="1600" dirty="0" err="1"/>
              <a:t>achieves</a:t>
            </a:r>
            <a:r>
              <a:rPr lang="es-ES" sz="1600" dirty="0"/>
              <a:t> </a:t>
            </a:r>
            <a:r>
              <a:rPr lang="es-ES" sz="1600" dirty="0" err="1"/>
              <a:t>results</a:t>
            </a:r>
            <a:r>
              <a:rPr lang="es-ES" sz="1600" dirty="0"/>
              <a:t> </a:t>
            </a:r>
            <a:r>
              <a:rPr lang="es-ES" sz="1600" b="1" dirty="0"/>
              <a:t>similar</a:t>
            </a:r>
            <a:r>
              <a:rPr lang="es-ES" sz="1600" dirty="0"/>
              <a:t> </a:t>
            </a:r>
            <a:r>
              <a:rPr lang="es-ES" sz="1600" b="1" dirty="0" err="1"/>
              <a:t>to</a:t>
            </a:r>
            <a:r>
              <a:rPr lang="es-ES" sz="1600" b="1" dirty="0"/>
              <a:t> </a:t>
            </a:r>
            <a:r>
              <a:rPr lang="es-ES" sz="1600" b="1" dirty="0" err="1"/>
              <a:t>DeiT</a:t>
            </a:r>
            <a:r>
              <a:rPr lang="es-ES" sz="1600" b="1" dirty="0"/>
              <a:t>-B </a:t>
            </a:r>
            <a:r>
              <a:rPr lang="es-ES" sz="1600" dirty="0" err="1"/>
              <a:t>with</a:t>
            </a:r>
            <a:r>
              <a:rPr lang="es-ES" sz="1600" dirty="0"/>
              <a:t> LSFT</a:t>
            </a:r>
          </a:p>
          <a:p>
            <a:pPr marL="742950" lvl="1" indent="-285750">
              <a:buSzPts val="100"/>
              <a:buFont typeface="Arial" panose="020B0604020202020204" pitchFamily="34" charset="0"/>
              <a:buChar char="•"/>
            </a:pPr>
            <a:r>
              <a:rPr lang="en-US" sz="1600" b="1" dirty="0">
                <a:noFill/>
              </a:rPr>
              <a:t>1248×1248: Vim </a:t>
            </a:r>
            <a:r>
              <a:rPr lang="en-US" sz="1600" dirty="0">
                <a:noFill/>
              </a:rPr>
              <a:t>is</a:t>
            </a:r>
            <a:r>
              <a:rPr lang="en-US" sz="1600" b="1" dirty="0">
                <a:noFill/>
              </a:rPr>
              <a:t> 2.8× faster </a:t>
            </a:r>
            <a:r>
              <a:rPr lang="en-US" sz="1600" dirty="0">
                <a:noFill/>
              </a:rPr>
              <a:t>than </a:t>
            </a:r>
            <a:r>
              <a:rPr lang="en-US" sz="1600" dirty="0" err="1">
                <a:noFill/>
              </a:rPr>
              <a:t>DeiT</a:t>
            </a:r>
            <a:r>
              <a:rPr lang="en-US" sz="1600" b="1" dirty="0">
                <a:noFill/>
              </a:rPr>
              <a:t> </a:t>
            </a:r>
            <a:r>
              <a:rPr lang="en-US" sz="1600" dirty="0">
                <a:noFill/>
              </a:rPr>
              <a:t>and</a:t>
            </a:r>
            <a:r>
              <a:rPr lang="en-US" sz="1600" b="1" dirty="0">
                <a:noFill/>
              </a:rPr>
              <a:t> saves 86.8% GPU memory</a:t>
            </a:r>
            <a:endParaRPr lang="es-ES" sz="1600" b="1" dirty="0">
              <a:noFill/>
            </a:endParaRPr>
          </a:p>
          <a:p>
            <a:pPr marL="742950" lvl="1" indent="-285750">
              <a:buFont typeface="Arial" panose="020B0604020202020204" pitchFamily="34" charset="0"/>
              <a:buChar char="•"/>
            </a:pPr>
            <a:endParaRPr lang="en-US" dirty="0"/>
          </a:p>
        </p:txBody>
      </p:sp>
      <p:sp>
        <p:nvSpPr>
          <p:cNvPr id="42" name="Rectángulo 41">
            <a:extLst>
              <a:ext uri="{FF2B5EF4-FFF2-40B4-BE49-F238E27FC236}">
                <a16:creationId xmlns:a16="http://schemas.microsoft.com/office/drawing/2014/main" id="{5556268E-3374-C72A-B62B-02DCD83EB0A4}"/>
              </a:ext>
            </a:extLst>
          </p:cNvPr>
          <p:cNvSpPr/>
          <p:nvPr>
            <p:custDataLst>
              <p:tags r:id="rId5"/>
            </p:custDataLst>
          </p:nvPr>
        </p:nvSpPr>
        <p:spPr>
          <a:xfrm>
            <a:off x="3567114" y="5620667"/>
            <a:ext cx="529164"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4" name="Conector: angular 43">
            <a:extLst>
              <a:ext uri="{FF2B5EF4-FFF2-40B4-BE49-F238E27FC236}">
                <a16:creationId xmlns:a16="http://schemas.microsoft.com/office/drawing/2014/main" id="{14479FBC-A486-9C5B-C245-D793232F32F2}"/>
              </a:ext>
            </a:extLst>
          </p:cNvPr>
          <p:cNvCxnSpPr>
            <a:cxnSpLocks/>
            <a:stCxn id="42" idx="3"/>
            <a:endCxn id="51" idx="3"/>
          </p:cNvCxnSpPr>
          <p:nvPr>
            <p:custDataLst>
              <p:tags r:id="rId6"/>
            </p:custDataLst>
          </p:nvPr>
        </p:nvCxnSpPr>
        <p:spPr>
          <a:xfrm flipH="1" flipV="1">
            <a:off x="4039106" y="4422224"/>
            <a:ext cx="57172" cy="1291591"/>
          </a:xfrm>
          <a:prstGeom prst="bentConnector3">
            <a:avLst>
              <a:gd name="adj1" fmla="val -399846"/>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Rectángulo 45">
            <a:extLst>
              <a:ext uri="{FF2B5EF4-FFF2-40B4-BE49-F238E27FC236}">
                <a16:creationId xmlns:a16="http://schemas.microsoft.com/office/drawing/2014/main" id="{B6F09BC3-59A5-CBEA-4A7B-87627DE772FB}"/>
              </a:ext>
            </a:extLst>
          </p:cNvPr>
          <p:cNvSpPr/>
          <p:nvPr>
            <p:custDataLst>
              <p:tags r:id="rId7"/>
            </p:custDataLst>
          </p:nvPr>
        </p:nvSpPr>
        <p:spPr>
          <a:xfrm>
            <a:off x="1130310" y="5616951"/>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Rectángulo 50">
            <a:extLst>
              <a:ext uri="{FF2B5EF4-FFF2-40B4-BE49-F238E27FC236}">
                <a16:creationId xmlns:a16="http://schemas.microsoft.com/office/drawing/2014/main" id="{AEDC95D6-3356-FF41-C9FC-17204B37E370}"/>
              </a:ext>
            </a:extLst>
          </p:cNvPr>
          <p:cNvSpPr/>
          <p:nvPr>
            <p:custDataLst>
              <p:tags r:id="rId8"/>
            </p:custDataLst>
          </p:nvPr>
        </p:nvSpPr>
        <p:spPr>
          <a:xfrm>
            <a:off x="3626979" y="4329076"/>
            <a:ext cx="412127"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Rectángulo 52">
            <a:extLst>
              <a:ext uri="{FF2B5EF4-FFF2-40B4-BE49-F238E27FC236}">
                <a16:creationId xmlns:a16="http://schemas.microsoft.com/office/drawing/2014/main" id="{88A9D42E-CC4F-3BA0-7F21-728CC8BB9BCE}"/>
              </a:ext>
            </a:extLst>
          </p:cNvPr>
          <p:cNvSpPr/>
          <p:nvPr>
            <p:custDataLst>
              <p:tags r:id="rId9"/>
            </p:custDataLst>
          </p:nvPr>
        </p:nvSpPr>
        <p:spPr>
          <a:xfrm>
            <a:off x="1152610" y="4321139"/>
            <a:ext cx="581446" cy="1862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528470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
</p:tagLst>
</file>

<file path=ppt/tags/tag1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 name="PPSPLIT_DONE" val="1"/>
</p:tagLst>
</file>

<file path=ppt/tags/tag11.xml><?xml version="1.0" encoding="utf-8"?>
<p:tagLst xmlns:a="http://schemas.openxmlformats.org/drawingml/2006/main" xmlns:r="http://schemas.openxmlformats.org/officeDocument/2006/relationships" xmlns:p="http://schemas.openxmlformats.org/presentationml/2006/main">
  <p:tag name="PPSPLIT_ID" val=" 2"/>
</p:tagLst>
</file>

<file path=ppt/tags/tag12.xml><?xml version="1.0" encoding="utf-8"?>
<p:tagLst xmlns:a="http://schemas.openxmlformats.org/drawingml/2006/main" xmlns:r="http://schemas.openxmlformats.org/officeDocument/2006/relationships" xmlns:p="http://schemas.openxmlformats.org/presentationml/2006/main">
  <p:tag name="PPSPLIT_ID" val=" 9"/>
</p:tagLst>
</file>

<file path=ppt/tags/tag13.xml><?xml version="1.0" encoding="utf-8"?>
<p:tagLst xmlns:a="http://schemas.openxmlformats.org/drawingml/2006/main" xmlns:r="http://schemas.openxmlformats.org/officeDocument/2006/relationships" xmlns:p="http://schemas.openxmlformats.org/presentationml/2006/main">
  <p:tag name="PPSPLIT_ID" val=" 13"/>
</p:tagLst>
</file>

<file path=ppt/tags/tag14.xml><?xml version="1.0" encoding="utf-8"?>
<p:tagLst xmlns:a="http://schemas.openxmlformats.org/drawingml/2006/main" xmlns:r="http://schemas.openxmlformats.org/officeDocument/2006/relationships" xmlns:p="http://schemas.openxmlformats.org/presentationml/2006/main">
  <p:tag name="PPSPLIT_ID" val=" 19"/>
</p:tagLst>
</file>

<file path=ppt/tags/tag15.xml><?xml version="1.0" encoding="utf-8"?>
<p:tagLst xmlns:a="http://schemas.openxmlformats.org/drawingml/2006/main" xmlns:r="http://schemas.openxmlformats.org/officeDocument/2006/relationships" xmlns:p="http://schemas.openxmlformats.org/presentationml/2006/main">
  <p:tag name="PPSPLIT_ID" val=" 20"/>
</p:tagLst>
</file>

<file path=ppt/tags/tag16.xml><?xml version="1.0" encoding="utf-8"?>
<p:tagLst xmlns:a="http://schemas.openxmlformats.org/drawingml/2006/main" xmlns:r="http://schemas.openxmlformats.org/officeDocument/2006/relationships" xmlns:p="http://schemas.openxmlformats.org/presentationml/2006/main">
  <p:tag name="PPSPLIT_ID" val=" 24"/>
</p:tagLst>
</file>

<file path=ppt/tags/tag17.xml><?xml version="1.0" encoding="utf-8"?>
<p:tagLst xmlns:a="http://schemas.openxmlformats.org/drawingml/2006/main" xmlns:r="http://schemas.openxmlformats.org/officeDocument/2006/relationships" xmlns:p="http://schemas.openxmlformats.org/presentationml/2006/main">
  <p:tag name="PPSPLIT_ID" val=" 27"/>
</p:tagLst>
</file>

<file path=ppt/tags/tag18.xml><?xml version="1.0" encoding="utf-8"?>
<p:tagLst xmlns:a="http://schemas.openxmlformats.org/drawingml/2006/main" xmlns:r="http://schemas.openxmlformats.org/officeDocument/2006/relationships" xmlns:p="http://schemas.openxmlformats.org/presentationml/2006/main">
  <p:tag name="PPSPLIT_ID" val=" 36"/>
</p:tagLst>
</file>

<file path=ppt/tags/tag19.xml><?xml version="1.0" encoding="utf-8"?>
<p:tagLst xmlns:a="http://schemas.openxmlformats.org/drawingml/2006/main" xmlns:r="http://schemas.openxmlformats.org/officeDocument/2006/relationships" xmlns:p="http://schemas.openxmlformats.org/presentationml/2006/main">
  <p:tag name="PPSPLIT_ID" val=" 37"/>
</p:tagLst>
</file>

<file path=ppt/tags/tag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
</p:tagLst>
</file>

<file path=ppt/tags/tag2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 name="PPSPLIT_DONE" val="1"/>
</p:tagLst>
</file>

<file path=ppt/tags/tag21.xml><?xml version="1.0" encoding="utf-8"?>
<p:tagLst xmlns:a="http://schemas.openxmlformats.org/drawingml/2006/main" xmlns:r="http://schemas.openxmlformats.org/officeDocument/2006/relationships" xmlns:p="http://schemas.openxmlformats.org/presentationml/2006/main">
  <p:tag name="PPSPLIT_ID" val=" 2"/>
</p:tagLst>
</file>

<file path=ppt/tags/tag22.xml><?xml version="1.0" encoding="utf-8"?>
<p:tagLst xmlns:a="http://schemas.openxmlformats.org/drawingml/2006/main" xmlns:r="http://schemas.openxmlformats.org/officeDocument/2006/relationships" xmlns:p="http://schemas.openxmlformats.org/presentationml/2006/main">
  <p:tag name="PPSPLIT_ID" val=" 9"/>
</p:tagLst>
</file>

<file path=ppt/tags/tag23.xml><?xml version="1.0" encoding="utf-8"?>
<p:tagLst xmlns:a="http://schemas.openxmlformats.org/drawingml/2006/main" xmlns:r="http://schemas.openxmlformats.org/officeDocument/2006/relationships" xmlns:p="http://schemas.openxmlformats.org/presentationml/2006/main">
  <p:tag name="PPSPLIT_ID" val=" 13"/>
</p:tagLst>
</file>

<file path=ppt/tags/tag24.xml><?xml version="1.0" encoding="utf-8"?>
<p:tagLst xmlns:a="http://schemas.openxmlformats.org/drawingml/2006/main" xmlns:r="http://schemas.openxmlformats.org/officeDocument/2006/relationships" xmlns:p="http://schemas.openxmlformats.org/presentationml/2006/main">
  <p:tag name="PPSPLIT_ID" val=" 32"/>
</p:tagLst>
</file>

<file path=ppt/tags/tag25.xml><?xml version="1.0" encoding="utf-8"?>
<p:tagLst xmlns:a="http://schemas.openxmlformats.org/drawingml/2006/main" xmlns:r="http://schemas.openxmlformats.org/officeDocument/2006/relationships" xmlns:p="http://schemas.openxmlformats.org/presentationml/2006/main">
  <p:tag name="PPSPLIT_ID" val=" 33"/>
</p:tagLst>
</file>

<file path=ppt/tags/tag26.xml><?xml version="1.0" encoding="utf-8"?>
<p:tagLst xmlns:a="http://schemas.openxmlformats.org/drawingml/2006/main" xmlns:r="http://schemas.openxmlformats.org/officeDocument/2006/relationships" xmlns:p="http://schemas.openxmlformats.org/presentationml/2006/main">
  <p:tag name="PPSPLIT_ID" val=" 34"/>
</p:tagLst>
</file>

<file path=ppt/tags/tag27.xml><?xml version="1.0" encoding="utf-8"?>
<p:tagLst xmlns:a="http://schemas.openxmlformats.org/drawingml/2006/main" xmlns:r="http://schemas.openxmlformats.org/officeDocument/2006/relationships" xmlns:p="http://schemas.openxmlformats.org/presentationml/2006/main">
  <p:tag name="PPSPLIT_ID" val=" 35"/>
</p:tagLst>
</file>

<file path=ppt/tags/tag28.xml><?xml version="1.0" encoding="utf-8"?>
<p:tagLst xmlns:a="http://schemas.openxmlformats.org/drawingml/2006/main" xmlns:r="http://schemas.openxmlformats.org/officeDocument/2006/relationships" xmlns:p="http://schemas.openxmlformats.org/presentationml/2006/main">
  <p:tag name="PPSPLIT_ID" val=" 38"/>
</p:tagLst>
</file>

<file path=ppt/tags/tag29.xml><?xml version="1.0" encoding="utf-8"?>
<p:tagLst xmlns:a="http://schemas.openxmlformats.org/drawingml/2006/main" xmlns:r="http://schemas.openxmlformats.org/officeDocument/2006/relationships" xmlns:p="http://schemas.openxmlformats.org/presentationml/2006/main">
  <p:tag name="PPSPLIT_ID" val=" 39"/>
</p:tagLst>
</file>

<file path=ppt/tags/tag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
</p:tagLst>
</file>

<file path=ppt/tags/tag3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 name="PPSPLIT_DONE" val="1"/>
</p:tagLst>
</file>

<file path=ppt/tags/tag31.xml><?xml version="1.0" encoding="utf-8"?>
<p:tagLst xmlns:a="http://schemas.openxmlformats.org/drawingml/2006/main" xmlns:r="http://schemas.openxmlformats.org/officeDocument/2006/relationships" xmlns:p="http://schemas.openxmlformats.org/presentationml/2006/main">
  <p:tag name="PPSPLIT_ID" val=" 2"/>
</p:tagLst>
</file>

<file path=ppt/tags/tag32.xml><?xml version="1.0" encoding="utf-8"?>
<p:tagLst xmlns:a="http://schemas.openxmlformats.org/drawingml/2006/main" xmlns:r="http://schemas.openxmlformats.org/officeDocument/2006/relationships" xmlns:p="http://schemas.openxmlformats.org/presentationml/2006/main">
  <p:tag name="PPSPLIT_ID" val=" 9"/>
</p:tagLst>
</file>

<file path=ppt/tags/tag33.xml><?xml version="1.0" encoding="utf-8"?>
<p:tagLst xmlns:a="http://schemas.openxmlformats.org/drawingml/2006/main" xmlns:r="http://schemas.openxmlformats.org/officeDocument/2006/relationships" xmlns:p="http://schemas.openxmlformats.org/presentationml/2006/main">
  <p:tag name="PPSPLIT_ID" val=" 13"/>
</p:tagLst>
</file>

<file path=ppt/tags/tag34.xml><?xml version="1.0" encoding="utf-8"?>
<p:tagLst xmlns:a="http://schemas.openxmlformats.org/drawingml/2006/main" xmlns:r="http://schemas.openxmlformats.org/officeDocument/2006/relationships" xmlns:p="http://schemas.openxmlformats.org/presentationml/2006/main">
  <p:tag name="PPSPLIT_ID" val=" 42"/>
</p:tagLst>
</file>

<file path=ppt/tags/tag35.xml><?xml version="1.0" encoding="utf-8"?>
<p:tagLst xmlns:a="http://schemas.openxmlformats.org/drawingml/2006/main" xmlns:r="http://schemas.openxmlformats.org/officeDocument/2006/relationships" xmlns:p="http://schemas.openxmlformats.org/presentationml/2006/main">
  <p:tag name="PPSPLIT_ID" val=" 44"/>
</p:tagLst>
</file>

<file path=ppt/tags/tag36.xml><?xml version="1.0" encoding="utf-8"?>
<p:tagLst xmlns:a="http://schemas.openxmlformats.org/drawingml/2006/main" xmlns:r="http://schemas.openxmlformats.org/officeDocument/2006/relationships" xmlns:p="http://schemas.openxmlformats.org/presentationml/2006/main">
  <p:tag name="PPSPLIT_ID" val=" 46"/>
</p:tagLst>
</file>

<file path=ppt/tags/tag37.xml><?xml version="1.0" encoding="utf-8"?>
<p:tagLst xmlns:a="http://schemas.openxmlformats.org/drawingml/2006/main" xmlns:r="http://schemas.openxmlformats.org/officeDocument/2006/relationships" xmlns:p="http://schemas.openxmlformats.org/presentationml/2006/main">
  <p:tag name="PPSPLIT_ID" val=" 51"/>
</p:tagLst>
</file>

<file path=ppt/tags/tag38.xml><?xml version="1.0" encoding="utf-8"?>
<p:tagLst xmlns:a="http://schemas.openxmlformats.org/drawingml/2006/main" xmlns:r="http://schemas.openxmlformats.org/officeDocument/2006/relationships" xmlns:p="http://schemas.openxmlformats.org/presentationml/2006/main">
  <p:tag name="PPSPLIT_ID" val=" 53"/>
</p:tagLst>
</file>

<file path=ppt/tags/tag3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Lst>
</file>

<file path=ppt/tags/tag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
</p:tagLst>
</file>

<file path=ppt/tags/tag40.xml><?xml version="1.0" encoding="utf-8"?>
<p:tagLst xmlns:a="http://schemas.openxmlformats.org/drawingml/2006/main" xmlns:r="http://schemas.openxmlformats.org/officeDocument/2006/relationships" xmlns:p="http://schemas.openxmlformats.org/presentationml/2006/main">
  <p:tag name="PPSPLIT_ID" val=" 2"/>
</p:tagLst>
</file>

<file path=ppt/tags/tag41.xml><?xml version="1.0" encoding="utf-8"?>
<p:tagLst xmlns:a="http://schemas.openxmlformats.org/drawingml/2006/main" xmlns:r="http://schemas.openxmlformats.org/officeDocument/2006/relationships" xmlns:p="http://schemas.openxmlformats.org/presentationml/2006/main">
  <p:tag name="PPSPLIT_ID" val=" 9"/>
</p:tagLst>
</file>

<file path=ppt/tags/tag42.xml><?xml version="1.0" encoding="utf-8"?>
<p:tagLst xmlns:a="http://schemas.openxmlformats.org/drawingml/2006/main" xmlns:r="http://schemas.openxmlformats.org/officeDocument/2006/relationships" xmlns:p="http://schemas.openxmlformats.org/presentationml/2006/main">
  <p:tag name="PPSPLIT_ID" val=" 13"/>
</p:tagLst>
</file>

<file path=ppt/tags/tag43.xml><?xml version="1.0" encoding="utf-8"?>
<p:tagLst xmlns:a="http://schemas.openxmlformats.org/drawingml/2006/main" xmlns:r="http://schemas.openxmlformats.org/officeDocument/2006/relationships" xmlns:p="http://schemas.openxmlformats.org/presentationml/2006/main">
  <p:tag name="PPSPLIT_ID" val=" 18"/>
</p:tagLst>
</file>

<file path=ppt/tags/tag4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 name="PPSPLIT_DONE" val="1"/>
</p:tagLst>
</file>

<file path=ppt/tags/tag45.xml><?xml version="1.0" encoding="utf-8"?>
<p:tagLst xmlns:a="http://schemas.openxmlformats.org/drawingml/2006/main" xmlns:r="http://schemas.openxmlformats.org/officeDocument/2006/relationships" xmlns:p="http://schemas.openxmlformats.org/presentationml/2006/main">
  <p:tag name="PPSPLIT_ID" val=" 2"/>
</p:tagLst>
</file>

<file path=ppt/tags/tag46.xml><?xml version="1.0" encoding="utf-8"?>
<p:tagLst xmlns:a="http://schemas.openxmlformats.org/drawingml/2006/main" xmlns:r="http://schemas.openxmlformats.org/officeDocument/2006/relationships" xmlns:p="http://schemas.openxmlformats.org/presentationml/2006/main">
  <p:tag name="PPSPLIT_ID" val=" 13"/>
</p:tagLst>
</file>

<file path=ppt/tags/tag47.xml><?xml version="1.0" encoding="utf-8"?>
<p:tagLst xmlns:a="http://schemas.openxmlformats.org/drawingml/2006/main" xmlns:r="http://schemas.openxmlformats.org/officeDocument/2006/relationships" xmlns:p="http://schemas.openxmlformats.org/presentationml/2006/main">
  <p:tag name="PPSPLIT_ID" val=" 5"/>
</p:tagLst>
</file>

<file path=ppt/tags/tag4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 name="PPSPLIT_DONE" val="1"/>
</p:tagLst>
</file>

<file path=ppt/tags/tag49.xml><?xml version="1.0" encoding="utf-8"?>
<p:tagLst xmlns:a="http://schemas.openxmlformats.org/drawingml/2006/main" xmlns:r="http://schemas.openxmlformats.org/officeDocument/2006/relationships" xmlns:p="http://schemas.openxmlformats.org/presentationml/2006/main">
  <p:tag name="PPSPLIT_ID" val=" 2"/>
</p:tagLst>
</file>

<file path=ppt/tags/tag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
</p:tagLst>
</file>

<file path=ppt/tags/tag50.xml><?xml version="1.0" encoding="utf-8"?>
<p:tagLst xmlns:a="http://schemas.openxmlformats.org/drawingml/2006/main" xmlns:r="http://schemas.openxmlformats.org/officeDocument/2006/relationships" xmlns:p="http://schemas.openxmlformats.org/presentationml/2006/main">
  <p:tag name="PPSPLIT_ID" val=" 13"/>
</p:tagLst>
</file>

<file path=ppt/tags/tag51.xml><?xml version="1.0" encoding="utf-8"?>
<p:tagLst xmlns:a="http://schemas.openxmlformats.org/drawingml/2006/main" xmlns:r="http://schemas.openxmlformats.org/officeDocument/2006/relationships" xmlns:p="http://schemas.openxmlformats.org/presentationml/2006/main">
  <p:tag name="PPSPLIT_ID" val=" 5"/>
</p:tagLst>
</file>

<file path=ppt/tags/tag52.xml><?xml version="1.0" encoding="utf-8"?>
<p:tagLst xmlns:a="http://schemas.openxmlformats.org/drawingml/2006/main" xmlns:r="http://schemas.openxmlformats.org/officeDocument/2006/relationships" xmlns:p="http://schemas.openxmlformats.org/presentationml/2006/main">
  <p:tag name="PPSPLIT_ID" val=" 17"/>
</p:tagLst>
</file>

<file path=ppt/tags/tag53.xml><?xml version="1.0" encoding="utf-8"?>
<p:tagLst xmlns:a="http://schemas.openxmlformats.org/drawingml/2006/main" xmlns:r="http://schemas.openxmlformats.org/officeDocument/2006/relationships" xmlns:p="http://schemas.openxmlformats.org/presentationml/2006/main">
  <p:tag name="PPSPLIT_ID" val=" 19"/>
</p:tagLst>
</file>

<file path=ppt/tags/tag54.xml><?xml version="1.0" encoding="utf-8"?>
<p:tagLst xmlns:a="http://schemas.openxmlformats.org/drawingml/2006/main" xmlns:r="http://schemas.openxmlformats.org/officeDocument/2006/relationships" xmlns:p="http://schemas.openxmlformats.org/presentationml/2006/main">
  <p:tag name="PPSPLIT_ID" val=" 20"/>
</p:tagLst>
</file>

<file path=ppt/tags/tag55.xml><?xml version="1.0" encoding="utf-8"?>
<p:tagLst xmlns:a="http://schemas.openxmlformats.org/drawingml/2006/main" xmlns:r="http://schemas.openxmlformats.org/officeDocument/2006/relationships" xmlns:p="http://schemas.openxmlformats.org/presentationml/2006/main">
  <p:tag name="PPSPLIT_ID" val=" 21"/>
</p:tagLst>
</file>

<file path=ppt/tags/tag56.xml><?xml version="1.0" encoding="utf-8"?>
<p:tagLst xmlns:a="http://schemas.openxmlformats.org/drawingml/2006/main" xmlns:r="http://schemas.openxmlformats.org/officeDocument/2006/relationships" xmlns:p="http://schemas.openxmlformats.org/presentationml/2006/main">
  <p:tag name="PPSPLIT_ID" val=" 22"/>
</p:tagLst>
</file>

<file path=ppt/tags/tag57.xml><?xml version="1.0" encoding="utf-8"?>
<p:tagLst xmlns:a="http://schemas.openxmlformats.org/drawingml/2006/main" xmlns:r="http://schemas.openxmlformats.org/officeDocument/2006/relationships" xmlns:p="http://schemas.openxmlformats.org/presentationml/2006/main">
  <p:tag name="PPSPLIT_ID" val=" 23"/>
</p:tagLst>
</file>

<file path=ppt/tags/tag5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 name="PPSPLIT_DONE" val="1"/>
</p:tagLst>
</file>

<file path=ppt/tags/tag59.xml><?xml version="1.0" encoding="utf-8"?>
<p:tagLst xmlns:a="http://schemas.openxmlformats.org/drawingml/2006/main" xmlns:r="http://schemas.openxmlformats.org/officeDocument/2006/relationships" xmlns:p="http://schemas.openxmlformats.org/presentationml/2006/main">
  <p:tag name="PPSPLIT_ID" val=" 2"/>
</p:tagLst>
</file>

<file path=ppt/tags/tag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 name="PPSPLIT_DONE" val="1"/>
</p:tagLst>
</file>

<file path=ppt/tags/tag60.xml><?xml version="1.0" encoding="utf-8"?>
<p:tagLst xmlns:a="http://schemas.openxmlformats.org/drawingml/2006/main" xmlns:r="http://schemas.openxmlformats.org/officeDocument/2006/relationships" xmlns:p="http://schemas.openxmlformats.org/presentationml/2006/main">
  <p:tag name="PPSPLIT_ID" val=" 13"/>
</p:tagLst>
</file>

<file path=ppt/tags/tag61.xml><?xml version="1.0" encoding="utf-8"?>
<p:tagLst xmlns:a="http://schemas.openxmlformats.org/drawingml/2006/main" xmlns:r="http://schemas.openxmlformats.org/officeDocument/2006/relationships" xmlns:p="http://schemas.openxmlformats.org/presentationml/2006/main">
  <p:tag name="PPSPLIT_ID" val=" 5"/>
</p:tagLst>
</file>

<file path=ppt/tags/tag62.xml><?xml version="1.0" encoding="utf-8"?>
<p:tagLst xmlns:a="http://schemas.openxmlformats.org/drawingml/2006/main" xmlns:r="http://schemas.openxmlformats.org/officeDocument/2006/relationships" xmlns:p="http://schemas.openxmlformats.org/presentationml/2006/main">
  <p:tag name="PPSPLIT_ID" val=" 24"/>
</p:tagLst>
</file>

<file path=ppt/tags/tag63.xml><?xml version="1.0" encoding="utf-8"?>
<p:tagLst xmlns:a="http://schemas.openxmlformats.org/drawingml/2006/main" xmlns:r="http://schemas.openxmlformats.org/officeDocument/2006/relationships" xmlns:p="http://schemas.openxmlformats.org/presentationml/2006/main">
  <p:tag name="PPSPLIT_ID" val=" 25"/>
</p:tagLst>
</file>

<file path=ppt/tags/tag64.xml><?xml version="1.0" encoding="utf-8"?>
<p:tagLst xmlns:a="http://schemas.openxmlformats.org/drawingml/2006/main" xmlns:r="http://schemas.openxmlformats.org/officeDocument/2006/relationships" xmlns:p="http://schemas.openxmlformats.org/presentationml/2006/main">
  <p:tag name="PPSPLIT_ID" val=" 26"/>
</p:tagLst>
</file>

<file path=ppt/tags/tag65.xml><?xml version="1.0" encoding="utf-8"?>
<p:tagLst xmlns:a="http://schemas.openxmlformats.org/drawingml/2006/main" xmlns:r="http://schemas.openxmlformats.org/officeDocument/2006/relationships" xmlns:p="http://schemas.openxmlformats.org/presentationml/2006/main">
  <p:tag name="PPSPLIT_ID" val=" 27"/>
</p:tagLst>
</file>

<file path=ppt/tags/tag66.xml><?xml version="1.0" encoding="utf-8"?>
<p:tagLst xmlns:a="http://schemas.openxmlformats.org/drawingml/2006/main" xmlns:r="http://schemas.openxmlformats.org/officeDocument/2006/relationships" xmlns:p="http://schemas.openxmlformats.org/presentationml/2006/main">
  <p:tag name="PPSPLIT_ID" val=" 28"/>
</p:tagLst>
</file>

<file path=ppt/tags/tag67.xml><?xml version="1.0" encoding="utf-8"?>
<p:tagLst xmlns:a="http://schemas.openxmlformats.org/drawingml/2006/main" xmlns:r="http://schemas.openxmlformats.org/officeDocument/2006/relationships" xmlns:p="http://schemas.openxmlformats.org/presentationml/2006/main">
  <p:tag name="PPSPLIT_ID" val=" 29"/>
</p:tagLst>
</file>

<file path=ppt/tags/tag6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Lst>
</file>

<file path=ppt/tags/tag69.xml><?xml version="1.0" encoding="utf-8"?>
<p:tagLst xmlns:a="http://schemas.openxmlformats.org/drawingml/2006/main" xmlns:r="http://schemas.openxmlformats.org/officeDocument/2006/relationships" xmlns:p="http://schemas.openxmlformats.org/presentationml/2006/main">
  <p:tag name="PPSPLIT_ID" val=" 2"/>
</p:tagLst>
</file>

<file path=ppt/tags/tag7.xml><?xml version="1.0" encoding="utf-8"?>
<p:tagLst xmlns:a="http://schemas.openxmlformats.org/drawingml/2006/main" xmlns:r="http://schemas.openxmlformats.org/officeDocument/2006/relationships" xmlns:p="http://schemas.openxmlformats.org/presentationml/2006/main">
  <p:tag name="PPSPLIT_ID" val=" 2"/>
</p:tagLst>
</file>

<file path=ppt/tags/tag70.xml><?xml version="1.0" encoding="utf-8"?>
<p:tagLst xmlns:a="http://schemas.openxmlformats.org/drawingml/2006/main" xmlns:r="http://schemas.openxmlformats.org/officeDocument/2006/relationships" xmlns:p="http://schemas.openxmlformats.org/presentationml/2006/main">
  <p:tag name="PPSPLIT_ID" val=" 13"/>
</p:tagLst>
</file>

<file path=ppt/tags/tag71.xml><?xml version="1.0" encoding="utf-8"?>
<p:tagLst xmlns:a="http://schemas.openxmlformats.org/drawingml/2006/main" xmlns:r="http://schemas.openxmlformats.org/officeDocument/2006/relationships" xmlns:p="http://schemas.openxmlformats.org/presentationml/2006/main">
  <p:tag name="PPSPLIT_ID" val=" 5"/>
</p:tagLst>
</file>

<file path=ppt/tags/tag72.xml><?xml version="1.0" encoding="utf-8"?>
<p:tagLst xmlns:a="http://schemas.openxmlformats.org/drawingml/2006/main" xmlns:r="http://schemas.openxmlformats.org/officeDocument/2006/relationships" xmlns:p="http://schemas.openxmlformats.org/presentationml/2006/main">
  <p:tag name="PPSPLIT_ID" val=" 35"/>
</p:tagLst>
</file>

<file path=ppt/tags/tag73.xml><?xml version="1.0" encoding="utf-8"?>
<p:tagLst xmlns:a="http://schemas.openxmlformats.org/drawingml/2006/main" xmlns:r="http://schemas.openxmlformats.org/officeDocument/2006/relationships" xmlns:p="http://schemas.openxmlformats.org/presentationml/2006/main">
  <p:tag name="PPSPLIT_ID" val=" 36"/>
</p:tagLst>
</file>

<file path=ppt/tags/tag74.xml><?xml version="1.0" encoding="utf-8"?>
<p:tagLst xmlns:a="http://schemas.openxmlformats.org/drawingml/2006/main" xmlns:r="http://schemas.openxmlformats.org/officeDocument/2006/relationships" xmlns:p="http://schemas.openxmlformats.org/presentationml/2006/main">
  <p:tag name="PPSPLIT_ID" val=" 37"/>
</p:tagLst>
</file>

<file path=ppt/tags/tag75.xml><?xml version="1.0" encoding="utf-8"?>
<p:tagLst xmlns:a="http://schemas.openxmlformats.org/drawingml/2006/main" xmlns:r="http://schemas.openxmlformats.org/officeDocument/2006/relationships" xmlns:p="http://schemas.openxmlformats.org/presentationml/2006/main">
  <p:tag name="PPSPLIT_ID" val=" 38"/>
</p:tagLst>
</file>

<file path=ppt/tags/tag76.xml><?xml version="1.0" encoding="utf-8"?>
<p:tagLst xmlns:a="http://schemas.openxmlformats.org/drawingml/2006/main" xmlns:r="http://schemas.openxmlformats.org/officeDocument/2006/relationships" xmlns:p="http://schemas.openxmlformats.org/presentationml/2006/main">
  <p:tag name="PPSPLIT_ID" val=" 40"/>
</p:tagLst>
</file>

<file path=ppt/tags/tag77.xml><?xml version="1.0" encoding="utf-8"?>
<p:tagLst xmlns:a="http://schemas.openxmlformats.org/drawingml/2006/main" xmlns:r="http://schemas.openxmlformats.org/officeDocument/2006/relationships" xmlns:p="http://schemas.openxmlformats.org/presentationml/2006/main">
  <p:tag name="PPSPLIT_ID" val=" 41"/>
</p:tagLst>
</file>

<file path=ppt/tags/tag7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79.xml><?xml version="1.0" encoding="utf-8"?>
<p:tagLst xmlns:a="http://schemas.openxmlformats.org/drawingml/2006/main" xmlns:r="http://schemas.openxmlformats.org/officeDocument/2006/relationships" xmlns:p="http://schemas.openxmlformats.org/presentationml/2006/main">
  <p:tag name="PPSPLIT_ID" val=" 38"/>
</p:tagLst>
</file>

<file path=ppt/tags/tag8.xml><?xml version="1.0" encoding="utf-8"?>
<p:tagLst xmlns:a="http://schemas.openxmlformats.org/drawingml/2006/main" xmlns:r="http://schemas.openxmlformats.org/officeDocument/2006/relationships" xmlns:p="http://schemas.openxmlformats.org/presentationml/2006/main">
  <p:tag name="PPSPLIT_ID" val=" 9"/>
</p:tagLst>
</file>

<file path=ppt/tags/tag80.xml><?xml version="1.0" encoding="utf-8"?>
<p:tagLst xmlns:a="http://schemas.openxmlformats.org/drawingml/2006/main" xmlns:r="http://schemas.openxmlformats.org/officeDocument/2006/relationships" xmlns:p="http://schemas.openxmlformats.org/presentationml/2006/main">
  <p:tag name="PPSPLIT_ID" val=" 38"/>
</p:tagLst>
</file>

<file path=ppt/tags/tag8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82.xml><?xml version="1.0" encoding="utf-8"?>
<p:tagLst xmlns:a="http://schemas.openxmlformats.org/drawingml/2006/main" xmlns:r="http://schemas.openxmlformats.org/officeDocument/2006/relationships" xmlns:p="http://schemas.openxmlformats.org/presentationml/2006/main">
  <p:tag name="PPSPLIT_ID" val=" 38"/>
</p:tagLst>
</file>

<file path=ppt/tags/tag83.xml><?xml version="1.0" encoding="utf-8"?>
<p:tagLst xmlns:a="http://schemas.openxmlformats.org/drawingml/2006/main" xmlns:r="http://schemas.openxmlformats.org/officeDocument/2006/relationships" xmlns:p="http://schemas.openxmlformats.org/presentationml/2006/main">
  <p:tag name="PPSPLIT_ID" val=" 38"/>
</p:tagLst>
</file>

<file path=ppt/tags/tag8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85.xml><?xml version="1.0" encoding="utf-8"?>
<p:tagLst xmlns:a="http://schemas.openxmlformats.org/drawingml/2006/main" xmlns:r="http://schemas.openxmlformats.org/officeDocument/2006/relationships" xmlns:p="http://schemas.openxmlformats.org/presentationml/2006/main">
  <p:tag name="PPSPLIT_ID" val=" 38"/>
</p:tagLst>
</file>

<file path=ppt/tags/tag86.xml><?xml version="1.0" encoding="utf-8"?>
<p:tagLst xmlns:a="http://schemas.openxmlformats.org/drawingml/2006/main" xmlns:r="http://schemas.openxmlformats.org/officeDocument/2006/relationships" xmlns:p="http://schemas.openxmlformats.org/presentationml/2006/main">
  <p:tag name="PPSPLIT_ID" val=" 38"/>
</p:tagLst>
</file>

<file path=ppt/tags/tag8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9"/>
</p:tagLst>
</file>

<file path=ppt/tags/tag8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0"/>
</p:tagLst>
</file>

<file path=ppt/tags/tag8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1"/>
</p:tagLst>
</file>

<file path=ppt/tags/tag9.xml><?xml version="1.0" encoding="utf-8"?>
<p:tagLst xmlns:a="http://schemas.openxmlformats.org/drawingml/2006/main" xmlns:r="http://schemas.openxmlformats.org/officeDocument/2006/relationships" xmlns:p="http://schemas.openxmlformats.org/presentationml/2006/main">
  <p:tag name="PPSPLIT_ID" val=" 13"/>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3822</TotalTime>
  <Words>1799</Words>
  <Application>Microsoft Office PowerPoint</Application>
  <PresentationFormat>Panorámica</PresentationFormat>
  <Paragraphs>243</Paragraphs>
  <Slides>20</Slides>
  <Notes>10</Notes>
  <HiddenSlides>2</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Aptos</vt:lpstr>
      <vt:lpstr>Aptos Display</vt:lpstr>
      <vt:lpstr>Arial</vt:lpstr>
      <vt:lpstr>Courier New</vt:lpstr>
      <vt:lpstr>NimbusRomNo9L-Regu</vt:lpstr>
      <vt:lpstr>Roboto</vt:lpstr>
      <vt:lpstr>Söhne</vt:lpstr>
      <vt:lpstr>Wingdings</vt:lpstr>
      <vt:lpstr>Tema de Office</vt:lpstr>
      <vt:lpstr>Vision Mamba:  Efficient Visual Representation Learning with Bidirectional State Space Model</vt:lpstr>
      <vt:lpstr>Motivation</vt:lpstr>
      <vt:lpstr>State Space Models (SSM)</vt:lpstr>
      <vt:lpstr>SSMs vs. Transformers (Efficiency)</vt:lpstr>
      <vt:lpstr>Vision Mamba</vt:lpstr>
      <vt:lpstr>Experiments: Classification</vt:lpstr>
      <vt:lpstr>Experiments: Classification</vt:lpstr>
      <vt:lpstr>Experiments: Classification</vt:lpstr>
      <vt:lpstr>Experiments: Classification</vt:lpstr>
      <vt:lpstr>Experiments: Classification</vt:lpstr>
      <vt:lpstr>Experiments: Semantic Segmentation</vt:lpstr>
      <vt:lpstr>Experiments: Semantic Segmentation</vt:lpstr>
      <vt:lpstr>Experiments: Semantic Segmentation</vt:lpstr>
      <vt:lpstr>Experiments: Semantic Segmentation</vt:lpstr>
      <vt:lpstr>Experiments: Object Detection and Instance Segmentation</vt:lpstr>
      <vt:lpstr>Experiments: Object Detection and Instance Segmentation</vt:lpstr>
      <vt:lpstr>Experiments: Object Detection and Instance Segmentation</vt:lpstr>
      <vt:lpstr>Experiments: Ablation Study for Design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Mamba:  Efficient Visual Representation Learning with Bidirectional State Space Model</dc:title>
  <dc:creator>Alberto Becerra</dc:creator>
  <cp:lastModifiedBy>Alberto Becerra</cp:lastModifiedBy>
  <cp:revision>18</cp:revision>
  <dcterms:created xsi:type="dcterms:W3CDTF">2024-04-06T09:53:17Z</dcterms:created>
  <dcterms:modified xsi:type="dcterms:W3CDTF">2024-05-06T21:03:32Z</dcterms:modified>
</cp:coreProperties>
</file>