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12192000"/>
  <p:notesSz cx="6858000" cy="9144000"/>
  <p:embeddedFontLst>
    <p:embeddedFont>
      <p:font typeface="Play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7" roundtripDataSignature="AMtx7milrstWJA0fBdKtQOU6PW2JKe9YS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Play-regular.fntdata"/><Relationship Id="rId14" Type="http://schemas.openxmlformats.org/officeDocument/2006/relationships/slide" Target="slides/slide10.xml"/><Relationship Id="rId17" Type="http://customschemas.google.com/relationships/presentationmetadata" Target="metadata"/><Relationship Id="rId16" Type="http://schemas.openxmlformats.org/officeDocument/2006/relationships/font" Target="fonts/Play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key idea of zero-shot methods is to train an EL system on a domain with rich labeled data resources and apply it to a new domain with only minimal available data like descriptions of domain-specific entities.</a:t>
            </a:r>
            <a:endParaRPr/>
          </a:p>
        </p:txBody>
      </p:sp>
      <p:sp>
        <p:nvSpPr>
          <p:cNvPr id="95" name="Google Shape;95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key idea of zero-shot methods is to train an EL system on a domain with rich labeled data resources and apply it to a new domain with only minimal available data like descriptions of domain-specific entities.</a:t>
            </a:r>
            <a:endParaRPr/>
          </a:p>
        </p:txBody>
      </p:sp>
      <p:sp>
        <p:nvSpPr>
          <p:cNvPr id="105" name="Google Shape;105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key idea of zero-shot methods is to train an EL system on a domain with rich labeled data resources and apply it to a new domain with only minimal available data like descriptions of domain-specific entities.</a:t>
            </a:r>
            <a:endParaRPr/>
          </a:p>
        </p:txBody>
      </p:sp>
      <p:sp>
        <p:nvSpPr>
          <p:cNvPr id="113" name="Google Shape;113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key idea of zero-shot methods is to train an EL system on a domain with rich labeled data resources and apply it to a new domain with only minimal available data like descriptions of domain-specific entities.</a:t>
            </a:r>
            <a:endParaRPr/>
          </a:p>
        </p:txBody>
      </p:sp>
      <p:sp>
        <p:nvSpPr>
          <p:cNvPr id="120" name="Google Shape;120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30" name="Google Shape;30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b="0" i="0" sz="44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doi.org/10.48550/arXiv.2406.14972" TargetMode="External"/><Relationship Id="rId4" Type="http://schemas.openxmlformats.org/officeDocument/2006/relationships/hyperlink" Target="https://doi.org/10.48550/arXiv.2101.08751" TargetMode="External"/><Relationship Id="rId11" Type="http://schemas.openxmlformats.org/officeDocument/2006/relationships/hyperlink" Target="https://doi.org/10.48550/arXiv.2212.03533" TargetMode="External"/><Relationship Id="rId10" Type="http://schemas.openxmlformats.org/officeDocument/2006/relationships/hyperlink" Target="https://doi.org/10.48550/arXiv.2409.10173" TargetMode="External"/><Relationship Id="rId12" Type="http://schemas.openxmlformats.org/officeDocument/2006/relationships/hyperlink" Target="https://doi.org/10.48550/arXiv.2402.05672" TargetMode="External"/><Relationship Id="rId9" Type="http://schemas.openxmlformats.org/officeDocument/2006/relationships/hyperlink" Target="https://doi.org/10.18653/v1/2023.emnlp-main.1027" TargetMode="External"/><Relationship Id="rId5" Type="http://schemas.openxmlformats.org/officeDocument/2006/relationships/hyperlink" Target="https://doi.org/10.48550/arXiv.2404.12065" TargetMode="External"/><Relationship Id="rId6" Type="http://schemas.openxmlformats.org/officeDocument/2006/relationships/hyperlink" Target="https://doi.org/10.48550/arXiv.2407.15831" TargetMode="External"/><Relationship Id="rId7" Type="http://schemas.openxmlformats.org/officeDocument/2006/relationships/hyperlink" Target="https://doi.org/10.1016/j.nlp.2024.100066" TargetMode="External"/><Relationship Id="rId8" Type="http://schemas.openxmlformats.org/officeDocument/2006/relationships/hyperlink" Target="https://arpi.unipi.it/handle/11568/1067421?mode=full.523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hyperlink" Target="https://factcheck.afp.com/misleading-video-risks-charging-phone-spreads-worldwide#4af86ceff67a6d6e81b54bf60a3bb0c6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oi.org/10.18653/v1/2023.emnlp-main.1027" TargetMode="External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hyperlink" Target="https://doi.org/10.48550/arXiv.2404.06367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ctrTitle"/>
          </p:nvPr>
        </p:nvSpPr>
        <p:spPr>
          <a:xfrm>
            <a:off x="1524000" y="1122363"/>
            <a:ext cx="9144000" cy="19614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lay"/>
              <a:buNone/>
            </a:pPr>
            <a:r>
              <a:rPr lang="en-US" sz="4000"/>
              <a:t>SemEval 2025 Shared Task 7:</a:t>
            </a:r>
            <a:br>
              <a:rPr lang="en-US" sz="4000"/>
            </a:br>
            <a:r>
              <a:rPr lang="en-US" sz="4000"/>
              <a:t>Multilingual and Crosslingual Fact-Checked Claim Retrieval</a:t>
            </a:r>
            <a:endParaRPr sz="4000"/>
          </a:p>
        </p:txBody>
      </p:sp>
      <p:sp>
        <p:nvSpPr>
          <p:cNvPr id="89" name="Google Shape;89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Organized by: 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Qiwei Peng, Anders Søgaard (University of Copenhagen) 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Simon Ostermann (German Research Center for Artificial Intelligence) 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Michal Gregor, Ivan Srba, Marián Šimko, Jaroslav Kopčan, Juraj Podroužek, Matúš Mesarčík, Róbert Móro (Kempelen Institute of Intelligent Technologies)</a:t>
            </a:r>
            <a:endParaRPr/>
          </a:p>
        </p:txBody>
      </p:sp>
      <p:sp>
        <p:nvSpPr>
          <p:cNvPr id="90" name="Google Shape;90;p1"/>
          <p:cNvSpPr txBox="1"/>
          <p:nvPr/>
        </p:nvSpPr>
        <p:spPr>
          <a:xfrm>
            <a:off x="255495" y="6145306"/>
            <a:ext cx="292040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Agustín Conesa Celdrán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Alberto Becerra Tomé</a:t>
            </a:r>
            <a:endParaRPr/>
          </a:p>
        </p:txBody>
      </p:sp>
      <p:sp>
        <p:nvSpPr>
          <p:cNvPr id="91" name="Google Shape;91;p1"/>
          <p:cNvSpPr txBox="1"/>
          <p:nvPr/>
        </p:nvSpPr>
        <p:spPr>
          <a:xfrm>
            <a:off x="8930936" y="6145306"/>
            <a:ext cx="29204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Barcelona, December 2024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References</a:t>
            </a:r>
            <a:endParaRPr/>
          </a:p>
        </p:txBody>
      </p:sp>
      <p:sp>
        <p:nvSpPr>
          <p:cNvPr id="171" name="Google Shape;171;p10"/>
          <p:cNvSpPr txBox="1"/>
          <p:nvPr>
            <p:ph idx="1" type="body"/>
          </p:nvPr>
        </p:nvSpPr>
        <p:spPr>
          <a:xfrm>
            <a:off x="826325" y="1413164"/>
            <a:ext cx="10716491" cy="54448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lay"/>
              <a:buAutoNum type="arabicPeriod"/>
            </a:pPr>
            <a:r>
              <a:rPr lang="en-US" sz="1400"/>
              <a:t>Cuconasu, F., Trappolini, G., Tonellotto, N., &amp; Silvestri, F. (2024). </a:t>
            </a:r>
            <a:r>
              <a:rPr i="1" lang="en-US" sz="1400"/>
              <a:t>A Tale of Trust and Accuracy: Base vs. Instruct LLMs in RAG Systems</a:t>
            </a:r>
            <a:r>
              <a:rPr lang="en-US" sz="1400"/>
              <a:t> (arXiv:2406.14972; Version 1). arXiv. </a:t>
            </a:r>
            <a:r>
              <a:rPr lang="en-US" sz="1400" u="sng">
                <a:solidFill>
                  <a:schemeClr val="hlink"/>
                </a:solidFill>
                <a:hlinkClick r:id="rId3"/>
              </a:rPr>
              <a:t>https://doi.org/10.48550/arXiv.2406.14972</a:t>
            </a:r>
            <a:endParaRPr sz="14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lay"/>
              <a:buAutoNum type="arabicPeriod"/>
            </a:pPr>
            <a:r>
              <a:rPr lang="en-US" sz="1400"/>
              <a:t>Gao, L., Dai, Z., &amp; Callan, J. (2021). </a:t>
            </a:r>
            <a:r>
              <a:rPr i="1" lang="en-US" sz="1400"/>
              <a:t>Rethink Training of BERT Rerankers in Multi-Stage Retrieval Pipeline</a:t>
            </a:r>
            <a:r>
              <a:rPr lang="en-US" sz="1400"/>
              <a:t> (arXiv:2101.08751). arXiv. </a:t>
            </a:r>
            <a:r>
              <a:rPr lang="en-US" sz="1400" u="sng">
                <a:solidFill>
                  <a:schemeClr val="hlink"/>
                </a:solidFill>
                <a:hlinkClick r:id="rId4"/>
              </a:rPr>
              <a:t>https://doi.org/10.48550/arXiv.2101.08751</a:t>
            </a:r>
            <a:endParaRPr sz="14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lay"/>
              <a:buAutoNum type="arabicPeriod"/>
            </a:pPr>
            <a:r>
              <a:rPr lang="en-US" sz="1400"/>
              <a:t>Khaliq, M. A., Chang, P., Ma, M., Pflugfelder, B., &amp; Miletić, F. (2024). </a:t>
            </a:r>
            <a:r>
              <a:rPr i="1" lang="en-US" sz="1400"/>
              <a:t>RAGAR, Your Falsehood RADAR: RAG-Augmented Reasoning for Political Fact-Checking using Multimodal Large Language Models</a:t>
            </a:r>
            <a:r>
              <a:rPr lang="en-US" sz="1400"/>
              <a:t> (arXiv:2404.12065; Version 1). arXiv. </a:t>
            </a:r>
            <a:r>
              <a:rPr lang="en-US" sz="1400" u="sng">
                <a:solidFill>
                  <a:schemeClr val="hlink"/>
                </a:solidFill>
                <a:hlinkClick r:id="rId5"/>
              </a:rPr>
              <a:t>https://doi.org/10.48550/arXiv.2404.12065</a:t>
            </a:r>
            <a:endParaRPr sz="14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lay"/>
              <a:buAutoNum type="arabicPeriod"/>
            </a:pPr>
            <a:r>
              <a:rPr lang="en-US" sz="1400"/>
              <a:t>Moreira, G. de S. P., Osmulski, R., Xu, M., Ak, R., Schifferer, B., &amp; Oldridge, E. (2024). </a:t>
            </a:r>
            <a:r>
              <a:rPr i="1" lang="en-US" sz="1400"/>
              <a:t>NV-Retriever: Improving text embedding models with effective hard-negative mining</a:t>
            </a:r>
            <a:r>
              <a:rPr lang="en-US" sz="1400"/>
              <a:t> (arXiv:2407.15831). arXiv. </a:t>
            </a:r>
            <a:r>
              <a:rPr lang="en-US" sz="1400" u="sng">
                <a:solidFill>
                  <a:schemeClr val="hlink"/>
                </a:solidFill>
                <a:hlinkClick r:id="rId6"/>
              </a:rPr>
              <a:t>https://doi.org/10.48550/arXiv.2407.15831</a:t>
            </a:r>
            <a:endParaRPr sz="14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lay"/>
              <a:buAutoNum type="arabicPeriod"/>
            </a:pPr>
            <a:r>
              <a:rPr lang="en-US" sz="1400"/>
              <a:t>Panchendrarajan, R., &amp; Zubiaga, A. (2024). Claim detection for automated fact-checking: A survey on monolingual, multilingual and cross-lingual research. </a:t>
            </a:r>
            <a:r>
              <a:rPr i="1" lang="en-US" sz="1400"/>
              <a:t>Natural Language Processing Journal</a:t>
            </a:r>
            <a:r>
              <a:rPr lang="en-US" sz="1400"/>
              <a:t>, </a:t>
            </a:r>
            <a:r>
              <a:rPr i="1" lang="en-US" sz="1400"/>
              <a:t>7</a:t>
            </a:r>
            <a:r>
              <a:rPr lang="en-US" sz="1400"/>
              <a:t>, 100066. </a:t>
            </a:r>
            <a:r>
              <a:rPr lang="en-US" sz="1400" u="sng">
                <a:solidFill>
                  <a:schemeClr val="hlink"/>
                </a:solidFill>
                <a:hlinkClick r:id="rId7"/>
              </a:rPr>
              <a:t>https://doi.org/10.1016/j.nlp.2024.100066</a:t>
            </a:r>
            <a:endParaRPr sz="14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lay"/>
              <a:buAutoNum type="arabicPeriod"/>
            </a:pPr>
            <a:r>
              <a:rPr lang="en-US" sz="1400"/>
              <a:t>Passaro, L., Bondielli, A., Lenci, A., &amp; Marcelloni, F. (2020). </a:t>
            </a:r>
            <a:r>
              <a:rPr i="1" lang="en-US" sz="1400"/>
              <a:t>UNIPI-NLE at CheckThat! 2020: Approaching Fact Checking from a Sentence Similarity Perspective Through the Lens of Transformers</a:t>
            </a:r>
            <a:r>
              <a:rPr lang="en-US" sz="1400"/>
              <a:t>. DEU. </a:t>
            </a:r>
            <a:r>
              <a:rPr lang="en-US" sz="1400" u="sng">
                <a:solidFill>
                  <a:schemeClr val="hlink"/>
                </a:solidFill>
                <a:hlinkClick r:id="rId8"/>
              </a:rPr>
              <a:t>https://arpi.unipi.it/handle/11568/1067421?mode=full.523</a:t>
            </a:r>
            <a:endParaRPr sz="14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lay"/>
              <a:buAutoNum type="arabicPeriod"/>
            </a:pPr>
            <a:r>
              <a:rPr lang="en-US" sz="1400"/>
              <a:t>Pikuliak, M., Srba, I., Moro, R., Hromadka, T., Smolen, T., Melisek, M., Vykopal, I., Simko, J., Podrouzek, J., &amp; Bielikova, M. (2023). Multilingual Previously Fact-Checked Claim Retrieval. </a:t>
            </a:r>
            <a:r>
              <a:rPr i="1" lang="en-US" sz="1400"/>
              <a:t>Proceedings of the 2023 Conference on Empirical Methods in Natural Language Processing</a:t>
            </a:r>
            <a:r>
              <a:rPr lang="en-US" sz="1400"/>
              <a:t>, 16477–16500. </a:t>
            </a:r>
            <a:r>
              <a:rPr lang="en-US" sz="1400" u="sng">
                <a:solidFill>
                  <a:schemeClr val="hlink"/>
                </a:solidFill>
                <a:hlinkClick r:id="rId9"/>
              </a:rPr>
              <a:t>https://doi.org/10.18653/v1/2023.emnlp-main.1027</a:t>
            </a:r>
            <a:endParaRPr sz="14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lay"/>
              <a:buAutoNum type="arabicPeriod"/>
            </a:pPr>
            <a:r>
              <a:rPr lang="en-US" sz="1400"/>
              <a:t>Sturua, S., Mohr, I., Akram, M. K., Günther, M., Wang, B., Krimmel, M., Wang, F., Mastrapas, G., Koukounas, A., Wang, N., &amp; Xiao, H. (2024). </a:t>
            </a:r>
            <a:r>
              <a:rPr i="1" lang="en-US" sz="1400"/>
              <a:t>jina-embeddings-v3: Multilingual Embeddings With Task LoRA</a:t>
            </a:r>
            <a:r>
              <a:rPr lang="en-US" sz="1400"/>
              <a:t> (arXiv:2409.10173). arXiv. </a:t>
            </a:r>
            <a:r>
              <a:rPr lang="en-US" sz="1400" u="sng">
                <a:solidFill>
                  <a:schemeClr val="hlink"/>
                </a:solidFill>
                <a:hlinkClick r:id="rId10"/>
              </a:rPr>
              <a:t>https://doi.org/10.48550/arXiv.2409.10173</a:t>
            </a:r>
            <a:endParaRPr sz="14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lay"/>
              <a:buAutoNum type="arabicPeriod"/>
            </a:pPr>
            <a:r>
              <a:rPr lang="en-US" sz="1400"/>
              <a:t>Wang, L., Yang, N., Huang, X., Jiao, B., Yang, L., Jiang, D., Majumder, R., &amp; Wei, F. (2024). </a:t>
            </a:r>
            <a:r>
              <a:rPr i="1" lang="en-US" sz="1400"/>
              <a:t>Text Embeddings by Weakly-Supervised Contrastive Pre-training</a:t>
            </a:r>
            <a:r>
              <a:rPr lang="en-US" sz="1400"/>
              <a:t> (arXiv:2212.03533). arXiv. </a:t>
            </a:r>
            <a:r>
              <a:rPr lang="en-US" sz="1400" u="sng">
                <a:solidFill>
                  <a:schemeClr val="hlink"/>
                </a:solidFill>
                <a:hlinkClick r:id="rId11"/>
              </a:rPr>
              <a:t>https://doi.org/10.48550/arXiv.2212.03533</a:t>
            </a:r>
            <a:endParaRPr sz="14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lay"/>
              <a:buAutoNum type="arabicPeriod"/>
            </a:pPr>
            <a:r>
              <a:rPr lang="en-US" sz="1400"/>
              <a:t>Wang, L., Yang, N., Huang, X., Yang, L., Majumder, R., &amp; Wei, F. (2024). </a:t>
            </a:r>
            <a:r>
              <a:rPr i="1" lang="en-US" sz="1400"/>
              <a:t>Multilingual E5 Text Embeddings: A Technical Report</a:t>
            </a:r>
            <a:r>
              <a:rPr lang="en-US" sz="1400"/>
              <a:t> (arXiv:2402.05672). arXiv. </a:t>
            </a:r>
            <a:r>
              <a:rPr lang="en-US" sz="1400" u="sng">
                <a:solidFill>
                  <a:schemeClr val="hlink"/>
                </a:solidFill>
                <a:hlinkClick r:id="rId12"/>
              </a:rPr>
              <a:t>https://doi.org/10.48550/arXiv.2402.05672</a:t>
            </a:r>
            <a:endParaRPr sz="14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lay"/>
              <a:buAutoNum type="arabicPeriod"/>
            </a:pPr>
            <a:r>
              <a:rPr lang="en-US" sz="1400"/>
              <a:t>Introducing Contextual Retrieval \ Anthropic. (n.d.). Retrieved October 15, 2024, from https://www.anthropic.com/news/contextual-retrievalWang, F., Wan, X., Sun, R., Chen, J., &amp; Arık, S. Ö. (2024, October 9).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lay"/>
              <a:buAutoNum type="arabicPeriod"/>
            </a:pPr>
            <a:r>
              <a:rPr lang="en-US" sz="1400"/>
              <a:t>Astute RAG: Overcoming Imperfect Retrieval Augmentation and Knowledge Conflicts for Large Language Models. arXiv.Org. https://arxiv.org/abs/210.07176v1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Main Goal</a:t>
            </a:r>
            <a:endParaRPr/>
          </a:p>
        </p:txBody>
      </p:sp>
      <p:sp>
        <p:nvSpPr>
          <p:cNvPr id="98" name="Google Shape;98;p2"/>
          <p:cNvSpPr txBox="1"/>
          <p:nvPr>
            <p:ph idx="1" type="body"/>
          </p:nvPr>
        </p:nvSpPr>
        <p:spPr>
          <a:xfrm>
            <a:off x="838200" y="1367161"/>
            <a:ext cx="10515600" cy="48098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None/>
            </a:pPr>
            <a:r>
              <a:rPr lang="en-US">
                <a:solidFill>
                  <a:srgbClr val="0070C0"/>
                </a:solidFill>
              </a:rPr>
              <a:t>Efficiently identifying previously fact-checked claims across multiple languages.</a:t>
            </a:r>
            <a:endParaRPr/>
          </a:p>
        </p:txBody>
      </p:sp>
      <p:sp>
        <p:nvSpPr>
          <p:cNvPr id="99" name="Google Shape;99;p2"/>
          <p:cNvSpPr txBox="1"/>
          <p:nvPr/>
        </p:nvSpPr>
        <p:spPr>
          <a:xfrm>
            <a:off x="424632" y="6226417"/>
            <a:ext cx="1106692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Image sources: https://www.newtral.es/bulos-dana/20241030/</a:t>
            </a:r>
            <a:endParaRPr/>
          </a:p>
        </p:txBody>
      </p:sp>
      <p:pic>
        <p:nvPicPr>
          <p:cNvPr id="100" name="Google Shape;10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2387700"/>
            <a:ext cx="4834811" cy="368674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rowd fact-checking thread on Twitter. The first tweet (Post w/ claim)... |  Download Scientific Diagram" id="101" name="Google Shape;101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85374" y="2387699"/>
            <a:ext cx="6156647" cy="36867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Dataset: Example</a:t>
            </a:r>
            <a:endParaRPr/>
          </a:p>
        </p:txBody>
      </p:sp>
      <p:pic>
        <p:nvPicPr>
          <p:cNvPr id="108" name="Google Shape;10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521971"/>
            <a:ext cx="11084863" cy="4077426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3"/>
          <p:cNvSpPr txBox="1"/>
          <p:nvPr/>
        </p:nvSpPr>
        <p:spPr>
          <a:xfrm>
            <a:off x="162018" y="4745088"/>
            <a:ext cx="609452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Link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Dataset: Example</a:t>
            </a:r>
            <a:endParaRPr/>
          </a:p>
        </p:txBody>
      </p:sp>
      <p:pic>
        <p:nvPicPr>
          <p:cNvPr id="116" name="Google Shape;11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8026" y="1357329"/>
            <a:ext cx="10440140" cy="47014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Dataset: MultiClaim</a:t>
            </a:r>
            <a:endParaRPr/>
          </a:p>
        </p:txBody>
      </p:sp>
      <p:sp>
        <p:nvSpPr>
          <p:cNvPr id="123" name="Google Shape;123;p5"/>
          <p:cNvSpPr txBox="1"/>
          <p:nvPr/>
        </p:nvSpPr>
        <p:spPr>
          <a:xfrm>
            <a:off x="424632" y="6251382"/>
            <a:ext cx="1106692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Pikuliak, Matúš, Ivan Srba, Robert Moro, Timo Hromadka, Timotej Smolen, Martin Melisek, Ivan Vykopal, Jakub Simko, Juraj Podrouzek, and Maria Bielikova. “Multilingual Previously Fact-Checked Claim Retrieval.” In </a:t>
            </a:r>
            <a:r>
              <a:rPr i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Proceedings of the 2023 Conference on Empirical Methods in Natural Language Processing</a:t>
            </a: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16477–500, 2023. </a:t>
            </a:r>
            <a:r>
              <a:rPr lang="en-US" sz="12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https://doi.org/10.18653/v1/2023.emnlp-main.1027</a:t>
            </a: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sp>
        <p:nvSpPr>
          <p:cNvPr id="124" name="Google Shape;124;p5"/>
          <p:cNvSpPr/>
          <p:nvPr/>
        </p:nvSpPr>
        <p:spPr>
          <a:xfrm>
            <a:off x="838200" y="1998464"/>
            <a:ext cx="11103282" cy="3170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MultiClaim dataset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was generated by collecting: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Fact-checks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A total of </a:t>
            </a:r>
            <a:r>
              <a:rPr b="1" i="0" lang="en-US" sz="20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205,751 fact-checks from 142 organizations in 39 languages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including claims, titles, publication dates, and URLs.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Social Media Posts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1" i="0" lang="en-US" sz="20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28,092 posts in 27 languages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platforms like Facebook, Instagram, and Twitter, selected and linked to relevant fact-checks by professional fact-checkers.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Pairs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1" i="0" lang="en-US" sz="20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31,305 post-fact-check pairs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(26,774 monolingual and 4,212 crosslingual), created based on professional fact-checker assignments. </a:t>
            </a:r>
            <a:endParaRPr/>
          </a:p>
        </p:txBody>
      </p:sp>
      <p:pic>
        <p:nvPicPr>
          <p:cNvPr id="125" name="Google Shape;125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99038" y="365125"/>
            <a:ext cx="3454762" cy="21998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Dataset: Provided Splits</a:t>
            </a:r>
            <a:endParaRPr/>
          </a:p>
        </p:txBody>
      </p:sp>
      <p:sp>
        <p:nvSpPr>
          <p:cNvPr id="131" name="Google Shape;131;p6"/>
          <p:cNvSpPr txBox="1"/>
          <p:nvPr>
            <p:ph idx="1" type="body"/>
          </p:nvPr>
        </p:nvSpPr>
        <p:spPr>
          <a:xfrm>
            <a:off x="838200" y="1546656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153,743 fact checks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24,431 posts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25,743 post-fact-check pairs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32" name="Google Shape;132;p6"/>
          <p:cNvSpPr/>
          <p:nvPr/>
        </p:nvSpPr>
        <p:spPr>
          <a:xfrm>
            <a:off x="5943166" y="1345115"/>
            <a:ext cx="6115793" cy="641267"/>
          </a:xfrm>
          <a:prstGeom prst="rect">
            <a:avLst/>
          </a:prstGeom>
          <a:solidFill>
            <a:srgbClr val="3A7D2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Total Posts (24,431)</a:t>
            </a:r>
            <a:endParaRPr/>
          </a:p>
        </p:txBody>
      </p:sp>
      <p:sp>
        <p:nvSpPr>
          <p:cNvPr id="133" name="Google Shape;133;p6"/>
          <p:cNvSpPr/>
          <p:nvPr/>
        </p:nvSpPr>
        <p:spPr>
          <a:xfrm>
            <a:off x="5943166" y="2131807"/>
            <a:ext cx="2980707" cy="1036106"/>
          </a:xfrm>
          <a:prstGeom prst="rect">
            <a:avLst/>
          </a:prstGeom>
          <a:solidFill>
            <a:srgbClr val="98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Monolingual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18,907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17,016 + 1,891</a:t>
            </a:r>
            <a:endParaRPr/>
          </a:p>
        </p:txBody>
      </p:sp>
      <p:sp>
        <p:nvSpPr>
          <p:cNvPr id="134" name="Google Shape;134;p6"/>
          <p:cNvSpPr/>
          <p:nvPr/>
        </p:nvSpPr>
        <p:spPr>
          <a:xfrm>
            <a:off x="9078252" y="2131807"/>
            <a:ext cx="2980707" cy="1036106"/>
          </a:xfrm>
          <a:prstGeom prst="rect">
            <a:avLst/>
          </a:prstGeom>
          <a:solidFill>
            <a:srgbClr val="CC9B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Crosslingual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5,524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4,972 + 552</a:t>
            </a:r>
            <a:endParaRPr/>
          </a:p>
        </p:txBody>
      </p:sp>
      <p:pic>
        <p:nvPicPr>
          <p:cNvPr id="135" name="Google Shape;135;p6"/>
          <p:cNvPicPr preferRelativeResize="0"/>
          <p:nvPr/>
        </p:nvPicPr>
        <p:blipFill rotWithShape="1">
          <a:blip r:embed="rId3">
            <a:alphaModFix/>
          </a:blip>
          <a:srcRect b="0" l="0" r="11407" t="0"/>
          <a:stretch/>
        </p:blipFill>
        <p:spPr>
          <a:xfrm>
            <a:off x="347897" y="3948279"/>
            <a:ext cx="5233258" cy="22758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43166" y="3488546"/>
            <a:ext cx="5958321" cy="32022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Previous Approaches: Retrieval Systems</a:t>
            </a:r>
            <a:endParaRPr/>
          </a:p>
        </p:txBody>
      </p:sp>
      <p:pic>
        <p:nvPicPr>
          <p:cNvPr id="142" name="Google Shape;14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062670"/>
            <a:ext cx="11943686" cy="279533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7"/>
          <p:cNvSpPr/>
          <p:nvPr/>
        </p:nvSpPr>
        <p:spPr>
          <a:xfrm>
            <a:off x="212689" y="4062670"/>
            <a:ext cx="3302408" cy="2430205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4" name="Google Shape;144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11908" y="1389412"/>
            <a:ext cx="6116607" cy="2673257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7"/>
          <p:cNvSpPr/>
          <p:nvPr/>
        </p:nvSpPr>
        <p:spPr>
          <a:xfrm>
            <a:off x="7946292" y="2363190"/>
            <a:ext cx="1114579" cy="463137"/>
          </a:xfrm>
          <a:prstGeom prst="rect">
            <a:avLst/>
          </a:prstGeom>
          <a:solidFill>
            <a:srgbClr val="FFC00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Vectorizer</a:t>
            </a:r>
            <a:endParaRPr/>
          </a:p>
        </p:txBody>
      </p:sp>
      <p:sp>
        <p:nvSpPr>
          <p:cNvPr id="146" name="Google Shape;146;p7"/>
          <p:cNvSpPr/>
          <p:nvPr/>
        </p:nvSpPr>
        <p:spPr>
          <a:xfrm>
            <a:off x="6197474" y="1947555"/>
            <a:ext cx="1114579" cy="36813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Post</a:t>
            </a:r>
            <a:endParaRPr/>
          </a:p>
        </p:txBody>
      </p:sp>
      <p:sp>
        <p:nvSpPr>
          <p:cNvPr id="147" name="Google Shape;147;p7"/>
          <p:cNvSpPr/>
          <p:nvPr/>
        </p:nvSpPr>
        <p:spPr>
          <a:xfrm>
            <a:off x="6092041" y="2888716"/>
            <a:ext cx="1220011" cy="36813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Fact Check Claim</a:t>
            </a:r>
            <a:endParaRPr/>
          </a:p>
        </p:txBody>
      </p:sp>
      <p:sp>
        <p:nvSpPr>
          <p:cNvPr id="148" name="Google Shape;148;p7"/>
          <p:cNvSpPr txBox="1"/>
          <p:nvPr/>
        </p:nvSpPr>
        <p:spPr>
          <a:xfrm>
            <a:off x="296883" y="1603169"/>
            <a:ext cx="5462649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Sparse Retrieval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BM25 vectorizer (tf-idf based; No training + fast inference)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Dense Retrieval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Multilingual embeddings (Pre-trained + slower inference)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Proposed Approaches: Contrastive Learning</a:t>
            </a:r>
            <a:endParaRPr/>
          </a:p>
        </p:txBody>
      </p:sp>
      <p:pic>
        <p:nvPicPr>
          <p:cNvPr id="154" name="Google Shape;15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02501" y="2442852"/>
            <a:ext cx="7163050" cy="268347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8"/>
          <p:cNvSpPr txBox="1"/>
          <p:nvPr/>
        </p:nvSpPr>
        <p:spPr>
          <a:xfrm>
            <a:off x="424632" y="6251382"/>
            <a:ext cx="1106692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Gallego, Fernando, Guillermo López-García, Luis Gasco-Sánchez, Martin Krallinger, and Francisco J. Veredas. “ClinLinker: Medical Entity Linking of Clinical Concept Mentions in Spanish.” arXiv, April 9, 2024. </a:t>
            </a:r>
            <a:r>
              <a:rPr lang="en-US" sz="12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https://doi.org/10.48550/arXiv.2404.06367</a:t>
            </a: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sp>
        <p:nvSpPr>
          <p:cNvPr id="156" name="Google Shape;156;p8"/>
          <p:cNvSpPr txBox="1"/>
          <p:nvPr/>
        </p:nvSpPr>
        <p:spPr>
          <a:xfrm>
            <a:off x="629392" y="2202875"/>
            <a:ext cx="4073100" cy="3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Biencoder selection:</a:t>
            </a:r>
            <a:endParaRPr/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BM25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Multilingual TEMs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English Translations + TEMs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Hybrid</a:t>
            </a:r>
            <a:endParaRPr/>
          </a:p>
          <a:p>
            <a:pPr indent="-285750" lvl="0" marL="28575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Training Re-ranker using contrastive learning</a:t>
            </a:r>
            <a:endParaRPr/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Triplets Generation</a:t>
            </a:r>
            <a:endParaRPr/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Negative Sampling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8"/>
          <p:cNvSpPr txBox="1"/>
          <p:nvPr/>
        </p:nvSpPr>
        <p:spPr>
          <a:xfrm>
            <a:off x="629392" y="1822865"/>
            <a:ext cx="3949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Contrastive Learning Approach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Proposed Approaches: Generative Models</a:t>
            </a:r>
            <a:endParaRPr/>
          </a:p>
        </p:txBody>
      </p:sp>
      <p:sp>
        <p:nvSpPr>
          <p:cNvPr id="163" name="Google Shape;163;p9"/>
          <p:cNvSpPr txBox="1"/>
          <p:nvPr/>
        </p:nvSpPr>
        <p:spPr>
          <a:xfrm>
            <a:off x="424632" y="6251382"/>
            <a:ext cx="1106692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https://www.anthropic.com/news/contextual-retrieval</a:t>
            </a:r>
            <a:endParaRPr/>
          </a:p>
        </p:txBody>
      </p:sp>
      <p:pic>
        <p:nvPicPr>
          <p:cNvPr id="164" name="Google Shape;164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51959" y="1548827"/>
            <a:ext cx="7639602" cy="440041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9"/>
          <p:cNvSpPr txBox="1"/>
          <p:nvPr/>
        </p:nvSpPr>
        <p:spPr>
          <a:xfrm>
            <a:off x="700439" y="1690688"/>
            <a:ext cx="2980707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K-shot Naïve Generation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Instruction Fine-tuning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RAG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2024-04-06T09:53:17Z</dcterms:created>
  <dc:creator>Alberto Becerra</dc:creator>
</cp:coreProperties>
</file>