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57" r:id="rId4"/>
    <p:sldId id="258" r:id="rId5"/>
    <p:sldId id="299" r:id="rId6"/>
    <p:sldId id="298" r:id="rId7"/>
    <p:sldId id="301" r:id="rId8"/>
    <p:sldId id="302" r:id="rId9"/>
    <p:sldId id="303" r:id="rId10"/>
    <p:sldId id="304" r:id="rId11"/>
    <p:sldId id="286" r:id="rId12"/>
    <p:sldId id="305" r:id="rId13"/>
    <p:sldId id="306" r:id="rId14"/>
    <p:sldId id="307" r:id="rId15"/>
    <p:sldId id="27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16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1983C-7BCD-45A6-AF19-AE294B84DCD4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9169E-2DF4-4CD8-83A1-99C52104E0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10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435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17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1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29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69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48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0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5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48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33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18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3DED-160C-08CB-D59B-E0995795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9BEF8-962D-380E-941E-226F9CB8D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72D6B-1B72-B135-C464-2B4F7AB8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96D5C-D669-D94F-EAB5-B901C71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9DB1C-FA86-4590-AAD1-8BAF18C7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51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A91B5-DE5B-3AE4-F0AE-C7F86E1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F304EB-6B07-C38B-B3BE-DF652582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F443F-23C0-368E-986C-395D378D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17802-F3DA-C656-49FF-9ADDD981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B7245-724E-06A0-CC0A-91D56774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3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7ED85-94C7-740C-29D6-0FF463112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66A1A7-D14D-1B39-7BF5-0DE8B58B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F3E32-A39E-22D7-99E5-645F95A3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5F84A-4F4F-9C2D-F0B6-8B2A99C3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8F91E-5464-23B2-2748-A57501D9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08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E791-B7F8-E0B1-CEB3-F7FC3F2A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1E7FC-AEDB-591B-7E74-56ED7862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3C2442-63C7-B23B-D669-8048AAC7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82F25-D6FD-E667-121C-0187FFC3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574AA-3915-FF0E-A0D4-80AB7CA0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8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27B27-A94E-6137-85C1-120624EE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F193E-08BB-2587-43BF-A3C3C26E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3DA2C-C657-CFAD-8FF0-2B7D909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65163-4E8D-4ECF-34A0-DE57833F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7F87E-92D3-0F50-0B04-13DC53E4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8F8C-B72A-3ED0-6200-765BB73D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3466E-4FB1-CF23-CFED-4BE4EFCE5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D5ABC-739D-17D9-131D-DA08ACE0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A7B32-9EE2-8233-AEDA-FC4F000A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26AA8-9BEA-A536-44F3-2D6D50E4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033916-8ECF-DB87-08E3-179904E2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95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30286-7C43-24DD-7AB5-D13525B6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D1E9F1-EF51-B976-B3FA-63FAC543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27265F-E121-5AB0-C546-ACDA2774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75E740-24A1-C0D5-A51C-24D0F0A1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B0C32B-7563-24EC-276C-D1C1CD3FF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620ABD-8383-F7F8-F6E2-5F01E7CB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164CA-4CA1-01D4-FCF6-92F87B4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345D4D-162E-A59E-EC48-0E1757AD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10BD-9A5F-2DFA-7617-413F7F4A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282CB7-0B66-EF14-DF6C-D11A448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E9769-F366-AA74-F8C5-43A25FEE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27DC96-6674-9D12-29F8-4F82D6A1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154639-79BC-99B2-6793-7A61A4B7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76365-4AD9-FEF0-4E8F-FFE2DC99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038033-7492-4DD3-EB40-7B2F3E3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3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F3F63-4824-2DB9-9874-AF59E487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A9ED-1CA7-E9CA-9B36-B1D722B5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50F67-6124-970F-69DE-E44722F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CFD99-3AC0-BA00-6549-040EA22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5B0D59-9B27-FBA7-BD95-FF39A38E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36B39-0BB1-DF07-D73F-F4874F8C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EE067-23C2-B89C-156E-2A35656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FB1659-535B-7561-E9BF-BAC4F80D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291988-678D-C381-4DB1-F4F9322E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AADE6-9B6A-980E-7707-26C3948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BE2C7-D09D-468E-9B66-530D051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21EB5-EBD2-53F0-FE13-92E447A3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8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8B1364-F520-F556-7317-C8ED3285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8B483-363C-4EF7-DBEA-A61DAE252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AC4B0-49AB-3253-4162-A20901E0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9720B-1B79-4ABA-857B-10B95223AD56}" type="datetimeFigureOut">
              <a:rPr lang="es-ES" smtClean="0"/>
              <a:t>05/12/2024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0B41F-70A1-C3C9-3163-77BFF9E81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15B82-3FD2-D94B-D92F-B4668F37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5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4-53081-z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hyperlink" Target="https://doi.org/10.48550/arXiv.2404.12065" TargetMode="External"/><Relationship Id="rId4" Type="http://schemas.openxmlformats.org/officeDocument/2006/relationships/hyperlink" Target="https://doi.org/10.48550/arXiv.2406.1497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8B8F-7B48-2C6A-1288-B798CB2D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1496"/>
          </a:xfrm>
        </p:spPr>
        <p:txBody>
          <a:bodyPr>
            <a:noAutofit/>
          </a:bodyPr>
          <a:lstStyle/>
          <a:p>
            <a:r>
              <a:rPr lang="en-US" sz="4000" dirty="0" err="1"/>
              <a:t>TrialGPT</a:t>
            </a:r>
            <a:br>
              <a:rPr lang="en-US" sz="4000" dirty="0"/>
            </a:br>
            <a:r>
              <a:rPr lang="en-US" sz="4000" dirty="0"/>
              <a:t>Matching patients to clinical trials with large language models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5B41F-3B2E-05CA-98FD-7E30DF7B4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Jin, Q., Wang, Z.,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Floudas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C.S.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</a:p>
          <a:p>
            <a:r>
              <a:rPr lang="en-US" dirty="0"/>
              <a:t>National Center for Biotechnology Information (NCBI)</a:t>
            </a:r>
          </a:p>
          <a:p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Illinois at Urbana-Champaign</a:t>
            </a:r>
          </a:p>
          <a:p>
            <a:r>
              <a:rPr lang="es-ES" dirty="0" err="1"/>
              <a:t>Published</a:t>
            </a:r>
            <a:r>
              <a:rPr lang="es-ES" dirty="0"/>
              <a:t> online: 18 </a:t>
            </a:r>
            <a:r>
              <a:rPr lang="en-US" dirty="0"/>
              <a:t>November</a:t>
            </a:r>
            <a:r>
              <a:rPr lang="es-ES" dirty="0"/>
              <a:t> 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CCAD85-005C-4432-ABC7-AFB8BF3797B4}"/>
              </a:ext>
            </a:extLst>
          </p:cNvPr>
          <p:cNvSpPr txBox="1"/>
          <p:nvPr/>
        </p:nvSpPr>
        <p:spPr>
          <a:xfrm>
            <a:off x="255495" y="6145306"/>
            <a:ext cx="23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Alberto Becerra Tomé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7D45B3-0182-47A7-86D7-3A0014D08C1C}"/>
              </a:ext>
            </a:extLst>
          </p:cNvPr>
          <p:cNvSpPr txBox="1"/>
          <p:nvPr/>
        </p:nvSpPr>
        <p:spPr>
          <a:xfrm>
            <a:off x="8930936" y="6145306"/>
            <a:ext cx="292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Barcelona, </a:t>
            </a:r>
            <a:r>
              <a:rPr lang="es-ES" dirty="0" err="1"/>
              <a:t>December</a:t>
            </a:r>
            <a:r>
              <a:rPr lang="es-ES" dirty="0"/>
              <a:t>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81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TrialGPT-Ranking</a:t>
            </a:r>
            <a:endParaRPr lang="en-US" dirty="0"/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/>
              <a:t>Image: Jin, Qiao, Zifeng Wang, Charalampos S. Floudas, Fangyuan Chen, Changlin Gong, Dara Bracken-Clarke, Elisabetta Xue, Yifan Yang, Jimeng Sun, and Zhiyong Lu. “Matching Patients to Clinical Trials with Large Language Models.” Nature Communications 15, no. 1 (November 18, 2024): 9074. https://doi.org/10.1038/s41467-024-53081-z.</a:t>
            </a:r>
            <a:endParaRPr lang="es-E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29C63-BA64-CE01-CAE1-9FF634DB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879" y="1821317"/>
            <a:ext cx="5016433" cy="3757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101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C4D50-F017-CCE0-972A-D6B785EB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74" y="1425039"/>
            <a:ext cx="10040183" cy="43264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E0FD0-A6DF-B784-AE44-5EACAF7FF76D}"/>
              </a:ext>
            </a:extLst>
          </p:cNvPr>
          <p:cNvSpPr/>
          <p:nvPr/>
        </p:nvSpPr>
        <p:spPr>
          <a:xfrm>
            <a:off x="2734322" y="4918229"/>
            <a:ext cx="8232135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D0973-140C-75CE-589E-C4F0A5B6EDDA}"/>
              </a:ext>
            </a:extLst>
          </p:cNvPr>
          <p:cNvSpPr/>
          <p:nvPr/>
        </p:nvSpPr>
        <p:spPr>
          <a:xfrm>
            <a:off x="926274" y="3075372"/>
            <a:ext cx="10040183" cy="32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09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BAFB2-7AEB-E95E-F71F-C70DE2659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312" y="1286963"/>
            <a:ext cx="4741488" cy="483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1DBB-A3C1-39BD-A9B2-EAB1C58FC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927" y="1286963"/>
            <a:ext cx="4848949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DED2B-4A32-DB65-A774-66204C9E2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1211"/>
            <a:ext cx="5199158" cy="1215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A8ED-5A35-BDB5-CACA-3EE546D7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CE78-E4EB-FEB5-3AC3-3BE20DAD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TrialGPT</a:t>
            </a:r>
            <a:r>
              <a:rPr lang="en-US" b="1" dirty="0"/>
              <a:t> Framework Effectiveness:</a:t>
            </a:r>
          </a:p>
          <a:p>
            <a:r>
              <a:rPr lang="en-US" dirty="0" err="1"/>
              <a:t>TrialGPT</a:t>
            </a:r>
            <a:r>
              <a:rPr lang="en-US" dirty="0"/>
              <a:t> is a novel architecture using GPT-4 and GPT-3.5 for patient-to-trial matching, consisting of three components: Retrieval, Matching, and Ranking.</a:t>
            </a:r>
          </a:p>
          <a:p>
            <a:r>
              <a:rPr lang="en-US" dirty="0"/>
              <a:t>It demonstrates high accuracy and efficiency </a:t>
            </a:r>
          </a:p>
          <a:p>
            <a:pPr lvl="1"/>
            <a:r>
              <a:rPr lang="en-US" dirty="0"/>
              <a:t>Recalls over 90% of relevant trials</a:t>
            </a:r>
          </a:p>
          <a:p>
            <a:pPr lvl="1"/>
            <a:r>
              <a:rPr lang="en-US" dirty="0"/>
              <a:t>Achieves 87.3% accuracy in criterion-level predictions</a:t>
            </a:r>
          </a:p>
          <a:p>
            <a:pPr lvl="1"/>
            <a:r>
              <a:rPr lang="en-US" dirty="0"/>
              <a:t>Outperforms baselines by 43.8% in trial ranking and exclusion tasks.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Explainability and User Assistance:</a:t>
            </a:r>
          </a:p>
          <a:p>
            <a:r>
              <a:rPr lang="en-US" dirty="0"/>
              <a:t>Provides natural language explanations.</a:t>
            </a:r>
          </a:p>
          <a:p>
            <a:r>
              <a:rPr lang="en-US" dirty="0"/>
              <a:t>Highlights relevant patient data to provide evidences.</a:t>
            </a:r>
          </a:p>
          <a:p>
            <a:r>
              <a:rPr lang="en-US" dirty="0"/>
              <a:t>Supports human decision-making and improves trust and usability.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7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A8ED-5A35-BDB5-CACA-3EE546D7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CE78-E4EB-FEB5-3AC3-3BE20DAD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Drawbacks</a:t>
            </a:r>
          </a:p>
          <a:p>
            <a:r>
              <a:rPr lang="en-US" dirty="0"/>
              <a:t>Performance difference between GPT-4 and GPT-3.5 and long input prompts which can mean high economic cost.</a:t>
            </a:r>
          </a:p>
          <a:p>
            <a:r>
              <a:rPr lang="en-US" dirty="0"/>
              <a:t>Subjective evaluation system dependent on the clinicians.</a:t>
            </a:r>
          </a:p>
          <a:p>
            <a:r>
              <a:rPr lang="en-US" dirty="0"/>
              <a:t>Multimodal input (patient note + radiography + lab results).</a:t>
            </a:r>
          </a:p>
        </p:txBody>
      </p:sp>
    </p:spTree>
    <p:extLst>
      <p:ext uri="{BB962C8B-B14F-4D97-AF65-F5344CB8AC3E}">
        <p14:creationId xmlns:p14="http://schemas.microsoft.com/office/powerpoint/2010/main" val="263329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[1] </a:t>
            </a:r>
            <a:r>
              <a:rPr lang="en-US" sz="1600" dirty="0">
                <a:effectLst/>
              </a:rPr>
              <a:t>Jin, </a:t>
            </a:r>
            <a:r>
              <a:rPr lang="en-US" sz="1600" dirty="0" err="1">
                <a:effectLst/>
              </a:rPr>
              <a:t>Qiao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Zifeng</a:t>
            </a:r>
            <a:r>
              <a:rPr lang="en-US" sz="1600" dirty="0">
                <a:effectLst/>
              </a:rPr>
              <a:t> Wang, </a:t>
            </a:r>
            <a:r>
              <a:rPr lang="en-US" sz="1600" dirty="0" err="1">
                <a:effectLst/>
              </a:rPr>
              <a:t>Charalampos</a:t>
            </a:r>
            <a:r>
              <a:rPr lang="en-US" sz="1600" dirty="0">
                <a:effectLst/>
              </a:rPr>
              <a:t> S. </a:t>
            </a:r>
            <a:r>
              <a:rPr lang="en-US" sz="1600" dirty="0" err="1">
                <a:effectLst/>
              </a:rPr>
              <a:t>Floudas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Fangyuan</a:t>
            </a:r>
            <a:r>
              <a:rPr lang="en-US" sz="1600" dirty="0">
                <a:effectLst/>
              </a:rPr>
              <a:t> Chen, </a:t>
            </a:r>
            <a:r>
              <a:rPr lang="en-US" sz="1600" dirty="0" err="1">
                <a:effectLst/>
              </a:rPr>
              <a:t>Changlin</a:t>
            </a:r>
            <a:r>
              <a:rPr lang="en-US" sz="1600" dirty="0">
                <a:effectLst/>
              </a:rPr>
              <a:t> Gong, Dara Bracken-Clarke, Elisabetta Xue, </a:t>
            </a:r>
            <a:r>
              <a:rPr lang="en-US" sz="1600" dirty="0" err="1">
                <a:effectLst/>
              </a:rPr>
              <a:t>Yifan</a:t>
            </a:r>
            <a:r>
              <a:rPr lang="en-US" sz="1600" dirty="0">
                <a:effectLst/>
              </a:rPr>
              <a:t> Yang, </a:t>
            </a:r>
            <a:r>
              <a:rPr lang="en-US" sz="1600" dirty="0" err="1">
                <a:effectLst/>
              </a:rPr>
              <a:t>Jimeng</a:t>
            </a:r>
            <a:r>
              <a:rPr lang="en-US" sz="1600" dirty="0">
                <a:effectLst/>
              </a:rPr>
              <a:t> Sun, and </a:t>
            </a:r>
            <a:r>
              <a:rPr lang="en-US" sz="1600" dirty="0" err="1">
                <a:effectLst/>
              </a:rPr>
              <a:t>Zhiyong</a:t>
            </a:r>
            <a:r>
              <a:rPr lang="en-US" sz="1600" dirty="0">
                <a:effectLst/>
              </a:rPr>
              <a:t> Lu. “Matching Patients to Clinical Trials with Large Language Models.” Nature Communications 15, no. 1 (November 18, 2024): 9074. </a:t>
            </a:r>
            <a:r>
              <a:rPr lang="en-US" sz="1600" dirty="0">
                <a:effectLst/>
                <a:hlinkClick r:id="rId3"/>
              </a:rPr>
              <a:t>https://doi.org/10.1038/s41467-024-53081-z</a:t>
            </a:r>
            <a:r>
              <a:rPr lang="en-US" sz="16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[2] </a:t>
            </a:r>
            <a:r>
              <a:rPr lang="en-US" sz="1600" dirty="0" err="1">
                <a:effectLst/>
              </a:rPr>
              <a:t>Cuconasu</a:t>
            </a:r>
            <a:r>
              <a:rPr lang="en-US" sz="1600" dirty="0">
                <a:effectLst/>
              </a:rPr>
              <a:t>, Florin, Giovanni </a:t>
            </a:r>
            <a:r>
              <a:rPr lang="en-US" sz="1600" dirty="0" err="1">
                <a:effectLst/>
              </a:rPr>
              <a:t>Trappolini</a:t>
            </a:r>
            <a:r>
              <a:rPr lang="en-US" sz="1600" dirty="0">
                <a:effectLst/>
              </a:rPr>
              <a:t>, Nicola </a:t>
            </a:r>
            <a:r>
              <a:rPr lang="en-US" sz="1600" dirty="0" err="1">
                <a:effectLst/>
              </a:rPr>
              <a:t>Tonellotto</a:t>
            </a:r>
            <a:r>
              <a:rPr lang="en-US" sz="1600" dirty="0">
                <a:effectLst/>
              </a:rPr>
              <a:t>, and Fabrizio Silvestri. “A Tale of Trust and Accuracy: Base vs. Instruct LLMs in RAG Systems.” </a:t>
            </a:r>
            <a:r>
              <a:rPr lang="en-US" sz="1600" dirty="0" err="1">
                <a:effectLst/>
              </a:rPr>
              <a:t>arXiv</a:t>
            </a:r>
            <a:r>
              <a:rPr lang="en-US" sz="1600" dirty="0">
                <a:effectLst/>
              </a:rPr>
              <a:t>, June 21, 2024. </a:t>
            </a:r>
            <a:r>
              <a:rPr lang="en-US" sz="1600" dirty="0">
                <a:effectLst/>
                <a:hlinkClick r:id="rId4"/>
              </a:rPr>
              <a:t>https://doi.org/10.48550/arXiv.2406.14972</a:t>
            </a:r>
            <a:r>
              <a:rPr lang="en-US" sz="16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/>
              <a:t>[3] Khaliq, M. Abdul, P. Chang, M. Ma, B. </a:t>
            </a:r>
            <a:r>
              <a:rPr lang="en-US" sz="1600" dirty="0" err="1"/>
              <a:t>Pflugfelder</a:t>
            </a:r>
            <a:r>
              <a:rPr lang="en-US" sz="1600" dirty="0"/>
              <a:t>, and F. </a:t>
            </a:r>
            <a:r>
              <a:rPr lang="en-US" sz="1600" dirty="0" err="1"/>
              <a:t>Miletić</a:t>
            </a:r>
            <a:r>
              <a:rPr lang="en-US" sz="1600" dirty="0"/>
              <a:t>. “RAGAR, Your Falsehood RADAR: RAG-Augmented Reasoning for Political Fact-Checking Using Multimodal Large Language Models.” </a:t>
            </a:r>
            <a:r>
              <a:rPr lang="en-US" sz="1600" dirty="0" err="1"/>
              <a:t>arXiv</a:t>
            </a:r>
            <a:r>
              <a:rPr lang="en-US" sz="1600" dirty="0"/>
              <a:t>, April 18, 2024. </a:t>
            </a:r>
            <a:r>
              <a:rPr lang="en-US" sz="1600" dirty="0">
                <a:hlinkClick r:id="rId5"/>
              </a:rPr>
              <a:t>https://doi.org/10.48550/arXiv.2404.12065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[4] Koopman, B., &amp; </a:t>
            </a:r>
            <a:r>
              <a:rPr lang="en-US" sz="1600" dirty="0" err="1">
                <a:effectLst/>
              </a:rPr>
              <a:t>Zuccon</a:t>
            </a:r>
            <a:r>
              <a:rPr lang="en-US" sz="1600" dirty="0">
                <a:effectLst/>
              </a:rPr>
              <a:t>, G. (2016). A Test Collection for Matching Patients to Clinical Trials. Proceedings of the 39th International ACM SIGIR conference on Research and Development in Information Retrieval.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[5] Jin, Q., Tan, C., Zhao, Z., Yuan, Z. &amp; Huang, S. Alibaba DAMO Academy at TREC Clinical Trials 2021: Exploring Embedding-based First-stage Retrieval with </a:t>
            </a:r>
            <a:r>
              <a:rPr lang="en-US" sz="1600" dirty="0" err="1">
                <a:effectLst/>
              </a:rPr>
              <a:t>TrialMatcher</a:t>
            </a:r>
            <a:r>
              <a:rPr lang="en-US" sz="1600" dirty="0">
                <a:effectLst/>
              </a:rPr>
              <a:t>. In Proc. Thirtieth Text </a:t>
            </a:r>
            <a:r>
              <a:rPr lang="en-US" sz="1600" dirty="0" err="1">
                <a:effectLst/>
              </a:rPr>
              <a:t>REtrieval</a:t>
            </a:r>
            <a:r>
              <a:rPr lang="en-US" sz="1600" dirty="0">
                <a:effectLst/>
              </a:rPr>
              <a:t> Conference (TREC 2021) (2021).</a:t>
            </a:r>
          </a:p>
          <a:p>
            <a:pPr marL="0" indent="0">
              <a:buNone/>
            </a:pPr>
            <a:r>
              <a:rPr lang="en-US" sz="1600" dirty="0"/>
              <a:t>[6] Roberts, K., </a:t>
            </a:r>
            <a:r>
              <a:rPr lang="en-US" sz="1600" dirty="0" err="1"/>
              <a:t>Demner-Fushman</a:t>
            </a:r>
            <a:r>
              <a:rPr lang="en-US" sz="1600" dirty="0"/>
              <a:t>, D., Voorhees, E. M., </a:t>
            </a:r>
            <a:r>
              <a:rPr lang="en-US" sz="1600" dirty="0" err="1"/>
              <a:t>Bedrick</a:t>
            </a:r>
            <a:r>
              <a:rPr lang="en-US" sz="1600" dirty="0"/>
              <a:t>, S. &amp; Hersh, W. R. Overview of the TREC 2022 Clinical Trials Track. In Proc. Thirty-First Text </a:t>
            </a:r>
            <a:r>
              <a:rPr lang="en-US" sz="1600" dirty="0" err="1"/>
              <a:t>REtrieval</a:t>
            </a:r>
            <a:r>
              <a:rPr lang="en-US" sz="1600" dirty="0"/>
              <a:t> Conference (TREC 2022) (2022).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65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E99DF-EE0F-B77D-00E6-E67CFD9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b="1" dirty="0"/>
              <a:t>A research study </a:t>
            </a:r>
            <a:r>
              <a:rPr lang="en-US" sz="2000" dirty="0"/>
              <a:t>in which one or more human subjects are prospectively assigned to one or more interventions (which may include placebo or other control) </a:t>
            </a:r>
            <a:r>
              <a:rPr lang="en-US" sz="2000" b="1" dirty="0"/>
              <a:t>to evaluate the effects of </a:t>
            </a:r>
            <a:r>
              <a:rPr lang="en-US" sz="2000" dirty="0"/>
              <a:t>those</a:t>
            </a:r>
            <a:r>
              <a:rPr lang="en-US" sz="2000" b="1" dirty="0"/>
              <a:t> interventions</a:t>
            </a:r>
            <a:r>
              <a:rPr lang="en-US" sz="2000" dirty="0"/>
              <a:t> on health-related biomedical or behavioral outcomes.” – National Institutes of Health (U.S.)</a:t>
            </a:r>
            <a:endParaRPr lang="es-ES" sz="2000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F8FECD1B-10A7-DFA4-236B-4544C160A653}"/>
              </a:ext>
            </a:extLst>
          </p:cNvPr>
          <p:cNvSpPr txBox="1"/>
          <p:nvPr/>
        </p:nvSpPr>
        <p:spPr>
          <a:xfrm>
            <a:off x="424632" y="6226417"/>
            <a:ext cx="1106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/>
              <a:t>https://www.scribbr.com/research-bias/placebo-effect/</a:t>
            </a:r>
            <a:endParaRPr lang="es-E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E05AEB-4E28-2196-7E89-C053D7F9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38" y="3253676"/>
            <a:ext cx="8436315" cy="2614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801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</a:t>
            </a:r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F8FECD1B-10A7-DFA4-236B-4544C160A653}"/>
              </a:ext>
            </a:extLst>
          </p:cNvPr>
          <p:cNvSpPr txBox="1"/>
          <p:nvPr/>
        </p:nvSpPr>
        <p:spPr>
          <a:xfrm>
            <a:off x="424632" y="6262042"/>
            <a:ext cx="11066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https://raw.githubusercontent.com/ncbi-nlp/TrialGPT/refs/heads/main/dataset/sigir/corpus.jsonl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C90AB-311A-6889-7AF8-023F9214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52" y="1690688"/>
            <a:ext cx="11238963" cy="45713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7E1CCF-2BA8-F230-6A96-BFFE0FE8AABF}"/>
              </a:ext>
            </a:extLst>
          </p:cNvPr>
          <p:cNvSpPr/>
          <p:nvPr/>
        </p:nvSpPr>
        <p:spPr>
          <a:xfrm>
            <a:off x="4168235" y="1864426"/>
            <a:ext cx="6068295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C1C19-AE31-D8F0-FC02-EBAA9C32B067}"/>
              </a:ext>
            </a:extLst>
          </p:cNvPr>
          <p:cNvSpPr/>
          <p:nvPr/>
        </p:nvSpPr>
        <p:spPr>
          <a:xfrm>
            <a:off x="2836223" y="3363685"/>
            <a:ext cx="6068295" cy="15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EAE26-F66C-6100-2700-CA8EF4420E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40579" b="2868"/>
          <a:stretch/>
        </p:blipFill>
        <p:spPr>
          <a:xfrm>
            <a:off x="701353" y="1322239"/>
            <a:ext cx="10790208" cy="269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205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: Patient-to-Trial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4FE61-33F4-BF07-20F6-B22A16418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65291"/>
            <a:ext cx="5161440" cy="4896751"/>
          </a:xfrm>
          <a:prstGeom prst="rect">
            <a:avLst/>
          </a:prstGeom>
        </p:spPr>
      </p:pic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65467-300D-3FFF-5DBA-553F33CDAB65}"/>
              </a:ext>
            </a:extLst>
          </p:cNvPr>
          <p:cNvSpPr txBox="1"/>
          <p:nvPr/>
        </p:nvSpPr>
        <p:spPr>
          <a:xfrm>
            <a:off x="5999640" y="1594342"/>
            <a:ext cx="60979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Data: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183 patient notes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Over 75,000 trial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CE1D9-36E3-3277-FD3D-BEF6F1C06B93}"/>
              </a:ext>
            </a:extLst>
          </p:cNvPr>
          <p:cNvSpPr txBox="1"/>
          <p:nvPr/>
        </p:nvSpPr>
        <p:spPr>
          <a:xfrm>
            <a:off x="6096000" y="2778042"/>
            <a:ext cx="60979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Modules</a:t>
            </a:r>
            <a:r>
              <a:rPr lang="en-US" sz="16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b="1" dirty="0" err="1"/>
              <a:t>TrialGPT</a:t>
            </a:r>
            <a:r>
              <a:rPr lang="en-US" sz="1600" b="1" dirty="0"/>
              <a:t>-Retrieva</a:t>
            </a:r>
            <a:r>
              <a:rPr lang="en-US" sz="1600" dirty="0"/>
              <a:t>l: large-scale filtering to retrieve candidate trials. </a:t>
            </a:r>
          </a:p>
          <a:p>
            <a:pPr marL="285750" indent="-285750">
              <a:buFontTx/>
              <a:buChar char="-"/>
            </a:pPr>
            <a:r>
              <a:rPr lang="en-US" sz="1600" b="1" dirty="0" err="1"/>
              <a:t>TrialGPT</a:t>
            </a:r>
            <a:r>
              <a:rPr lang="en-US" sz="1600" b="1" dirty="0"/>
              <a:t>-Matching</a:t>
            </a:r>
            <a:r>
              <a:rPr lang="en-US" sz="1600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Explanation of the eligibility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Locations of relevant sentences in the patient note that are relevant to the target criterion</a:t>
            </a:r>
          </a:p>
          <a:p>
            <a:pPr marL="742950" lvl="1" indent="-285750">
              <a:buFontTx/>
              <a:buChar char="-"/>
            </a:pPr>
            <a:r>
              <a:rPr lang="en-US" sz="1600" dirty="0"/>
              <a:t>Eligibility classification</a:t>
            </a:r>
          </a:p>
          <a:p>
            <a:pPr marL="285750" indent="-285750">
              <a:buFontTx/>
              <a:buChar char="-"/>
            </a:pPr>
            <a:r>
              <a:rPr lang="en-US" sz="1600" b="1" dirty="0" err="1"/>
              <a:t>TrialGPT</a:t>
            </a:r>
            <a:r>
              <a:rPr lang="en-US" sz="1600" b="1" dirty="0"/>
              <a:t>-Ranking</a:t>
            </a:r>
            <a:r>
              <a:rPr lang="en-US" sz="1600" dirty="0"/>
              <a:t>: generates trial-level scores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7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-Retrieval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543-4994-151D-181A-84328C700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94" y="1281741"/>
            <a:ext cx="6817751" cy="1992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0A5D9-1B61-16C0-D95A-CEACF8223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773" y="1164279"/>
            <a:ext cx="3392031" cy="5025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C9C68-D390-9B63-6DDB-F2393AEF8C5C}"/>
              </a:ext>
            </a:extLst>
          </p:cNvPr>
          <p:cNvSpPr txBox="1"/>
          <p:nvPr/>
        </p:nvSpPr>
        <p:spPr>
          <a:xfrm>
            <a:off x="715821" y="3728852"/>
            <a:ext cx="686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GPT-4 Retrieves 90% of the relevant clinical trials with only 5.5% of the data (500 Clinical Trials per </a:t>
            </a:r>
            <a:r>
              <a:rPr lang="en-US" dirty="0" err="1"/>
              <a:t>Pacient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LLMs can already generate better keywords than human clinicians for clinical trial retrieval.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4CC01-9289-DBBE-99F1-FA145494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034" y="1268995"/>
            <a:ext cx="485933" cy="4775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940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-Retrieval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17B472-A1D9-72B3-8E4D-992B9816E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203" y="1425715"/>
            <a:ext cx="5331380" cy="47211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76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-Matching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A1B2BE-AE63-4729-50C7-425FF2A61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48" b="32346"/>
          <a:stretch/>
        </p:blipFill>
        <p:spPr>
          <a:xfrm>
            <a:off x="715821" y="1341532"/>
            <a:ext cx="5161440" cy="1787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E90D38-4840-4D43-C4E6-CBCD35EA4861}"/>
              </a:ext>
            </a:extLst>
          </p:cNvPr>
          <p:cNvSpPr txBox="1"/>
          <p:nvPr/>
        </p:nvSpPr>
        <p:spPr>
          <a:xfrm>
            <a:off x="6451808" y="1341532"/>
            <a:ext cx="5625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Data: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Manually annotated 1015 patient-criterion from 53 patients (SIGIR)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Correctness of explanations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Relevant sentence locations patients notes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Patient’s eligibility prediction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6AA2F-0CC0-2A26-9FD9-28E15E69710F}"/>
              </a:ext>
            </a:extLst>
          </p:cNvPr>
          <p:cNvSpPr txBox="1"/>
          <p:nvPr/>
        </p:nvSpPr>
        <p:spPr>
          <a:xfrm>
            <a:off x="777010" y="3554399"/>
            <a:ext cx="10637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Relevance Explanation: </a:t>
            </a:r>
            <a:r>
              <a:rPr lang="en-US" dirty="0" err="1"/>
              <a:t>TrialGPT</a:t>
            </a:r>
            <a:r>
              <a:rPr lang="en-US" dirty="0"/>
              <a:t>-Matching provides </a:t>
            </a:r>
            <a:r>
              <a:rPr lang="en-US" b="1" dirty="0"/>
              <a:t>88% correct relevance explanations</a:t>
            </a:r>
            <a:r>
              <a:rPr lang="en-US" dirty="0"/>
              <a:t>, with errors mainly in criteria requiring implicit reasoning.</a:t>
            </a:r>
          </a:p>
          <a:p>
            <a:endParaRPr lang="en-US" b="1" dirty="0"/>
          </a:p>
          <a:p>
            <a:r>
              <a:rPr lang="en-US" b="1" dirty="0"/>
              <a:t>Sentence Location: </a:t>
            </a:r>
            <a:r>
              <a:rPr lang="en-US" dirty="0"/>
              <a:t>It identifies relevant sentences with</a:t>
            </a:r>
            <a:r>
              <a:rPr lang="en-US" b="1" dirty="0"/>
              <a:t> 89% F1, matching human expert performance.</a:t>
            </a:r>
          </a:p>
          <a:p>
            <a:endParaRPr lang="en-US" b="1" dirty="0"/>
          </a:p>
          <a:p>
            <a:r>
              <a:rPr lang="en-US" b="1" dirty="0"/>
              <a:t>Eligibility Prediction: </a:t>
            </a:r>
            <a:r>
              <a:rPr lang="en-US" dirty="0"/>
              <a:t>Achieves </a:t>
            </a:r>
            <a:r>
              <a:rPr lang="en-US" b="1" dirty="0"/>
              <a:t>87% accuracy, close to experts</a:t>
            </a:r>
            <a:r>
              <a:rPr lang="en-US" dirty="0"/>
              <a:t>, but struggles with ambiguous exclusion labels, highlighting areas for improvement.</a:t>
            </a:r>
          </a:p>
          <a:p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79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TrialGPT-Matching</a:t>
            </a:r>
            <a:endParaRPr lang="en-US" dirty="0"/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/>
              <a:t>Image: Jin, Qiao, Zifeng Wang, Charalampos S. Floudas, Fangyuan Chen, Changlin Gong, Dara Bracken-Clarke, Elisabetta Xue, Yifan Yang, Jimeng Sun, and Zhiyong Lu. “Matching Patients to Clinical Trials with Large Language Models.” Nature Communications 15, no. 1 (November 18, 2024): 9074. https://doi.org/10.1038/s41467-024-53081-z.</a:t>
            </a:r>
            <a:endParaRPr lang="es-E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C2B50-6AE3-DDC9-6BA9-60D54CE0B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6" y="1690688"/>
            <a:ext cx="5439534" cy="2724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C4113B-2CE4-AD9F-9480-35ABBF59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632" y="1690688"/>
            <a:ext cx="5391902" cy="95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A86002-25B1-FF0B-2707-8BC8CB250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641" y="3016251"/>
            <a:ext cx="5401893" cy="2979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466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TrialGPT</a:t>
            </a:r>
            <a:r>
              <a:rPr lang="en-US" dirty="0"/>
              <a:t>-Ranking</a:t>
            </a:r>
          </a:p>
        </p:txBody>
      </p:sp>
      <p:sp>
        <p:nvSpPr>
          <p:cNvPr id="10" name="CuadroTexto 6">
            <a:extLst>
              <a:ext uri="{FF2B5EF4-FFF2-40B4-BE49-F238E27FC236}">
                <a16:creationId xmlns:a16="http://schemas.microsoft.com/office/drawing/2014/main" id="{5FA0FEBE-3327-ACE5-7B3E-E22C094246D8}"/>
              </a:ext>
            </a:extLst>
          </p:cNvPr>
          <p:cNvSpPr txBox="1"/>
          <p:nvPr/>
        </p:nvSpPr>
        <p:spPr>
          <a:xfrm>
            <a:off x="424632" y="6262042"/>
            <a:ext cx="1106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Jin, </a:t>
            </a:r>
            <a:r>
              <a:rPr lang="es-ES" sz="1200" dirty="0" err="1"/>
              <a:t>Qiao</a:t>
            </a:r>
            <a:r>
              <a:rPr lang="es-ES" sz="1200" dirty="0"/>
              <a:t>, </a:t>
            </a:r>
            <a:r>
              <a:rPr lang="es-ES" sz="1200" dirty="0" err="1"/>
              <a:t>Zifeng</a:t>
            </a:r>
            <a:r>
              <a:rPr lang="es-ES" sz="1200" dirty="0"/>
              <a:t> Wang, </a:t>
            </a:r>
            <a:r>
              <a:rPr lang="es-ES" sz="1200" dirty="0" err="1"/>
              <a:t>Charalampos</a:t>
            </a:r>
            <a:r>
              <a:rPr lang="es-ES" sz="1200" dirty="0"/>
              <a:t> S. </a:t>
            </a:r>
            <a:r>
              <a:rPr lang="es-ES" sz="1200" dirty="0" err="1"/>
              <a:t>Floudas</a:t>
            </a:r>
            <a:r>
              <a:rPr lang="es-ES" sz="1200" dirty="0"/>
              <a:t>, </a:t>
            </a:r>
            <a:r>
              <a:rPr lang="es-ES" sz="1200" dirty="0" err="1"/>
              <a:t>Fangyuan</a:t>
            </a:r>
            <a:r>
              <a:rPr lang="es-ES" sz="1200" dirty="0"/>
              <a:t> Chen, </a:t>
            </a:r>
            <a:r>
              <a:rPr lang="es-ES" sz="1200" dirty="0" err="1"/>
              <a:t>Changlin</a:t>
            </a:r>
            <a:r>
              <a:rPr lang="es-ES" sz="1200" dirty="0"/>
              <a:t> Gong, Dara </a:t>
            </a:r>
            <a:r>
              <a:rPr lang="es-ES" sz="1200" dirty="0" err="1"/>
              <a:t>Bracken</a:t>
            </a:r>
            <a:r>
              <a:rPr lang="es-ES" sz="1200" dirty="0"/>
              <a:t>-Clarke, </a:t>
            </a:r>
            <a:r>
              <a:rPr lang="es-ES" sz="1200" dirty="0" err="1"/>
              <a:t>Elisabetta</a:t>
            </a:r>
            <a:r>
              <a:rPr lang="es-ES" sz="1200" dirty="0"/>
              <a:t> </a:t>
            </a:r>
            <a:r>
              <a:rPr lang="es-ES" sz="1200" dirty="0" err="1"/>
              <a:t>Xue</a:t>
            </a:r>
            <a:r>
              <a:rPr lang="es-ES" sz="1200" dirty="0"/>
              <a:t>, </a:t>
            </a:r>
            <a:r>
              <a:rPr lang="es-ES" sz="1200" dirty="0" err="1"/>
              <a:t>Yifan</a:t>
            </a:r>
            <a:r>
              <a:rPr lang="es-ES" sz="1200" dirty="0"/>
              <a:t> Yang, </a:t>
            </a:r>
            <a:r>
              <a:rPr lang="es-ES" sz="1200" dirty="0" err="1"/>
              <a:t>Jimeng</a:t>
            </a:r>
            <a:r>
              <a:rPr lang="es-ES" sz="1200" dirty="0"/>
              <a:t> </a:t>
            </a:r>
            <a:r>
              <a:rPr lang="es-ES" sz="1200" dirty="0" err="1"/>
              <a:t>Sun</a:t>
            </a:r>
            <a:r>
              <a:rPr lang="es-ES" sz="1200" dirty="0"/>
              <a:t>, and </a:t>
            </a:r>
            <a:r>
              <a:rPr lang="es-ES" sz="1200" dirty="0" err="1"/>
              <a:t>Zhiyong</a:t>
            </a:r>
            <a:r>
              <a:rPr lang="es-ES" sz="1200" dirty="0"/>
              <a:t> Lu. “</a:t>
            </a:r>
            <a:r>
              <a:rPr lang="es-ES" sz="1200" dirty="0" err="1"/>
              <a:t>Matching</a:t>
            </a:r>
            <a:r>
              <a:rPr lang="es-ES" sz="1200" dirty="0"/>
              <a:t> </a:t>
            </a:r>
            <a:r>
              <a:rPr lang="es-ES" sz="1200" dirty="0" err="1"/>
              <a:t>Patients</a:t>
            </a:r>
            <a:r>
              <a:rPr lang="es-ES" sz="1200" dirty="0"/>
              <a:t> </a:t>
            </a:r>
            <a:r>
              <a:rPr lang="es-ES" sz="1200" dirty="0" err="1"/>
              <a:t>to</a:t>
            </a:r>
            <a:r>
              <a:rPr lang="es-ES" sz="1200" dirty="0"/>
              <a:t> </a:t>
            </a:r>
            <a:r>
              <a:rPr lang="es-ES" sz="1200" dirty="0" err="1"/>
              <a:t>Clinical</a:t>
            </a:r>
            <a:r>
              <a:rPr lang="es-ES" sz="1200" dirty="0"/>
              <a:t> </a:t>
            </a:r>
            <a:r>
              <a:rPr lang="es-ES" sz="1200" dirty="0" err="1"/>
              <a:t>Trials</a:t>
            </a:r>
            <a:r>
              <a:rPr lang="es-ES" sz="1200" dirty="0"/>
              <a:t> </a:t>
            </a:r>
            <a:r>
              <a:rPr lang="es-ES" sz="1200" dirty="0" err="1"/>
              <a:t>with</a:t>
            </a:r>
            <a:r>
              <a:rPr lang="es-ES" sz="1200" dirty="0"/>
              <a:t> </a:t>
            </a:r>
            <a:r>
              <a:rPr lang="es-ES" sz="1200" dirty="0" err="1"/>
              <a:t>Large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Models</a:t>
            </a:r>
            <a:r>
              <a:rPr lang="es-ES" sz="1200" dirty="0"/>
              <a:t>.” </a:t>
            </a:r>
            <a:r>
              <a:rPr lang="es-ES" sz="1200" dirty="0" err="1"/>
              <a:t>Nature</a:t>
            </a:r>
            <a:r>
              <a:rPr lang="es-ES" sz="1200" dirty="0"/>
              <a:t> </a:t>
            </a:r>
            <a:r>
              <a:rPr lang="es-ES" sz="1200" dirty="0" err="1"/>
              <a:t>Communications</a:t>
            </a:r>
            <a:r>
              <a:rPr lang="es-ES" sz="1200" dirty="0"/>
              <a:t> 15, no. 1 (</a:t>
            </a:r>
            <a:r>
              <a:rPr lang="es-ES" sz="1200" dirty="0" err="1"/>
              <a:t>November</a:t>
            </a:r>
            <a:r>
              <a:rPr lang="es-ES" sz="1200" dirty="0"/>
              <a:t> 18, 2024): 9074. https://doi.org/10.1038/s41467-024-53081-z.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90D38-4840-4D43-C4E6-CBCD35EA4861}"/>
              </a:ext>
            </a:extLst>
          </p:cNvPr>
          <p:cNvSpPr txBox="1"/>
          <p:nvPr/>
        </p:nvSpPr>
        <p:spPr>
          <a:xfrm>
            <a:off x="6451808" y="1175278"/>
            <a:ext cx="5625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Data:</a:t>
            </a:r>
          </a:p>
          <a:p>
            <a:pPr marL="285750" indent="-285750">
              <a:buFontTx/>
              <a:buChar char="-"/>
            </a:pPr>
            <a:r>
              <a:rPr lang="en-US" dirty="0"/>
              <a:t>Again, the previous 1015 patient-trial</a:t>
            </a:r>
          </a:p>
          <a:p>
            <a:endParaRPr lang="en-US" dirty="0"/>
          </a:p>
          <a:p>
            <a:r>
              <a:rPr lang="en-US" dirty="0"/>
              <a:t>Metrics: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Trial level metric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Linear Aggregation (%met inclusion/exclusion)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LLM Aggregation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combination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BEE0B-60C3-9D61-6AEB-3904567DE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1" y="1320171"/>
            <a:ext cx="4971552" cy="2352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3CD00-EE5A-4C6A-5E6F-E04A2C04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5202" y="3819020"/>
            <a:ext cx="5743655" cy="2412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2CF1C-A486-3775-BE51-F631F7CF1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351" y="3823616"/>
            <a:ext cx="1378325" cy="24120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9016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7115</TotalTime>
  <Words>1416</Words>
  <Application>Microsoft Office PowerPoint</Application>
  <PresentationFormat>Widescreen</PresentationFormat>
  <Paragraphs>98</Paragraphs>
  <Slides>15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Söhne</vt:lpstr>
      <vt:lpstr>Tema de Office</vt:lpstr>
      <vt:lpstr>TrialGPT Matching patients to clinical trials with large language models</vt:lpstr>
      <vt:lpstr>Clinical Trial</vt:lpstr>
      <vt:lpstr>Clinical Trial</vt:lpstr>
      <vt:lpstr>TrialGPT: Patient-to-Trial Matching</vt:lpstr>
      <vt:lpstr>TrialGPT-Retrieval</vt:lpstr>
      <vt:lpstr>TrialGPT-Retrieval</vt:lpstr>
      <vt:lpstr>TrialGPT-Matching</vt:lpstr>
      <vt:lpstr>TrialGPT-Matching</vt:lpstr>
      <vt:lpstr>TrialGPT-Ranking</vt:lpstr>
      <vt:lpstr>TrialGPT-Ranking</vt:lpstr>
      <vt:lpstr>Results</vt:lpstr>
      <vt:lpstr>Metrics</vt:lpstr>
      <vt:lpstr>Conclusions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Mamba:  Efficient Visual Representation Learning with Bidirectional State Space Model</dc:title>
  <dc:creator>Alberto Becerra</dc:creator>
  <cp:lastModifiedBy>Alberto Becerra</cp:lastModifiedBy>
  <cp:revision>28</cp:revision>
  <dcterms:created xsi:type="dcterms:W3CDTF">2024-04-06T09:53:17Z</dcterms:created>
  <dcterms:modified xsi:type="dcterms:W3CDTF">2024-12-05T16:43:14Z</dcterms:modified>
</cp:coreProperties>
</file>