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9" r:id="rId6"/>
    <p:sldId id="270"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5" autoAdjust="0"/>
  </p:normalViewPr>
  <p:slideViewPr>
    <p:cSldViewPr snapToGrid="0">
      <p:cViewPr varScale="1">
        <p:scale>
          <a:sx n="55" d="100"/>
          <a:sy n="55" d="100"/>
        </p:scale>
        <p:origin x="107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8FF7B-A6B3-4221-A1C7-0DE099B22C2B}" type="datetimeFigureOut">
              <a:rPr lang="es-ES" smtClean="0"/>
              <a:t>23/03/2024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08F1C-6FB0-4314-A226-54E22633B720}" type="slidenum">
              <a:rPr lang="es-ES" smtClean="0"/>
              <a:t>‹Nº›</a:t>
            </a:fld>
            <a:endParaRPr lang="es-ES"/>
          </a:p>
        </p:txBody>
      </p:sp>
    </p:spTree>
    <p:extLst>
      <p:ext uri="{BB962C8B-B14F-4D97-AF65-F5344CB8AC3E}">
        <p14:creationId xmlns:p14="http://schemas.microsoft.com/office/powerpoint/2010/main" val="322717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DIFFUSION models constitute a subset of deep generative models that have recently gained significant attention in the field of computer vision. They demonstrate remarkable generative capabilities, encompassing both intricate details and a wide range of diversity in the generated outputs. It can be argued that these models have set a new standard in generative modeling, particularly exemplified by prominent models such as Imagen and Latent Diffusion Models (LDMs). This assertion finds support in the image samples depicted in Figure 2, which are produced by Stable Diffusion, a variant of LDMs generating images based on textual prompts. These generated images display minimal artifacts and closely align with the provided prompts. Notably, the prompts intentionally depict unrealistic scenarios not encountered during training, highlighting the remarkable generalization ability of diffusion models.</a:t>
            </a:r>
          </a:p>
          <a:p>
            <a:endParaRPr lang="en-US" dirty="0"/>
          </a:p>
          <a:p>
            <a:r>
              <a:rPr lang="en-US" dirty="0"/>
              <a:t>Diffusion models are characterized by their probabilistic approach to generative modeling, learning to reverse a process that gradually degrades the structure of the training data. This training process consists of two phases: forward diffusion and backward denoising. During forward diffusion, noise is incrementally added to input images across multiple steps, progressively degrading the data until it resembles pure Gaussian noise. The subsequent backward denoising phase reverses this process, iteratively removing noise to reconstruct the original images. At inference, images are generated by gradually reconstructing them from random white noise, with the noise removal at each step estimated by a neural network, typically utilizing a U-Net architecture, to maintain dimensional coherence.</a:t>
            </a:r>
            <a:endParaRPr lang="es-ES" dirty="0"/>
          </a:p>
        </p:txBody>
      </p:sp>
      <p:sp>
        <p:nvSpPr>
          <p:cNvPr id="4" name="Marcador de número de diapositiva 3"/>
          <p:cNvSpPr>
            <a:spLocks noGrp="1"/>
          </p:cNvSpPr>
          <p:nvPr>
            <p:ph type="sldNum" sz="quarter" idx="5"/>
          </p:nvPr>
        </p:nvSpPr>
        <p:spPr/>
        <p:txBody>
          <a:bodyPr/>
          <a:lstStyle/>
          <a:p>
            <a:fld id="{F9508F1C-6FB0-4314-A226-54E22633B720}" type="slidenum">
              <a:rPr lang="es-ES" smtClean="0"/>
              <a:t>5</a:t>
            </a:fld>
            <a:endParaRPr lang="es-ES"/>
          </a:p>
        </p:txBody>
      </p:sp>
    </p:spTree>
    <p:extLst>
      <p:ext uri="{BB962C8B-B14F-4D97-AF65-F5344CB8AC3E}">
        <p14:creationId xmlns:p14="http://schemas.microsoft.com/office/powerpoint/2010/main" val="191046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Regu"/>
              </a:rPr>
              <a:t>In this concluding experiment, we evaluate the disparity between the conventional loss and the multiscale loss, which places greater emphasis on lower frequencies within the image. We assess sample quality, measured by FID score, for resolutions 256 and 512, comparing models trained with the multiscale loss enabled or disabled. Figure 6 illustrates that for 256 resolution, the loss appears to have minimal impact and performs marginally worse. However, for the higher resolution of 512, the loss demonstrates a notable effect, resulting in a reduction in FID score.</a:t>
            </a:r>
          </a:p>
        </p:txBody>
      </p:sp>
      <p:sp>
        <p:nvSpPr>
          <p:cNvPr id="4" name="Marcador de número de diapositiva 3"/>
          <p:cNvSpPr>
            <a:spLocks noGrp="1"/>
          </p:cNvSpPr>
          <p:nvPr>
            <p:ph type="sldNum" sz="quarter" idx="5"/>
          </p:nvPr>
        </p:nvSpPr>
        <p:spPr/>
        <p:txBody>
          <a:bodyPr/>
          <a:lstStyle/>
          <a:p>
            <a:fld id="{F9508F1C-6FB0-4314-A226-54E22633B720}" type="slidenum">
              <a:rPr lang="es-ES" smtClean="0"/>
              <a:t>14</a:t>
            </a:fld>
            <a:endParaRPr lang="es-ES"/>
          </a:p>
        </p:txBody>
      </p:sp>
    </p:spTree>
    <p:extLst>
      <p:ext uri="{BB962C8B-B14F-4D97-AF65-F5344CB8AC3E}">
        <p14:creationId xmlns:p14="http://schemas.microsoft.com/office/powerpoint/2010/main" val="306471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DIFFUSION models constitute a subset of deep generative models that have recently gained significant attention in the field of computer vision. They demonstrate remarkable generative capabilities, encompassing both intricate details and a wide range of diversity in the generated outputs. It can be argued that these models have set a new standard in generative modeling, particularly exemplified by prominent models such as Imagen and Latent Diffusion Models (LDMs). This assertion finds support in the image samples depicted in Figure 2, which are produced by Stable Diffusion, a variant of LDMs generating images based on textual prompts. These generated images display minimal artifacts and closely align with the provided prompts. Notably, the prompts intentionally depict unrealistic scenarios not encountered during training, highlighting the remarkable generalization ability of diffusion models.</a:t>
            </a:r>
          </a:p>
          <a:p>
            <a:endParaRPr lang="en-US" dirty="0"/>
          </a:p>
          <a:p>
            <a:r>
              <a:rPr lang="en-US" dirty="0"/>
              <a:t>Diffusion models are characterized by their probabilistic approach to generative modeling, learning to reverse a process that gradually degrades the structure of the training data. This training process consists of two phases: forward diffusion and backward denoising. During forward diffusion, noise is incrementally added to input images across multiple steps, progressively degrading the data until it resembles pure Gaussian noise. The subsequent backward denoising phase reverses this process, iteratively removing noise to reconstruct the original images. At inference, images are generated by gradually reconstructing them from random white noise, with the noise removal at each step estimated by a neural network, typically utilizing a U-Net architecture, to maintain dimensional coherence.</a:t>
            </a:r>
            <a:endParaRPr lang="es-ES" dirty="0"/>
          </a:p>
        </p:txBody>
      </p:sp>
      <p:sp>
        <p:nvSpPr>
          <p:cNvPr id="4" name="Marcador de número de diapositiva 3"/>
          <p:cNvSpPr>
            <a:spLocks noGrp="1"/>
          </p:cNvSpPr>
          <p:nvPr>
            <p:ph type="sldNum" sz="quarter" idx="5"/>
          </p:nvPr>
        </p:nvSpPr>
        <p:spPr/>
        <p:txBody>
          <a:bodyPr/>
          <a:lstStyle/>
          <a:p>
            <a:fld id="{F9508F1C-6FB0-4314-A226-54E22633B720}" type="slidenum">
              <a:rPr lang="es-ES" smtClean="0"/>
              <a:t>6</a:t>
            </a:fld>
            <a:endParaRPr lang="es-ES"/>
          </a:p>
        </p:txBody>
      </p:sp>
    </p:spTree>
    <p:extLst>
      <p:ext uri="{BB962C8B-B14F-4D97-AF65-F5344CB8AC3E}">
        <p14:creationId xmlns:p14="http://schemas.microsoft.com/office/powerpoint/2010/main" val="243731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Regu"/>
              </a:rPr>
              <a:t>Diffusion models for high resolutions (for example </a:t>
            </a:r>
            <a:r>
              <a:rPr lang="en-US" sz="1800" b="0" i="0" u="none" strike="noStrike" baseline="0" dirty="0">
                <a:latin typeface="CMR10"/>
              </a:rPr>
              <a:t>512</a:t>
            </a:r>
            <a:r>
              <a:rPr lang="en-US" sz="1800" b="0" i="0" u="none" strike="noStrike" baseline="0" dirty="0">
                <a:latin typeface="CMR7"/>
              </a:rPr>
              <a:t>2</a:t>
            </a:r>
            <a:r>
              <a:rPr lang="en-US" sz="1800" b="0" i="0" u="none" strike="noStrike" baseline="0" dirty="0">
                <a:latin typeface="CMMI10"/>
              </a:rPr>
              <a:t>, </a:t>
            </a:r>
            <a:r>
              <a:rPr lang="en-US" sz="1800" b="0" i="0" u="none" strike="noStrike" baseline="0" dirty="0">
                <a:latin typeface="CMR10"/>
              </a:rPr>
              <a:t>256</a:t>
            </a:r>
            <a:r>
              <a:rPr lang="en-US" sz="1800" b="0" i="0" u="none" strike="noStrike" baseline="0" dirty="0">
                <a:latin typeface="CMR7"/>
              </a:rPr>
              <a:t>2</a:t>
            </a:r>
            <a:r>
              <a:rPr lang="en-US" sz="1800" b="0" i="0" u="none" strike="noStrike" baseline="0" dirty="0">
                <a:latin typeface="CMMI10"/>
              </a:rPr>
              <a:t>, </a:t>
            </a:r>
            <a:r>
              <a:rPr lang="en-US" sz="1800" b="0" i="0" u="none" strike="noStrike" baseline="0" dirty="0">
                <a:latin typeface="CMR10"/>
              </a:rPr>
              <a:t>128</a:t>
            </a:r>
            <a:r>
              <a:rPr lang="en-US" sz="1800" b="0" i="0" u="none" strike="noStrike" baseline="0" dirty="0">
                <a:latin typeface="CMR7"/>
              </a:rPr>
              <a:t>2</a:t>
            </a:r>
            <a:r>
              <a:rPr lang="en-US" sz="1800" b="0" i="0" u="none" strike="noStrike" baseline="0" dirty="0">
                <a:latin typeface="NimbusRomNo9L-Regu"/>
              </a:rPr>
              <a:t>) on complicated data (such as ImageNet) are generally not learned directly. Instead, approaches in literature divide the generative process into subproblems </a:t>
            </a:r>
            <a:r>
              <a:rPr lang="es-ES" sz="1800" b="0" i="0" u="none" strike="noStrike" baseline="0" dirty="0" err="1">
                <a:latin typeface="NimbusRomNo9L-Regu"/>
              </a:rPr>
              <a:t>via</a:t>
            </a:r>
            <a:r>
              <a:rPr lang="es-ES" sz="1800" b="0" i="0" u="none" strike="noStrike" baseline="0" dirty="0">
                <a:latin typeface="NimbusRomNo9L-Regu"/>
              </a:rPr>
              <a:t> </a:t>
            </a:r>
            <a:r>
              <a:rPr lang="es-ES" sz="1800" b="0" i="0" u="none" strike="noStrike" baseline="0" dirty="0" err="1">
                <a:latin typeface="NimbusRomNo9L-Regu"/>
              </a:rPr>
              <a:t>super-resolution</a:t>
            </a:r>
            <a:r>
              <a:rPr lang="es-ES" sz="1800" b="0" i="0" u="none" strike="noStrike" baseline="0" dirty="0">
                <a:latin typeface="NimbusRomNo9L-Regu"/>
              </a:rPr>
              <a:t> (Ho et al., 2022), </a:t>
            </a:r>
            <a:r>
              <a:rPr lang="es-ES" sz="1800" b="0" i="0" u="none" strike="noStrike" baseline="0" dirty="0" err="1">
                <a:latin typeface="NimbusRomNo9L-Regu"/>
              </a:rPr>
              <a:t>or</a:t>
            </a:r>
            <a:r>
              <a:rPr lang="es-ES" sz="1800" b="0" i="0" u="none" strike="noStrike" baseline="0" dirty="0">
                <a:latin typeface="NimbusRomNo9L-Regu"/>
              </a:rPr>
              <a:t> </a:t>
            </a:r>
            <a:r>
              <a:rPr lang="es-ES" sz="1800" b="0" i="0" u="none" strike="noStrike" baseline="0" dirty="0" err="1">
                <a:latin typeface="NimbusRomNo9L-Regu"/>
              </a:rPr>
              <a:t>mixturesof-denoisers</a:t>
            </a:r>
            <a:r>
              <a:rPr lang="es-ES" sz="1800" b="0" i="0" u="none" strike="noStrike" baseline="0" dirty="0">
                <a:latin typeface="NimbusRomNo9L-Regu"/>
              </a:rPr>
              <a:t> (Feng et al., 2022; </a:t>
            </a:r>
            <a:r>
              <a:rPr lang="es-ES" sz="1800" b="0" i="0" u="none" strike="noStrike" baseline="0" dirty="0" err="1">
                <a:latin typeface="NimbusRomNo9L-Regu"/>
              </a:rPr>
              <a:t>Balaji</a:t>
            </a:r>
            <a:r>
              <a:rPr lang="es-ES" sz="1800" b="0" i="0" u="none" strike="noStrike" baseline="0" dirty="0">
                <a:latin typeface="NimbusRomNo9L-Regu"/>
              </a:rPr>
              <a:t> et al., 2022). </a:t>
            </a:r>
            <a:r>
              <a:rPr lang="es-ES" sz="1800" b="0" i="0" u="none" strike="noStrike" baseline="0" dirty="0" err="1">
                <a:latin typeface="NimbusRomNo9L-Regu"/>
              </a:rPr>
              <a:t>Alternatively</a:t>
            </a:r>
            <a:r>
              <a:rPr lang="es-ES" sz="1800" b="0" i="0" u="none" strike="noStrike" baseline="0" dirty="0">
                <a:latin typeface="NimbusRomNo9L-Regu"/>
              </a:rPr>
              <a:t>, </a:t>
            </a:r>
            <a:r>
              <a:rPr lang="en-US" sz="1800" b="0" i="0" u="none" strike="noStrike" baseline="0" dirty="0">
                <a:latin typeface="NimbusRomNo9L-Regu"/>
              </a:rPr>
              <a:t>other approaches project high resolution data down to a lower dimensional latent space (</a:t>
            </a:r>
            <a:r>
              <a:rPr lang="en-US" sz="1800" b="0" i="0" u="none" strike="noStrike" baseline="0" dirty="0" err="1">
                <a:latin typeface="NimbusRomNo9L-Regu"/>
              </a:rPr>
              <a:t>Rombach</a:t>
            </a:r>
            <a:r>
              <a:rPr lang="en-US" sz="1800" b="0" i="0" u="none" strike="noStrike" baseline="0" dirty="0">
                <a:latin typeface="NimbusRomNo9L-Regu"/>
              </a:rPr>
              <a:t> et al., 2022).</a:t>
            </a:r>
          </a:p>
          <a:p>
            <a:pPr algn="l"/>
            <a:endParaRPr lang="en-US" sz="1800" b="0" i="0" u="none" strike="noStrike" baseline="0" dirty="0">
              <a:latin typeface="NimbusRomNo9L-Regu"/>
            </a:endParaRPr>
          </a:p>
          <a:p>
            <a:pPr algn="l"/>
            <a:r>
              <a:rPr lang="en-US" sz="1800" b="0" i="0" u="none" strike="noStrike" baseline="0" dirty="0">
                <a:latin typeface="NimbusRomNo9L-Regu"/>
              </a:rPr>
              <a:t>Although this sub-division makes optimization easier, the engineering complexity increases: Instead of dealing with a single model, one needs to train and keep track of multiple </a:t>
            </a:r>
            <a:r>
              <a:rPr lang="es-ES" sz="1800" b="0" i="0" u="none" strike="noStrike" baseline="0" dirty="0" err="1">
                <a:latin typeface="NimbusRomNo9L-Regu"/>
              </a:rPr>
              <a:t>models</a:t>
            </a:r>
            <a:r>
              <a:rPr lang="es-ES" sz="1800" b="0" i="0" u="none" strike="noStrike" baseline="0" dirty="0">
                <a:latin typeface="NimbusRomNo9L-Regu"/>
              </a:rPr>
              <a:t>.</a:t>
            </a:r>
          </a:p>
          <a:p>
            <a:pPr algn="l"/>
            <a:endParaRPr lang="es-ES" sz="1800" b="0" i="0" u="none" strike="noStrike" baseline="0" dirty="0">
              <a:latin typeface="NimbusRomNo9L-Regu"/>
            </a:endParaRPr>
          </a:p>
          <a:p>
            <a:pPr algn="l"/>
            <a:r>
              <a:rPr lang="en-US" sz="1800" b="1" i="0" u="none" strike="noStrike" baseline="0" dirty="0">
                <a:latin typeface="NimbusRomNo9L-Regu"/>
              </a:rPr>
              <a:t>We show that it is possible to train a single denoising diffusion model for resolutions up to </a:t>
            </a:r>
            <a:r>
              <a:rPr lang="en-US" sz="1800" b="1" i="0" u="none" strike="noStrike" baseline="0" dirty="0">
                <a:latin typeface="CMR10"/>
              </a:rPr>
              <a:t>512 </a:t>
            </a:r>
            <a:r>
              <a:rPr lang="en-US" sz="1800" b="1" i="0" u="none" strike="noStrike" baseline="0" dirty="0">
                <a:latin typeface="CMSY10"/>
              </a:rPr>
              <a:t>× </a:t>
            </a:r>
            <a:r>
              <a:rPr lang="en-US" sz="1800" b="1" i="0" u="none" strike="noStrike" baseline="0" dirty="0">
                <a:latin typeface="CMR10"/>
              </a:rPr>
              <a:t>512 </a:t>
            </a:r>
            <a:r>
              <a:rPr lang="en-US" sz="1800" b="1" i="0" u="none" strike="noStrike" baseline="0" dirty="0">
                <a:latin typeface="NimbusRomNo9L-Regu"/>
              </a:rPr>
              <a:t>with only a small number modifications with respect to the </a:t>
            </a:r>
            <a:r>
              <a:rPr lang="es-ES" sz="1800" b="1" i="0" u="none" strike="noStrike" baseline="0" dirty="0">
                <a:latin typeface="NimbusRomNo9L-Regu"/>
              </a:rPr>
              <a:t>original (</a:t>
            </a:r>
            <a:r>
              <a:rPr lang="es-ES" sz="1800" b="1" i="0" u="none" strike="noStrike" baseline="0" dirty="0" err="1">
                <a:latin typeface="NimbusRomNo9L-Regu"/>
              </a:rPr>
              <a:t>modern</a:t>
            </a:r>
            <a:r>
              <a:rPr lang="es-ES" sz="1800" b="1" i="0" u="none" strike="noStrike" baseline="0" dirty="0">
                <a:latin typeface="NimbusRomNo9L-Regu"/>
              </a:rPr>
              <a:t>) </a:t>
            </a:r>
            <a:r>
              <a:rPr lang="es-ES" sz="1800" b="1" i="0" u="none" strike="noStrike" baseline="0" dirty="0" err="1">
                <a:latin typeface="NimbusRomNo9L-Regu"/>
              </a:rPr>
              <a:t>formulation</a:t>
            </a:r>
            <a:r>
              <a:rPr lang="es-ES" sz="1800" b="1" i="0" u="none" strike="noStrike" baseline="0" dirty="0">
                <a:latin typeface="NimbusRomNo9L-Regu"/>
              </a:rPr>
              <a:t> in (Ho et al., 2020)</a:t>
            </a:r>
            <a:endParaRPr lang="es-ES" b="1" dirty="0"/>
          </a:p>
        </p:txBody>
      </p:sp>
      <p:sp>
        <p:nvSpPr>
          <p:cNvPr id="4" name="Marcador de número de diapositiva 3"/>
          <p:cNvSpPr>
            <a:spLocks noGrp="1"/>
          </p:cNvSpPr>
          <p:nvPr>
            <p:ph type="sldNum" sz="quarter" idx="5"/>
          </p:nvPr>
        </p:nvSpPr>
        <p:spPr/>
        <p:txBody>
          <a:bodyPr/>
          <a:lstStyle/>
          <a:p>
            <a:fld id="{F9508F1C-6FB0-4314-A226-54E22633B720}" type="slidenum">
              <a:rPr lang="es-ES" smtClean="0"/>
              <a:t>7</a:t>
            </a:fld>
            <a:endParaRPr lang="es-ES"/>
          </a:p>
        </p:txBody>
      </p:sp>
    </p:spTree>
    <p:extLst>
      <p:ext uri="{BB962C8B-B14F-4D97-AF65-F5344CB8AC3E}">
        <p14:creationId xmlns:p14="http://schemas.microsoft.com/office/powerpoint/2010/main" val="594439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Latent-based density models (LDMs) offer computational efficiency over pixel-based methods but may compromise precision, particularly in tasks requiring fine-grained accuracy.</a:t>
            </a:r>
            <a:endParaRPr lang="es-ES" dirty="0"/>
          </a:p>
          <a:p>
            <a:endParaRPr lang="es-ES" dirty="0"/>
          </a:p>
        </p:txBody>
      </p:sp>
      <p:sp>
        <p:nvSpPr>
          <p:cNvPr id="4" name="Marcador de número de diapositiva 3"/>
          <p:cNvSpPr>
            <a:spLocks noGrp="1"/>
          </p:cNvSpPr>
          <p:nvPr>
            <p:ph type="sldNum" sz="quarter" idx="5"/>
          </p:nvPr>
        </p:nvSpPr>
        <p:spPr/>
        <p:txBody>
          <a:bodyPr/>
          <a:lstStyle/>
          <a:p>
            <a:fld id="{F9508F1C-6FB0-4314-A226-54E22633B720}" type="slidenum">
              <a:rPr lang="es-ES" smtClean="0"/>
              <a:t>8</a:t>
            </a:fld>
            <a:endParaRPr lang="es-ES"/>
          </a:p>
        </p:txBody>
      </p:sp>
    </p:spTree>
    <p:extLst>
      <p:ext uri="{BB962C8B-B14F-4D97-AF65-F5344CB8AC3E}">
        <p14:creationId xmlns:p14="http://schemas.microsoft.com/office/powerpoint/2010/main" val="171020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Regu"/>
              </a:rPr>
              <a:t>In this experiment it is studied how the noise schedule effects the quality of generated images, evaluated on FID50K score on both train and eval data splits. Recall that our hypothesis was that the cosine schedule does not add sufficient noise, but can be adjusted by ‘shifting’ its log SNR curve using the ratio between the image resolution and the noise resolution. In these experiments, the noise resolution is varied from the original image resolution (corresponding to the conventional cosine schedule) all the way down to </a:t>
            </a:r>
            <a:r>
              <a:rPr lang="en-US" sz="1800" b="0" i="0" u="none" strike="noStrike" baseline="0" dirty="0">
                <a:latin typeface="CMR10"/>
              </a:rPr>
              <a:t>32 </a:t>
            </a:r>
            <a:r>
              <a:rPr lang="es-ES" sz="1800" b="0" i="0" u="none" strike="noStrike" baseline="0" dirty="0" err="1">
                <a:latin typeface="NimbusRomNo9L-Regu"/>
              </a:rPr>
              <a:t>by</a:t>
            </a:r>
            <a:r>
              <a:rPr lang="es-ES" sz="1800" b="0" i="0" u="none" strike="noStrike" baseline="0" dirty="0">
                <a:latin typeface="NimbusRomNo9L-Regu"/>
              </a:rPr>
              <a:t> </a:t>
            </a:r>
            <a:r>
              <a:rPr lang="es-ES" sz="1800" b="0" i="0" u="none" strike="noStrike" baseline="0" dirty="0" err="1">
                <a:latin typeface="NimbusRomNo9L-Regu"/>
              </a:rPr>
              <a:t>factors</a:t>
            </a:r>
            <a:r>
              <a:rPr lang="es-ES" sz="1800" b="0" i="0" u="none" strike="noStrike" baseline="0" dirty="0">
                <a:latin typeface="NimbusRomNo9L-Regu"/>
              </a:rPr>
              <a:t> </a:t>
            </a:r>
            <a:r>
              <a:rPr lang="es-ES" sz="1800" b="0" i="0" u="none" strike="noStrike" baseline="0" dirty="0" err="1">
                <a:latin typeface="NimbusRomNo9L-Regu"/>
              </a:rPr>
              <a:t>of</a:t>
            </a:r>
            <a:r>
              <a:rPr lang="es-ES" sz="1800" b="0" i="0" u="none" strike="noStrike" baseline="0" dirty="0">
                <a:latin typeface="NimbusRomNo9L-Regu"/>
              </a:rPr>
              <a:t> </a:t>
            </a:r>
            <a:r>
              <a:rPr lang="es-ES" sz="1800" b="0" i="0" u="none" strike="noStrike" baseline="0" dirty="0" err="1">
                <a:latin typeface="NimbusRomNo9L-Regu"/>
              </a:rPr>
              <a:t>two</a:t>
            </a:r>
            <a:r>
              <a:rPr lang="es-ES" sz="1800" b="0" i="0" u="none" strike="noStrike" baseline="0" dirty="0">
                <a:latin typeface="NimbusRomNo9L-Regu"/>
              </a:rPr>
              <a:t>.</a:t>
            </a:r>
          </a:p>
          <a:p>
            <a:pPr algn="l"/>
            <a:endParaRPr lang="es-ES" sz="1800" b="0" i="0" u="none" strike="noStrike" baseline="0" dirty="0">
              <a:latin typeface="NimbusRomNo9L-Regu"/>
            </a:endParaRPr>
          </a:p>
          <a:p>
            <a:pPr algn="l"/>
            <a:r>
              <a:rPr lang="en-US" sz="1800" b="0" i="0" u="none" strike="noStrike" baseline="0" dirty="0">
                <a:latin typeface="NimbusRomNo9L-Regu"/>
              </a:rPr>
              <a:t>As can be seen in Table 2 for ImageNet at resolution 128 </a:t>
            </a:r>
            <a:r>
              <a:rPr lang="en-US" sz="1800" b="0" i="0" u="none" strike="noStrike" baseline="0" dirty="0">
                <a:latin typeface="CMSY10"/>
              </a:rPr>
              <a:t>× </a:t>
            </a:r>
            <a:r>
              <a:rPr lang="en-US" sz="1800" b="0" i="0" u="none" strike="noStrike" baseline="0" dirty="0">
                <a:latin typeface="NimbusRomNo9L-Regu"/>
              </a:rPr>
              <a:t>128 and resolution 256 </a:t>
            </a:r>
            <a:r>
              <a:rPr lang="en-US" sz="1800" b="0" i="0" u="none" strike="noStrike" baseline="0" dirty="0">
                <a:latin typeface="CMSY10"/>
              </a:rPr>
              <a:t>× </a:t>
            </a:r>
            <a:r>
              <a:rPr lang="en-US" sz="1800" b="0" i="0" u="none" strike="noStrike" baseline="0" dirty="0">
                <a:latin typeface="NimbusRomNo9L-Regu"/>
              </a:rPr>
              <a:t>256, shifting the noise schedule considerably improves performance. The difference is especially noticeable at the higher resolution, where the difference is 7.65 for the original cosine schedule against 3.76 for the shifted schedule in FID on the train data. Notice that the difference in performance between the shift towards either 64 and 32 is relatively small, albeit slightly better for the 32 shift. Given that the difference is small and that the shift 64 schedule performed slightly better in early iterations, we generally recommend the shift 64 schedule.</a:t>
            </a:r>
          </a:p>
          <a:p>
            <a:pPr algn="l"/>
            <a:endParaRPr lang="en-US" sz="1800" b="0" i="0" u="none" strike="noStrike" baseline="0" dirty="0">
              <a:latin typeface="NimbusRomNo9L-Regu"/>
            </a:endParaRPr>
          </a:p>
        </p:txBody>
      </p:sp>
      <p:sp>
        <p:nvSpPr>
          <p:cNvPr id="4" name="Marcador de número de diapositiva 3"/>
          <p:cNvSpPr>
            <a:spLocks noGrp="1"/>
          </p:cNvSpPr>
          <p:nvPr>
            <p:ph type="sldNum" sz="quarter" idx="5"/>
          </p:nvPr>
        </p:nvSpPr>
        <p:spPr/>
        <p:txBody>
          <a:bodyPr/>
          <a:lstStyle/>
          <a:p>
            <a:fld id="{F9508F1C-6FB0-4314-A226-54E22633B720}" type="slidenum">
              <a:rPr lang="es-ES" smtClean="0"/>
              <a:t>9</a:t>
            </a:fld>
            <a:endParaRPr lang="es-ES"/>
          </a:p>
        </p:txBody>
      </p:sp>
    </p:spTree>
    <p:extLst>
      <p:ext uri="{BB962C8B-B14F-4D97-AF65-F5344CB8AC3E}">
        <p14:creationId xmlns:p14="http://schemas.microsoft.com/office/powerpoint/2010/main" val="287426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Medi"/>
              </a:rPr>
              <a:t>Dropout </a:t>
            </a:r>
            <a:r>
              <a:rPr lang="en-US" sz="1800" b="0" i="0" u="none" strike="noStrike" baseline="0" dirty="0">
                <a:latin typeface="NimbusRomNo9L-Regu"/>
              </a:rPr>
              <a:t>The ImageNet dataset has roughly 1 million images. As noted by prior work, it is important to regularize the networks to avoid overfitting (Ho et al., 2022; </a:t>
            </a:r>
            <a:r>
              <a:rPr lang="en-US" sz="1800" b="0" i="0" u="none" strike="noStrike" baseline="0" dirty="0" err="1">
                <a:latin typeface="NimbusRomNo9L-Regu"/>
              </a:rPr>
              <a:t>Dhariwal</a:t>
            </a:r>
            <a:r>
              <a:rPr lang="en-US" sz="1800" b="0" i="0" u="none" strike="noStrike" baseline="0" dirty="0">
                <a:latin typeface="NimbusRomNo9L-Regu"/>
              </a:rPr>
              <a:t> &amp; Nichol, 2021). Although dropout has been successfully applied to networks at resolutions of </a:t>
            </a:r>
            <a:r>
              <a:rPr lang="en-US" sz="1800" b="0" i="0" u="none" strike="noStrike" baseline="0" dirty="0">
                <a:latin typeface="CMR10"/>
              </a:rPr>
              <a:t>64 </a:t>
            </a:r>
            <a:r>
              <a:rPr lang="en-US" sz="1800" b="0" i="0" u="none" strike="noStrike" baseline="0" dirty="0">
                <a:latin typeface="CMSY10"/>
              </a:rPr>
              <a:t>× </a:t>
            </a:r>
            <a:r>
              <a:rPr lang="en-US" sz="1800" b="0" i="0" u="none" strike="noStrike" baseline="0" dirty="0">
                <a:latin typeface="CMR10"/>
              </a:rPr>
              <a:t>64</a:t>
            </a:r>
            <a:r>
              <a:rPr lang="en-US" sz="1800" b="0" i="0" u="none" strike="noStrike" baseline="0" dirty="0">
                <a:latin typeface="NimbusRomNo9L-Regu"/>
              </a:rPr>
              <a:t>, it is often disabled for models operating on high resolutions. In this experiment we enable dropout only on a subset of the network layers: Only for resolutions below the given ‘starting resolution’ hyperparameter. For example, if the starting resolution is </a:t>
            </a:r>
            <a:r>
              <a:rPr lang="en-US" sz="1800" b="0" i="0" u="none" strike="noStrike" baseline="0" dirty="0">
                <a:latin typeface="CMR10"/>
              </a:rPr>
              <a:t>32</a:t>
            </a:r>
            <a:r>
              <a:rPr lang="en-US" sz="1800" b="0" i="0" u="none" strike="noStrike" baseline="0" dirty="0">
                <a:latin typeface="NimbusRomNo9L-Regu"/>
              </a:rPr>
              <a:t>, then dropout is applied to modules operating on resolutions </a:t>
            </a:r>
            <a:r>
              <a:rPr lang="en-US" sz="1800" b="0" i="0" u="none" strike="noStrike" baseline="0" dirty="0">
                <a:latin typeface="CMR10"/>
              </a:rPr>
              <a:t>32 </a:t>
            </a:r>
            <a:r>
              <a:rPr lang="en-US" sz="1800" b="0" i="0" u="none" strike="noStrike" baseline="0" dirty="0">
                <a:latin typeface="CMSY10"/>
              </a:rPr>
              <a:t>× </a:t>
            </a:r>
            <a:r>
              <a:rPr lang="en-US" sz="1800" b="0" i="0" u="none" strike="noStrike" baseline="0" dirty="0">
                <a:latin typeface="CMR10"/>
              </a:rPr>
              <a:t>32</a:t>
            </a:r>
            <a:r>
              <a:rPr lang="en-US" sz="1800" b="0" i="0" u="none" strike="noStrike" baseline="0" dirty="0">
                <a:latin typeface="NimbusRomNo9L-Regu"/>
              </a:rPr>
              <a:t>, </a:t>
            </a:r>
            <a:r>
              <a:rPr lang="en-US" sz="1800" b="0" i="0" u="none" strike="noStrike" baseline="0" dirty="0">
                <a:latin typeface="CMR10"/>
              </a:rPr>
              <a:t>16 </a:t>
            </a:r>
            <a:r>
              <a:rPr lang="en-US" sz="1800" b="0" i="0" u="none" strike="noStrike" baseline="0" dirty="0">
                <a:latin typeface="CMSY10"/>
              </a:rPr>
              <a:t>× </a:t>
            </a:r>
            <a:r>
              <a:rPr lang="en-US" sz="1800" b="0" i="0" u="none" strike="noStrike" baseline="0" dirty="0">
                <a:latin typeface="CMR10"/>
              </a:rPr>
              <a:t>16 </a:t>
            </a:r>
            <a:r>
              <a:rPr lang="en-US" sz="1800" b="0" i="0" u="none" strike="noStrike" baseline="0" dirty="0">
                <a:latin typeface="NimbusRomNo9L-Regu"/>
              </a:rPr>
              <a:t>and </a:t>
            </a:r>
            <a:r>
              <a:rPr lang="en-US" sz="1800" b="0" i="0" u="none" strike="noStrike" baseline="0" dirty="0">
                <a:latin typeface="CMR10"/>
              </a:rPr>
              <a:t>8 </a:t>
            </a:r>
            <a:r>
              <a:rPr lang="en-US" sz="1800" b="0" i="0" u="none" strike="noStrike" baseline="0" dirty="0">
                <a:latin typeface="CMSY10"/>
              </a:rPr>
              <a:t>× </a:t>
            </a:r>
            <a:r>
              <a:rPr lang="en-US" sz="1800" b="0" i="0" u="none" strike="noStrike" baseline="0" dirty="0">
                <a:latin typeface="CMR10"/>
              </a:rPr>
              <a:t>8</a:t>
            </a:r>
            <a:r>
              <a:rPr lang="en-US" sz="1800" b="0" i="0" u="none" strike="noStrike" baseline="0" dirty="0">
                <a:latin typeface="NimbusRomNo9L-Regu"/>
              </a:rPr>
              <a:t>.</a:t>
            </a:r>
          </a:p>
          <a:p>
            <a:pPr algn="l"/>
            <a:r>
              <a:rPr lang="en-US" sz="1800" b="0" i="0" u="none" strike="noStrike" baseline="0" dirty="0">
                <a:latin typeface="NimbusRomNo9L-Regu"/>
              </a:rPr>
              <a:t>Recall our hypothesis that it should be sufficient to regularize the modules of the network that operate on the lower resolution feature maps. As presented in Table 3, this hypothesis holds. For this experiment on images of </a:t>
            </a:r>
            <a:r>
              <a:rPr lang="en-US" sz="1800" b="0" i="0" u="none" strike="noStrike" baseline="0" dirty="0">
                <a:latin typeface="CMR10"/>
              </a:rPr>
              <a:t>128</a:t>
            </a:r>
            <a:r>
              <a:rPr lang="en-US" sz="1800" b="0" i="0" u="none" strike="noStrike" baseline="0" dirty="0">
                <a:latin typeface="CMSY10"/>
              </a:rPr>
              <a:t>×</a:t>
            </a:r>
            <a:r>
              <a:rPr lang="en-US" sz="1800" b="0" i="0" u="none" strike="noStrike" baseline="0" dirty="0">
                <a:latin typeface="CMR10"/>
              </a:rPr>
              <a:t>128</a:t>
            </a:r>
            <a:r>
              <a:rPr lang="en-US" sz="1800" b="0" i="0" u="none" strike="noStrike" baseline="0" dirty="0">
                <a:latin typeface="NimbusRomNo9L-Regu"/>
              </a:rPr>
              <a:t>, adding dropout from resolutions </a:t>
            </a:r>
            <a:r>
              <a:rPr lang="en-US" sz="1800" b="0" i="0" u="none" strike="noStrike" baseline="0" dirty="0">
                <a:latin typeface="CMR10"/>
              </a:rPr>
              <a:t>64</a:t>
            </a:r>
            <a:r>
              <a:rPr lang="en-US" sz="1800" b="0" i="0" u="none" strike="noStrike" baseline="0" dirty="0">
                <a:latin typeface="CMMI10"/>
              </a:rPr>
              <a:t>, </a:t>
            </a:r>
            <a:r>
              <a:rPr lang="en-US" sz="1800" b="0" i="0" u="none" strike="noStrike" baseline="0" dirty="0">
                <a:latin typeface="CMR10"/>
              </a:rPr>
              <a:t>32</a:t>
            </a:r>
            <a:r>
              <a:rPr lang="en-US" sz="1800" b="0" i="0" u="none" strike="noStrike" baseline="0" dirty="0">
                <a:latin typeface="CMMI10"/>
              </a:rPr>
              <a:t>, </a:t>
            </a:r>
            <a:r>
              <a:rPr lang="en-US" sz="1800" b="0" i="0" u="none" strike="noStrike" baseline="0" dirty="0">
                <a:latin typeface="CMR10"/>
              </a:rPr>
              <a:t>16 </a:t>
            </a:r>
            <a:r>
              <a:rPr lang="en-US" sz="1800" b="0" i="0" u="none" strike="noStrike" baseline="0" dirty="0">
                <a:latin typeface="NimbusRomNo9L-Regu"/>
              </a:rPr>
              <a:t>all perform comparatively.</a:t>
            </a:r>
          </a:p>
          <a:p>
            <a:pPr algn="l"/>
            <a:endParaRPr lang="en-US" sz="1800" b="0" i="0" u="none" strike="noStrike" baseline="0" dirty="0">
              <a:latin typeface="NimbusRomNo9L-Regu"/>
            </a:endParaRPr>
          </a:p>
          <a:p>
            <a:pPr algn="l"/>
            <a:r>
              <a:rPr lang="en-US" sz="1800" b="0" i="0" u="none" strike="noStrike" baseline="0" dirty="0">
                <a:latin typeface="NimbusRomNo9L-Regu"/>
              </a:rPr>
              <a:t>Although adding dropout from </a:t>
            </a:r>
            <a:r>
              <a:rPr lang="en-US" sz="1800" b="0" i="0" u="none" strike="noStrike" baseline="0" dirty="0">
                <a:latin typeface="CMR10"/>
              </a:rPr>
              <a:t>16 </a:t>
            </a:r>
            <a:r>
              <a:rPr lang="en-US" sz="1800" b="0" i="0" u="none" strike="noStrike" baseline="0" dirty="0">
                <a:latin typeface="CMSY10"/>
              </a:rPr>
              <a:t>× </a:t>
            </a:r>
            <a:r>
              <a:rPr lang="en-US" sz="1800" b="0" i="0" u="none" strike="noStrike" baseline="0" dirty="0">
                <a:latin typeface="CMR10"/>
              </a:rPr>
              <a:t>16 </a:t>
            </a:r>
            <a:r>
              <a:rPr lang="en-US" sz="1800" b="0" i="0" u="none" strike="noStrike" baseline="0" dirty="0">
                <a:latin typeface="NimbusRomNo9L-Regu"/>
              </a:rPr>
              <a:t>performed a little worse, we use this setting throughout the remainder of the experiments because it converged faster in</a:t>
            </a:r>
          </a:p>
          <a:p>
            <a:pPr algn="l"/>
            <a:r>
              <a:rPr lang="es-ES" sz="1800" b="0" i="0" u="none" strike="noStrike" baseline="0" dirty="0" err="1">
                <a:latin typeface="NimbusRomNo9L-Regu"/>
              </a:rPr>
              <a:t>early</a:t>
            </a:r>
            <a:r>
              <a:rPr lang="es-ES" sz="1800" b="0" i="0" u="none" strike="noStrike" baseline="0" dirty="0">
                <a:latin typeface="NimbusRomNo9L-Regu"/>
              </a:rPr>
              <a:t> </a:t>
            </a:r>
            <a:r>
              <a:rPr lang="es-ES" sz="1800" b="0" i="0" u="none" strike="noStrike" baseline="0" dirty="0" err="1">
                <a:latin typeface="NimbusRomNo9L-Regu"/>
              </a:rPr>
              <a:t>iterations</a:t>
            </a:r>
            <a:r>
              <a:rPr lang="es-ES" sz="1800" b="0" i="0" u="none" strike="noStrike" baseline="0" dirty="0">
                <a:latin typeface="NimbusRomNo9L-Regu"/>
              </a:rPr>
              <a:t>.</a:t>
            </a:r>
          </a:p>
          <a:p>
            <a:pPr algn="l"/>
            <a:endParaRPr lang="es-ES" sz="1800" b="0" i="0" u="none" strike="noStrike" baseline="0" dirty="0">
              <a:latin typeface="NimbusRomNo9L-Regu"/>
            </a:endParaRPr>
          </a:p>
          <a:p>
            <a:pPr algn="l"/>
            <a:r>
              <a:rPr lang="en-US" sz="1800" b="0" i="0" u="none" strike="noStrike" baseline="0" dirty="0">
                <a:latin typeface="NimbusRomNo9L-Regu"/>
              </a:rPr>
              <a:t>The experiment also shows two settings that do not work and should be avoided: either adding no dropout, or adding dropout starting from the same resolution as the data. This may explain why dropout for high resolution diffusion has not been widely used thus far: Typically dropout is set as a global parameter for all feature maps at all resolutions, but this experiment shows that such a regularization is too aggressive.</a:t>
            </a:r>
          </a:p>
        </p:txBody>
      </p:sp>
      <p:sp>
        <p:nvSpPr>
          <p:cNvPr id="4" name="Marcador de número de diapositiva 3"/>
          <p:cNvSpPr>
            <a:spLocks noGrp="1"/>
          </p:cNvSpPr>
          <p:nvPr>
            <p:ph type="sldNum" sz="quarter" idx="5"/>
          </p:nvPr>
        </p:nvSpPr>
        <p:spPr/>
        <p:txBody>
          <a:bodyPr/>
          <a:lstStyle/>
          <a:p>
            <a:fld id="{F9508F1C-6FB0-4314-A226-54E22633B720}" type="slidenum">
              <a:rPr lang="es-ES" smtClean="0"/>
              <a:t>10</a:t>
            </a:fld>
            <a:endParaRPr lang="es-ES"/>
          </a:p>
        </p:txBody>
      </p:sp>
    </p:spTree>
    <p:extLst>
      <p:ext uri="{BB962C8B-B14F-4D97-AF65-F5344CB8AC3E}">
        <p14:creationId xmlns:p14="http://schemas.microsoft.com/office/powerpoint/2010/main" val="370116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Regu"/>
              </a:rPr>
              <a:t>In this section, we examine the impact of augmenting the quantity of 16 × 16 network modules. In </a:t>
            </a:r>
            <a:r>
              <a:rPr lang="en-US" sz="1800" b="0" i="0" u="none" strike="noStrike" baseline="0" dirty="0" err="1">
                <a:latin typeface="NimbusRomNo9L-Regu"/>
              </a:rPr>
              <a:t>UNets</a:t>
            </a:r>
            <a:r>
              <a:rPr lang="en-US" sz="1800" b="0" i="0" u="none" strike="noStrike" baseline="0" dirty="0">
                <a:latin typeface="NimbusRomNo9L-Regu"/>
              </a:rPr>
              <a:t>, the 'number of blocks' parameter typically pertains to blocks along the 'down' path. Many implementations additionally employ one extra block for 'up' blocks. When the table indicates '2 + 3' blocks, it signifies 2 blocks for downward progression and 3 for upward, conventionally referred to as 2 blocks.</a:t>
            </a:r>
          </a:p>
          <a:p>
            <a:pPr algn="l"/>
            <a:endParaRPr lang="en-US" sz="1800" b="0" i="0" u="none" strike="noStrike" baseline="0" dirty="0">
              <a:latin typeface="NimbusRomNo9L-Regu"/>
            </a:endParaRPr>
          </a:p>
          <a:p>
            <a:pPr algn="l"/>
            <a:r>
              <a:rPr lang="en-US" sz="1800" b="0" i="0" u="none" strike="noStrike" baseline="0" dirty="0">
                <a:latin typeface="NimbusRomNo9L-Regu"/>
              </a:rPr>
              <a:t>Typically, augmenting module count enhances performance, as evident in Table 4. A notable exception is the eval FID, which slightly decreases when transitioning from 8 to 12 blocks. This observation suggests that increased regularization might be necessary as the network scales, a phenomenon likely more pronounced in larger U-</a:t>
            </a:r>
            <a:r>
              <a:rPr lang="en-US" sz="1800" b="0" i="0" u="none" strike="noStrike" baseline="0" dirty="0" err="1">
                <a:latin typeface="NimbusRomNo9L-Regu"/>
              </a:rPr>
              <a:t>ViT</a:t>
            </a:r>
            <a:r>
              <a:rPr lang="en-US" sz="1800" b="0" i="0" u="none" strike="noStrike" baseline="0" dirty="0">
                <a:latin typeface="NimbusRomNo9L-Regu"/>
              </a:rPr>
              <a:t> architectures.</a:t>
            </a:r>
          </a:p>
        </p:txBody>
      </p:sp>
      <p:sp>
        <p:nvSpPr>
          <p:cNvPr id="4" name="Marcador de número de diapositiva 3"/>
          <p:cNvSpPr>
            <a:spLocks noGrp="1"/>
          </p:cNvSpPr>
          <p:nvPr>
            <p:ph type="sldNum" sz="quarter" idx="5"/>
          </p:nvPr>
        </p:nvSpPr>
        <p:spPr/>
        <p:txBody>
          <a:bodyPr/>
          <a:lstStyle/>
          <a:p>
            <a:fld id="{F9508F1C-6FB0-4314-A226-54E22633B720}" type="slidenum">
              <a:rPr lang="es-ES" smtClean="0"/>
              <a:t>11</a:t>
            </a:fld>
            <a:endParaRPr lang="es-ES"/>
          </a:p>
        </p:txBody>
      </p:sp>
    </p:spTree>
    <p:extLst>
      <p:ext uri="{BB962C8B-B14F-4D97-AF65-F5344CB8AC3E}">
        <p14:creationId xmlns:p14="http://schemas.microsoft.com/office/powerpoint/2010/main" val="305875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2800" b="0" i="0" dirty="0">
                <a:solidFill>
                  <a:srgbClr val="0D0D0D"/>
                </a:solidFill>
                <a:effectLst/>
                <a:latin typeface="Söhne"/>
              </a:rPr>
              <a:t>In this investigation, our aim is to explore the impact of </a:t>
            </a:r>
            <a:r>
              <a:rPr lang="en-US" sz="2800" b="0" i="0" dirty="0" err="1">
                <a:solidFill>
                  <a:srgbClr val="0D0D0D"/>
                </a:solidFill>
                <a:effectLst/>
                <a:latin typeface="Söhne"/>
              </a:rPr>
              <a:t>downsampling</a:t>
            </a:r>
            <a:r>
              <a:rPr lang="en-US" sz="2800" b="0" i="0" dirty="0">
                <a:solidFill>
                  <a:srgbClr val="0D0D0D"/>
                </a:solidFill>
                <a:effectLst/>
                <a:latin typeface="Söhne"/>
              </a:rPr>
              <a:t> methods in mitigating high-resolution feature map issues. Initially, we employ a standard U-Net designed for 512-resolution images. Subsequently, through </a:t>
            </a:r>
            <a:r>
              <a:rPr lang="en-US" sz="2800" b="0" i="0" dirty="0" err="1">
                <a:solidFill>
                  <a:srgbClr val="0D0D0D"/>
                </a:solidFill>
                <a:effectLst/>
                <a:latin typeface="Söhne"/>
              </a:rPr>
              <a:t>downsampling</a:t>
            </a:r>
            <a:r>
              <a:rPr lang="en-US" sz="2800" b="0" i="0" dirty="0">
                <a:solidFill>
                  <a:srgbClr val="0D0D0D"/>
                </a:solidFill>
                <a:effectLst/>
                <a:latin typeface="Söhne"/>
              </a:rPr>
              <a:t>, either to 256 or 128, facilitated by conventional layers or the DWT, we maintain the total number of blocks constant by redistributing high-resolution blocks to lower-resolution ones (refer to Appendix B for elaboration). </a:t>
            </a: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We recall our hypothesis that </a:t>
            </a:r>
            <a:r>
              <a:rPr lang="en-US" sz="2800" b="0" i="0" dirty="0" err="1">
                <a:solidFill>
                  <a:srgbClr val="0D0D0D"/>
                </a:solidFill>
                <a:effectLst/>
                <a:latin typeface="Söhne"/>
              </a:rPr>
              <a:t>downsampling</a:t>
            </a:r>
            <a:r>
              <a:rPr lang="en-US" sz="2800" b="0" i="0" dirty="0">
                <a:solidFill>
                  <a:srgbClr val="0D0D0D"/>
                </a:solidFill>
                <a:effectLst/>
                <a:latin typeface="Söhne"/>
              </a:rPr>
              <a:t> should incur minimal loss in sample quality while significantly enhancing model efficiency. Surprisingly, models employing </a:t>
            </a:r>
            <a:r>
              <a:rPr lang="en-US" sz="2800" b="0" i="0" dirty="0" err="1">
                <a:solidFill>
                  <a:srgbClr val="0D0D0D"/>
                </a:solidFill>
                <a:effectLst/>
                <a:latin typeface="Söhne"/>
              </a:rPr>
              <a:t>downsampling</a:t>
            </a:r>
            <a:r>
              <a:rPr lang="en-US" sz="2800" b="0" i="0" dirty="0">
                <a:solidFill>
                  <a:srgbClr val="0D0D0D"/>
                </a:solidFill>
                <a:effectLst/>
                <a:latin typeface="Söhne"/>
              </a:rPr>
              <a:t> strategies not only exhibit improved speed but also yield superior sample quality. It appears that </a:t>
            </a:r>
            <a:r>
              <a:rPr lang="en-US" sz="2800" b="0" i="0" dirty="0" err="1">
                <a:solidFill>
                  <a:srgbClr val="0D0D0D"/>
                </a:solidFill>
                <a:effectLst/>
                <a:latin typeface="Söhne"/>
              </a:rPr>
              <a:t>downsampling</a:t>
            </a:r>
            <a:r>
              <a:rPr lang="en-US" sz="2800" b="0" i="0" dirty="0">
                <a:solidFill>
                  <a:srgbClr val="0D0D0D"/>
                </a:solidFill>
                <a:effectLst/>
                <a:latin typeface="Söhne"/>
              </a:rPr>
              <a:t> at such high resolutions empowers the network to optimize more effectively for sample quality. Crucially, it enables training without excessively large feature maps, thereby avoiding performance deterioration.</a:t>
            </a:r>
            <a:endParaRPr lang="en-US" sz="1800" b="0" i="0" u="none" strike="noStrike" baseline="0" dirty="0">
              <a:latin typeface="NimbusRomNo9L-Regu"/>
            </a:endParaRPr>
          </a:p>
        </p:txBody>
      </p:sp>
      <p:sp>
        <p:nvSpPr>
          <p:cNvPr id="4" name="Marcador de número de diapositiva 3"/>
          <p:cNvSpPr>
            <a:spLocks noGrp="1"/>
          </p:cNvSpPr>
          <p:nvPr>
            <p:ph type="sldNum" sz="quarter" idx="5"/>
          </p:nvPr>
        </p:nvSpPr>
        <p:spPr/>
        <p:txBody>
          <a:bodyPr/>
          <a:lstStyle/>
          <a:p>
            <a:fld id="{F9508F1C-6FB0-4314-A226-54E22633B720}" type="slidenum">
              <a:rPr lang="es-ES" smtClean="0"/>
              <a:t>12</a:t>
            </a:fld>
            <a:endParaRPr lang="es-ES"/>
          </a:p>
        </p:txBody>
      </p:sp>
    </p:spTree>
    <p:extLst>
      <p:ext uri="{BB962C8B-B14F-4D97-AF65-F5344CB8AC3E}">
        <p14:creationId xmlns:p14="http://schemas.microsoft.com/office/powerpoint/2010/main" val="209340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sz="1800" b="0" i="0" u="none" strike="noStrike" baseline="0" dirty="0">
                <a:latin typeface="NimbusRomNo9L-Regu"/>
              </a:rPr>
              <a:t>In this concluding experiment, we evaluate the disparity between the conventional loss and the multiscale loss, which places greater emphasis on lower frequencies within the image. We assess sample quality, measured by FID score, for resolutions 256 and 512, comparing models trained with the multiscale loss enabled or disabled. Figure 6 illustrates that for 256 resolution, the loss appears to have minimal impact and performs marginally worse. However, for the higher resolution of 512, the loss demonstrates a notable effect, resulting in a reduction in FID score.</a:t>
            </a:r>
          </a:p>
        </p:txBody>
      </p:sp>
      <p:sp>
        <p:nvSpPr>
          <p:cNvPr id="4" name="Marcador de número de diapositiva 3"/>
          <p:cNvSpPr>
            <a:spLocks noGrp="1"/>
          </p:cNvSpPr>
          <p:nvPr>
            <p:ph type="sldNum" sz="quarter" idx="5"/>
          </p:nvPr>
        </p:nvSpPr>
        <p:spPr/>
        <p:txBody>
          <a:bodyPr/>
          <a:lstStyle/>
          <a:p>
            <a:fld id="{F9508F1C-6FB0-4314-A226-54E22633B720}" type="slidenum">
              <a:rPr lang="es-ES" smtClean="0"/>
              <a:t>13</a:t>
            </a:fld>
            <a:endParaRPr lang="es-ES"/>
          </a:p>
        </p:txBody>
      </p:sp>
    </p:spTree>
    <p:extLst>
      <p:ext uri="{BB962C8B-B14F-4D97-AF65-F5344CB8AC3E}">
        <p14:creationId xmlns:p14="http://schemas.microsoft.com/office/powerpoint/2010/main" val="111017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EE39B-DF57-2E38-DBBC-A344A17FDE2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E9E6AAD-34B1-1A52-FFA9-F7885E58A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5B9FDF2-962D-ACA9-A186-11715BDB5017}"/>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7E5E41CA-6FE2-7C27-1AF5-EE839964985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57EAABC-1610-79F0-877C-5D236D57A6D8}"/>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360018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66BEF-FCE0-E4DF-DDEE-532B3E1341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238B8C4-E4F1-0BE8-63DA-E5499D1EF8E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B8E062-AB7A-DAA5-7398-06BEE19D1261}"/>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9ABB2CE5-CF8E-0683-4B49-ECC7C592F8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570E3E-AD59-07A1-CFA7-89AB2DF28DCE}"/>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293668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1F8B463-BE59-F2D2-203B-C919FF2DE2D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CE1128A-6823-2469-8705-4998E8105A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EFF24BC-B4FE-BA29-8838-6600F12F86A0}"/>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40007FC4-6A5C-51EA-8EE9-64026C1DB2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77C1E1E-CEF4-7934-F34A-40876339CF25}"/>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23676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4B248-0EFA-101A-3BE1-856A16D1D89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2E0BDC-7651-39EF-9478-3A78C5AD907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064B1B-9441-9E7A-74AD-22BDB45EB6D2}"/>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6DC5EA42-0105-BBC5-2AA0-87E535F487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41D02AC-D5A4-4506-8FB8-F19217DAA0AB}"/>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124783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EEE5B-008B-2193-8DEE-C244B3ABA52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705131B-B2E4-A5C8-0972-AA22ABD2E9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E95CFE5-9623-270D-7A51-3F50541A77AE}"/>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6337A29E-315B-6BA5-AC75-354610F8B5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3B56DA1-52EF-9F2C-B9BC-92A6AF347DA6}"/>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276489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FE3A1-E84F-A370-CCE7-203C59959E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6E79489-5773-C5B6-78B4-648AA42732F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40850F0-C29A-805B-46F3-E5A0FBC672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A89BB2E-26FE-3712-89D4-F7077C27B3FE}"/>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6" name="Marcador de pie de página 5">
            <a:extLst>
              <a:ext uri="{FF2B5EF4-FFF2-40B4-BE49-F238E27FC236}">
                <a16:creationId xmlns:a16="http://schemas.microsoft.com/office/drawing/2014/main" id="{9A9910B5-52A1-6CE5-DD49-6F609C57CA9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755076-0F09-1304-4063-E12D5192B6DD}"/>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336851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D54BE-E9B2-3E94-EDC4-3F05253773E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B74D4C8-9044-2DB1-10E2-1F5BEF260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1B834C-E476-4D00-C74D-D766C1242B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FE39EBE-76D8-9C08-86D0-3B6886310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C9C822-62F6-0B33-F200-672E221AD32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D9D0BAA-FEE2-3011-9CC3-65DB43BF2873}"/>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8" name="Marcador de pie de página 7">
            <a:extLst>
              <a:ext uri="{FF2B5EF4-FFF2-40B4-BE49-F238E27FC236}">
                <a16:creationId xmlns:a16="http://schemas.microsoft.com/office/drawing/2014/main" id="{0A2D90FB-26CF-1E6D-819B-E6A2B107002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17DD7BA-9904-B56A-3F49-6384A41D7A3C}"/>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421556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42EDB-9A64-7835-C7D6-B9E673C309F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D9103C5-207E-ABB4-8926-944EA72221D2}"/>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4" name="Marcador de pie de página 3">
            <a:extLst>
              <a:ext uri="{FF2B5EF4-FFF2-40B4-BE49-F238E27FC236}">
                <a16:creationId xmlns:a16="http://schemas.microsoft.com/office/drawing/2014/main" id="{3770B04B-F028-0FE3-ED3F-7426BD57805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797A5D9-1AF4-C984-D444-D16E999B9A69}"/>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32361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73719E8-3E27-BD73-63D7-3F6D5E4A50DE}"/>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3" name="Marcador de pie de página 2">
            <a:extLst>
              <a:ext uri="{FF2B5EF4-FFF2-40B4-BE49-F238E27FC236}">
                <a16:creationId xmlns:a16="http://schemas.microsoft.com/office/drawing/2014/main" id="{43579F7E-5D77-6B81-2D5E-FE647DF0E26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BC849E5-78A2-BC55-5985-2479D79BE995}"/>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13157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CB3D1-A1EE-5094-3547-6561506AAA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189CF12-47F6-FAEB-2A5F-EBA4F170A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3CB0921-FF48-A651-C862-8E1BD76FC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E500C5-1970-9152-47F9-05F32EE70171}"/>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6" name="Marcador de pie de página 5">
            <a:extLst>
              <a:ext uri="{FF2B5EF4-FFF2-40B4-BE49-F238E27FC236}">
                <a16:creationId xmlns:a16="http://schemas.microsoft.com/office/drawing/2014/main" id="{27DA9FF3-570E-3743-E6F9-9B83532EB2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6B1227-483B-B52A-6A9D-86DE87DFBA42}"/>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64828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0B3A5-DF4C-0A31-093F-7284C296A9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959547A-F342-8EA4-26E6-DFF12303A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19B24DE-6A88-6CD1-EDA8-5B73A3ED2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5C7322-4A04-74B8-210E-0AC00091BEB5}"/>
              </a:ext>
            </a:extLst>
          </p:cNvPr>
          <p:cNvSpPr>
            <a:spLocks noGrp="1"/>
          </p:cNvSpPr>
          <p:nvPr>
            <p:ph type="dt" sz="half" idx="10"/>
          </p:nvPr>
        </p:nvSpPr>
        <p:spPr/>
        <p:txBody>
          <a:bodyPr/>
          <a:lstStyle/>
          <a:p>
            <a:fld id="{304EDE02-C2C4-49E5-BF4C-9FF03E483D8D}" type="datetimeFigureOut">
              <a:rPr lang="es-ES" smtClean="0"/>
              <a:t>23/03/2024</a:t>
            </a:fld>
            <a:endParaRPr lang="es-ES"/>
          </a:p>
        </p:txBody>
      </p:sp>
      <p:sp>
        <p:nvSpPr>
          <p:cNvPr id="6" name="Marcador de pie de página 5">
            <a:extLst>
              <a:ext uri="{FF2B5EF4-FFF2-40B4-BE49-F238E27FC236}">
                <a16:creationId xmlns:a16="http://schemas.microsoft.com/office/drawing/2014/main" id="{29440245-89BC-5C4C-CE87-92E4878D31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623F0AD-6F14-3F77-9817-34E949F2D4D0}"/>
              </a:ext>
            </a:extLst>
          </p:cNvPr>
          <p:cNvSpPr>
            <a:spLocks noGrp="1"/>
          </p:cNvSpPr>
          <p:nvPr>
            <p:ph type="sldNum" sz="quarter" idx="12"/>
          </p:nvPr>
        </p:nvSpPr>
        <p:spPr/>
        <p:txBody>
          <a:bodyPr/>
          <a:lstStyle/>
          <a:p>
            <a:fld id="{B657892B-9970-40AF-9833-1052A0D0FDE4}" type="slidenum">
              <a:rPr lang="es-ES" smtClean="0"/>
              <a:t>‹Nº›</a:t>
            </a:fld>
            <a:endParaRPr lang="es-ES"/>
          </a:p>
        </p:txBody>
      </p:sp>
    </p:spTree>
    <p:extLst>
      <p:ext uri="{BB962C8B-B14F-4D97-AF65-F5344CB8AC3E}">
        <p14:creationId xmlns:p14="http://schemas.microsoft.com/office/powerpoint/2010/main" val="35108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2F82C8-4260-90D5-F4E9-95D80BAB6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F68BAF4-3806-B1AC-412B-AF6BC7B5A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AA3EB9-4A9A-C3D4-C859-900AB1D03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4EDE02-C2C4-49E5-BF4C-9FF03E483D8D}" type="datetimeFigureOut">
              <a:rPr lang="es-ES" smtClean="0"/>
              <a:t>23/03/2024</a:t>
            </a:fld>
            <a:endParaRPr lang="es-ES"/>
          </a:p>
        </p:txBody>
      </p:sp>
      <p:sp>
        <p:nvSpPr>
          <p:cNvPr id="5" name="Marcador de pie de página 4">
            <a:extLst>
              <a:ext uri="{FF2B5EF4-FFF2-40B4-BE49-F238E27FC236}">
                <a16:creationId xmlns:a16="http://schemas.microsoft.com/office/drawing/2014/main" id="{5E0AEE85-4769-36FB-35A6-3F93DAEFD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63FA0BE3-386A-2623-8E86-D9AF3BF5F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57892B-9970-40AF-9833-1052A0D0FDE4}" type="slidenum">
              <a:rPr lang="es-ES" smtClean="0"/>
              <a:t>‹Nº›</a:t>
            </a:fld>
            <a:endParaRPr lang="es-ES"/>
          </a:p>
        </p:txBody>
      </p:sp>
    </p:spTree>
    <p:extLst>
      <p:ext uri="{BB962C8B-B14F-4D97-AF65-F5344CB8AC3E}">
        <p14:creationId xmlns:p14="http://schemas.microsoft.com/office/powerpoint/2010/main" val="275206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34718-9A5C-0AFE-5F5E-062F676D2BA4}"/>
              </a:ext>
            </a:extLst>
          </p:cNvPr>
          <p:cNvSpPr>
            <a:spLocks noGrp="1"/>
          </p:cNvSpPr>
          <p:nvPr>
            <p:ph type="ctrTitle"/>
          </p:nvPr>
        </p:nvSpPr>
        <p:spPr>
          <a:xfrm>
            <a:off x="1524000" y="1376362"/>
            <a:ext cx="9144000" cy="2387600"/>
          </a:xfrm>
        </p:spPr>
        <p:txBody>
          <a:bodyPr>
            <a:normAutofit fontScale="90000"/>
          </a:bodyPr>
          <a:lstStyle/>
          <a:p>
            <a:r>
              <a:rPr lang="es-ES" dirty="0">
                <a:solidFill>
                  <a:schemeClr val="tx2">
                    <a:lumMod val="50000"/>
                    <a:lumOff val="50000"/>
                  </a:schemeClr>
                </a:solidFill>
              </a:rPr>
              <a:t>Simple </a:t>
            </a:r>
            <a:r>
              <a:rPr lang="es-ES" dirty="0" err="1">
                <a:solidFill>
                  <a:schemeClr val="tx2">
                    <a:lumMod val="50000"/>
                    <a:lumOff val="50000"/>
                  </a:schemeClr>
                </a:solidFill>
              </a:rPr>
              <a:t>Diffusion</a:t>
            </a:r>
            <a:r>
              <a:rPr lang="es-ES" dirty="0">
                <a:solidFill>
                  <a:schemeClr val="tx2">
                    <a:lumMod val="50000"/>
                    <a:lumOff val="50000"/>
                  </a:schemeClr>
                </a:solidFill>
              </a:rPr>
              <a:t>: </a:t>
            </a:r>
            <a:r>
              <a:rPr lang="es-ES" dirty="0" err="1">
                <a:solidFill>
                  <a:schemeClr val="tx2">
                    <a:lumMod val="50000"/>
                    <a:lumOff val="50000"/>
                  </a:schemeClr>
                </a:solidFill>
              </a:rPr>
              <a:t>end-to-end</a:t>
            </a:r>
            <a:r>
              <a:rPr lang="es-ES" dirty="0">
                <a:solidFill>
                  <a:schemeClr val="tx2">
                    <a:lumMod val="50000"/>
                    <a:lumOff val="50000"/>
                  </a:schemeClr>
                </a:solidFill>
              </a:rPr>
              <a:t> </a:t>
            </a:r>
            <a:r>
              <a:rPr lang="es-ES" dirty="0" err="1">
                <a:solidFill>
                  <a:schemeClr val="tx2">
                    <a:lumMod val="50000"/>
                    <a:lumOff val="50000"/>
                  </a:schemeClr>
                </a:solidFill>
              </a:rPr>
              <a:t>diffusion</a:t>
            </a:r>
            <a:r>
              <a:rPr lang="es-ES" dirty="0">
                <a:solidFill>
                  <a:schemeClr val="tx2">
                    <a:lumMod val="50000"/>
                    <a:lumOff val="50000"/>
                  </a:schemeClr>
                </a:solidFill>
              </a:rPr>
              <a:t> </a:t>
            </a:r>
            <a:r>
              <a:rPr lang="es-ES" dirty="0" err="1">
                <a:solidFill>
                  <a:schemeClr val="tx2">
                    <a:lumMod val="50000"/>
                    <a:lumOff val="50000"/>
                  </a:schemeClr>
                </a:solidFill>
              </a:rPr>
              <a:t>for</a:t>
            </a:r>
            <a:r>
              <a:rPr lang="es-ES" dirty="0">
                <a:solidFill>
                  <a:schemeClr val="tx2">
                    <a:lumMod val="50000"/>
                    <a:lumOff val="50000"/>
                  </a:schemeClr>
                </a:solidFill>
              </a:rPr>
              <a:t> </a:t>
            </a:r>
            <a:r>
              <a:rPr lang="es-ES" dirty="0" err="1">
                <a:solidFill>
                  <a:schemeClr val="tx2">
                    <a:lumMod val="50000"/>
                    <a:lumOff val="50000"/>
                  </a:schemeClr>
                </a:solidFill>
              </a:rPr>
              <a:t>high</a:t>
            </a:r>
            <a:r>
              <a:rPr lang="es-ES" dirty="0">
                <a:solidFill>
                  <a:schemeClr val="tx2">
                    <a:lumMod val="50000"/>
                    <a:lumOff val="50000"/>
                  </a:schemeClr>
                </a:solidFill>
              </a:rPr>
              <a:t> </a:t>
            </a:r>
            <a:r>
              <a:rPr lang="es-ES" dirty="0" err="1">
                <a:solidFill>
                  <a:schemeClr val="tx2">
                    <a:lumMod val="50000"/>
                    <a:lumOff val="50000"/>
                  </a:schemeClr>
                </a:solidFill>
              </a:rPr>
              <a:t>resolution</a:t>
            </a:r>
            <a:r>
              <a:rPr lang="es-ES" dirty="0">
                <a:solidFill>
                  <a:schemeClr val="tx2">
                    <a:lumMod val="50000"/>
                    <a:lumOff val="50000"/>
                  </a:schemeClr>
                </a:solidFill>
              </a:rPr>
              <a:t> </a:t>
            </a:r>
            <a:r>
              <a:rPr lang="es-ES" dirty="0" err="1">
                <a:solidFill>
                  <a:schemeClr val="tx2">
                    <a:lumMod val="50000"/>
                    <a:lumOff val="50000"/>
                  </a:schemeClr>
                </a:solidFill>
              </a:rPr>
              <a:t>images</a:t>
            </a:r>
            <a:endParaRPr lang="es-ES" dirty="0">
              <a:solidFill>
                <a:schemeClr val="tx2">
                  <a:lumMod val="50000"/>
                  <a:lumOff val="50000"/>
                </a:schemeClr>
              </a:solidFill>
            </a:endParaRPr>
          </a:p>
        </p:txBody>
      </p:sp>
      <p:sp>
        <p:nvSpPr>
          <p:cNvPr id="3" name="Subtítulo 2">
            <a:extLst>
              <a:ext uri="{FF2B5EF4-FFF2-40B4-BE49-F238E27FC236}">
                <a16:creationId xmlns:a16="http://schemas.microsoft.com/office/drawing/2014/main" id="{DD9ABFA8-3DCA-BE47-F8D4-A69AD4FE8E57}"/>
              </a:ext>
            </a:extLst>
          </p:cNvPr>
          <p:cNvSpPr>
            <a:spLocks noGrp="1"/>
          </p:cNvSpPr>
          <p:nvPr>
            <p:ph type="subTitle" idx="1"/>
          </p:nvPr>
        </p:nvSpPr>
        <p:spPr>
          <a:xfrm>
            <a:off x="1524000" y="4287838"/>
            <a:ext cx="9144000" cy="517244"/>
          </a:xfrm>
        </p:spPr>
        <p:txBody>
          <a:bodyPr/>
          <a:lstStyle/>
          <a:p>
            <a:r>
              <a:rPr lang="nl-NL" b="1" dirty="0"/>
              <a:t>Authors</a:t>
            </a:r>
            <a:r>
              <a:rPr lang="nl-NL" dirty="0"/>
              <a:t>: Emiel Hoogeboom,  Jonathan Heek, Tim Salimans</a:t>
            </a:r>
          </a:p>
          <a:p>
            <a:endParaRPr lang="es-ES" dirty="0"/>
          </a:p>
        </p:txBody>
      </p:sp>
      <p:sp>
        <p:nvSpPr>
          <p:cNvPr id="5" name="Subtítulo 2">
            <a:extLst>
              <a:ext uri="{FF2B5EF4-FFF2-40B4-BE49-F238E27FC236}">
                <a16:creationId xmlns:a16="http://schemas.microsoft.com/office/drawing/2014/main" id="{B72AADDE-CEF4-E0CB-F9F2-D26E440563C1}"/>
              </a:ext>
            </a:extLst>
          </p:cNvPr>
          <p:cNvSpPr txBox="1">
            <a:spLocks/>
          </p:cNvSpPr>
          <p:nvPr/>
        </p:nvSpPr>
        <p:spPr>
          <a:xfrm>
            <a:off x="0" y="6300414"/>
            <a:ext cx="3299012" cy="5172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2000" dirty="0"/>
              <a:t>Alberto Becerra Tomé</a:t>
            </a:r>
          </a:p>
        </p:txBody>
      </p:sp>
      <p:sp>
        <p:nvSpPr>
          <p:cNvPr id="6" name="Subtítulo 2">
            <a:extLst>
              <a:ext uri="{FF2B5EF4-FFF2-40B4-BE49-F238E27FC236}">
                <a16:creationId xmlns:a16="http://schemas.microsoft.com/office/drawing/2014/main" id="{12DB8E45-E58A-BD6A-4A29-DF9278B2141E}"/>
              </a:ext>
            </a:extLst>
          </p:cNvPr>
          <p:cNvSpPr txBox="1">
            <a:spLocks/>
          </p:cNvSpPr>
          <p:nvPr/>
        </p:nvSpPr>
        <p:spPr>
          <a:xfrm>
            <a:off x="8892988" y="6300413"/>
            <a:ext cx="3299012" cy="5172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2000" dirty="0"/>
              <a:t>Barcelona, March 2024</a:t>
            </a:r>
          </a:p>
        </p:txBody>
      </p:sp>
    </p:spTree>
    <p:extLst>
      <p:ext uri="{BB962C8B-B14F-4D97-AF65-F5344CB8AC3E}">
        <p14:creationId xmlns:p14="http://schemas.microsoft.com/office/powerpoint/2010/main" val="14311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a:solidFill>
                  <a:schemeClr val="tx2">
                    <a:lumMod val="50000"/>
                    <a:lumOff val="50000"/>
                  </a:schemeClr>
                </a:solidFill>
              </a:rPr>
              <a:t>Experiment2: </a:t>
            </a:r>
            <a:r>
              <a:rPr lang="es-ES" dirty="0" err="1">
                <a:solidFill>
                  <a:schemeClr val="tx2">
                    <a:lumMod val="50000"/>
                    <a:lumOff val="50000"/>
                  </a:schemeClr>
                </a:solidFill>
              </a:rPr>
              <a:t>Dropout</a:t>
            </a:r>
            <a:r>
              <a:rPr lang="es-ES" dirty="0">
                <a:solidFill>
                  <a:schemeClr val="tx2">
                    <a:lumMod val="50000"/>
                    <a:lumOff val="50000"/>
                  </a:schemeClr>
                </a:solidFill>
              </a:rPr>
              <a:t>.</a:t>
            </a:r>
            <a:endParaRPr lang="es-ES" dirty="0"/>
          </a:p>
        </p:txBody>
      </p:sp>
      <p:pic>
        <p:nvPicPr>
          <p:cNvPr id="4" name="Imagen 3">
            <a:extLst>
              <a:ext uri="{FF2B5EF4-FFF2-40B4-BE49-F238E27FC236}">
                <a16:creationId xmlns:a16="http://schemas.microsoft.com/office/drawing/2014/main" id="{D99CE242-B4C9-3D69-4CCD-30DBD1EF2F64}"/>
              </a:ext>
            </a:extLst>
          </p:cNvPr>
          <p:cNvPicPr>
            <a:picLocks noChangeAspect="1"/>
          </p:cNvPicPr>
          <p:nvPr/>
        </p:nvPicPr>
        <p:blipFill>
          <a:blip r:embed="rId3"/>
          <a:stretch>
            <a:fillRect/>
          </a:stretch>
        </p:blipFill>
        <p:spPr>
          <a:xfrm>
            <a:off x="3235552" y="1950334"/>
            <a:ext cx="4831706" cy="2375454"/>
          </a:xfrm>
          <a:prstGeom prst="rect">
            <a:avLst/>
          </a:prstGeom>
        </p:spPr>
      </p:pic>
    </p:spTree>
    <p:extLst>
      <p:ext uri="{BB962C8B-B14F-4D97-AF65-F5344CB8AC3E}">
        <p14:creationId xmlns:p14="http://schemas.microsoft.com/office/powerpoint/2010/main" val="32726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err="1">
                <a:solidFill>
                  <a:schemeClr val="tx2">
                    <a:lumMod val="50000"/>
                    <a:lumOff val="50000"/>
                  </a:schemeClr>
                </a:solidFill>
              </a:rPr>
              <a:t>Experiment</a:t>
            </a:r>
            <a:r>
              <a:rPr lang="es-ES" dirty="0">
                <a:solidFill>
                  <a:schemeClr val="tx2">
                    <a:lumMod val="50000"/>
                    <a:lumOff val="50000"/>
                  </a:schemeClr>
                </a:solidFill>
              </a:rPr>
              <a:t> 3: </a:t>
            </a:r>
            <a:r>
              <a:rPr lang="es-ES" dirty="0" err="1">
                <a:solidFill>
                  <a:schemeClr val="tx2">
                    <a:lumMod val="50000"/>
                    <a:lumOff val="50000"/>
                  </a:schemeClr>
                </a:solidFill>
              </a:rPr>
              <a:t>Architecture</a:t>
            </a:r>
            <a:r>
              <a:rPr lang="es-ES" dirty="0">
                <a:solidFill>
                  <a:schemeClr val="tx2">
                    <a:lumMod val="50000"/>
                    <a:lumOff val="50000"/>
                  </a:schemeClr>
                </a:solidFill>
              </a:rPr>
              <a:t> </a:t>
            </a:r>
            <a:r>
              <a:rPr lang="es-ES" dirty="0" err="1">
                <a:solidFill>
                  <a:schemeClr val="tx2">
                    <a:lumMod val="50000"/>
                    <a:lumOff val="50000"/>
                  </a:schemeClr>
                </a:solidFill>
              </a:rPr>
              <a:t>Scaling</a:t>
            </a:r>
            <a:r>
              <a:rPr lang="es-ES" dirty="0">
                <a:solidFill>
                  <a:schemeClr val="tx2">
                    <a:lumMod val="50000"/>
                    <a:lumOff val="50000"/>
                  </a:schemeClr>
                </a:solidFill>
              </a:rPr>
              <a:t>.</a:t>
            </a:r>
            <a:endParaRPr lang="es-ES" dirty="0"/>
          </a:p>
        </p:txBody>
      </p:sp>
      <p:pic>
        <p:nvPicPr>
          <p:cNvPr id="5" name="Imagen 4">
            <a:extLst>
              <a:ext uri="{FF2B5EF4-FFF2-40B4-BE49-F238E27FC236}">
                <a16:creationId xmlns:a16="http://schemas.microsoft.com/office/drawing/2014/main" id="{F788BC57-E6FF-5A19-6EDB-340B1CC385AD}"/>
              </a:ext>
            </a:extLst>
          </p:cNvPr>
          <p:cNvPicPr>
            <a:picLocks noChangeAspect="1"/>
          </p:cNvPicPr>
          <p:nvPr/>
        </p:nvPicPr>
        <p:blipFill>
          <a:blip r:embed="rId3"/>
          <a:stretch>
            <a:fillRect/>
          </a:stretch>
        </p:blipFill>
        <p:spPr>
          <a:xfrm>
            <a:off x="2252126" y="1947656"/>
            <a:ext cx="7687748" cy="2962688"/>
          </a:xfrm>
          <a:prstGeom prst="rect">
            <a:avLst/>
          </a:prstGeom>
        </p:spPr>
      </p:pic>
    </p:spTree>
    <p:extLst>
      <p:ext uri="{BB962C8B-B14F-4D97-AF65-F5344CB8AC3E}">
        <p14:creationId xmlns:p14="http://schemas.microsoft.com/office/powerpoint/2010/main" val="319365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err="1">
                <a:solidFill>
                  <a:schemeClr val="tx2">
                    <a:lumMod val="50000"/>
                    <a:lumOff val="50000"/>
                  </a:schemeClr>
                </a:solidFill>
              </a:rPr>
              <a:t>Experiment</a:t>
            </a:r>
            <a:r>
              <a:rPr lang="es-ES" dirty="0">
                <a:solidFill>
                  <a:schemeClr val="tx2">
                    <a:lumMod val="50000"/>
                    <a:lumOff val="50000"/>
                  </a:schemeClr>
                </a:solidFill>
              </a:rPr>
              <a:t> 4: </a:t>
            </a:r>
            <a:r>
              <a:rPr lang="es-ES" dirty="0" err="1">
                <a:solidFill>
                  <a:schemeClr val="tx2">
                    <a:lumMod val="50000"/>
                    <a:lumOff val="50000"/>
                  </a:schemeClr>
                </a:solidFill>
              </a:rPr>
              <a:t>Downsampling</a:t>
            </a:r>
            <a:r>
              <a:rPr lang="es-ES" dirty="0">
                <a:solidFill>
                  <a:schemeClr val="tx2">
                    <a:lumMod val="50000"/>
                    <a:lumOff val="50000"/>
                  </a:schemeClr>
                </a:solidFill>
              </a:rPr>
              <a:t>.</a:t>
            </a:r>
            <a:endParaRPr lang="es-ES" dirty="0"/>
          </a:p>
        </p:txBody>
      </p:sp>
      <p:pic>
        <p:nvPicPr>
          <p:cNvPr id="4" name="Imagen 3">
            <a:extLst>
              <a:ext uri="{FF2B5EF4-FFF2-40B4-BE49-F238E27FC236}">
                <a16:creationId xmlns:a16="http://schemas.microsoft.com/office/drawing/2014/main" id="{18579DB6-A5E7-50D0-41FC-979B20E14E44}"/>
              </a:ext>
            </a:extLst>
          </p:cNvPr>
          <p:cNvPicPr>
            <a:picLocks noChangeAspect="1"/>
          </p:cNvPicPr>
          <p:nvPr/>
        </p:nvPicPr>
        <p:blipFill>
          <a:blip r:embed="rId3"/>
          <a:stretch>
            <a:fillRect/>
          </a:stretch>
        </p:blipFill>
        <p:spPr>
          <a:xfrm>
            <a:off x="2128284" y="1890498"/>
            <a:ext cx="7935432" cy="3077004"/>
          </a:xfrm>
          <a:prstGeom prst="rect">
            <a:avLst/>
          </a:prstGeom>
        </p:spPr>
      </p:pic>
    </p:spTree>
    <p:extLst>
      <p:ext uri="{BB962C8B-B14F-4D97-AF65-F5344CB8AC3E}">
        <p14:creationId xmlns:p14="http://schemas.microsoft.com/office/powerpoint/2010/main" val="282897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err="1">
                <a:solidFill>
                  <a:schemeClr val="tx2">
                    <a:lumMod val="50000"/>
                    <a:lumOff val="50000"/>
                  </a:schemeClr>
                </a:solidFill>
              </a:rPr>
              <a:t>Experiment</a:t>
            </a:r>
            <a:r>
              <a:rPr lang="es-ES" dirty="0">
                <a:solidFill>
                  <a:schemeClr val="tx2">
                    <a:lumMod val="50000"/>
                    <a:lumOff val="50000"/>
                  </a:schemeClr>
                </a:solidFill>
              </a:rPr>
              <a:t> 5: </a:t>
            </a:r>
            <a:r>
              <a:rPr lang="es-ES" dirty="0" err="1">
                <a:solidFill>
                  <a:schemeClr val="tx2">
                    <a:lumMod val="50000"/>
                    <a:lumOff val="50000"/>
                  </a:schemeClr>
                </a:solidFill>
              </a:rPr>
              <a:t>Multiscale</a:t>
            </a:r>
            <a:r>
              <a:rPr lang="es-ES" dirty="0">
                <a:solidFill>
                  <a:schemeClr val="tx2">
                    <a:lumMod val="50000"/>
                    <a:lumOff val="50000"/>
                  </a:schemeClr>
                </a:solidFill>
              </a:rPr>
              <a:t> </a:t>
            </a:r>
            <a:r>
              <a:rPr lang="es-ES" dirty="0" err="1">
                <a:solidFill>
                  <a:schemeClr val="tx2">
                    <a:lumMod val="50000"/>
                    <a:lumOff val="50000"/>
                  </a:schemeClr>
                </a:solidFill>
              </a:rPr>
              <a:t>Loss</a:t>
            </a:r>
            <a:r>
              <a:rPr lang="es-ES" dirty="0">
                <a:solidFill>
                  <a:schemeClr val="tx2">
                    <a:lumMod val="50000"/>
                    <a:lumOff val="50000"/>
                  </a:schemeClr>
                </a:solidFill>
              </a:rPr>
              <a:t>.</a:t>
            </a:r>
            <a:endParaRPr lang="es-ES" dirty="0"/>
          </a:p>
        </p:txBody>
      </p:sp>
      <p:pic>
        <p:nvPicPr>
          <p:cNvPr id="5" name="Imagen 4">
            <a:extLst>
              <a:ext uri="{FF2B5EF4-FFF2-40B4-BE49-F238E27FC236}">
                <a16:creationId xmlns:a16="http://schemas.microsoft.com/office/drawing/2014/main" id="{CB334155-A7F1-FA3D-4F46-6BA815A1A607}"/>
              </a:ext>
            </a:extLst>
          </p:cNvPr>
          <p:cNvPicPr>
            <a:picLocks noChangeAspect="1"/>
          </p:cNvPicPr>
          <p:nvPr/>
        </p:nvPicPr>
        <p:blipFill>
          <a:blip r:embed="rId3"/>
          <a:stretch>
            <a:fillRect/>
          </a:stretch>
        </p:blipFill>
        <p:spPr>
          <a:xfrm>
            <a:off x="2911265" y="1690688"/>
            <a:ext cx="5740811" cy="3109318"/>
          </a:xfrm>
          <a:prstGeom prst="rect">
            <a:avLst/>
          </a:prstGeom>
        </p:spPr>
      </p:pic>
    </p:spTree>
    <p:extLst>
      <p:ext uri="{BB962C8B-B14F-4D97-AF65-F5344CB8AC3E}">
        <p14:creationId xmlns:p14="http://schemas.microsoft.com/office/powerpoint/2010/main" val="197027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err="1">
                <a:solidFill>
                  <a:schemeClr val="tx2">
                    <a:lumMod val="50000"/>
                    <a:lumOff val="50000"/>
                  </a:schemeClr>
                </a:solidFill>
              </a:rPr>
              <a:t>References</a:t>
            </a:r>
            <a:endParaRPr lang="es-ES" dirty="0"/>
          </a:p>
        </p:txBody>
      </p:sp>
    </p:spTree>
    <p:extLst>
      <p:ext uri="{BB962C8B-B14F-4D97-AF65-F5344CB8AC3E}">
        <p14:creationId xmlns:p14="http://schemas.microsoft.com/office/powerpoint/2010/main" val="233233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6BC26-03D9-5319-C3E1-4BB5E2E4C0F1}"/>
              </a:ext>
            </a:extLst>
          </p:cNvPr>
          <p:cNvSpPr>
            <a:spLocks noGrp="1"/>
          </p:cNvSpPr>
          <p:nvPr>
            <p:ph type="title"/>
          </p:nvPr>
        </p:nvSpPr>
        <p:spPr/>
        <p:txBody>
          <a:bodyPr/>
          <a:lstStyle/>
          <a:p>
            <a:r>
              <a:rPr lang="es-ES" dirty="0">
                <a:solidFill>
                  <a:schemeClr val="tx2">
                    <a:lumMod val="50000"/>
                    <a:lumOff val="50000"/>
                  </a:schemeClr>
                </a:solidFill>
              </a:rPr>
              <a:t>Table </a:t>
            </a:r>
            <a:r>
              <a:rPr lang="es-ES" dirty="0" err="1">
                <a:solidFill>
                  <a:schemeClr val="tx2">
                    <a:lumMod val="50000"/>
                    <a:lumOff val="50000"/>
                  </a:schemeClr>
                </a:solidFill>
              </a:rPr>
              <a:t>of</a:t>
            </a:r>
            <a:r>
              <a:rPr lang="es-ES" dirty="0">
                <a:solidFill>
                  <a:schemeClr val="tx2">
                    <a:lumMod val="50000"/>
                    <a:lumOff val="50000"/>
                  </a:schemeClr>
                </a:solidFill>
              </a:rPr>
              <a:t> </a:t>
            </a:r>
            <a:r>
              <a:rPr lang="es-ES" dirty="0" err="1">
                <a:solidFill>
                  <a:schemeClr val="tx2">
                    <a:lumMod val="50000"/>
                    <a:lumOff val="50000"/>
                  </a:schemeClr>
                </a:solidFill>
              </a:rPr>
              <a:t>Contents</a:t>
            </a:r>
            <a:endParaRPr lang="es-ES" dirty="0">
              <a:solidFill>
                <a:schemeClr val="tx2">
                  <a:lumMod val="50000"/>
                  <a:lumOff val="50000"/>
                </a:schemeClr>
              </a:solidFill>
            </a:endParaRPr>
          </a:p>
        </p:txBody>
      </p:sp>
      <p:sp>
        <p:nvSpPr>
          <p:cNvPr id="3" name="Marcador de contenido 2">
            <a:extLst>
              <a:ext uri="{FF2B5EF4-FFF2-40B4-BE49-F238E27FC236}">
                <a16:creationId xmlns:a16="http://schemas.microsoft.com/office/drawing/2014/main" id="{CA8FFBF1-828C-D467-571D-34E021D3CF71}"/>
              </a:ext>
            </a:extLst>
          </p:cNvPr>
          <p:cNvSpPr>
            <a:spLocks noGrp="1"/>
          </p:cNvSpPr>
          <p:nvPr>
            <p:ph idx="1"/>
          </p:nvPr>
        </p:nvSpPr>
        <p:spPr/>
        <p:txBody>
          <a:bodyPr/>
          <a:lstStyle/>
          <a:p>
            <a:pPr marL="514350" indent="-514350">
              <a:buFont typeface="+mj-lt"/>
              <a:buAutoNum type="arabicPeriod"/>
            </a:pPr>
            <a:r>
              <a:rPr lang="es-ES" dirty="0" err="1"/>
              <a:t>Motivation</a:t>
            </a:r>
            <a:endParaRPr lang="es-ES" dirty="0"/>
          </a:p>
          <a:p>
            <a:pPr marL="514350" indent="-514350">
              <a:buFont typeface="+mj-lt"/>
              <a:buAutoNum type="arabicPeriod"/>
            </a:pPr>
            <a:r>
              <a:rPr lang="es-ES" dirty="0" err="1"/>
              <a:t>Diffusion</a:t>
            </a:r>
            <a:r>
              <a:rPr lang="es-ES" dirty="0"/>
              <a:t> </a:t>
            </a:r>
            <a:r>
              <a:rPr lang="es-ES" dirty="0" err="1"/>
              <a:t>Models</a:t>
            </a:r>
            <a:endParaRPr lang="es-ES" dirty="0"/>
          </a:p>
          <a:p>
            <a:pPr marL="514350" indent="-514350">
              <a:buFont typeface="+mj-lt"/>
              <a:buAutoNum type="arabicPeriod"/>
            </a:pPr>
            <a:r>
              <a:rPr lang="es-ES" dirty="0" err="1"/>
              <a:t>Experiments</a:t>
            </a:r>
            <a:endParaRPr lang="es-ES" dirty="0"/>
          </a:p>
          <a:p>
            <a:pPr marL="514350" indent="-514350">
              <a:buFont typeface="+mj-lt"/>
              <a:buAutoNum type="arabicPeriod"/>
            </a:pPr>
            <a:r>
              <a:rPr lang="es-ES" dirty="0" err="1"/>
              <a:t>Conclusion</a:t>
            </a:r>
            <a:endParaRPr lang="es-ES" dirty="0"/>
          </a:p>
        </p:txBody>
      </p:sp>
    </p:spTree>
    <p:extLst>
      <p:ext uri="{BB962C8B-B14F-4D97-AF65-F5344CB8AC3E}">
        <p14:creationId xmlns:p14="http://schemas.microsoft.com/office/powerpoint/2010/main" val="44995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8990F2-0FFF-AC65-ACB5-455D08289A7E}"/>
              </a:ext>
            </a:extLst>
          </p:cNvPr>
          <p:cNvSpPr>
            <a:spLocks noGrp="1"/>
          </p:cNvSpPr>
          <p:nvPr>
            <p:ph idx="1"/>
          </p:nvPr>
        </p:nvSpPr>
        <p:spPr>
          <a:xfrm>
            <a:off x="129989" y="143435"/>
            <a:ext cx="11864788" cy="6566647"/>
          </a:xfrm>
        </p:spPr>
        <p:txBody>
          <a:bodyPr>
            <a:normAutofit fontScale="77500" lnSpcReduction="20000"/>
          </a:bodyPr>
          <a:lstStyle/>
          <a:p>
            <a:pPr marL="0" indent="0">
              <a:buNone/>
            </a:pPr>
            <a:endParaRPr lang="es-ES" sz="1200" b="1" dirty="0"/>
          </a:p>
          <a:p>
            <a:pPr marL="0" indent="0">
              <a:buNone/>
            </a:pPr>
            <a:r>
              <a:rPr lang="en-US" sz="1600" b="1" dirty="0"/>
              <a:t>Area of Research: </a:t>
            </a:r>
            <a:r>
              <a:rPr lang="en-US" sz="1600" dirty="0"/>
              <a:t>The paper focuses on </a:t>
            </a:r>
            <a:r>
              <a:rPr lang="en-US" sz="1600" b="1" dirty="0"/>
              <a:t>diffusion models for high-resolution image generation</a:t>
            </a:r>
            <a:r>
              <a:rPr lang="en-US" sz="1600" dirty="0"/>
              <a:t>, specifically exploring the use of the U-</a:t>
            </a:r>
            <a:r>
              <a:rPr lang="en-US" sz="1600" dirty="0" err="1"/>
              <a:t>ViT</a:t>
            </a:r>
            <a:r>
              <a:rPr lang="en-US" sz="1600" dirty="0"/>
              <a:t> architecture, which combines transformers and </a:t>
            </a:r>
            <a:r>
              <a:rPr lang="en-US" sz="1600" dirty="0" err="1"/>
              <a:t>ResBlocks</a:t>
            </a:r>
            <a:r>
              <a:rPr lang="en-US" sz="1600" dirty="0"/>
              <a:t> in the context of generative modeling.</a:t>
            </a:r>
          </a:p>
          <a:p>
            <a:pPr marL="0" indent="0">
              <a:buNone/>
            </a:pPr>
            <a:endParaRPr lang="en-US" sz="1600" b="1" dirty="0"/>
          </a:p>
          <a:p>
            <a:pPr marL="0" indent="0">
              <a:buNone/>
            </a:pPr>
            <a:r>
              <a:rPr lang="en-US" sz="1600" b="1" dirty="0"/>
              <a:t>Problem Addressed:</a:t>
            </a:r>
            <a:r>
              <a:rPr lang="en-US" sz="1600" dirty="0"/>
              <a:t> The paper addresses the challenge of applying diffusion models to high-resolution image generation while maintaining simplicity in the model architecture. </a:t>
            </a:r>
            <a:r>
              <a:rPr lang="en-US" sz="1600" b="1" dirty="0"/>
              <a:t>Previous approaches often involved complex setups like cascaded diffusion or latent diffusion for high-resolution images</a:t>
            </a:r>
            <a:r>
              <a:rPr lang="en-US" sz="1600" dirty="0"/>
              <a:t>, adding unnecessary complexity to the diffusion framework.</a:t>
            </a:r>
          </a:p>
          <a:p>
            <a:pPr marL="0" indent="0">
              <a:buNone/>
            </a:pPr>
            <a:endParaRPr lang="en-US" sz="1600" b="1" dirty="0"/>
          </a:p>
          <a:p>
            <a:pPr marL="0" indent="0">
              <a:buNone/>
            </a:pPr>
            <a:r>
              <a:rPr lang="en-US" sz="1600" b="1" dirty="0"/>
              <a:t>Contribution</a:t>
            </a:r>
            <a:r>
              <a:rPr lang="en-US" sz="1600" dirty="0"/>
              <a:t>: The key contribution of the paper is proposing a method to train standard diffusion models on high-resolution images while </a:t>
            </a:r>
            <a:r>
              <a:rPr lang="en-US" sz="1600" b="1" dirty="0"/>
              <a:t>achieving state-of-the-art performance without the need for sampling modifiers</a:t>
            </a:r>
            <a:r>
              <a:rPr lang="en-US" sz="1600" dirty="0"/>
              <a:t>. The paper introduces to enhance denoising diffusion for high-resolution images:</a:t>
            </a:r>
          </a:p>
          <a:p>
            <a:pPr lvl="1"/>
            <a:r>
              <a:rPr lang="en-US" sz="1600" b="1" dirty="0"/>
              <a:t>adjustments to the noise schedule</a:t>
            </a:r>
          </a:p>
          <a:p>
            <a:pPr lvl="1"/>
            <a:r>
              <a:rPr lang="en-US" sz="1600" b="1" dirty="0"/>
              <a:t>architecture scaling</a:t>
            </a:r>
          </a:p>
          <a:p>
            <a:pPr lvl="1"/>
            <a:r>
              <a:rPr lang="en-US" sz="1600" b="1" dirty="0"/>
              <a:t>dropout placement</a:t>
            </a:r>
          </a:p>
          <a:p>
            <a:pPr lvl="1"/>
            <a:r>
              <a:rPr lang="en-US" sz="1600" b="1" dirty="0" err="1"/>
              <a:t>downsampling</a:t>
            </a:r>
            <a:r>
              <a:rPr lang="en-US" sz="1600" b="1" dirty="0"/>
              <a:t> strategies</a:t>
            </a:r>
          </a:p>
          <a:p>
            <a:pPr marL="457200" lvl="1" indent="0">
              <a:buNone/>
            </a:pPr>
            <a:endParaRPr lang="en-US" sz="1600" b="1" dirty="0"/>
          </a:p>
          <a:p>
            <a:pPr marL="0" indent="0">
              <a:buNone/>
            </a:pPr>
            <a:r>
              <a:rPr lang="en-US" sz="1600" b="1" dirty="0"/>
              <a:t>Minimum Details for Understanding: </a:t>
            </a:r>
            <a:r>
              <a:rPr lang="en-US" sz="1600" dirty="0"/>
              <a:t>To understand the proposed method, one needs to grasp the concept of </a:t>
            </a:r>
            <a:r>
              <a:rPr lang="en-US" sz="1600" b="1" dirty="0"/>
              <a:t>diffusion models</a:t>
            </a:r>
            <a:r>
              <a:rPr lang="en-US" sz="1600" dirty="0"/>
              <a:t>, the role of neural networks in denoising processes, the adjustments made to </a:t>
            </a:r>
            <a:r>
              <a:rPr lang="en-US" sz="1600" b="1" dirty="0"/>
              <a:t>the noise schedule</a:t>
            </a:r>
            <a:r>
              <a:rPr lang="en-US" sz="1600" dirty="0"/>
              <a:t> for high-resolution images, the </a:t>
            </a:r>
            <a:r>
              <a:rPr lang="en-US" sz="1600" b="1" dirty="0"/>
              <a:t>scaling of the U-Net </a:t>
            </a:r>
            <a:r>
              <a:rPr lang="en-US" sz="1600" dirty="0"/>
              <a:t>architecture, </a:t>
            </a:r>
            <a:r>
              <a:rPr lang="en-US" sz="1600" b="1" dirty="0"/>
              <a:t>the incorporation of dropout for improved performance</a:t>
            </a:r>
            <a:r>
              <a:rPr lang="en-US" sz="1600" dirty="0"/>
              <a:t>, and the utilization of </a:t>
            </a:r>
            <a:r>
              <a:rPr lang="en-US" sz="1600" b="1" dirty="0" err="1"/>
              <a:t>downsampling</a:t>
            </a:r>
            <a:r>
              <a:rPr lang="en-US" sz="1600" dirty="0"/>
              <a:t> techniques.</a:t>
            </a:r>
          </a:p>
          <a:p>
            <a:pPr marL="0" indent="0">
              <a:buNone/>
            </a:pPr>
            <a:endParaRPr lang="en-US" sz="1600" dirty="0"/>
          </a:p>
          <a:p>
            <a:pPr marL="0" indent="0">
              <a:buNone/>
            </a:pPr>
            <a:r>
              <a:rPr lang="en-US" sz="1800" b="1" dirty="0"/>
              <a:t>Method Testing: </a:t>
            </a:r>
            <a:r>
              <a:rPr lang="en-US" sz="1800" dirty="0"/>
              <a:t>The method was tested on </a:t>
            </a:r>
            <a:r>
              <a:rPr lang="en-US" sz="1800" b="1" dirty="0"/>
              <a:t>ImageNet datasets at resolutions of 128x128, 256x256, and 512x512</a:t>
            </a:r>
            <a:r>
              <a:rPr lang="en-US" sz="1800" dirty="0"/>
              <a:t>. The evaluation involved comparing the proposed simple diffusion model with other existing methods in terms of FID scores and Inception Scores. Competing methods included ADM, CDM, RIN, and </a:t>
            </a:r>
            <a:r>
              <a:rPr lang="en-US" sz="1800" dirty="0" err="1"/>
              <a:t>MaskGIT</a:t>
            </a:r>
            <a:r>
              <a:rPr lang="en-US" sz="1800" dirty="0"/>
              <a:t>, among others.</a:t>
            </a:r>
          </a:p>
          <a:p>
            <a:pPr marL="0" indent="0">
              <a:buNone/>
            </a:pPr>
            <a:r>
              <a:rPr lang="en-US" sz="1800" b="1" dirty="0"/>
              <a:t>Improvement Over Competing Methods</a:t>
            </a:r>
            <a:r>
              <a:rPr lang="en-US" sz="1800" dirty="0"/>
              <a:t>: The proposed simple diffusion model, particularly the </a:t>
            </a:r>
            <a:r>
              <a:rPr lang="en-US" sz="1800" b="1" dirty="0"/>
              <a:t>U-</a:t>
            </a:r>
            <a:r>
              <a:rPr lang="en-US" sz="1800" b="1" dirty="0" err="1"/>
              <a:t>ViT</a:t>
            </a:r>
            <a:r>
              <a:rPr lang="en-US" sz="1800" b="1" dirty="0"/>
              <a:t> architecture, demonstrated superior performance in terms of FID scores and Inception Scores compared to existing methods like CDM, RIN, and </a:t>
            </a:r>
            <a:r>
              <a:rPr lang="en-US" sz="1800" b="1" dirty="0" err="1"/>
              <a:t>MaskGIT</a:t>
            </a:r>
            <a:r>
              <a:rPr lang="en-US" sz="1800" b="1" dirty="0"/>
              <a:t>, </a:t>
            </a:r>
            <a:r>
              <a:rPr lang="en-US" sz="1800" dirty="0"/>
              <a:t>showcasing the effectiveness of the proposed modifications for high-resolution image generation.</a:t>
            </a:r>
          </a:p>
          <a:p>
            <a:pPr marL="0" indent="0">
              <a:buNone/>
            </a:pPr>
            <a:r>
              <a:rPr lang="en-US" sz="1800" b="1" dirty="0"/>
              <a:t>Limitations</a:t>
            </a:r>
            <a:r>
              <a:rPr lang="en-US" sz="1800" dirty="0"/>
              <a:t>: One potential limitation of the proposed method could be the </a:t>
            </a:r>
            <a:r>
              <a:rPr lang="en-US" sz="1800" b="1" dirty="0"/>
              <a:t>specific adjustments required for different resolutions</a:t>
            </a:r>
            <a:r>
              <a:rPr lang="en-US" sz="1800" dirty="0"/>
              <a:t> and the need for </a:t>
            </a:r>
            <a:r>
              <a:rPr lang="en-US" sz="1800" b="1" dirty="0"/>
              <a:t>careful tuning of noise schedules and architecture scaling</a:t>
            </a:r>
            <a:r>
              <a:rPr lang="en-US" sz="1800" dirty="0"/>
              <a:t>. Additionally, the method's performance may vary depending on the dataset and specific use cases.</a:t>
            </a:r>
          </a:p>
          <a:p>
            <a:pPr marL="0" indent="0">
              <a:buNone/>
            </a:pPr>
            <a:r>
              <a:rPr lang="en-US" sz="1800" b="1" dirty="0"/>
              <a:t>Ablation Studies</a:t>
            </a:r>
            <a:r>
              <a:rPr lang="en-US" sz="1800" dirty="0"/>
              <a:t>: The paper likely conducted experiments to analyze the individual contributions of adjustments such as noise schedule modifications, architecture scaling, dropout placement, and </a:t>
            </a:r>
            <a:r>
              <a:rPr lang="en-US" sz="1800" dirty="0" err="1"/>
              <a:t>downsampling</a:t>
            </a:r>
            <a:r>
              <a:rPr lang="en-US" sz="1800" dirty="0"/>
              <a:t> strategies to assess their impact on the overall performance of the diffusion model.</a:t>
            </a:r>
          </a:p>
          <a:p>
            <a:pPr marL="0" indent="0">
              <a:buNone/>
            </a:pPr>
            <a:r>
              <a:rPr lang="en-US" sz="1800" b="1" dirty="0"/>
              <a:t>Conclusions</a:t>
            </a:r>
            <a:r>
              <a:rPr lang="en-US" sz="1800" dirty="0"/>
              <a:t>: After analyzing the results, the paper likely concludes that the </a:t>
            </a:r>
            <a:r>
              <a:rPr lang="en-US" sz="1800" b="1" dirty="0"/>
              <a:t>proposed modifications to the denoising diffusion framework for high-resolution images, particularly the U-</a:t>
            </a:r>
            <a:r>
              <a:rPr lang="en-US" sz="1800" b="1" dirty="0" err="1"/>
              <a:t>ViT</a:t>
            </a:r>
            <a:r>
              <a:rPr lang="en-US" sz="1800" b="1" dirty="0"/>
              <a:t> architecture, offer a simple yet effective approach to achieving </a:t>
            </a:r>
            <a:r>
              <a:rPr lang="en-US" sz="1600" b="1" dirty="0"/>
              <a:t>state-of-the-art performance in image generation without </a:t>
            </a:r>
            <a:r>
              <a:rPr lang="en-US" sz="1800" b="1" dirty="0"/>
              <a:t>the need for complex sampling modifiers.</a:t>
            </a:r>
            <a:endParaRPr lang="es-ES" sz="1600" b="1" dirty="0"/>
          </a:p>
        </p:txBody>
      </p:sp>
    </p:spTree>
    <p:extLst>
      <p:ext uri="{BB962C8B-B14F-4D97-AF65-F5344CB8AC3E}">
        <p14:creationId xmlns:p14="http://schemas.microsoft.com/office/powerpoint/2010/main" val="345934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37D34-8A28-AC07-2444-043C2C143A55}"/>
              </a:ext>
            </a:extLst>
          </p:cNvPr>
          <p:cNvSpPr>
            <a:spLocks noGrp="1"/>
          </p:cNvSpPr>
          <p:nvPr>
            <p:ph type="title"/>
          </p:nvPr>
        </p:nvSpPr>
        <p:spPr/>
        <p:txBody>
          <a:bodyPr/>
          <a:lstStyle/>
          <a:p>
            <a:r>
              <a:rPr lang="es-ES" dirty="0" err="1">
                <a:solidFill>
                  <a:schemeClr val="tx2">
                    <a:lumMod val="50000"/>
                    <a:lumOff val="50000"/>
                  </a:schemeClr>
                </a:solidFill>
              </a:rPr>
              <a:t>Motivation</a:t>
            </a:r>
            <a:endParaRPr lang="es-ES" dirty="0">
              <a:solidFill>
                <a:schemeClr val="tx2">
                  <a:lumMod val="50000"/>
                  <a:lumOff val="50000"/>
                </a:schemeClr>
              </a:solidFill>
            </a:endParaRPr>
          </a:p>
        </p:txBody>
      </p:sp>
      <p:sp>
        <p:nvSpPr>
          <p:cNvPr id="3" name="Marcador de contenido 2">
            <a:extLst>
              <a:ext uri="{FF2B5EF4-FFF2-40B4-BE49-F238E27FC236}">
                <a16:creationId xmlns:a16="http://schemas.microsoft.com/office/drawing/2014/main" id="{588990F2-0FFF-AC65-ACB5-455D08289A7E}"/>
              </a:ext>
            </a:extLst>
          </p:cNvPr>
          <p:cNvSpPr>
            <a:spLocks noGrp="1"/>
          </p:cNvSpPr>
          <p:nvPr>
            <p:ph idx="1"/>
          </p:nvPr>
        </p:nvSpPr>
        <p:spPr/>
        <p:txBody>
          <a:bodyPr/>
          <a:lstStyle/>
          <a:p>
            <a:pPr marL="0" indent="0">
              <a:buNone/>
            </a:pPr>
            <a:r>
              <a:rPr lang="es-ES" dirty="0"/>
              <a:t>Generative </a:t>
            </a:r>
            <a:r>
              <a:rPr lang="es-ES" dirty="0" err="1"/>
              <a:t>models</a:t>
            </a:r>
            <a:r>
              <a:rPr lang="es-ES" dirty="0"/>
              <a:t> </a:t>
            </a:r>
            <a:r>
              <a:rPr lang="es-ES" dirty="0" err="1"/>
              <a:t>for</a:t>
            </a:r>
            <a:r>
              <a:rPr lang="es-ES" dirty="0"/>
              <a:t> </a:t>
            </a:r>
            <a:r>
              <a:rPr lang="es-ES" dirty="0" err="1"/>
              <a:t>high-resolution</a:t>
            </a:r>
            <a:endParaRPr lang="es-ES" dirty="0"/>
          </a:p>
          <a:p>
            <a:pPr marL="0" indent="0">
              <a:buNone/>
            </a:pPr>
            <a:endParaRPr lang="es-ES" b="1" dirty="0"/>
          </a:p>
          <a:p>
            <a:pPr marL="0" indent="0">
              <a:buNone/>
            </a:pPr>
            <a:r>
              <a:rPr lang="es-ES" b="1" dirty="0" err="1"/>
              <a:t>Goal</a:t>
            </a:r>
            <a:r>
              <a:rPr lang="es-ES" b="1" dirty="0"/>
              <a:t>: </a:t>
            </a:r>
            <a:r>
              <a:rPr lang="es-ES" b="1" dirty="0" err="1"/>
              <a:t>Improve</a:t>
            </a:r>
            <a:r>
              <a:rPr lang="es-ES" b="1" dirty="0"/>
              <a:t> </a:t>
            </a:r>
            <a:r>
              <a:rPr lang="es-ES" b="1" dirty="0" err="1"/>
              <a:t>denoising</a:t>
            </a:r>
            <a:r>
              <a:rPr lang="es-ES" b="1" dirty="0"/>
              <a:t> </a:t>
            </a:r>
            <a:r>
              <a:rPr lang="es-ES" b="1" dirty="0" err="1"/>
              <a:t>diffusion</a:t>
            </a:r>
            <a:r>
              <a:rPr lang="es-ES" b="1" dirty="0"/>
              <a:t> </a:t>
            </a:r>
            <a:r>
              <a:rPr lang="es-ES" b="1" dirty="0" err="1"/>
              <a:t>for</a:t>
            </a:r>
            <a:r>
              <a:rPr lang="es-ES" b="1" dirty="0"/>
              <a:t> </a:t>
            </a:r>
            <a:r>
              <a:rPr lang="es-ES" b="1" dirty="0" err="1"/>
              <a:t>high-resolution</a:t>
            </a:r>
            <a:r>
              <a:rPr lang="es-ES" b="1" dirty="0"/>
              <a:t> </a:t>
            </a:r>
            <a:r>
              <a:rPr lang="es-ES" b="1" dirty="0" err="1"/>
              <a:t>images</a:t>
            </a:r>
            <a:r>
              <a:rPr lang="es-ES" b="1" dirty="0"/>
              <a:t> </a:t>
            </a:r>
            <a:r>
              <a:rPr lang="es-ES" b="1" dirty="0" err="1"/>
              <a:t>while</a:t>
            </a:r>
            <a:r>
              <a:rPr lang="es-ES" b="1" dirty="0"/>
              <a:t> </a:t>
            </a:r>
            <a:r>
              <a:rPr lang="es-ES" b="1" dirty="0" err="1"/>
              <a:t>keeping</a:t>
            </a:r>
            <a:r>
              <a:rPr lang="es-ES" b="1" dirty="0"/>
              <a:t> </a:t>
            </a:r>
            <a:r>
              <a:rPr lang="es-ES" b="1" dirty="0" err="1"/>
              <a:t>the</a:t>
            </a:r>
            <a:r>
              <a:rPr lang="es-ES" b="1" dirty="0"/>
              <a:t> </a:t>
            </a:r>
            <a:r>
              <a:rPr lang="es-ES" b="1" dirty="0" err="1"/>
              <a:t>model</a:t>
            </a:r>
            <a:r>
              <a:rPr lang="es-ES" b="1" dirty="0"/>
              <a:t> as simple as </a:t>
            </a:r>
            <a:r>
              <a:rPr lang="es-ES" b="1" dirty="0" err="1"/>
              <a:t>possible</a:t>
            </a:r>
            <a:endParaRPr lang="es-ES" b="1" dirty="0"/>
          </a:p>
          <a:p>
            <a:pPr marL="0" indent="0">
              <a:buNone/>
            </a:pPr>
            <a:endParaRPr lang="es-ES" b="1" dirty="0"/>
          </a:p>
          <a:p>
            <a:pPr marL="0" indent="0">
              <a:buNone/>
            </a:pPr>
            <a:endParaRPr lang="es-ES" b="1" dirty="0"/>
          </a:p>
        </p:txBody>
      </p:sp>
    </p:spTree>
    <p:extLst>
      <p:ext uri="{BB962C8B-B14F-4D97-AF65-F5344CB8AC3E}">
        <p14:creationId xmlns:p14="http://schemas.microsoft.com/office/powerpoint/2010/main" val="42040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37D34-8A28-AC07-2444-043C2C143A55}"/>
              </a:ext>
            </a:extLst>
          </p:cNvPr>
          <p:cNvSpPr>
            <a:spLocks noGrp="1"/>
          </p:cNvSpPr>
          <p:nvPr>
            <p:ph type="title"/>
          </p:nvPr>
        </p:nvSpPr>
        <p:spPr/>
        <p:txBody>
          <a:bodyPr/>
          <a:lstStyle/>
          <a:p>
            <a:r>
              <a:rPr lang="es-ES" dirty="0" err="1">
                <a:solidFill>
                  <a:schemeClr val="tx2">
                    <a:lumMod val="50000"/>
                    <a:lumOff val="50000"/>
                  </a:schemeClr>
                </a:solidFill>
              </a:rPr>
              <a:t>Diffusion</a:t>
            </a:r>
            <a:r>
              <a:rPr lang="es-ES" dirty="0">
                <a:solidFill>
                  <a:schemeClr val="tx2">
                    <a:lumMod val="50000"/>
                    <a:lumOff val="50000"/>
                  </a:schemeClr>
                </a:solidFill>
              </a:rPr>
              <a:t> </a:t>
            </a:r>
            <a:r>
              <a:rPr lang="es-ES" dirty="0" err="1">
                <a:solidFill>
                  <a:schemeClr val="tx2">
                    <a:lumMod val="50000"/>
                    <a:lumOff val="50000"/>
                  </a:schemeClr>
                </a:solidFill>
              </a:rPr>
              <a:t>Models</a:t>
            </a:r>
            <a:endParaRPr lang="es-ES" dirty="0">
              <a:solidFill>
                <a:schemeClr val="tx2">
                  <a:lumMod val="50000"/>
                  <a:lumOff val="50000"/>
                </a:schemeClr>
              </a:solidFill>
            </a:endParaRPr>
          </a:p>
        </p:txBody>
      </p:sp>
      <p:pic>
        <p:nvPicPr>
          <p:cNvPr id="5" name="Imagen 4">
            <a:extLst>
              <a:ext uri="{FF2B5EF4-FFF2-40B4-BE49-F238E27FC236}">
                <a16:creationId xmlns:a16="http://schemas.microsoft.com/office/drawing/2014/main" id="{1CD5A255-77E9-80C2-F2EC-17D358B690DF}"/>
              </a:ext>
            </a:extLst>
          </p:cNvPr>
          <p:cNvPicPr>
            <a:picLocks noChangeAspect="1"/>
          </p:cNvPicPr>
          <p:nvPr/>
        </p:nvPicPr>
        <p:blipFill>
          <a:blip r:embed="rId3"/>
          <a:stretch>
            <a:fillRect/>
          </a:stretch>
        </p:blipFill>
        <p:spPr>
          <a:xfrm>
            <a:off x="1353666" y="1306441"/>
            <a:ext cx="9625971" cy="1916039"/>
          </a:xfrm>
          <a:prstGeom prst="rect">
            <a:avLst/>
          </a:prstGeom>
        </p:spPr>
      </p:pic>
      <p:sp>
        <p:nvSpPr>
          <p:cNvPr id="9" name="CuadroTexto 8">
            <a:extLst>
              <a:ext uri="{FF2B5EF4-FFF2-40B4-BE49-F238E27FC236}">
                <a16:creationId xmlns:a16="http://schemas.microsoft.com/office/drawing/2014/main" id="{7BFCF96A-4D7C-342F-3362-FDDD53E6FC22}"/>
              </a:ext>
            </a:extLst>
          </p:cNvPr>
          <p:cNvSpPr txBox="1"/>
          <p:nvPr/>
        </p:nvSpPr>
        <p:spPr>
          <a:xfrm>
            <a:off x="326501" y="6411598"/>
            <a:ext cx="11865499" cy="461665"/>
          </a:xfrm>
          <a:prstGeom prst="rect">
            <a:avLst/>
          </a:prstGeom>
          <a:noFill/>
        </p:spPr>
        <p:txBody>
          <a:bodyPr wrap="square">
            <a:spAutoFit/>
          </a:bodyPr>
          <a:lstStyle/>
          <a:p>
            <a:r>
              <a:rPr lang="es-ES" sz="1200" b="0" i="0" dirty="0">
                <a:solidFill>
                  <a:srgbClr val="333333"/>
                </a:solidFill>
                <a:effectLst/>
                <a:latin typeface="HelveticaNeue Regular"/>
              </a:rPr>
              <a:t>F. -A. </a:t>
            </a:r>
            <a:r>
              <a:rPr lang="es-ES" sz="1200" b="0" i="0" dirty="0" err="1">
                <a:solidFill>
                  <a:srgbClr val="333333"/>
                </a:solidFill>
                <a:effectLst/>
                <a:latin typeface="HelveticaNeue Regular"/>
              </a:rPr>
              <a:t>Croitoru</a:t>
            </a:r>
            <a:r>
              <a:rPr lang="es-ES" sz="1200" b="0" i="0" dirty="0">
                <a:solidFill>
                  <a:srgbClr val="333333"/>
                </a:solidFill>
                <a:effectLst/>
                <a:latin typeface="HelveticaNeue Regular"/>
              </a:rPr>
              <a:t>, V. </a:t>
            </a:r>
            <a:r>
              <a:rPr lang="es-ES" sz="1200" b="0" i="0" dirty="0" err="1">
                <a:solidFill>
                  <a:srgbClr val="333333"/>
                </a:solidFill>
                <a:effectLst/>
                <a:latin typeface="HelveticaNeue Regular"/>
              </a:rPr>
              <a:t>Hondru</a:t>
            </a:r>
            <a:r>
              <a:rPr lang="es-ES" sz="1200" b="0" i="0" dirty="0">
                <a:solidFill>
                  <a:srgbClr val="333333"/>
                </a:solidFill>
                <a:effectLst/>
                <a:latin typeface="HelveticaNeue Regular"/>
              </a:rPr>
              <a:t>, R. T. </a:t>
            </a:r>
            <a:r>
              <a:rPr lang="es-ES" sz="1200" b="0" i="0" dirty="0" err="1">
                <a:solidFill>
                  <a:srgbClr val="333333"/>
                </a:solidFill>
                <a:effectLst/>
                <a:latin typeface="HelveticaNeue Regular"/>
              </a:rPr>
              <a:t>Ionescu</a:t>
            </a:r>
            <a:r>
              <a:rPr lang="es-ES" sz="1200" b="0" i="0" dirty="0">
                <a:solidFill>
                  <a:srgbClr val="333333"/>
                </a:solidFill>
                <a:effectLst/>
                <a:latin typeface="HelveticaNeue Regular"/>
              </a:rPr>
              <a:t> and M. </a:t>
            </a:r>
            <a:r>
              <a:rPr lang="es-ES" sz="1200" b="0" i="0" dirty="0" err="1">
                <a:solidFill>
                  <a:srgbClr val="333333"/>
                </a:solidFill>
                <a:effectLst/>
                <a:latin typeface="HelveticaNeue Regular"/>
              </a:rPr>
              <a:t>Shah</a:t>
            </a:r>
            <a:r>
              <a:rPr lang="es-ES" sz="1200" b="0" i="0" dirty="0">
                <a:solidFill>
                  <a:srgbClr val="333333"/>
                </a:solidFill>
                <a:effectLst/>
                <a:latin typeface="HelveticaNeue Regular"/>
              </a:rPr>
              <a:t>, "</a:t>
            </a:r>
            <a:r>
              <a:rPr lang="es-ES" sz="1200" b="0" i="0" dirty="0" err="1">
                <a:solidFill>
                  <a:srgbClr val="333333"/>
                </a:solidFill>
                <a:effectLst/>
                <a:latin typeface="HelveticaNeue Regular"/>
              </a:rPr>
              <a:t>Diffusion</a:t>
            </a:r>
            <a:r>
              <a:rPr lang="es-ES" sz="1200" b="0" i="0" dirty="0">
                <a:solidFill>
                  <a:srgbClr val="333333"/>
                </a:solidFill>
                <a:effectLst/>
                <a:latin typeface="HelveticaNeue Regular"/>
              </a:rPr>
              <a:t> </a:t>
            </a:r>
            <a:r>
              <a:rPr lang="es-ES" sz="1200" b="0" i="0" dirty="0" err="1">
                <a:solidFill>
                  <a:srgbClr val="333333"/>
                </a:solidFill>
                <a:effectLst/>
                <a:latin typeface="HelveticaNeue Regular"/>
              </a:rPr>
              <a:t>Models</a:t>
            </a:r>
            <a:r>
              <a:rPr lang="es-ES" sz="1200" b="0" i="0" dirty="0">
                <a:solidFill>
                  <a:srgbClr val="333333"/>
                </a:solidFill>
                <a:effectLst/>
                <a:latin typeface="HelveticaNeue Regular"/>
              </a:rPr>
              <a:t> in </a:t>
            </a:r>
            <a:r>
              <a:rPr lang="es-ES" sz="1200" b="0" i="0" dirty="0" err="1">
                <a:solidFill>
                  <a:srgbClr val="333333"/>
                </a:solidFill>
                <a:effectLst/>
                <a:latin typeface="HelveticaNeue Regular"/>
              </a:rPr>
              <a:t>Vision</a:t>
            </a:r>
            <a:r>
              <a:rPr lang="es-ES" sz="1200" b="0" i="0" dirty="0">
                <a:solidFill>
                  <a:srgbClr val="333333"/>
                </a:solidFill>
                <a:effectLst/>
                <a:latin typeface="HelveticaNeue Regular"/>
              </a:rPr>
              <a:t>: A </a:t>
            </a:r>
            <a:r>
              <a:rPr lang="es-ES" sz="1200" b="0" i="0" dirty="0" err="1">
                <a:solidFill>
                  <a:srgbClr val="333333"/>
                </a:solidFill>
                <a:effectLst/>
                <a:latin typeface="HelveticaNeue Regular"/>
              </a:rPr>
              <a:t>Survey</a:t>
            </a:r>
            <a:r>
              <a:rPr lang="es-ES" sz="1200" b="0" i="0" dirty="0">
                <a:solidFill>
                  <a:srgbClr val="333333"/>
                </a:solidFill>
                <a:effectLst/>
                <a:latin typeface="HelveticaNeue Regular"/>
              </a:rPr>
              <a:t>," in </a:t>
            </a:r>
            <a:r>
              <a:rPr lang="es-ES" sz="1200" b="0" i="1" dirty="0">
                <a:solidFill>
                  <a:srgbClr val="333333"/>
                </a:solidFill>
                <a:effectLst/>
                <a:latin typeface="HelveticaNeue Regular"/>
              </a:rPr>
              <a:t>IEEE </a:t>
            </a:r>
            <a:r>
              <a:rPr lang="es-ES" sz="1200" b="0" i="1" dirty="0" err="1">
                <a:solidFill>
                  <a:srgbClr val="333333"/>
                </a:solidFill>
                <a:effectLst/>
                <a:latin typeface="HelveticaNeue Regular"/>
              </a:rPr>
              <a:t>Transactions</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on</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Pattern</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Analysis</a:t>
            </a:r>
            <a:r>
              <a:rPr lang="es-ES" sz="1200" b="0" i="1" dirty="0">
                <a:solidFill>
                  <a:srgbClr val="333333"/>
                </a:solidFill>
                <a:effectLst/>
                <a:latin typeface="HelveticaNeue Regular"/>
              </a:rPr>
              <a:t> and Machine </a:t>
            </a:r>
            <a:r>
              <a:rPr lang="es-ES" sz="1200" b="0" i="1" dirty="0" err="1">
                <a:solidFill>
                  <a:srgbClr val="333333"/>
                </a:solidFill>
                <a:effectLst/>
                <a:latin typeface="HelveticaNeue Regular"/>
              </a:rPr>
              <a:t>Intelligence</a:t>
            </a:r>
            <a:r>
              <a:rPr lang="es-ES" sz="1200" b="0" i="0" dirty="0">
                <a:solidFill>
                  <a:srgbClr val="333333"/>
                </a:solidFill>
                <a:effectLst/>
                <a:latin typeface="HelveticaNeue Regular"/>
              </a:rPr>
              <a:t>, vol. 45, no. 9, pp. 10850-10869, 1 Sept. 2023, </a:t>
            </a:r>
            <a:r>
              <a:rPr lang="es-ES" sz="1200" b="0" i="0" dirty="0" err="1">
                <a:solidFill>
                  <a:srgbClr val="333333"/>
                </a:solidFill>
                <a:effectLst/>
                <a:latin typeface="HelveticaNeue Regular"/>
              </a:rPr>
              <a:t>doi</a:t>
            </a:r>
            <a:r>
              <a:rPr lang="es-ES" sz="1200" b="0" i="0" dirty="0">
                <a:solidFill>
                  <a:srgbClr val="333333"/>
                </a:solidFill>
                <a:effectLst/>
                <a:latin typeface="HelveticaNeue Regular"/>
              </a:rPr>
              <a:t>: 10.1109/TPAMI.2023.3261988</a:t>
            </a:r>
            <a:endParaRPr lang="es-ES" sz="1200" dirty="0"/>
          </a:p>
        </p:txBody>
      </p:sp>
      <p:pic>
        <p:nvPicPr>
          <p:cNvPr id="11" name="Imagen 10">
            <a:extLst>
              <a:ext uri="{FF2B5EF4-FFF2-40B4-BE49-F238E27FC236}">
                <a16:creationId xmlns:a16="http://schemas.microsoft.com/office/drawing/2014/main" id="{2B5412AC-ADD7-C5D6-6CFA-BC97F76F195C}"/>
              </a:ext>
            </a:extLst>
          </p:cNvPr>
          <p:cNvPicPr>
            <a:picLocks noChangeAspect="1"/>
          </p:cNvPicPr>
          <p:nvPr/>
        </p:nvPicPr>
        <p:blipFill rotWithShape="1">
          <a:blip r:embed="rId4"/>
          <a:srcRect r="34171" b="377"/>
          <a:stretch/>
        </p:blipFill>
        <p:spPr>
          <a:xfrm>
            <a:off x="4116729" y="3842311"/>
            <a:ext cx="3478192" cy="623665"/>
          </a:xfrm>
          <a:prstGeom prst="rect">
            <a:avLst/>
          </a:prstGeom>
        </p:spPr>
      </p:pic>
      <p:sp>
        <p:nvSpPr>
          <p:cNvPr id="14" name="Rectángulo 13">
            <a:extLst>
              <a:ext uri="{FF2B5EF4-FFF2-40B4-BE49-F238E27FC236}">
                <a16:creationId xmlns:a16="http://schemas.microsoft.com/office/drawing/2014/main" id="{F824AEC7-D469-FF94-2D94-ED66D5574274}"/>
              </a:ext>
            </a:extLst>
          </p:cNvPr>
          <p:cNvSpPr/>
          <p:nvPr/>
        </p:nvSpPr>
        <p:spPr>
          <a:xfrm>
            <a:off x="2210764" y="2876310"/>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6" name="Rectángulo 15">
            <a:extLst>
              <a:ext uri="{FF2B5EF4-FFF2-40B4-BE49-F238E27FC236}">
                <a16:creationId xmlns:a16="http://schemas.microsoft.com/office/drawing/2014/main" id="{2D7DBDA3-90D2-A936-9205-FDBBDFDA1052}"/>
              </a:ext>
            </a:extLst>
          </p:cNvPr>
          <p:cNvSpPr/>
          <p:nvPr/>
        </p:nvSpPr>
        <p:spPr>
          <a:xfrm>
            <a:off x="4024132" y="2876309"/>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7" name="Rectángulo 16">
            <a:extLst>
              <a:ext uri="{FF2B5EF4-FFF2-40B4-BE49-F238E27FC236}">
                <a16:creationId xmlns:a16="http://schemas.microsoft.com/office/drawing/2014/main" id="{16670317-B9A7-8D48-0DEB-E5FCCC556851}"/>
              </a:ext>
            </a:extLst>
          </p:cNvPr>
          <p:cNvSpPr/>
          <p:nvPr/>
        </p:nvSpPr>
        <p:spPr>
          <a:xfrm>
            <a:off x="6003402" y="2876308"/>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8" name="Rectángulo 17">
            <a:extLst>
              <a:ext uri="{FF2B5EF4-FFF2-40B4-BE49-F238E27FC236}">
                <a16:creationId xmlns:a16="http://schemas.microsoft.com/office/drawing/2014/main" id="{115A0A99-5864-3CD6-0F93-A1E123AA0C91}"/>
              </a:ext>
            </a:extLst>
          </p:cNvPr>
          <p:cNvSpPr/>
          <p:nvPr/>
        </p:nvSpPr>
        <p:spPr>
          <a:xfrm>
            <a:off x="7890074" y="2876307"/>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9" name="Rectángulo 18">
            <a:extLst>
              <a:ext uri="{FF2B5EF4-FFF2-40B4-BE49-F238E27FC236}">
                <a16:creationId xmlns:a16="http://schemas.microsoft.com/office/drawing/2014/main" id="{A0FAD5F5-3B00-02E2-71B8-4C2CF818E422}"/>
              </a:ext>
            </a:extLst>
          </p:cNvPr>
          <p:cNvSpPr/>
          <p:nvPr/>
        </p:nvSpPr>
        <p:spPr>
          <a:xfrm>
            <a:off x="9830763" y="2869565"/>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20" name="CuadroTexto 19">
            <a:extLst>
              <a:ext uri="{FF2B5EF4-FFF2-40B4-BE49-F238E27FC236}">
                <a16:creationId xmlns:a16="http://schemas.microsoft.com/office/drawing/2014/main" id="{B7CB1501-BCA7-1456-6E87-3F149A575408}"/>
              </a:ext>
            </a:extLst>
          </p:cNvPr>
          <p:cNvSpPr txBox="1"/>
          <p:nvPr/>
        </p:nvSpPr>
        <p:spPr>
          <a:xfrm>
            <a:off x="1504708" y="3321938"/>
            <a:ext cx="9849091" cy="646331"/>
          </a:xfrm>
          <a:prstGeom prst="rect">
            <a:avLst/>
          </a:prstGeom>
          <a:noFill/>
        </p:spPr>
        <p:txBody>
          <a:bodyPr wrap="square" rtlCol="0">
            <a:spAutoFit/>
          </a:bodyPr>
          <a:lstStyle/>
          <a:p>
            <a:r>
              <a:rPr lang="es-ES" b="1" dirty="0"/>
              <a:t>Forward </a:t>
            </a:r>
            <a:r>
              <a:rPr lang="es-ES" b="1" dirty="0" err="1"/>
              <a:t>Process</a:t>
            </a:r>
            <a:r>
              <a:rPr lang="es-ES" b="1" dirty="0"/>
              <a:t>: </a:t>
            </a:r>
            <a:r>
              <a:rPr lang="en-US" dirty="0"/>
              <a:t>a Markov Chain where Gaussian noise is added in successive steps</a:t>
            </a:r>
          </a:p>
          <a:p>
            <a:r>
              <a:rPr lang="en-US" dirty="0"/>
              <a:t>to obtain a set of noisy samples.</a:t>
            </a:r>
            <a:endParaRPr lang="es-ES" b="1" dirty="0"/>
          </a:p>
        </p:txBody>
      </p:sp>
      <p:pic>
        <p:nvPicPr>
          <p:cNvPr id="46" name="Imagen 45">
            <a:extLst>
              <a:ext uri="{FF2B5EF4-FFF2-40B4-BE49-F238E27FC236}">
                <a16:creationId xmlns:a16="http://schemas.microsoft.com/office/drawing/2014/main" id="{77ECA2EB-9B2C-A7B9-27CC-4C5085C141A7}"/>
              </a:ext>
            </a:extLst>
          </p:cNvPr>
          <p:cNvPicPr>
            <a:picLocks noChangeAspect="1"/>
          </p:cNvPicPr>
          <p:nvPr/>
        </p:nvPicPr>
        <p:blipFill>
          <a:blip r:embed="rId5"/>
          <a:stretch>
            <a:fillRect/>
          </a:stretch>
        </p:blipFill>
        <p:spPr>
          <a:xfrm>
            <a:off x="1902343" y="4692203"/>
            <a:ext cx="1700601" cy="323053"/>
          </a:xfrm>
          <a:prstGeom prst="rect">
            <a:avLst/>
          </a:prstGeom>
        </p:spPr>
      </p:pic>
      <p:pic>
        <p:nvPicPr>
          <p:cNvPr id="48" name="Imagen 47">
            <a:extLst>
              <a:ext uri="{FF2B5EF4-FFF2-40B4-BE49-F238E27FC236}">
                <a16:creationId xmlns:a16="http://schemas.microsoft.com/office/drawing/2014/main" id="{DC855007-3054-E45B-6E28-928B8B4FECF2}"/>
              </a:ext>
            </a:extLst>
          </p:cNvPr>
          <p:cNvPicPr>
            <a:picLocks noChangeAspect="1"/>
          </p:cNvPicPr>
          <p:nvPr/>
        </p:nvPicPr>
        <p:blipFill rotWithShape="1">
          <a:blip r:embed="rId6"/>
          <a:srcRect t="8959" b="4910"/>
          <a:stretch/>
        </p:blipFill>
        <p:spPr>
          <a:xfrm>
            <a:off x="1902343" y="5198211"/>
            <a:ext cx="1577740" cy="332799"/>
          </a:xfrm>
          <a:prstGeom prst="rect">
            <a:avLst/>
          </a:prstGeom>
        </p:spPr>
      </p:pic>
      <p:sp>
        <p:nvSpPr>
          <p:cNvPr id="49" name="CuadroTexto 48">
            <a:extLst>
              <a:ext uri="{FF2B5EF4-FFF2-40B4-BE49-F238E27FC236}">
                <a16:creationId xmlns:a16="http://schemas.microsoft.com/office/drawing/2014/main" id="{4EF66856-B610-67DB-4F40-342BC9A6AF26}"/>
              </a:ext>
            </a:extLst>
          </p:cNvPr>
          <p:cNvSpPr txBox="1"/>
          <p:nvPr/>
        </p:nvSpPr>
        <p:spPr>
          <a:xfrm>
            <a:off x="3948895" y="5295417"/>
            <a:ext cx="2978553" cy="369332"/>
          </a:xfrm>
          <a:prstGeom prst="rect">
            <a:avLst/>
          </a:prstGeom>
          <a:noFill/>
        </p:spPr>
        <p:txBody>
          <a:bodyPr wrap="square" rtlCol="0">
            <a:spAutoFit/>
          </a:bodyPr>
          <a:lstStyle/>
          <a:p>
            <a:r>
              <a:rPr lang="es-ES" dirty="0" err="1"/>
              <a:t>Variance</a:t>
            </a:r>
            <a:r>
              <a:rPr lang="es-ES" dirty="0"/>
              <a:t> </a:t>
            </a:r>
            <a:r>
              <a:rPr lang="es-ES" dirty="0" err="1"/>
              <a:t>preserving</a:t>
            </a:r>
            <a:r>
              <a:rPr lang="es-ES" dirty="0"/>
              <a:t> </a:t>
            </a:r>
            <a:r>
              <a:rPr lang="es-ES" dirty="0" err="1"/>
              <a:t>process</a:t>
            </a:r>
            <a:endParaRPr lang="es-ES" dirty="0"/>
          </a:p>
        </p:txBody>
      </p:sp>
    </p:spTree>
    <p:extLst>
      <p:ext uri="{BB962C8B-B14F-4D97-AF65-F5344CB8AC3E}">
        <p14:creationId xmlns:p14="http://schemas.microsoft.com/office/powerpoint/2010/main" val="166832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adroTexto 41">
            <a:extLst>
              <a:ext uri="{FF2B5EF4-FFF2-40B4-BE49-F238E27FC236}">
                <a16:creationId xmlns:a16="http://schemas.microsoft.com/office/drawing/2014/main" id="{865AE667-ADB8-F27D-6895-4A3A3B2B7EC5}"/>
              </a:ext>
            </a:extLst>
          </p:cNvPr>
          <p:cNvSpPr txBox="1"/>
          <p:nvPr/>
        </p:nvSpPr>
        <p:spPr>
          <a:xfrm>
            <a:off x="2395959" y="5165902"/>
            <a:ext cx="6707530" cy="1200329"/>
          </a:xfrm>
          <a:prstGeom prst="rect">
            <a:avLst/>
          </a:prstGeom>
          <a:noFill/>
        </p:spPr>
        <p:txBody>
          <a:bodyPr wrap="square" rtlCol="0">
            <a:spAutoFit/>
          </a:bodyPr>
          <a:lstStyle/>
          <a:p>
            <a:pPr marL="285750" indent="-285750">
              <a:buFont typeface="Arial" panose="020B0604020202020204" pitchFamily="34" charset="0"/>
              <a:buChar char="•"/>
            </a:pPr>
            <a:r>
              <a:rPr lang="es-ES" dirty="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 </a:t>
            </a:r>
          </a:p>
          <a:p>
            <a:pPr marL="285750" indent="-285750">
              <a:buFont typeface="Arial" panose="020B0604020202020204" pitchFamily="34" charset="0"/>
              <a:buChar char="•"/>
            </a:pPr>
            <a:endParaRPr lang="es-ES" dirty="0"/>
          </a:p>
        </p:txBody>
      </p:sp>
      <p:sp>
        <p:nvSpPr>
          <p:cNvPr id="2" name="Título 1">
            <a:extLst>
              <a:ext uri="{FF2B5EF4-FFF2-40B4-BE49-F238E27FC236}">
                <a16:creationId xmlns:a16="http://schemas.microsoft.com/office/drawing/2014/main" id="{79E37D34-8A28-AC07-2444-043C2C143A55}"/>
              </a:ext>
            </a:extLst>
          </p:cNvPr>
          <p:cNvSpPr>
            <a:spLocks noGrp="1"/>
          </p:cNvSpPr>
          <p:nvPr>
            <p:ph type="title"/>
          </p:nvPr>
        </p:nvSpPr>
        <p:spPr/>
        <p:txBody>
          <a:bodyPr/>
          <a:lstStyle/>
          <a:p>
            <a:r>
              <a:rPr lang="es-ES" dirty="0" err="1">
                <a:solidFill>
                  <a:schemeClr val="tx2">
                    <a:lumMod val="50000"/>
                    <a:lumOff val="50000"/>
                  </a:schemeClr>
                </a:solidFill>
              </a:rPr>
              <a:t>Diffusion</a:t>
            </a:r>
            <a:r>
              <a:rPr lang="es-ES" dirty="0">
                <a:solidFill>
                  <a:schemeClr val="tx2">
                    <a:lumMod val="50000"/>
                    <a:lumOff val="50000"/>
                  </a:schemeClr>
                </a:solidFill>
              </a:rPr>
              <a:t> </a:t>
            </a:r>
            <a:r>
              <a:rPr lang="es-ES" dirty="0" err="1">
                <a:solidFill>
                  <a:schemeClr val="tx2">
                    <a:lumMod val="50000"/>
                    <a:lumOff val="50000"/>
                  </a:schemeClr>
                </a:solidFill>
              </a:rPr>
              <a:t>Models</a:t>
            </a:r>
            <a:endParaRPr lang="es-ES" dirty="0">
              <a:solidFill>
                <a:schemeClr val="tx2">
                  <a:lumMod val="50000"/>
                  <a:lumOff val="50000"/>
                </a:schemeClr>
              </a:solidFill>
            </a:endParaRPr>
          </a:p>
        </p:txBody>
      </p:sp>
      <p:pic>
        <p:nvPicPr>
          <p:cNvPr id="5" name="Imagen 4">
            <a:extLst>
              <a:ext uri="{FF2B5EF4-FFF2-40B4-BE49-F238E27FC236}">
                <a16:creationId xmlns:a16="http://schemas.microsoft.com/office/drawing/2014/main" id="{1CD5A255-77E9-80C2-F2EC-17D358B690DF}"/>
              </a:ext>
            </a:extLst>
          </p:cNvPr>
          <p:cNvPicPr>
            <a:picLocks noChangeAspect="1"/>
          </p:cNvPicPr>
          <p:nvPr/>
        </p:nvPicPr>
        <p:blipFill>
          <a:blip r:embed="rId3"/>
          <a:stretch>
            <a:fillRect/>
          </a:stretch>
        </p:blipFill>
        <p:spPr>
          <a:xfrm>
            <a:off x="1353666" y="1306441"/>
            <a:ext cx="9625971" cy="1916039"/>
          </a:xfrm>
          <a:prstGeom prst="rect">
            <a:avLst/>
          </a:prstGeom>
        </p:spPr>
      </p:pic>
      <p:sp>
        <p:nvSpPr>
          <p:cNvPr id="9" name="CuadroTexto 8">
            <a:extLst>
              <a:ext uri="{FF2B5EF4-FFF2-40B4-BE49-F238E27FC236}">
                <a16:creationId xmlns:a16="http://schemas.microsoft.com/office/drawing/2014/main" id="{7BFCF96A-4D7C-342F-3362-FDDD53E6FC22}"/>
              </a:ext>
            </a:extLst>
          </p:cNvPr>
          <p:cNvSpPr txBox="1"/>
          <p:nvPr/>
        </p:nvSpPr>
        <p:spPr>
          <a:xfrm>
            <a:off x="326501" y="6411598"/>
            <a:ext cx="11865499" cy="461665"/>
          </a:xfrm>
          <a:prstGeom prst="rect">
            <a:avLst/>
          </a:prstGeom>
          <a:noFill/>
        </p:spPr>
        <p:txBody>
          <a:bodyPr wrap="square">
            <a:spAutoFit/>
          </a:bodyPr>
          <a:lstStyle/>
          <a:p>
            <a:r>
              <a:rPr lang="es-ES" sz="1200" b="0" i="0" dirty="0">
                <a:solidFill>
                  <a:srgbClr val="333333"/>
                </a:solidFill>
                <a:effectLst/>
                <a:latin typeface="HelveticaNeue Regular"/>
              </a:rPr>
              <a:t>F. -A. </a:t>
            </a:r>
            <a:r>
              <a:rPr lang="es-ES" sz="1200" b="0" i="0" dirty="0" err="1">
                <a:solidFill>
                  <a:srgbClr val="333333"/>
                </a:solidFill>
                <a:effectLst/>
                <a:latin typeface="HelveticaNeue Regular"/>
              </a:rPr>
              <a:t>Croitoru</a:t>
            </a:r>
            <a:r>
              <a:rPr lang="es-ES" sz="1200" b="0" i="0" dirty="0">
                <a:solidFill>
                  <a:srgbClr val="333333"/>
                </a:solidFill>
                <a:effectLst/>
                <a:latin typeface="HelveticaNeue Regular"/>
              </a:rPr>
              <a:t>, V. </a:t>
            </a:r>
            <a:r>
              <a:rPr lang="es-ES" sz="1200" b="0" i="0" dirty="0" err="1">
                <a:solidFill>
                  <a:srgbClr val="333333"/>
                </a:solidFill>
                <a:effectLst/>
                <a:latin typeface="HelveticaNeue Regular"/>
              </a:rPr>
              <a:t>Hondru</a:t>
            </a:r>
            <a:r>
              <a:rPr lang="es-ES" sz="1200" b="0" i="0" dirty="0">
                <a:solidFill>
                  <a:srgbClr val="333333"/>
                </a:solidFill>
                <a:effectLst/>
                <a:latin typeface="HelveticaNeue Regular"/>
              </a:rPr>
              <a:t>, R. T. </a:t>
            </a:r>
            <a:r>
              <a:rPr lang="es-ES" sz="1200" b="0" i="0" dirty="0" err="1">
                <a:solidFill>
                  <a:srgbClr val="333333"/>
                </a:solidFill>
                <a:effectLst/>
                <a:latin typeface="HelveticaNeue Regular"/>
              </a:rPr>
              <a:t>Ionescu</a:t>
            </a:r>
            <a:r>
              <a:rPr lang="es-ES" sz="1200" b="0" i="0" dirty="0">
                <a:solidFill>
                  <a:srgbClr val="333333"/>
                </a:solidFill>
                <a:effectLst/>
                <a:latin typeface="HelveticaNeue Regular"/>
              </a:rPr>
              <a:t> and M. </a:t>
            </a:r>
            <a:r>
              <a:rPr lang="es-ES" sz="1200" b="0" i="0" dirty="0" err="1">
                <a:solidFill>
                  <a:srgbClr val="333333"/>
                </a:solidFill>
                <a:effectLst/>
                <a:latin typeface="HelveticaNeue Regular"/>
              </a:rPr>
              <a:t>Shah</a:t>
            </a:r>
            <a:r>
              <a:rPr lang="es-ES" sz="1200" b="0" i="0" dirty="0">
                <a:solidFill>
                  <a:srgbClr val="333333"/>
                </a:solidFill>
                <a:effectLst/>
                <a:latin typeface="HelveticaNeue Regular"/>
              </a:rPr>
              <a:t>, "</a:t>
            </a:r>
            <a:r>
              <a:rPr lang="es-ES" sz="1200" b="0" i="0" dirty="0" err="1">
                <a:solidFill>
                  <a:srgbClr val="333333"/>
                </a:solidFill>
                <a:effectLst/>
                <a:latin typeface="HelveticaNeue Regular"/>
              </a:rPr>
              <a:t>Diffusion</a:t>
            </a:r>
            <a:r>
              <a:rPr lang="es-ES" sz="1200" b="0" i="0" dirty="0">
                <a:solidFill>
                  <a:srgbClr val="333333"/>
                </a:solidFill>
                <a:effectLst/>
                <a:latin typeface="HelveticaNeue Regular"/>
              </a:rPr>
              <a:t> </a:t>
            </a:r>
            <a:r>
              <a:rPr lang="es-ES" sz="1200" b="0" i="0" dirty="0" err="1">
                <a:solidFill>
                  <a:srgbClr val="333333"/>
                </a:solidFill>
                <a:effectLst/>
                <a:latin typeface="HelveticaNeue Regular"/>
              </a:rPr>
              <a:t>Models</a:t>
            </a:r>
            <a:r>
              <a:rPr lang="es-ES" sz="1200" b="0" i="0" dirty="0">
                <a:solidFill>
                  <a:srgbClr val="333333"/>
                </a:solidFill>
                <a:effectLst/>
                <a:latin typeface="HelveticaNeue Regular"/>
              </a:rPr>
              <a:t> in </a:t>
            </a:r>
            <a:r>
              <a:rPr lang="es-ES" sz="1200" b="0" i="0" dirty="0" err="1">
                <a:solidFill>
                  <a:srgbClr val="333333"/>
                </a:solidFill>
                <a:effectLst/>
                <a:latin typeface="HelveticaNeue Regular"/>
              </a:rPr>
              <a:t>Vision</a:t>
            </a:r>
            <a:r>
              <a:rPr lang="es-ES" sz="1200" b="0" i="0" dirty="0">
                <a:solidFill>
                  <a:srgbClr val="333333"/>
                </a:solidFill>
                <a:effectLst/>
                <a:latin typeface="HelveticaNeue Regular"/>
              </a:rPr>
              <a:t>: A </a:t>
            </a:r>
            <a:r>
              <a:rPr lang="es-ES" sz="1200" b="0" i="0" dirty="0" err="1">
                <a:solidFill>
                  <a:srgbClr val="333333"/>
                </a:solidFill>
                <a:effectLst/>
                <a:latin typeface="HelveticaNeue Regular"/>
              </a:rPr>
              <a:t>Survey</a:t>
            </a:r>
            <a:r>
              <a:rPr lang="es-ES" sz="1200" b="0" i="0" dirty="0">
                <a:solidFill>
                  <a:srgbClr val="333333"/>
                </a:solidFill>
                <a:effectLst/>
                <a:latin typeface="HelveticaNeue Regular"/>
              </a:rPr>
              <a:t>," in </a:t>
            </a:r>
            <a:r>
              <a:rPr lang="es-ES" sz="1200" b="0" i="1" dirty="0">
                <a:solidFill>
                  <a:srgbClr val="333333"/>
                </a:solidFill>
                <a:effectLst/>
                <a:latin typeface="HelveticaNeue Regular"/>
              </a:rPr>
              <a:t>IEEE </a:t>
            </a:r>
            <a:r>
              <a:rPr lang="es-ES" sz="1200" b="0" i="1" dirty="0" err="1">
                <a:solidFill>
                  <a:srgbClr val="333333"/>
                </a:solidFill>
                <a:effectLst/>
                <a:latin typeface="HelveticaNeue Regular"/>
              </a:rPr>
              <a:t>Transactions</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on</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Pattern</a:t>
            </a:r>
            <a:r>
              <a:rPr lang="es-ES" sz="1200" b="0" i="1" dirty="0">
                <a:solidFill>
                  <a:srgbClr val="333333"/>
                </a:solidFill>
                <a:effectLst/>
                <a:latin typeface="HelveticaNeue Regular"/>
              </a:rPr>
              <a:t> </a:t>
            </a:r>
            <a:r>
              <a:rPr lang="es-ES" sz="1200" b="0" i="1" dirty="0" err="1">
                <a:solidFill>
                  <a:srgbClr val="333333"/>
                </a:solidFill>
                <a:effectLst/>
                <a:latin typeface="HelveticaNeue Regular"/>
              </a:rPr>
              <a:t>Analysis</a:t>
            </a:r>
            <a:r>
              <a:rPr lang="es-ES" sz="1200" b="0" i="1" dirty="0">
                <a:solidFill>
                  <a:srgbClr val="333333"/>
                </a:solidFill>
                <a:effectLst/>
                <a:latin typeface="HelveticaNeue Regular"/>
              </a:rPr>
              <a:t> and Machine </a:t>
            </a:r>
            <a:r>
              <a:rPr lang="es-ES" sz="1200" b="0" i="1" dirty="0" err="1">
                <a:solidFill>
                  <a:srgbClr val="333333"/>
                </a:solidFill>
                <a:effectLst/>
                <a:latin typeface="HelveticaNeue Regular"/>
              </a:rPr>
              <a:t>Intelligence</a:t>
            </a:r>
            <a:r>
              <a:rPr lang="es-ES" sz="1200" b="0" i="0" dirty="0">
                <a:solidFill>
                  <a:srgbClr val="333333"/>
                </a:solidFill>
                <a:effectLst/>
                <a:latin typeface="HelveticaNeue Regular"/>
              </a:rPr>
              <a:t>, vol. 45, no. 9, pp. 10850-10869, 1 Sept. 2023, </a:t>
            </a:r>
            <a:r>
              <a:rPr lang="es-ES" sz="1200" b="0" i="0" dirty="0" err="1">
                <a:solidFill>
                  <a:srgbClr val="333333"/>
                </a:solidFill>
                <a:effectLst/>
                <a:latin typeface="HelveticaNeue Regular"/>
              </a:rPr>
              <a:t>doi</a:t>
            </a:r>
            <a:r>
              <a:rPr lang="es-ES" sz="1200" b="0" i="0" dirty="0">
                <a:solidFill>
                  <a:srgbClr val="333333"/>
                </a:solidFill>
                <a:effectLst/>
                <a:latin typeface="HelveticaNeue Regular"/>
              </a:rPr>
              <a:t>: 10.1109/TPAMI.2023.3261988</a:t>
            </a:r>
            <a:endParaRPr lang="es-ES" sz="1200" dirty="0"/>
          </a:p>
        </p:txBody>
      </p:sp>
      <p:pic>
        <p:nvPicPr>
          <p:cNvPr id="11" name="Imagen 10">
            <a:extLst>
              <a:ext uri="{FF2B5EF4-FFF2-40B4-BE49-F238E27FC236}">
                <a16:creationId xmlns:a16="http://schemas.microsoft.com/office/drawing/2014/main" id="{2B5412AC-ADD7-C5D6-6CFA-BC97F76F195C}"/>
              </a:ext>
            </a:extLst>
          </p:cNvPr>
          <p:cNvPicPr>
            <a:picLocks noChangeAspect="1"/>
          </p:cNvPicPr>
          <p:nvPr/>
        </p:nvPicPr>
        <p:blipFill rotWithShape="1">
          <a:blip r:embed="rId4"/>
          <a:srcRect r="34171" b="377"/>
          <a:stretch/>
        </p:blipFill>
        <p:spPr>
          <a:xfrm>
            <a:off x="4116729" y="3842311"/>
            <a:ext cx="3478192" cy="623665"/>
          </a:xfrm>
          <a:prstGeom prst="rect">
            <a:avLst/>
          </a:prstGeom>
        </p:spPr>
      </p:pic>
      <p:sp>
        <p:nvSpPr>
          <p:cNvPr id="14" name="Rectángulo 13">
            <a:extLst>
              <a:ext uri="{FF2B5EF4-FFF2-40B4-BE49-F238E27FC236}">
                <a16:creationId xmlns:a16="http://schemas.microsoft.com/office/drawing/2014/main" id="{F824AEC7-D469-FF94-2D94-ED66D5574274}"/>
              </a:ext>
            </a:extLst>
          </p:cNvPr>
          <p:cNvSpPr/>
          <p:nvPr/>
        </p:nvSpPr>
        <p:spPr>
          <a:xfrm>
            <a:off x="2210764" y="2876310"/>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6" name="Rectángulo 15">
            <a:extLst>
              <a:ext uri="{FF2B5EF4-FFF2-40B4-BE49-F238E27FC236}">
                <a16:creationId xmlns:a16="http://schemas.microsoft.com/office/drawing/2014/main" id="{2D7DBDA3-90D2-A936-9205-FDBBDFDA1052}"/>
              </a:ext>
            </a:extLst>
          </p:cNvPr>
          <p:cNvSpPr/>
          <p:nvPr/>
        </p:nvSpPr>
        <p:spPr>
          <a:xfrm>
            <a:off x="4024132" y="2876309"/>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7" name="Rectángulo 16">
            <a:extLst>
              <a:ext uri="{FF2B5EF4-FFF2-40B4-BE49-F238E27FC236}">
                <a16:creationId xmlns:a16="http://schemas.microsoft.com/office/drawing/2014/main" id="{16670317-B9A7-8D48-0DEB-E5FCCC556851}"/>
              </a:ext>
            </a:extLst>
          </p:cNvPr>
          <p:cNvSpPr/>
          <p:nvPr/>
        </p:nvSpPr>
        <p:spPr>
          <a:xfrm>
            <a:off x="6003402" y="2876308"/>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8" name="Rectángulo 17">
            <a:extLst>
              <a:ext uri="{FF2B5EF4-FFF2-40B4-BE49-F238E27FC236}">
                <a16:creationId xmlns:a16="http://schemas.microsoft.com/office/drawing/2014/main" id="{115A0A99-5864-3CD6-0F93-A1E123AA0C91}"/>
              </a:ext>
            </a:extLst>
          </p:cNvPr>
          <p:cNvSpPr/>
          <p:nvPr/>
        </p:nvSpPr>
        <p:spPr>
          <a:xfrm>
            <a:off x="7890074" y="2876307"/>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19" name="Rectángulo 18">
            <a:extLst>
              <a:ext uri="{FF2B5EF4-FFF2-40B4-BE49-F238E27FC236}">
                <a16:creationId xmlns:a16="http://schemas.microsoft.com/office/drawing/2014/main" id="{A0FAD5F5-3B00-02E2-71B8-4C2CF818E422}"/>
              </a:ext>
            </a:extLst>
          </p:cNvPr>
          <p:cNvSpPr/>
          <p:nvPr/>
        </p:nvSpPr>
        <p:spPr>
          <a:xfrm>
            <a:off x="9830763" y="2869565"/>
            <a:ext cx="185195" cy="138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z</a:t>
            </a:r>
          </a:p>
        </p:txBody>
      </p:sp>
      <p:sp>
        <p:nvSpPr>
          <p:cNvPr id="20" name="CuadroTexto 19">
            <a:extLst>
              <a:ext uri="{FF2B5EF4-FFF2-40B4-BE49-F238E27FC236}">
                <a16:creationId xmlns:a16="http://schemas.microsoft.com/office/drawing/2014/main" id="{B7CB1501-BCA7-1456-6E87-3F149A575408}"/>
              </a:ext>
            </a:extLst>
          </p:cNvPr>
          <p:cNvSpPr txBox="1"/>
          <p:nvPr/>
        </p:nvSpPr>
        <p:spPr>
          <a:xfrm>
            <a:off x="1504708" y="3321938"/>
            <a:ext cx="9849091" cy="646331"/>
          </a:xfrm>
          <a:prstGeom prst="rect">
            <a:avLst/>
          </a:prstGeom>
          <a:noFill/>
        </p:spPr>
        <p:txBody>
          <a:bodyPr wrap="square" rtlCol="0">
            <a:spAutoFit/>
          </a:bodyPr>
          <a:lstStyle/>
          <a:p>
            <a:r>
              <a:rPr lang="es-ES" b="1" dirty="0"/>
              <a:t>Forward </a:t>
            </a:r>
            <a:r>
              <a:rPr lang="es-ES" b="1" dirty="0" err="1"/>
              <a:t>Process</a:t>
            </a:r>
            <a:r>
              <a:rPr lang="es-ES" b="1" dirty="0"/>
              <a:t>: </a:t>
            </a:r>
            <a:r>
              <a:rPr lang="en-US" dirty="0"/>
              <a:t>a Markov Chain where Gaussian noise is added in successive steps</a:t>
            </a:r>
          </a:p>
          <a:p>
            <a:r>
              <a:rPr lang="en-US" dirty="0"/>
              <a:t>to obtain a set of noisy samples.</a:t>
            </a:r>
            <a:endParaRPr lang="es-ES" b="1" dirty="0"/>
          </a:p>
        </p:txBody>
      </p:sp>
      <p:sp>
        <p:nvSpPr>
          <p:cNvPr id="24" name="CuadroTexto 23">
            <a:extLst>
              <a:ext uri="{FF2B5EF4-FFF2-40B4-BE49-F238E27FC236}">
                <a16:creationId xmlns:a16="http://schemas.microsoft.com/office/drawing/2014/main" id="{1FBF63DC-7455-91DF-0459-BC83C5CAA32A}"/>
              </a:ext>
            </a:extLst>
          </p:cNvPr>
          <p:cNvSpPr txBox="1"/>
          <p:nvPr/>
        </p:nvSpPr>
        <p:spPr>
          <a:xfrm>
            <a:off x="1547149" y="4521241"/>
            <a:ext cx="9849091" cy="369332"/>
          </a:xfrm>
          <a:prstGeom prst="rect">
            <a:avLst/>
          </a:prstGeom>
          <a:noFill/>
        </p:spPr>
        <p:txBody>
          <a:bodyPr wrap="square" rtlCol="0">
            <a:spAutoFit/>
          </a:bodyPr>
          <a:lstStyle/>
          <a:p>
            <a:r>
              <a:rPr lang="es-ES" b="1" dirty="0"/>
              <a:t>Reverse </a:t>
            </a:r>
            <a:r>
              <a:rPr lang="es-ES" b="1" dirty="0" err="1"/>
              <a:t>Process</a:t>
            </a:r>
            <a:r>
              <a:rPr lang="es-ES" b="1" dirty="0"/>
              <a:t>:  </a:t>
            </a:r>
            <a:r>
              <a:rPr lang="es-ES" dirty="0" err="1"/>
              <a:t>Conditioned</a:t>
            </a:r>
            <a:r>
              <a:rPr lang="es-ES" dirty="0"/>
              <a:t> </a:t>
            </a:r>
            <a:r>
              <a:rPr lang="es-ES" dirty="0" err="1"/>
              <a:t>on</a:t>
            </a:r>
            <a:r>
              <a:rPr lang="es-ES" dirty="0"/>
              <a:t> a single data </a:t>
            </a:r>
            <a:r>
              <a:rPr lang="es-ES" dirty="0" err="1"/>
              <a:t>point</a:t>
            </a:r>
            <a:r>
              <a:rPr lang="es-ES" dirty="0"/>
              <a:t> x    ,</a:t>
            </a:r>
          </a:p>
        </p:txBody>
      </p:sp>
      <p:pic>
        <p:nvPicPr>
          <p:cNvPr id="34" name="Imagen 33">
            <a:extLst>
              <a:ext uri="{FF2B5EF4-FFF2-40B4-BE49-F238E27FC236}">
                <a16:creationId xmlns:a16="http://schemas.microsoft.com/office/drawing/2014/main" id="{73763722-F8F3-3272-56AC-EC4B78100344}"/>
              </a:ext>
            </a:extLst>
          </p:cNvPr>
          <p:cNvPicPr>
            <a:picLocks noChangeAspect="1"/>
          </p:cNvPicPr>
          <p:nvPr/>
        </p:nvPicPr>
        <p:blipFill>
          <a:blip r:embed="rId5"/>
          <a:stretch>
            <a:fillRect/>
          </a:stretch>
        </p:blipFill>
        <p:spPr>
          <a:xfrm>
            <a:off x="2598846" y="5065607"/>
            <a:ext cx="3872848" cy="461664"/>
          </a:xfrm>
          <a:prstGeom prst="rect">
            <a:avLst/>
          </a:prstGeom>
        </p:spPr>
      </p:pic>
      <p:pic>
        <p:nvPicPr>
          <p:cNvPr id="38" name="Imagen 37">
            <a:extLst>
              <a:ext uri="{FF2B5EF4-FFF2-40B4-BE49-F238E27FC236}">
                <a16:creationId xmlns:a16="http://schemas.microsoft.com/office/drawing/2014/main" id="{58FF9821-7ABD-E091-AA36-68B6335363E1}"/>
              </a:ext>
            </a:extLst>
          </p:cNvPr>
          <p:cNvPicPr>
            <a:picLocks noChangeAspect="1"/>
          </p:cNvPicPr>
          <p:nvPr/>
        </p:nvPicPr>
        <p:blipFill>
          <a:blip r:embed="rId6"/>
          <a:stretch>
            <a:fillRect/>
          </a:stretch>
        </p:blipFill>
        <p:spPr>
          <a:xfrm>
            <a:off x="7282410" y="4538326"/>
            <a:ext cx="3206189" cy="320619"/>
          </a:xfrm>
          <a:prstGeom prst="rect">
            <a:avLst/>
          </a:prstGeom>
        </p:spPr>
      </p:pic>
      <p:sp>
        <p:nvSpPr>
          <p:cNvPr id="39" name="CuadroTexto 38">
            <a:extLst>
              <a:ext uri="{FF2B5EF4-FFF2-40B4-BE49-F238E27FC236}">
                <a16:creationId xmlns:a16="http://schemas.microsoft.com/office/drawing/2014/main" id="{D34FBA15-4E0D-F100-AF92-99E4BF95466E}"/>
              </a:ext>
            </a:extLst>
          </p:cNvPr>
          <p:cNvSpPr txBox="1"/>
          <p:nvPr/>
        </p:nvSpPr>
        <p:spPr>
          <a:xfrm>
            <a:off x="10450429" y="4521241"/>
            <a:ext cx="868230" cy="369332"/>
          </a:xfrm>
          <a:prstGeom prst="rect">
            <a:avLst/>
          </a:prstGeom>
          <a:noFill/>
        </p:spPr>
        <p:txBody>
          <a:bodyPr wrap="square" rtlCol="0">
            <a:spAutoFit/>
          </a:bodyPr>
          <a:lstStyle/>
          <a:p>
            <a:r>
              <a:rPr lang="es-ES" dirty="0" err="1"/>
              <a:t>with</a:t>
            </a:r>
            <a:r>
              <a:rPr lang="es-ES" dirty="0"/>
              <a:t>:</a:t>
            </a:r>
          </a:p>
        </p:txBody>
      </p:sp>
      <p:pic>
        <p:nvPicPr>
          <p:cNvPr id="41" name="Imagen 40">
            <a:extLst>
              <a:ext uri="{FF2B5EF4-FFF2-40B4-BE49-F238E27FC236}">
                <a16:creationId xmlns:a16="http://schemas.microsoft.com/office/drawing/2014/main" id="{28843B25-3D17-2C64-9859-A7B226AA7AD0}"/>
              </a:ext>
            </a:extLst>
          </p:cNvPr>
          <p:cNvPicPr>
            <a:picLocks noChangeAspect="1"/>
          </p:cNvPicPr>
          <p:nvPr/>
        </p:nvPicPr>
        <p:blipFill>
          <a:blip r:embed="rId7"/>
          <a:stretch>
            <a:fillRect/>
          </a:stretch>
        </p:blipFill>
        <p:spPr>
          <a:xfrm>
            <a:off x="2662150" y="5636874"/>
            <a:ext cx="5075525" cy="491561"/>
          </a:xfrm>
          <a:prstGeom prst="rect">
            <a:avLst/>
          </a:prstGeom>
        </p:spPr>
      </p:pic>
      <p:pic>
        <p:nvPicPr>
          <p:cNvPr id="44" name="Imagen 43">
            <a:extLst>
              <a:ext uri="{FF2B5EF4-FFF2-40B4-BE49-F238E27FC236}">
                <a16:creationId xmlns:a16="http://schemas.microsoft.com/office/drawing/2014/main" id="{BAC35628-B20E-3C35-8B17-08DB2319223F}"/>
              </a:ext>
            </a:extLst>
          </p:cNvPr>
          <p:cNvPicPr>
            <a:picLocks noChangeAspect="1"/>
          </p:cNvPicPr>
          <p:nvPr/>
        </p:nvPicPr>
        <p:blipFill>
          <a:blip r:embed="rId8"/>
          <a:stretch>
            <a:fillRect/>
          </a:stretch>
        </p:blipFill>
        <p:spPr>
          <a:xfrm>
            <a:off x="6908078" y="4563378"/>
            <a:ext cx="258582" cy="278996"/>
          </a:xfrm>
          <a:prstGeom prst="rect">
            <a:avLst/>
          </a:prstGeom>
        </p:spPr>
      </p:pic>
    </p:spTree>
    <p:extLst>
      <p:ext uri="{BB962C8B-B14F-4D97-AF65-F5344CB8AC3E}">
        <p14:creationId xmlns:p14="http://schemas.microsoft.com/office/powerpoint/2010/main" val="73007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4B84FB4-C728-976D-D0FD-2A795B55615E}"/>
              </a:ext>
            </a:extLst>
          </p:cNvPr>
          <p:cNvPicPr>
            <a:picLocks noChangeAspect="1"/>
          </p:cNvPicPr>
          <p:nvPr/>
        </p:nvPicPr>
        <p:blipFill>
          <a:blip r:embed="rId3"/>
          <a:stretch>
            <a:fillRect/>
          </a:stretch>
        </p:blipFill>
        <p:spPr>
          <a:xfrm>
            <a:off x="2288471" y="111311"/>
            <a:ext cx="6942482" cy="2484420"/>
          </a:xfrm>
          <a:prstGeom prst="rect">
            <a:avLst/>
          </a:prstGeom>
        </p:spPr>
      </p:pic>
      <p:sp>
        <p:nvSpPr>
          <p:cNvPr id="8" name="CuadroTexto 7">
            <a:extLst>
              <a:ext uri="{FF2B5EF4-FFF2-40B4-BE49-F238E27FC236}">
                <a16:creationId xmlns:a16="http://schemas.microsoft.com/office/drawing/2014/main" id="{727B6AE5-BA4D-5E00-BD05-800D46CAC9BD}"/>
              </a:ext>
            </a:extLst>
          </p:cNvPr>
          <p:cNvSpPr txBox="1"/>
          <p:nvPr/>
        </p:nvSpPr>
        <p:spPr>
          <a:xfrm>
            <a:off x="439272" y="6054216"/>
            <a:ext cx="12286130" cy="276999"/>
          </a:xfrm>
          <a:prstGeom prst="rect">
            <a:avLst/>
          </a:prstGeom>
          <a:noFill/>
        </p:spPr>
        <p:txBody>
          <a:bodyPr wrap="square" rtlCol="0">
            <a:spAutoFit/>
          </a:bodyPr>
          <a:lstStyle/>
          <a:p>
            <a:r>
              <a:rPr lang="es-ES" sz="1200" dirty="0"/>
              <a:t>* Ho, J., </a:t>
            </a:r>
            <a:r>
              <a:rPr lang="es-ES" sz="1200" dirty="0" err="1"/>
              <a:t>Saharia</a:t>
            </a:r>
            <a:r>
              <a:rPr lang="es-ES" sz="1200" dirty="0"/>
              <a:t>, C., Chan, W., Fleet, D. J., </a:t>
            </a:r>
            <a:r>
              <a:rPr lang="es-ES" sz="1200" dirty="0" err="1"/>
              <a:t>Norouzi</a:t>
            </a:r>
            <a:r>
              <a:rPr lang="es-ES" sz="1200" dirty="0"/>
              <a:t>, M., and </a:t>
            </a:r>
            <a:r>
              <a:rPr lang="es-ES" sz="1200" dirty="0" err="1"/>
              <a:t>Salimans</a:t>
            </a:r>
            <a:r>
              <a:rPr lang="es-ES" sz="1200" dirty="0"/>
              <a:t>, T. </a:t>
            </a:r>
            <a:r>
              <a:rPr lang="es-ES" sz="1200" dirty="0" err="1"/>
              <a:t>Cascaded</a:t>
            </a:r>
            <a:r>
              <a:rPr lang="es-ES" sz="1200" dirty="0"/>
              <a:t> </a:t>
            </a:r>
            <a:r>
              <a:rPr lang="es-ES" sz="1200" dirty="0" err="1"/>
              <a:t>diffusion</a:t>
            </a:r>
            <a:r>
              <a:rPr lang="es-ES" sz="1200" dirty="0"/>
              <a:t> </a:t>
            </a:r>
            <a:r>
              <a:rPr lang="es-ES" sz="1200" dirty="0" err="1"/>
              <a:t>models</a:t>
            </a:r>
            <a:r>
              <a:rPr lang="es-ES" sz="1200" dirty="0"/>
              <a:t> </a:t>
            </a:r>
            <a:r>
              <a:rPr lang="es-ES" sz="1200" dirty="0" err="1"/>
              <a:t>for</a:t>
            </a:r>
            <a:r>
              <a:rPr lang="es-ES" sz="1200" dirty="0"/>
              <a:t> </a:t>
            </a:r>
            <a:r>
              <a:rPr lang="es-ES" sz="1200" dirty="0" err="1"/>
              <a:t>high</a:t>
            </a:r>
            <a:r>
              <a:rPr lang="es-ES" sz="1200" dirty="0"/>
              <a:t> </a:t>
            </a:r>
            <a:r>
              <a:rPr lang="es-ES" sz="1200" dirty="0" err="1"/>
              <a:t>fidelity</a:t>
            </a:r>
            <a:r>
              <a:rPr lang="es-ES" sz="1200" dirty="0"/>
              <a:t> </a:t>
            </a:r>
            <a:r>
              <a:rPr lang="es-ES" sz="1200" dirty="0" err="1"/>
              <a:t>image</a:t>
            </a:r>
            <a:r>
              <a:rPr lang="es-ES" sz="1200" dirty="0"/>
              <a:t> </a:t>
            </a:r>
            <a:r>
              <a:rPr lang="es-ES" sz="1200" dirty="0" err="1"/>
              <a:t>generation</a:t>
            </a:r>
            <a:r>
              <a:rPr lang="es-ES" sz="1200" dirty="0"/>
              <a:t>. J. Mach. </a:t>
            </a:r>
            <a:r>
              <a:rPr lang="es-ES" sz="1200" dirty="0" err="1"/>
              <a:t>Learn</a:t>
            </a:r>
            <a:r>
              <a:rPr lang="es-ES" sz="1200" dirty="0"/>
              <a:t>. Res., 23:47:1–47:33, 2022.</a:t>
            </a:r>
            <a:endParaRPr lang="es-ES" dirty="0"/>
          </a:p>
        </p:txBody>
      </p:sp>
      <p:pic>
        <p:nvPicPr>
          <p:cNvPr id="10" name="Imagen 9">
            <a:extLst>
              <a:ext uri="{FF2B5EF4-FFF2-40B4-BE49-F238E27FC236}">
                <a16:creationId xmlns:a16="http://schemas.microsoft.com/office/drawing/2014/main" id="{C7E8DFF6-CD1E-3DFB-BA6B-785E0F78279E}"/>
              </a:ext>
            </a:extLst>
          </p:cNvPr>
          <p:cNvPicPr>
            <a:picLocks noChangeAspect="1"/>
          </p:cNvPicPr>
          <p:nvPr/>
        </p:nvPicPr>
        <p:blipFill>
          <a:blip r:embed="rId4"/>
          <a:stretch>
            <a:fillRect/>
          </a:stretch>
        </p:blipFill>
        <p:spPr>
          <a:xfrm>
            <a:off x="1736083" y="2631171"/>
            <a:ext cx="8719833" cy="3101832"/>
          </a:xfrm>
          <a:prstGeom prst="rect">
            <a:avLst/>
          </a:prstGeom>
        </p:spPr>
      </p:pic>
      <p:sp>
        <p:nvSpPr>
          <p:cNvPr id="12" name="CuadroTexto 11">
            <a:extLst>
              <a:ext uri="{FF2B5EF4-FFF2-40B4-BE49-F238E27FC236}">
                <a16:creationId xmlns:a16="http://schemas.microsoft.com/office/drawing/2014/main" id="{DD8FE7A0-6027-A3D3-4C3C-0BD67C4ADB1A}"/>
              </a:ext>
            </a:extLst>
          </p:cNvPr>
          <p:cNvSpPr txBox="1"/>
          <p:nvPr/>
        </p:nvSpPr>
        <p:spPr>
          <a:xfrm>
            <a:off x="439272" y="6281907"/>
            <a:ext cx="11434482" cy="461665"/>
          </a:xfrm>
          <a:prstGeom prst="rect">
            <a:avLst/>
          </a:prstGeom>
          <a:noFill/>
        </p:spPr>
        <p:txBody>
          <a:bodyPr wrap="square">
            <a:spAutoFit/>
          </a:bodyPr>
          <a:lstStyle/>
          <a:p>
            <a:r>
              <a:rPr lang="es-ES" sz="1200" dirty="0"/>
              <a:t>** Feng, Z., Zhang, Z., </a:t>
            </a:r>
            <a:r>
              <a:rPr lang="es-ES" sz="1200" dirty="0" err="1"/>
              <a:t>Yu</a:t>
            </a:r>
            <a:r>
              <a:rPr lang="es-ES" sz="1200" dirty="0"/>
              <a:t>, X., </a:t>
            </a:r>
            <a:r>
              <a:rPr lang="es-ES" sz="1200" dirty="0" err="1"/>
              <a:t>Fang</a:t>
            </a:r>
            <a:r>
              <a:rPr lang="es-ES" sz="1200" dirty="0"/>
              <a:t>, Y., Li, L., Chen, X., Lu, Y., Liu, J., Yin, W., Feng, S., </a:t>
            </a:r>
            <a:r>
              <a:rPr lang="es-ES" sz="1200" dirty="0" err="1"/>
              <a:t>Sun</a:t>
            </a:r>
            <a:r>
              <a:rPr lang="es-ES" sz="1200" dirty="0"/>
              <a:t>, Y., </a:t>
            </a:r>
            <a:r>
              <a:rPr lang="es-ES" sz="1200" dirty="0" err="1"/>
              <a:t>Tian</a:t>
            </a:r>
            <a:r>
              <a:rPr lang="es-ES" sz="1200" dirty="0"/>
              <a:t>, H., Wu, H., and Wang, H. Ernie-</a:t>
            </a:r>
            <a:r>
              <a:rPr lang="es-ES" sz="1200" dirty="0" err="1"/>
              <a:t>vilg</a:t>
            </a:r>
            <a:r>
              <a:rPr lang="es-ES" sz="1200" dirty="0"/>
              <a:t> 2.0: </a:t>
            </a:r>
            <a:r>
              <a:rPr lang="es-ES" sz="1200" dirty="0" err="1"/>
              <a:t>Improving</a:t>
            </a:r>
            <a:r>
              <a:rPr lang="es-ES" sz="1200" dirty="0"/>
              <a:t> </a:t>
            </a:r>
            <a:r>
              <a:rPr lang="es-ES" sz="1200" dirty="0" err="1"/>
              <a:t>text-to-image</a:t>
            </a:r>
            <a:r>
              <a:rPr lang="es-ES" sz="1200" dirty="0"/>
              <a:t> </a:t>
            </a:r>
            <a:r>
              <a:rPr lang="es-ES" sz="1200" dirty="0" err="1"/>
              <a:t>diffusion</a:t>
            </a:r>
            <a:r>
              <a:rPr lang="es-ES" sz="1200" dirty="0"/>
              <a:t> </a:t>
            </a:r>
            <a:r>
              <a:rPr lang="es-ES" sz="1200" dirty="0" err="1"/>
              <a:t>model</a:t>
            </a:r>
            <a:r>
              <a:rPr lang="es-ES" sz="1200" dirty="0"/>
              <a:t> </a:t>
            </a:r>
            <a:r>
              <a:rPr lang="es-ES" sz="1200" dirty="0" err="1"/>
              <a:t>with</a:t>
            </a:r>
            <a:r>
              <a:rPr lang="es-ES" sz="1200" dirty="0"/>
              <a:t> </a:t>
            </a:r>
            <a:r>
              <a:rPr lang="es-ES" sz="1200" dirty="0" err="1"/>
              <a:t>knowledge-enhanced</a:t>
            </a:r>
            <a:r>
              <a:rPr lang="es-ES" sz="1200" dirty="0"/>
              <a:t> mixture-</a:t>
            </a:r>
            <a:r>
              <a:rPr lang="es-ES" sz="1200" dirty="0" err="1"/>
              <a:t>of</a:t>
            </a:r>
            <a:r>
              <a:rPr lang="es-ES" sz="1200" dirty="0"/>
              <a:t>-</a:t>
            </a:r>
            <a:r>
              <a:rPr lang="es-ES" sz="1200" dirty="0" err="1"/>
              <a:t>denoising-experts</a:t>
            </a:r>
            <a:r>
              <a:rPr lang="es-ES" sz="1200" dirty="0"/>
              <a:t>. </a:t>
            </a:r>
            <a:r>
              <a:rPr lang="es-ES" sz="1200" dirty="0" err="1"/>
              <a:t>CoRR</a:t>
            </a:r>
            <a:r>
              <a:rPr lang="es-ES" sz="1200" dirty="0"/>
              <a:t>, </a:t>
            </a:r>
            <a:r>
              <a:rPr lang="es-ES" sz="1200" dirty="0" err="1"/>
              <a:t>abs</a:t>
            </a:r>
            <a:r>
              <a:rPr lang="es-ES" sz="1200" dirty="0"/>
              <a:t>/2210.15257, 2022.</a:t>
            </a:r>
          </a:p>
        </p:txBody>
      </p:sp>
      <p:sp>
        <p:nvSpPr>
          <p:cNvPr id="13" name="CuadroTexto 12">
            <a:extLst>
              <a:ext uri="{FF2B5EF4-FFF2-40B4-BE49-F238E27FC236}">
                <a16:creationId xmlns:a16="http://schemas.microsoft.com/office/drawing/2014/main" id="{06CB1D29-F2AB-FF18-18CB-71631E5EF676}"/>
              </a:ext>
            </a:extLst>
          </p:cNvPr>
          <p:cNvSpPr txBox="1"/>
          <p:nvPr/>
        </p:nvSpPr>
        <p:spPr>
          <a:xfrm>
            <a:off x="2052919" y="2257357"/>
            <a:ext cx="349622" cy="369332"/>
          </a:xfrm>
          <a:prstGeom prst="rect">
            <a:avLst/>
          </a:prstGeom>
          <a:noFill/>
        </p:spPr>
        <p:txBody>
          <a:bodyPr wrap="square" rtlCol="0">
            <a:spAutoFit/>
          </a:bodyPr>
          <a:lstStyle/>
          <a:p>
            <a:r>
              <a:rPr lang="es-ES" dirty="0"/>
              <a:t>*</a:t>
            </a:r>
          </a:p>
        </p:txBody>
      </p:sp>
      <p:sp>
        <p:nvSpPr>
          <p:cNvPr id="14" name="CuadroTexto 13">
            <a:extLst>
              <a:ext uri="{FF2B5EF4-FFF2-40B4-BE49-F238E27FC236}">
                <a16:creationId xmlns:a16="http://schemas.microsoft.com/office/drawing/2014/main" id="{5AB95CBD-8CF4-7EBC-D349-CADFBD6E1A7B}"/>
              </a:ext>
            </a:extLst>
          </p:cNvPr>
          <p:cNvSpPr txBox="1"/>
          <p:nvPr/>
        </p:nvSpPr>
        <p:spPr>
          <a:xfrm>
            <a:off x="1577788" y="5164091"/>
            <a:ext cx="376518" cy="338554"/>
          </a:xfrm>
          <a:prstGeom prst="rect">
            <a:avLst/>
          </a:prstGeom>
          <a:noFill/>
        </p:spPr>
        <p:txBody>
          <a:bodyPr wrap="square" rtlCol="0">
            <a:spAutoFit/>
          </a:bodyPr>
          <a:lstStyle/>
          <a:p>
            <a:r>
              <a:rPr lang="es-ES" sz="1600" dirty="0"/>
              <a:t>**</a:t>
            </a:r>
          </a:p>
        </p:txBody>
      </p:sp>
    </p:spTree>
    <p:extLst>
      <p:ext uri="{BB962C8B-B14F-4D97-AF65-F5344CB8AC3E}">
        <p14:creationId xmlns:p14="http://schemas.microsoft.com/office/powerpoint/2010/main" val="350421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2A7BF7E-4571-867F-D3B0-CC28EAB315D5}"/>
              </a:ext>
            </a:extLst>
          </p:cNvPr>
          <p:cNvPicPr>
            <a:picLocks noChangeAspect="1"/>
          </p:cNvPicPr>
          <p:nvPr/>
        </p:nvPicPr>
        <p:blipFill>
          <a:blip r:embed="rId3"/>
          <a:stretch>
            <a:fillRect/>
          </a:stretch>
        </p:blipFill>
        <p:spPr>
          <a:xfrm>
            <a:off x="3091905" y="905435"/>
            <a:ext cx="4823930" cy="3006799"/>
          </a:xfrm>
          <a:prstGeom prst="rect">
            <a:avLst/>
          </a:prstGeom>
        </p:spPr>
      </p:pic>
      <p:sp>
        <p:nvSpPr>
          <p:cNvPr id="9" name="CuadroTexto 8">
            <a:extLst>
              <a:ext uri="{FF2B5EF4-FFF2-40B4-BE49-F238E27FC236}">
                <a16:creationId xmlns:a16="http://schemas.microsoft.com/office/drawing/2014/main" id="{996D8FB9-9D2D-3D53-4BBD-45278FD6AF3A}"/>
              </a:ext>
            </a:extLst>
          </p:cNvPr>
          <p:cNvSpPr txBox="1"/>
          <p:nvPr/>
        </p:nvSpPr>
        <p:spPr>
          <a:xfrm>
            <a:off x="2227730" y="4505236"/>
            <a:ext cx="6096000" cy="1200329"/>
          </a:xfrm>
          <a:prstGeom prst="rect">
            <a:avLst/>
          </a:prstGeom>
          <a:noFill/>
        </p:spPr>
        <p:txBody>
          <a:bodyPr wrap="square">
            <a:spAutoFit/>
          </a:bodyPr>
          <a:lstStyle/>
          <a:p>
            <a:r>
              <a:rPr lang="en-US" dirty="0"/>
              <a:t>Latent-based density models (LDMs) offer computational efficiency over pixel-based methods but may compromise precision, particularly in tasks requiring fine-grained accuracy.</a:t>
            </a:r>
            <a:endParaRPr lang="es-ES" dirty="0"/>
          </a:p>
        </p:txBody>
      </p:sp>
    </p:spTree>
    <p:extLst>
      <p:ext uri="{BB962C8B-B14F-4D97-AF65-F5344CB8AC3E}">
        <p14:creationId xmlns:p14="http://schemas.microsoft.com/office/powerpoint/2010/main" val="295414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0589-033A-E37B-13CA-7C798AF5B80F}"/>
              </a:ext>
            </a:extLst>
          </p:cNvPr>
          <p:cNvSpPr>
            <a:spLocks noGrp="1"/>
          </p:cNvSpPr>
          <p:nvPr>
            <p:ph type="title"/>
          </p:nvPr>
        </p:nvSpPr>
        <p:spPr/>
        <p:txBody>
          <a:bodyPr/>
          <a:lstStyle/>
          <a:p>
            <a:r>
              <a:rPr lang="es-ES" dirty="0" err="1">
                <a:solidFill>
                  <a:schemeClr val="tx2">
                    <a:lumMod val="50000"/>
                    <a:lumOff val="50000"/>
                  </a:schemeClr>
                </a:solidFill>
              </a:rPr>
              <a:t>Experiment</a:t>
            </a:r>
            <a:r>
              <a:rPr lang="es-ES" dirty="0">
                <a:solidFill>
                  <a:schemeClr val="tx2">
                    <a:lumMod val="50000"/>
                    <a:lumOff val="50000"/>
                  </a:schemeClr>
                </a:solidFill>
              </a:rPr>
              <a:t> 1: </a:t>
            </a:r>
            <a:r>
              <a:rPr lang="es-ES" dirty="0" err="1">
                <a:solidFill>
                  <a:schemeClr val="tx2">
                    <a:lumMod val="50000"/>
                    <a:lumOff val="50000"/>
                  </a:schemeClr>
                </a:solidFill>
              </a:rPr>
              <a:t>Noise</a:t>
            </a:r>
            <a:r>
              <a:rPr lang="es-ES" dirty="0">
                <a:solidFill>
                  <a:schemeClr val="tx2">
                    <a:lumMod val="50000"/>
                    <a:lumOff val="50000"/>
                  </a:schemeClr>
                </a:solidFill>
              </a:rPr>
              <a:t> Schedule.</a:t>
            </a:r>
            <a:endParaRPr lang="es-ES" dirty="0"/>
          </a:p>
        </p:txBody>
      </p:sp>
      <p:pic>
        <p:nvPicPr>
          <p:cNvPr id="5" name="Imagen 4">
            <a:extLst>
              <a:ext uri="{FF2B5EF4-FFF2-40B4-BE49-F238E27FC236}">
                <a16:creationId xmlns:a16="http://schemas.microsoft.com/office/drawing/2014/main" id="{12603D3B-60C1-3CFF-74E7-C3260AD4824E}"/>
              </a:ext>
            </a:extLst>
          </p:cNvPr>
          <p:cNvPicPr>
            <a:picLocks noChangeAspect="1"/>
          </p:cNvPicPr>
          <p:nvPr/>
        </p:nvPicPr>
        <p:blipFill>
          <a:blip r:embed="rId3"/>
          <a:stretch>
            <a:fillRect/>
          </a:stretch>
        </p:blipFill>
        <p:spPr>
          <a:xfrm>
            <a:off x="4004091" y="2072309"/>
            <a:ext cx="4183817" cy="2803678"/>
          </a:xfrm>
          <a:prstGeom prst="rect">
            <a:avLst/>
          </a:prstGeom>
        </p:spPr>
      </p:pic>
    </p:spTree>
    <p:extLst>
      <p:ext uri="{BB962C8B-B14F-4D97-AF65-F5344CB8AC3E}">
        <p14:creationId xmlns:p14="http://schemas.microsoft.com/office/powerpoint/2010/main" val="34323873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1385</TotalTime>
  <Words>2593</Words>
  <Application>Microsoft Office PowerPoint</Application>
  <PresentationFormat>Panorámica</PresentationFormat>
  <Paragraphs>106</Paragraphs>
  <Slides>14</Slides>
  <Notes>10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14</vt:i4>
      </vt:variant>
    </vt:vector>
  </HeadingPairs>
  <TitlesOfParts>
    <vt:vector size="26" baseType="lpstr">
      <vt:lpstr>Aptos</vt:lpstr>
      <vt:lpstr>Aptos Display</vt:lpstr>
      <vt:lpstr>Arial</vt:lpstr>
      <vt:lpstr>CMMI10</vt:lpstr>
      <vt:lpstr>CMR10</vt:lpstr>
      <vt:lpstr>CMR7</vt:lpstr>
      <vt:lpstr>CMSY10</vt:lpstr>
      <vt:lpstr>HelveticaNeue Regular</vt:lpstr>
      <vt:lpstr>NimbusRomNo9L-Medi</vt:lpstr>
      <vt:lpstr>NimbusRomNo9L-Regu</vt:lpstr>
      <vt:lpstr>Söhne</vt:lpstr>
      <vt:lpstr>Tema de Office</vt:lpstr>
      <vt:lpstr>Simple Diffusion: end-to-end diffusion for high resolution images</vt:lpstr>
      <vt:lpstr>Table of Contents</vt:lpstr>
      <vt:lpstr>Presentación de PowerPoint</vt:lpstr>
      <vt:lpstr>Motivation</vt:lpstr>
      <vt:lpstr>Diffusion Models</vt:lpstr>
      <vt:lpstr>Diffusion Models</vt:lpstr>
      <vt:lpstr>Presentación de PowerPoint</vt:lpstr>
      <vt:lpstr>Presentación de PowerPoint</vt:lpstr>
      <vt:lpstr>Experiment 1: Noise Schedule.</vt:lpstr>
      <vt:lpstr>Experiment2: Dropout.</vt:lpstr>
      <vt:lpstr>Experiment 3: Architecture Scaling.</vt:lpstr>
      <vt:lpstr>Experiment 4: Downsampling.</vt:lpstr>
      <vt:lpstr>Experiment 5: Multiscale Loss.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Diffusion: end-to-end diffusion for high resolution images</dc:title>
  <dc:creator>Alberto Becerra</dc:creator>
  <cp:lastModifiedBy>Alberto Becerra</cp:lastModifiedBy>
  <cp:revision>5</cp:revision>
  <dcterms:created xsi:type="dcterms:W3CDTF">2024-03-17T17:46:10Z</dcterms:created>
  <dcterms:modified xsi:type="dcterms:W3CDTF">2024-03-23T17:53:50Z</dcterms:modified>
</cp:coreProperties>
</file>