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4/9/2018</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C40F4739-9812-4A9F-890D-2AD6BA5F6EE8}" type="datetimeFigureOut">
              <a:rPr lang="en-US" dirty="0"/>
              <a:t>4/9/2018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pt-BR" smtClean="0"/>
              <a:t>Clique para editar o título mestre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18845AC5-A3F8-44AA-BA8F-596CDCC976D3}" type="datetimeFigureOut">
              <a:rPr lang="en-US" dirty="0"/>
              <a:t>4/9/2018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pt-BR" smtClean="0"/>
              <a:t>Clique para editar o título mestre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C873B183-A821-4095-A363-9EC968635539}" type="datetimeFigureOut">
              <a:rPr lang="en-US" dirty="0"/>
              <a:t>4/9/2018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174D01B4-0AA5-45E6-B2E6-5FA4078AEBCF}" type="datetimeFigureOut">
              <a:rPr lang="en-US" dirty="0"/>
              <a:t>4/9/2018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pt-BR" smtClean="0"/>
              <a:t>Clique para editar o título mestre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4/9/2018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pt-BR" smtClean="0"/>
              <a:t>Clique para editar o título mestre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4/9/2018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4/9/2018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4/9/2018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4/9/2018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AAA073D-A903-47F8-8D16-77642FB0DF1F}" type="datetimeFigureOut">
              <a:rPr lang="en-US" dirty="0"/>
              <a:t>4/9/2018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4/9/2018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4/9/2018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4/9/2018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4/9/2018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8E665CEB-0076-4E37-B880-BCEA9784DE0A}" type="datetimeFigureOut">
              <a:rPr lang="en-US" dirty="0"/>
              <a:t>4/9/2018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A6149E5E-3896-4118-99A7-7B85668F1C5E}" type="datetimeFigureOut">
              <a:rPr lang="en-US" dirty="0"/>
              <a:t>4/9/2018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4/9/2018</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br.depositphotos.com/102388378/stock-illustration-internet-of-things-iot-world.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binarionet.com.br/blog/iot-uma-tendencia-muitas-vulnerabilidade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projetual.com.br/entendendo-o-que-e-internet-das-coisas-e-de-onde-ve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blog.futurecom.com.br/internet-das-coisas-o-proximo-canal-de-comunicacao/"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render.com.br/areas/eletrica-e-eletronica/sensores-eletricos-e-eletronico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sense.com.br/produtos/index/1/33/Sensores%20Indutivos"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www.sense.com.br/produtos/index/1/26/Sensores%20Magn%C3%A9tico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blog.andor.com.br/post/por-que-microcontroladores-e-microprocessadores-nao-sao-concorrentes-diretos"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maxdesign.com.br/letras-em-mdf/wp-content/uploads/2015/12/arduino-microcontroladores.png" TargetMode="Externa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http://maxdesign.com.br/letras-em-mdf/wp-content/uploads/2015/12/raspberry-pi.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directindustry.com/pt/prod/syslogic-gmbh/product-99610-1030497.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16654" y="1260532"/>
            <a:ext cx="8825658" cy="956505"/>
          </a:xfrm>
        </p:spPr>
        <p:txBody>
          <a:bodyPr/>
          <a:lstStyle/>
          <a:p>
            <a:r>
              <a:rPr lang="pt-BR" dirty="0" smtClean="0">
                <a:latin typeface="Arial Rounded MT Bold" panose="020F0704030504030204" pitchFamily="34" charset="0"/>
              </a:rPr>
              <a:t>                  IOT</a:t>
            </a:r>
            <a:endParaRPr lang="pt-BR" dirty="0">
              <a:latin typeface="Arial Rounded MT Bold" panose="020F0704030504030204" pitchFamily="34" charset="0"/>
            </a:endParaRPr>
          </a:p>
        </p:txBody>
      </p:sp>
      <p:sp>
        <p:nvSpPr>
          <p:cNvPr id="4" name="Título 1"/>
          <p:cNvSpPr txBox="1">
            <a:spLocks/>
          </p:cNvSpPr>
          <p:nvPr/>
        </p:nvSpPr>
        <p:spPr bwMode="gray">
          <a:xfrm>
            <a:off x="2836568" y="2617927"/>
            <a:ext cx="8825658" cy="95650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smtClean="0">
                <a:latin typeface="Arial Rounded MT Bold" panose="020F0704030504030204" pitchFamily="34" charset="0"/>
              </a:rPr>
              <a:t>Internet of </a:t>
            </a:r>
            <a:r>
              <a:rPr lang="pt-BR" dirty="0">
                <a:latin typeface="Arial Rounded MT Bold" panose="020F0704030504030204" pitchFamily="34" charset="0"/>
              </a:rPr>
              <a:t>T</a:t>
            </a:r>
            <a:r>
              <a:rPr lang="pt-BR" dirty="0" smtClean="0">
                <a:latin typeface="Arial Rounded MT Bold" panose="020F0704030504030204" pitchFamily="34" charset="0"/>
              </a:rPr>
              <a:t>hings</a:t>
            </a:r>
            <a:endParaRPr lang="pt-BR" dirty="0">
              <a:latin typeface="Arial Rounded MT Bold" panose="020F0704030504030204" pitchFamily="34" charset="0"/>
            </a:endParaRPr>
          </a:p>
        </p:txBody>
      </p:sp>
      <p:pic>
        <p:nvPicPr>
          <p:cNvPr id="8194" name="Picture 2" descr="Resultado de imagem para iot imagen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472" y="4005855"/>
            <a:ext cx="4850799" cy="2370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42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225" y="1337217"/>
            <a:ext cx="9192908" cy="4563112"/>
          </a:xfrm>
          <a:prstGeom prst="rect">
            <a:avLst/>
          </a:prstGeom>
        </p:spPr>
      </p:pic>
      <p:sp>
        <p:nvSpPr>
          <p:cNvPr id="7" name="Título 1"/>
          <p:cNvSpPr>
            <a:spLocks noGrp="1"/>
          </p:cNvSpPr>
          <p:nvPr>
            <p:ph type="ctrTitle"/>
          </p:nvPr>
        </p:nvSpPr>
        <p:spPr>
          <a:xfrm>
            <a:off x="1342850" y="248109"/>
            <a:ext cx="8825658" cy="956505"/>
          </a:xfrm>
        </p:spPr>
        <p:txBody>
          <a:bodyPr/>
          <a:lstStyle/>
          <a:p>
            <a:r>
              <a:rPr lang="pt-BR" sz="3600" dirty="0" smtClean="0">
                <a:latin typeface="Arial Rounded MT Bold" panose="020F0704030504030204" pitchFamily="34" charset="0"/>
              </a:rPr>
              <a:t>Cenário Físico:</a:t>
            </a:r>
            <a:endParaRPr lang="pt-BR" sz="3600" dirty="0">
              <a:latin typeface="Arial Rounded MT Bold" panose="020F0704030504030204" pitchFamily="34" charset="0"/>
            </a:endParaRPr>
          </a:p>
        </p:txBody>
      </p:sp>
    </p:spTree>
    <p:extLst>
      <p:ext uri="{BB962C8B-B14F-4D97-AF65-F5344CB8AC3E}">
        <p14:creationId xmlns:p14="http://schemas.microsoft.com/office/powerpoint/2010/main" val="2463196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18688" y="600446"/>
            <a:ext cx="8825658" cy="956505"/>
          </a:xfrm>
        </p:spPr>
        <p:txBody>
          <a:bodyPr/>
          <a:lstStyle/>
          <a:p>
            <a:r>
              <a:rPr lang="pt-BR" sz="3600" dirty="0" smtClean="0">
                <a:latin typeface="Arial Rounded MT Bold" panose="020F0704030504030204" pitchFamily="34" charset="0"/>
              </a:rPr>
              <a:t>                Explicação do Cenário:</a:t>
            </a:r>
            <a:endParaRPr lang="pt-BR" sz="3600" dirty="0">
              <a:latin typeface="Arial Rounded MT Bold" panose="020F0704030504030204" pitchFamily="34" charset="0"/>
            </a:endParaRPr>
          </a:p>
        </p:txBody>
      </p:sp>
      <p:sp>
        <p:nvSpPr>
          <p:cNvPr id="5" name="Título 1"/>
          <p:cNvSpPr txBox="1">
            <a:spLocks/>
          </p:cNvSpPr>
          <p:nvPr/>
        </p:nvSpPr>
        <p:spPr bwMode="gray">
          <a:xfrm>
            <a:off x="-714618" y="2128641"/>
            <a:ext cx="8825658" cy="95650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smtClean="0">
                <a:latin typeface="Arial Rounded MT Bold" panose="020F0704030504030204" pitchFamily="34" charset="0"/>
              </a:rPr>
              <a:t>       </a:t>
            </a:r>
            <a:endParaRPr lang="pt-BR" sz="3600" dirty="0">
              <a:latin typeface="Arial Rounded MT Bold" panose="020F0704030504030204" pitchFamily="34" charset="0"/>
            </a:endParaRPr>
          </a:p>
        </p:txBody>
      </p:sp>
      <p:sp>
        <p:nvSpPr>
          <p:cNvPr id="3" name="Retângulo 2"/>
          <p:cNvSpPr/>
          <p:nvPr/>
        </p:nvSpPr>
        <p:spPr>
          <a:xfrm>
            <a:off x="1610970" y="1807873"/>
            <a:ext cx="6096000" cy="2554545"/>
          </a:xfrm>
          <a:prstGeom prst="rect">
            <a:avLst/>
          </a:prstGeom>
        </p:spPr>
        <p:txBody>
          <a:bodyPr>
            <a:spAutoFit/>
          </a:bodyPr>
          <a:lstStyle/>
          <a:p>
            <a:r>
              <a:rPr lang="pt-BR" sz="1600" dirty="0" smtClean="0">
                <a:solidFill>
                  <a:schemeClr val="bg1"/>
                </a:solidFill>
                <a:latin typeface="Arial Rounded MT Bold" panose="020F0704030504030204" pitchFamily="34" charset="0"/>
              </a:rPr>
              <a:t>Pensei mais pelo lado de praticidade e que me ajudaria no dia a dia, portanto montei uma topologia que através de meu celular conectado, quando estiver a noite a luz se apagará automaticamente sem eu precisar me locomover, como também quando estiver de dia ela se apagará sozinha, caso eu esqueça.</a:t>
            </a:r>
          </a:p>
          <a:p>
            <a:r>
              <a:rPr lang="pt-BR" sz="1600" dirty="0" smtClean="0">
                <a:solidFill>
                  <a:schemeClr val="bg1"/>
                </a:solidFill>
                <a:latin typeface="Arial Rounded MT Bold" panose="020F0704030504030204" pitchFamily="34" charset="0"/>
              </a:rPr>
              <a:t>A questão da janela, quando amanhecer ela se abrirá sozinha para circular ventilação e eu terei total acesso a todas as imagens da minha casa via webcam sem me preocupar com possíveis invasões.</a:t>
            </a:r>
            <a:endParaRPr lang="pt-BR" sz="16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124365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18688" y="600446"/>
            <a:ext cx="8825658" cy="956505"/>
          </a:xfrm>
        </p:spPr>
        <p:txBody>
          <a:bodyPr/>
          <a:lstStyle/>
          <a:p>
            <a:r>
              <a:rPr lang="pt-BR" sz="3600" dirty="0" smtClean="0">
                <a:latin typeface="Arial Rounded MT Bold" panose="020F0704030504030204" pitchFamily="34" charset="0"/>
              </a:rPr>
              <a:t>                O Que é IOT?</a:t>
            </a:r>
            <a:endParaRPr lang="pt-BR" sz="3600" dirty="0">
              <a:latin typeface="Arial Rounded MT Bold" panose="020F0704030504030204" pitchFamily="34" charset="0"/>
            </a:endParaRPr>
          </a:p>
        </p:txBody>
      </p:sp>
      <p:sp>
        <p:nvSpPr>
          <p:cNvPr id="5" name="Título 1"/>
          <p:cNvSpPr txBox="1">
            <a:spLocks/>
          </p:cNvSpPr>
          <p:nvPr/>
        </p:nvSpPr>
        <p:spPr bwMode="gray">
          <a:xfrm>
            <a:off x="-714618" y="2128641"/>
            <a:ext cx="8825658" cy="95650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smtClean="0">
                <a:latin typeface="Arial Rounded MT Bold" panose="020F0704030504030204" pitchFamily="34" charset="0"/>
              </a:rPr>
              <a:t>       </a:t>
            </a:r>
            <a:endParaRPr lang="pt-BR" sz="3600" dirty="0">
              <a:latin typeface="Arial Rounded MT Bold" panose="020F0704030504030204" pitchFamily="34" charset="0"/>
            </a:endParaRPr>
          </a:p>
        </p:txBody>
      </p:sp>
      <p:sp>
        <p:nvSpPr>
          <p:cNvPr id="3" name="Retângulo 2"/>
          <p:cNvSpPr/>
          <p:nvPr/>
        </p:nvSpPr>
        <p:spPr>
          <a:xfrm>
            <a:off x="1250243" y="1782706"/>
            <a:ext cx="6096000" cy="2062103"/>
          </a:xfrm>
          <a:prstGeom prst="rect">
            <a:avLst/>
          </a:prstGeom>
        </p:spPr>
        <p:txBody>
          <a:bodyPr>
            <a:spAutoFit/>
          </a:bodyPr>
          <a:lstStyle/>
          <a:p>
            <a:r>
              <a:rPr lang="pt-BR" sz="1600" dirty="0" smtClean="0">
                <a:solidFill>
                  <a:schemeClr val="bg1"/>
                </a:solidFill>
                <a:latin typeface="Arial Rounded MT Bold" panose="020F0704030504030204" pitchFamily="34" charset="0"/>
              </a:rPr>
              <a:t>IOT significa internet das coisas e basicamente trabalha conectando coisas e criando sistemas </a:t>
            </a:r>
            <a:r>
              <a:rPr lang="pt-BR" sz="1600" dirty="0">
                <a:solidFill>
                  <a:schemeClr val="bg1"/>
                </a:solidFill>
                <a:latin typeface="Arial Rounded MT Bold" panose="020F0704030504030204" pitchFamily="34" charset="0"/>
              </a:rPr>
              <a:t>à internet com identificadores exclusivos que oferecem contexto, o que proporciona visibilidade à rede, aos dispositivos e ao ambiente. Capacitada com conjuntos de dados completos e usando análise </a:t>
            </a:r>
            <a:r>
              <a:rPr lang="pt-BR" sz="1600" dirty="0" smtClean="0">
                <a:solidFill>
                  <a:schemeClr val="bg1"/>
                </a:solidFill>
                <a:latin typeface="Arial Rounded MT Bold" panose="020F0704030504030204" pitchFamily="34" charset="0"/>
              </a:rPr>
              <a:t>avançada, é um contexto muito complexo que engloba inúmeras coisas e inúmeros jeitos de trabalhar e proporcionar coisas diferentes. </a:t>
            </a:r>
            <a:endParaRPr lang="pt-BR" sz="1600" dirty="0">
              <a:solidFill>
                <a:schemeClr val="bg1"/>
              </a:solidFill>
              <a:latin typeface="Arial Rounded MT Bold" panose="020F0704030504030204" pitchFamily="34" charset="0"/>
            </a:endParaRPr>
          </a:p>
        </p:txBody>
      </p:sp>
      <p:sp>
        <p:nvSpPr>
          <p:cNvPr id="6" name="AutoShape 4" descr="Resultado de imagem para iot imagem"/>
          <p:cNvSpPr>
            <a:spLocks noChangeAspect="1" noChangeArrowheads="1"/>
          </p:cNvSpPr>
          <p:nvPr/>
        </p:nvSpPr>
        <p:spPr bwMode="auto">
          <a:xfrm>
            <a:off x="3141741" y="441649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9222" name="Picture 6" descr="Resultado de imagem para iot imagem">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243" y="4171803"/>
            <a:ext cx="4823705" cy="227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979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98290" y="1174459"/>
            <a:ext cx="8397380" cy="4697834"/>
          </a:xfrm>
        </p:spPr>
        <p:txBody>
          <a:bodyPr/>
          <a:lstStyle/>
          <a:p>
            <a:r>
              <a:rPr lang="pt-BR" sz="3600" dirty="0" smtClean="0">
                <a:latin typeface="Arial Rounded MT Bold" panose="020F0704030504030204" pitchFamily="34" charset="0"/>
              </a:rPr>
              <a:t>                 •Internet</a:t>
            </a:r>
            <a:br>
              <a:rPr lang="pt-BR" sz="3600" dirty="0" smtClean="0">
                <a:latin typeface="Arial Rounded MT Bold" panose="020F0704030504030204" pitchFamily="34" charset="0"/>
              </a:rPr>
            </a:br>
            <a:r>
              <a:rPr lang="pt-BR" sz="3600" dirty="0" smtClean="0">
                <a:latin typeface="Arial Rounded MT Bold" panose="020F0704030504030204" pitchFamily="34" charset="0"/>
              </a:rPr>
              <a:t>                 •Coisas</a:t>
            </a:r>
            <a:br>
              <a:rPr lang="pt-BR" sz="3600" dirty="0" smtClean="0">
                <a:latin typeface="Arial Rounded MT Bold" panose="020F0704030504030204" pitchFamily="34" charset="0"/>
              </a:rPr>
            </a:br>
            <a:r>
              <a:rPr lang="pt-BR" sz="3600" dirty="0" smtClean="0">
                <a:latin typeface="Arial Rounded MT Bold" panose="020F0704030504030204" pitchFamily="34" charset="0"/>
              </a:rPr>
              <a:t>                 •Sensores/Tipos</a:t>
            </a:r>
            <a:br>
              <a:rPr lang="pt-BR" sz="3600" dirty="0" smtClean="0">
                <a:latin typeface="Arial Rounded MT Bold" panose="020F0704030504030204" pitchFamily="34" charset="0"/>
              </a:rPr>
            </a:br>
            <a:r>
              <a:rPr lang="pt-BR" sz="3600" dirty="0" smtClean="0">
                <a:latin typeface="Arial Rounded MT Bold" panose="020F0704030504030204" pitchFamily="34" charset="0"/>
              </a:rPr>
              <a:t>                 •Mcu</a:t>
            </a:r>
            <a:br>
              <a:rPr lang="pt-BR" sz="3600" dirty="0" smtClean="0">
                <a:latin typeface="Arial Rounded MT Bold" panose="020F0704030504030204" pitchFamily="34" charset="0"/>
              </a:rPr>
            </a:br>
            <a:r>
              <a:rPr lang="pt-BR" sz="3600" dirty="0" smtClean="0">
                <a:latin typeface="Arial Rounded MT Bold" panose="020F0704030504030204" pitchFamily="34" charset="0"/>
              </a:rPr>
              <a:t>                 •Sbc/</a:t>
            </a:r>
            <a:r>
              <a:rPr lang="pt-BR" sz="3600" dirty="0" err="1" smtClean="0">
                <a:latin typeface="Arial Rounded MT Bold" panose="020F0704030504030204" pitchFamily="34" charset="0"/>
              </a:rPr>
              <a:t>Broker</a:t>
            </a:r>
            <a:r>
              <a:rPr lang="pt-BR" sz="3600" dirty="0" smtClean="0">
                <a:latin typeface="Arial Rounded MT Bold" panose="020F0704030504030204" pitchFamily="34" charset="0"/>
              </a:rPr>
              <a:t/>
            </a:r>
            <a:br>
              <a:rPr lang="pt-BR" sz="3600" dirty="0" smtClean="0">
                <a:latin typeface="Arial Rounded MT Bold" panose="020F0704030504030204" pitchFamily="34" charset="0"/>
              </a:rPr>
            </a:br>
            <a:r>
              <a:rPr lang="pt-BR" sz="3600" dirty="0" smtClean="0">
                <a:latin typeface="Arial Rounded MT Bold" panose="020F0704030504030204" pitchFamily="34" charset="0"/>
              </a:rPr>
              <a:t>                 •Topologia física</a:t>
            </a:r>
            <a:br>
              <a:rPr lang="pt-BR" sz="3600" dirty="0" smtClean="0">
                <a:latin typeface="Arial Rounded MT Bold" panose="020F0704030504030204" pitchFamily="34" charset="0"/>
              </a:rPr>
            </a:br>
            <a:r>
              <a:rPr lang="pt-BR" sz="3600" dirty="0" smtClean="0">
                <a:latin typeface="Arial Rounded MT Bold" panose="020F0704030504030204" pitchFamily="34" charset="0"/>
              </a:rPr>
              <a:t>                 •Explicação da topologia</a:t>
            </a:r>
            <a:br>
              <a:rPr lang="pt-BR" sz="3600" dirty="0" smtClean="0">
                <a:latin typeface="Arial Rounded MT Bold" panose="020F0704030504030204" pitchFamily="34" charset="0"/>
              </a:rPr>
            </a:br>
            <a:r>
              <a:rPr lang="pt-BR" sz="3600" dirty="0" smtClean="0">
                <a:latin typeface="Arial Rounded MT Bold" panose="020F0704030504030204" pitchFamily="34" charset="0"/>
              </a:rPr>
              <a:t>                 •O que é IOT</a:t>
            </a:r>
            <a:endParaRPr lang="pt-BR" sz="3600" dirty="0">
              <a:latin typeface="Arial Rounded MT Bold" panose="020F0704030504030204" pitchFamily="34" charset="0"/>
            </a:endParaRPr>
          </a:p>
        </p:txBody>
      </p:sp>
      <p:sp>
        <p:nvSpPr>
          <p:cNvPr id="4" name="Título 1"/>
          <p:cNvSpPr txBox="1">
            <a:spLocks/>
          </p:cNvSpPr>
          <p:nvPr/>
        </p:nvSpPr>
        <p:spPr bwMode="gray">
          <a:xfrm>
            <a:off x="2089948" y="3800846"/>
            <a:ext cx="8825658" cy="95650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pt-BR" dirty="0">
              <a:latin typeface="Arial Rounded MT Bold" panose="020F0704030504030204" pitchFamily="34" charset="0"/>
            </a:endParaRPr>
          </a:p>
        </p:txBody>
      </p:sp>
    </p:spTree>
    <p:extLst>
      <p:ext uri="{BB962C8B-B14F-4D97-AF65-F5344CB8AC3E}">
        <p14:creationId xmlns:p14="http://schemas.microsoft.com/office/powerpoint/2010/main" val="309471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61981" y="683582"/>
            <a:ext cx="8825658" cy="956505"/>
          </a:xfrm>
        </p:spPr>
        <p:txBody>
          <a:bodyPr/>
          <a:lstStyle/>
          <a:p>
            <a:r>
              <a:rPr lang="pt-BR" sz="3600" dirty="0" smtClean="0">
                <a:latin typeface="Arial Rounded MT Bold" panose="020F0704030504030204" pitchFamily="34" charset="0"/>
              </a:rPr>
              <a:t>                 O que é Internet?</a:t>
            </a:r>
            <a:endParaRPr lang="pt-BR" sz="3600" dirty="0">
              <a:latin typeface="Arial Rounded MT Bold" panose="020F0704030504030204" pitchFamily="34" charset="0"/>
            </a:endParaRPr>
          </a:p>
        </p:txBody>
      </p:sp>
      <p:sp>
        <p:nvSpPr>
          <p:cNvPr id="5" name="Título 1"/>
          <p:cNvSpPr txBox="1">
            <a:spLocks/>
          </p:cNvSpPr>
          <p:nvPr/>
        </p:nvSpPr>
        <p:spPr bwMode="gray">
          <a:xfrm>
            <a:off x="668885" y="1778466"/>
            <a:ext cx="8825658" cy="277400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3600" dirty="0" smtClean="0">
                <a:latin typeface="Arial Rounded MT Bold" panose="020F0704030504030204" pitchFamily="34" charset="0"/>
              </a:rPr>
              <a:t> </a:t>
            </a:r>
            <a:r>
              <a:rPr lang="pt-BR" sz="1200" dirty="0">
                <a:latin typeface="Arial Rounded MT Bold" panose="020F0704030504030204" pitchFamily="34" charset="0"/>
              </a:rPr>
              <a:t>A Internet é uma rede mundial que interliga milhões de computadores em todo o mundo, de vários tipos e tamanhos, marcas e modelos e com diferentes sistemas operacionais.</a:t>
            </a:r>
            <a:r>
              <a:rPr lang="pt-BR" sz="1200" dirty="0">
                <a:latin typeface="Arial Rounded MT Bold" panose="020F0704030504030204" pitchFamily="34" charset="0"/>
              </a:rPr>
              <a:t/>
            </a:r>
            <a:br>
              <a:rPr lang="pt-BR" sz="1200" dirty="0">
                <a:latin typeface="Arial Rounded MT Bold" panose="020F0704030504030204" pitchFamily="34" charset="0"/>
              </a:rPr>
            </a:br>
            <a:r>
              <a:rPr lang="pt-BR" sz="1200" dirty="0">
                <a:latin typeface="Arial Rounded MT Bold" panose="020F0704030504030204" pitchFamily="34" charset="0"/>
              </a:rPr>
              <a:t/>
            </a:r>
            <a:br>
              <a:rPr lang="pt-BR" sz="1200" dirty="0">
                <a:latin typeface="Arial Rounded MT Bold" panose="020F0704030504030204" pitchFamily="34" charset="0"/>
              </a:rPr>
            </a:br>
            <a:r>
              <a:rPr lang="pt-BR" sz="1200" dirty="0">
                <a:latin typeface="Arial Rounded MT Bold" panose="020F0704030504030204" pitchFamily="34" charset="0"/>
              </a:rPr>
              <a:t>Portanto, dizendo de modo simples, é uma forma fácil e barata de fazer com que computadores distantes possam se comunicar. </a:t>
            </a:r>
            <a:r>
              <a:rPr lang="pt-BR" sz="1200" dirty="0">
                <a:latin typeface="Arial Rounded MT Bold" panose="020F0704030504030204" pitchFamily="34" charset="0"/>
              </a:rPr>
              <a:t/>
            </a:r>
            <a:br>
              <a:rPr lang="pt-BR" sz="1200" dirty="0">
                <a:latin typeface="Arial Rounded MT Bold" panose="020F0704030504030204" pitchFamily="34" charset="0"/>
              </a:rPr>
            </a:br>
            <a:r>
              <a:rPr lang="pt-BR" sz="1200" dirty="0">
                <a:latin typeface="Arial Rounded MT Bold" panose="020F0704030504030204" pitchFamily="34" charset="0"/>
              </a:rPr>
              <a:t/>
            </a:r>
            <a:br>
              <a:rPr lang="pt-BR" sz="1200" dirty="0">
                <a:latin typeface="Arial Rounded MT Bold" panose="020F0704030504030204" pitchFamily="34" charset="0"/>
              </a:rPr>
            </a:br>
            <a:r>
              <a:rPr lang="pt-BR" sz="1200" dirty="0">
                <a:latin typeface="Arial Rounded MT Bold" panose="020F0704030504030204" pitchFamily="34" charset="0"/>
              </a:rPr>
              <a:t>Apesar de ter uma </a:t>
            </a:r>
            <a:r>
              <a:rPr lang="pt-BR" sz="1200" dirty="0" smtClean="0">
                <a:latin typeface="Arial Rounded MT Bold" panose="020F0704030504030204" pitchFamily="34" charset="0"/>
              </a:rPr>
              <a:t>história</a:t>
            </a:r>
            <a:r>
              <a:rPr lang="pt-BR" sz="1200" dirty="0">
                <a:latin typeface="Arial Rounded MT Bold" panose="020F0704030504030204" pitchFamily="34" charset="0"/>
              </a:rPr>
              <a:t> relativamente curta, a Internet se revela como um grande fator de comunicação, integração social, armazenamento de informações de todos os tipos e globalização de produtos.</a:t>
            </a:r>
            <a:r>
              <a:rPr lang="pt-BR" sz="1200" dirty="0">
                <a:latin typeface="Arial Rounded MT Bold" panose="020F0704030504030204" pitchFamily="34" charset="0"/>
              </a:rPr>
              <a:t/>
            </a:r>
            <a:br>
              <a:rPr lang="pt-BR" sz="1200" dirty="0">
                <a:latin typeface="Arial Rounded MT Bold" panose="020F0704030504030204" pitchFamily="34" charset="0"/>
              </a:rPr>
            </a:br>
            <a:r>
              <a:rPr lang="pt-BR" sz="1200" dirty="0">
                <a:latin typeface="Arial Rounded MT Bold" panose="020F0704030504030204" pitchFamily="34" charset="0"/>
              </a:rPr>
              <a:t/>
            </a:r>
            <a:br>
              <a:rPr lang="pt-BR" sz="1200" dirty="0">
                <a:latin typeface="Arial Rounded MT Bold" panose="020F0704030504030204" pitchFamily="34" charset="0"/>
              </a:rPr>
            </a:br>
            <a:r>
              <a:rPr lang="pt-BR" sz="1200" dirty="0">
                <a:latin typeface="Arial Rounded MT Bold" panose="020F0704030504030204" pitchFamily="34" charset="0"/>
              </a:rPr>
              <a:t>Assim, a Internet é formada por computadores comuns e por outros, especiais, os servidores, máquinas de alta capacidade, com grande poder de processamento e conexões velozes, controladas por universidades, empresas e órgãos do governo. </a:t>
            </a:r>
            <a:r>
              <a:rPr lang="pt-BR" sz="1200" dirty="0">
                <a:latin typeface="Arial Rounded MT Bold" panose="020F0704030504030204" pitchFamily="34" charset="0"/>
              </a:rPr>
              <a:t/>
            </a:r>
            <a:br>
              <a:rPr lang="pt-BR" sz="1200" dirty="0">
                <a:latin typeface="Arial Rounded MT Bold" panose="020F0704030504030204" pitchFamily="34" charset="0"/>
              </a:rPr>
            </a:br>
            <a:r>
              <a:rPr lang="pt-BR" sz="1200" dirty="0">
                <a:latin typeface="Arial Rounded MT Bold" panose="020F0704030504030204" pitchFamily="34" charset="0"/>
              </a:rPr>
              <a:t/>
            </a:r>
            <a:br>
              <a:rPr lang="pt-BR" sz="1200" dirty="0">
                <a:latin typeface="Arial Rounded MT Bold" panose="020F0704030504030204" pitchFamily="34" charset="0"/>
              </a:rPr>
            </a:br>
            <a:r>
              <a:rPr lang="pt-BR" sz="1200" dirty="0">
                <a:latin typeface="Arial Rounded MT Bold" panose="020F0704030504030204" pitchFamily="34" charset="0"/>
              </a:rPr>
              <a:t>Uma maneira de entender a Internet é pensar nela como uma rede de redes.</a:t>
            </a:r>
            <a:endParaRPr lang="pt-BR" sz="1200" dirty="0">
              <a:latin typeface="Arial Rounded MT Bold" panose="020F0704030504030204" pitchFamily="34" charset="0"/>
            </a:endParaRPr>
          </a:p>
        </p:txBody>
      </p:sp>
      <p:pic>
        <p:nvPicPr>
          <p:cNvPr id="1026" name="Picture 2" descr="Resultado de imagem para o que é interne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9916" y="4211273"/>
            <a:ext cx="4018326" cy="2181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37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48713" y="815546"/>
            <a:ext cx="8825658" cy="700218"/>
          </a:xfrm>
        </p:spPr>
        <p:txBody>
          <a:bodyPr/>
          <a:lstStyle/>
          <a:p>
            <a:r>
              <a:rPr lang="pt-BR" sz="3600" dirty="0" smtClean="0">
                <a:latin typeface="Arial Rounded MT Bold" panose="020F0704030504030204" pitchFamily="34" charset="0"/>
              </a:rPr>
              <a:t>                  O que são Coisas?</a:t>
            </a:r>
            <a:endParaRPr lang="pt-BR" sz="3600" dirty="0">
              <a:latin typeface="Arial Rounded MT Bold" panose="020F0704030504030204" pitchFamily="34" charset="0"/>
            </a:endParaRPr>
          </a:p>
        </p:txBody>
      </p:sp>
      <p:sp>
        <p:nvSpPr>
          <p:cNvPr id="5" name="Título 1"/>
          <p:cNvSpPr txBox="1">
            <a:spLocks/>
          </p:cNvSpPr>
          <p:nvPr/>
        </p:nvSpPr>
        <p:spPr bwMode="gray">
          <a:xfrm>
            <a:off x="457654" y="1800989"/>
            <a:ext cx="8825658" cy="225089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2400" dirty="0" smtClean="0">
                <a:latin typeface="Arial Rounded MT Bold" panose="020F0704030504030204" pitchFamily="34" charset="0"/>
              </a:rPr>
              <a:t>               </a:t>
            </a:r>
            <a:r>
              <a:rPr lang="pt-BR" sz="1400" dirty="0">
                <a:latin typeface="Arial Rounded MT Bold" panose="020F0704030504030204" pitchFamily="34" charset="0"/>
              </a:rPr>
              <a:t>Tudo o que existe ou que pode ter existência </a:t>
            </a:r>
            <a:endParaRPr lang="pt-BR" sz="1400" dirty="0" smtClean="0">
              <a:latin typeface="Arial Rounded MT Bold" panose="020F0704030504030204" pitchFamily="34" charset="0"/>
            </a:endParaRPr>
          </a:p>
          <a:p>
            <a:r>
              <a:rPr lang="pt-BR" sz="1400" dirty="0" smtClean="0">
                <a:latin typeface="Arial Rounded MT Bold" panose="020F0704030504030204" pitchFamily="34" charset="0"/>
              </a:rPr>
              <a:t>(</a:t>
            </a:r>
            <a:r>
              <a:rPr lang="pt-BR" sz="1400" dirty="0">
                <a:latin typeface="Arial Rounded MT Bold" panose="020F0704030504030204" pitchFamily="34" charset="0"/>
              </a:rPr>
              <a:t>real ou abstrata</a:t>
            </a:r>
            <a:r>
              <a:rPr lang="pt-BR" sz="1400" dirty="0" smtClean="0">
                <a:latin typeface="Arial Rounded MT Bold" panose="020F0704030504030204" pitchFamily="34" charset="0"/>
              </a:rPr>
              <a:t>).</a:t>
            </a:r>
          </a:p>
          <a:p>
            <a:r>
              <a:rPr lang="pt-BR" sz="1400" dirty="0">
                <a:latin typeface="Arial Rounded MT Bold" panose="020F0704030504030204" pitchFamily="34" charset="0"/>
              </a:rPr>
              <a:t>é uma rede de objetos físicos, veículos, prédios e outros que possuem tecnologia embarcada, sensores e conexão com rede capaz de coletar e transmitir dados.</a:t>
            </a:r>
            <a:endParaRPr lang="pt-BR" sz="1400" dirty="0" smtClean="0">
              <a:latin typeface="Arial Rounded MT Bold" panose="020F0704030504030204" pitchFamily="34" charset="0"/>
            </a:endParaRPr>
          </a:p>
          <a:p>
            <a:r>
              <a:rPr lang="pt-BR" sz="1400" dirty="0">
                <a:latin typeface="Arial Rounded MT Bold" panose="020F0704030504030204" pitchFamily="34" charset="0"/>
              </a:rPr>
              <a:t>Internet das Coisas é uma tradução literal da expressão em inglês </a:t>
            </a:r>
            <a:r>
              <a:rPr lang="pt-BR" sz="1400" i="1" dirty="0">
                <a:latin typeface="Arial Rounded MT Bold" panose="020F0704030504030204" pitchFamily="34" charset="0"/>
              </a:rPr>
              <a:t>Internet of Things (</a:t>
            </a:r>
            <a:r>
              <a:rPr lang="pt-BR" sz="1400" i="1" dirty="0" err="1">
                <a:latin typeface="Arial Rounded MT Bold" panose="020F0704030504030204" pitchFamily="34" charset="0"/>
              </a:rPr>
              <a:t>IoT</a:t>
            </a:r>
            <a:r>
              <a:rPr lang="pt-BR" sz="1400" i="1" dirty="0">
                <a:latin typeface="Arial Rounded MT Bold" panose="020F0704030504030204" pitchFamily="34" charset="0"/>
              </a:rPr>
              <a:t>)</a:t>
            </a:r>
            <a:r>
              <a:rPr lang="pt-BR" sz="1400" dirty="0">
                <a:latin typeface="Arial Rounded MT Bold" panose="020F0704030504030204" pitchFamily="34" charset="0"/>
              </a:rPr>
              <a:t>. Em português, o nome mais adequado poderia ser algo como "Internet em Todas as Coisas", mas, no fundo, isso não tem importância: o que vale mesmo é entender e usufruir da ideia.</a:t>
            </a:r>
          </a:p>
          <a:p>
            <a:r>
              <a:rPr lang="pt-BR" sz="1400" dirty="0">
                <a:latin typeface="Arial Rounded MT Bold" panose="020F0704030504030204" pitchFamily="34" charset="0"/>
              </a:rPr>
              <a:t>Para tanto, faça um rápido exercício: tente se lembrar dos objetos que você usa para se conectar à internet. Smartphone, tablet, notebook, desktop</a:t>
            </a:r>
          </a:p>
          <a:p>
            <a:endParaRPr lang="pt-BR" sz="2400" dirty="0">
              <a:latin typeface="Arial Rounded MT Bold" panose="020F0704030504030204" pitchFamily="34" charset="0"/>
            </a:endParaRPr>
          </a:p>
        </p:txBody>
      </p:sp>
      <p:pic>
        <p:nvPicPr>
          <p:cNvPr id="6148" name="Picture 4" descr="Resultado de imagem para coisas de interne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467" y="4488109"/>
            <a:ext cx="4766957" cy="1911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86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02678" y="620785"/>
            <a:ext cx="8825658" cy="780176"/>
          </a:xfrm>
        </p:spPr>
        <p:txBody>
          <a:bodyPr/>
          <a:lstStyle/>
          <a:p>
            <a:r>
              <a:rPr lang="pt-BR" sz="3600" dirty="0" smtClean="0">
                <a:latin typeface="Arial Rounded MT Bold" panose="020F0704030504030204" pitchFamily="34" charset="0"/>
              </a:rPr>
              <a:t>             O que são sensores?</a:t>
            </a:r>
            <a:endParaRPr lang="pt-BR" sz="3600" dirty="0">
              <a:latin typeface="Arial Rounded MT Bold" panose="020F0704030504030204" pitchFamily="34" charset="0"/>
            </a:endParaRPr>
          </a:p>
        </p:txBody>
      </p:sp>
      <p:sp>
        <p:nvSpPr>
          <p:cNvPr id="5" name="Título 1"/>
          <p:cNvSpPr txBox="1">
            <a:spLocks/>
          </p:cNvSpPr>
          <p:nvPr/>
        </p:nvSpPr>
        <p:spPr bwMode="gray">
          <a:xfrm>
            <a:off x="634573" y="1585520"/>
            <a:ext cx="8825658" cy="209025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1800" dirty="0" smtClean="0">
                <a:latin typeface="Arial Rounded MT Bold" panose="020F0704030504030204" pitchFamily="34" charset="0"/>
              </a:rPr>
              <a:t>             </a:t>
            </a:r>
            <a:r>
              <a:rPr lang="pt-BR" sz="1800" dirty="0">
                <a:latin typeface="Arial Rounded MT Bold" panose="020F0704030504030204" pitchFamily="34" charset="0"/>
              </a:rPr>
              <a:t>Um sensor é um dispositivo capaz de detectar/captar </a:t>
            </a:r>
            <a:r>
              <a:rPr lang="pt-BR" sz="1800" dirty="0" smtClean="0">
                <a:latin typeface="Arial Rounded MT Bold" panose="020F0704030504030204" pitchFamily="34" charset="0"/>
              </a:rPr>
              <a:t>ações </a:t>
            </a:r>
            <a:r>
              <a:rPr lang="pt-BR" sz="1800" dirty="0">
                <a:latin typeface="Arial Rounded MT Bold" panose="020F0704030504030204" pitchFamily="34" charset="0"/>
              </a:rPr>
              <a:t>ou estímulos externos e responder em consequência. Estes aparelhos podem transformar as grandezas físicas ou químicas em grandezas eléctricas</a:t>
            </a:r>
            <a:r>
              <a:rPr lang="pt-BR" sz="1800" dirty="0" smtClean="0">
                <a:latin typeface="Arial Rounded MT Bold" panose="020F0704030504030204" pitchFamily="34" charset="0"/>
              </a:rPr>
              <a:t>.</a:t>
            </a:r>
          </a:p>
          <a:p>
            <a:r>
              <a:rPr lang="pt-BR" sz="1800" dirty="0">
                <a:latin typeface="Arial Rounded MT Bold" panose="020F0704030504030204" pitchFamily="34" charset="0"/>
              </a:rPr>
              <a:t>Os sensores, em suma, são </a:t>
            </a:r>
            <a:r>
              <a:rPr lang="pt-BR" sz="1800" dirty="0" smtClean="0">
                <a:latin typeface="Arial Rounded MT Bold" panose="020F0704030504030204" pitchFamily="34" charset="0"/>
              </a:rPr>
              <a:t>artefatos </a:t>
            </a:r>
            <a:r>
              <a:rPr lang="pt-BR" sz="1800" dirty="0">
                <a:latin typeface="Arial Rounded MT Bold" panose="020F0704030504030204" pitchFamily="34" charset="0"/>
              </a:rPr>
              <a:t>que permitem obter informação do meio e interagir com o mesmo. Deste modo, como os seres humanos recorrem ao seu sistema sensorial para esta tarefa, as máquinas e os robots requerem sensores para interagirem com o meio em que se encontram.</a:t>
            </a:r>
            <a:endParaRPr lang="pt-BR" sz="1800" dirty="0">
              <a:latin typeface="Arial Rounded MT Bold" panose="020F0704030504030204" pitchFamily="34" charset="0"/>
            </a:endParaRPr>
          </a:p>
        </p:txBody>
      </p:sp>
      <p:pic>
        <p:nvPicPr>
          <p:cNvPr id="2050" name="Picture 2" descr="Resultado de imagem para sensore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742" y="3926047"/>
            <a:ext cx="3513563" cy="246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63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08235" y="729842"/>
            <a:ext cx="8825658" cy="728936"/>
          </a:xfrm>
        </p:spPr>
        <p:txBody>
          <a:bodyPr/>
          <a:lstStyle/>
          <a:p>
            <a:r>
              <a:rPr lang="pt-BR" sz="3600" dirty="0" smtClean="0">
                <a:latin typeface="Arial Rounded MT Bold" panose="020F0704030504030204" pitchFamily="34" charset="0"/>
              </a:rPr>
              <a:t>                 Tipos de Sensores:</a:t>
            </a:r>
            <a:endParaRPr lang="pt-BR" sz="3600" dirty="0">
              <a:latin typeface="Arial Rounded MT Bold" panose="020F0704030504030204" pitchFamily="34" charset="0"/>
            </a:endParaRPr>
          </a:p>
        </p:txBody>
      </p:sp>
      <p:sp>
        <p:nvSpPr>
          <p:cNvPr id="5" name="AutoShape 2" descr="data:image/png;base64,iVBORw0KGgoAAAANSUhEUgAAAR8AAAD/CAYAAADIZNJ7AAAACXBIWXMAAAsTAAALEwEAmpwYAAAKTWlDQ1BQaG90b3Nob3AgSUNDIHByb2ZpbGUAAHjanVN3WJP3Fj7f92UPVkLY8LGXbIEAIiOsCMgQWaIQkgBhhBASQMWFiApWFBURnEhVxILVCkidiOKgKLhnQYqIWotVXDjuH9yntX167+3t+9f7vOec5/zOec8PgBESJpHmomoAOVKFPDrYH49PSMTJvYACFUjgBCAQ5svCZwXFAADwA3l4fnSwP/wBr28AAgBw1S4kEsfh/4O6UCZXACCRAOAiEucLAZBSAMguVMgUAMgYALBTs2QKAJQAAGx5fEIiAKoNAOz0ST4FANipk9wXANiiHKkIAI0BAJkoRyQCQLsAYFWBUiwCwMIAoKxAIi4EwK4BgFm2MkcCgL0FAHaOWJAPQGAAgJlCLMwAIDgCAEMeE80DIEwDoDDSv+CpX3CFuEgBAMDLlc2XS9IzFLiV0Bp38vDg4iHiwmyxQmEXKRBmCeQinJebIxNI5wNMzgwAABr50cH+OD+Q5+bk4eZm52zv9MWi/mvwbyI+IfHf/ryMAgQAEE7P79pf5eXWA3DHAbB1v2upWwDaVgBo3/ldM9sJoFoK0Hr5i3k4/EAenqFQyDwdHAoLC+0lYqG9MOOLPv8z4W/gi372/EAe/tt68ABxmkCZrcCjg/1xYW52rlKO58sEQjFu9+cj/seFf/2OKdHiNLFcLBWK8ViJuFAiTcd5uVKRRCHJleIS6X8y8R+W/QmTdw0ArIZPwE62B7XLbMB+7gECiw5Y0nYAQH7zLYwaC5EAEGc0Mnn3AACTv/mPQCsBAM2XpOMAALzoGFyolBdMxggAAESggSqwQQcMwRSswA6cwR28wBcCYQZEQAwkwDwQQgbkgBwKoRiWQRlUwDrYBLWwAxqgEZrhELTBMTgN5+ASXIHrcBcGYBiewhi8hgkEQcgIE2EhOogRYo7YIs4IF5mOBCJhSDSSgKQg6YgUUSLFyHKkAqlCapFdSCPyLXIUOY1cQPqQ28ggMor8irxHMZSBslED1AJ1QLmoHxqKxqBz0XQ0D12AlqJr0Rq0Hj2AtqKn0UvodXQAfYqOY4DRMQ5mjNlhXIyHRWCJWBomxxZj5Vg1Vo81Yx1YN3YVG8CeYe8IJAKLgBPsCF6EEMJsgpCQR1hMWEOoJewjtBK6CFcJg4Qxwicik6hPtCV6EvnEeGI6sZBYRqwm7iEeIZ4lXicOE1+TSCQOyZLkTgohJZAySQtJa0jbSC2kU6Q+0hBpnEwm65Btyd7kCLKArCCXkbeQD5BPkvvJw+S3FDrFiOJMCaIkUqSUEko1ZT/lBKWfMkKZoKpRzame1AiqiDqfWkltoHZQL1OHqRM0dZolzZsWQ8ukLaPV0JppZ2n3aC/pdLoJ3YMeRZfQl9Jr6Afp5+mD9HcMDYYNg8dIYigZaxl7GacYtxkvmUymBdOXmchUMNcyG5lnmA+Yb1VYKvYqfBWRyhKVOpVWlX6V56pUVXNVP9V5qgtUq1UPq15WfaZGVbNQ46kJ1Bar1akdVbupNq7OUndSj1DPUV+jvl/9gvpjDbKGhUaghkijVGO3xhmNIRbGMmXxWELWclYD6yxrmE1iW7L57Ex2Bfsbdi97TFNDc6pmrGaRZp3mcc0BDsax4PA52ZxKziHODc57LQMtPy2x1mqtZq1+rTfaetq+2mLtcu0W7eva73VwnUCdLJ31Om0693UJuja6UbqFutt1z+o+02PreekJ9cr1Dund0Uf1bfSj9Rfq79bv0R83MDQINpAZbDE4Y/DMkGPoa5hpuNHwhOGoEctoupHEaKPRSaMnuCbuh2fjNXgXPmasbxxirDTeZdxrPGFiaTLbpMSkxeS+Kc2Ua5pmutG003TMzMgs3KzYrMnsjjnVnGueYb7ZvNv8jYWlRZzFSos2i8eW2pZ8ywWWTZb3rJhWPlZ5VvVW16xJ1lzrLOtt1ldsUBtXmwybOpvLtqitm63Edptt3xTiFI8p0in1U27aMez87ArsmuwG7Tn2YfYl9m32zx3MHBId1jt0O3xydHXMdmxwvOuk4TTDqcSpw+lXZxtnoXOd8zUXpkuQyxKXdpcXU22niqdun3rLleUa7rrStdP1o5u7m9yt2W3U3cw9xX2r+00umxvJXcM970H08PdY4nHM452nm6fC85DnL152Xlle+70eT7OcJp7WMG3I28Rb4L3Le2A6Pj1l+s7pAz7GPgKfep+Hvqa+It89viN+1n6Zfgf8nvs7+sv9j/i/4XnyFvFOBWABwQHlAb2BGoGzA2sDHwSZBKUHNQWNBbsGLww+FUIMCQ1ZH3KTb8AX8hv5YzPcZyya0RXKCJ0VWhv6MMwmTB7WEY6GzwjfEH5vpvlM6cy2CIjgR2yIuB9pGZkX+X0UKSoyqi7qUbRTdHF09yzWrORZ+2e9jvGPqYy5O9tqtnJ2Z6xqbFJsY+ybuIC4qriBeIf4RfGXEnQTJAntieTE2MQ9ieNzAudsmjOc5JpUlnRjruXcorkX5unOy553PFk1WZB8OIWYEpeyP+WDIEJQLxhP5aduTR0T8oSbhU9FvqKNolGxt7hKPJLmnVaV9jjdO31D+miGT0Z1xjMJT1IreZEZkrkj801WRNberM/ZcdktOZSclJyjUg1plrQr1zC3KLdPZisrkw3keeZtyhuTh8r35CP5c/PbFWyFTNGjtFKuUA4WTC+oK3hbGFt4uEi9SFrUM99m/ur5IwuCFny9kLBQuLCz2Lh4WfHgIr9FuxYji1MXdy4xXVK6ZHhp8NJ9y2jLspb9UOJYUlXyannc8o5Sg9KlpUMrglc0lamUycturvRauWMVYZVkVe9ql9VbVn8qF5VfrHCsqK74sEa45uJXTl/VfPV5bdra3kq3yu3rSOuk626s91m/r0q9akHV0IbwDa0b8Y3lG19tSt50oXpq9Y7NtM3KzQM1YTXtW8y2rNvyoTaj9nqdf13LVv2tq7e+2Sba1r/dd3vzDoMdFTve75TsvLUreFdrvUV99W7S7oLdjxpiG7q/5n7duEd3T8Wej3ulewf2Re/ranRvbNyvv7+yCW1SNo0eSDpw5ZuAb9qb7Zp3tXBaKg7CQeXBJ9+mfHvjUOihzsPcw83fmX+39QjrSHkr0jq/dawto22gPaG97+iMo50dXh1Hvrf/fu8x42N1xzWPV56gnSg98fnkgpPjp2Snnp1OPz3Umdx590z8mWtdUV29Z0PPnj8XdO5Mt1/3yfPe549d8Lxw9CL3Ytslt0utPa49R35w/eFIr1tv62X3y+1XPK509E3rO9Hv03/6asDVc9f41y5dn3m978bsG7duJt0cuCW69fh29u0XdwruTNxdeo94r/y+2v3qB/oP6n+0/rFlwG3g+GDAYM/DWQ/vDgmHnv6U/9OH4dJHzEfVI0YjjY+dHx8bDRq98mTOk+GnsqcTz8p+Vv9563Or59/94vtLz1j82PAL+YvPv655qfNy76uprzrHI8cfvM55PfGm/K3O233vuO+638e9H5ko/ED+UPPR+mPHp9BP9z7nfP78L/eE8/sl0p8zAAAAIGNIUk0AAHolAACAgwAA+f8AAIDpAAB1MAAA6mAAADqYAAAXb5JfxUYAAVbTSURBVHja7P13tGb3ed+Hfn5lt7edfmbmTAMw6ABJsHdSEtUsybIki7ZsWZFjK/a1lxwpcZYTR47t5CZeLnfF9165xJJtSbEUS6Zo6VKWVQlKFMUCEgCJPpgZTD+9vX3v/Wv3j98+BwArSKKQzGyus0AMZs685333fn7P832+RYQQuHHduG5cN66X+5I33oIb143rxnWj+Ny4blw3rhvF58Z147px3bhuFJ8b143rxnWj+Ny4blw3rhvXi3FpgHrbvKIvwqqaIAKBQCEKlNAAOOcx2mDbJYPQZ7pbc7pzjCAcLhV4qYAMjcKDCKAAN3X9oICW6oEXIAPrZlN6KztHiqXvNrgewbnRpP/xZ9YvnD+/c1ndcurmcMfR26uCtsuDJvECKgjOAk46gS8LDUJoQRCABYLwgWxaUVsHmcanGi8CSgmkDeRlwjRx1NqRVzVeJfg0g6/FLWMI6LJ85V+HEJhUUVtHEKBTRRAlnYlCNG9bAMZ4RJqgk4yKmoAkEHA4KkocnowcTUoSBDNjCSEwbgecBBUcIigQEkvAB//8t0NAagKdcQDxdfJECzCZY4r/ki9ZKEnioZYKqyVBgCLw8PQC7bHiNYt3YnBIBN47ahFIRYJAcJVdeqR0EAgSBI5k7JGG571XIQRcsADkc7OfW3y+Xi+BoKbkan+Lo+3FIGVmqcbIxBcDW54aluWrrm1tfP/+YFvujrdvvb6zeWo0HS9Mq4kKzjKYDEcTV4+WZhfk5dWr7vGZJ1d7RW9jaX55cnzhxHSpO7uZtvJ/OUN27eru1WpBdUjTjvVSyYDFC1DGHD4QN64b143ry+x8vn6Lj0QCO5NtFtL8yMb+pW8xo+lbK+ne8czulVc/fPFxdWWwhdQ1ph4zcYbKG2xwaMCK0BnjO0/vXUFsS0zljnnjkCTMZgss9+Y5NXv0r9x97NbLM63Or9508tT5u4+c+cjWcPfyUneegCMIR2y4blw3rhvXN3bxESI2ekIz9Zapq75tMBj+4Aee+L3vurR57YTOFWduO82O22Yi9+ktSEoTmIqAdQEbBB6JCwICJMFhjUNKRSIV5AKCoAwDrk/GrA6udz9+7qF7M5HfO9eb4+4jN23cdPKm337L3W946Fhv8ddT9BWplcDZFoHxjVvqxnXj+gYsPqGZaWWm37yxt/Xt5zYvvXWz2vv2Tzz5KTWiQrcKlhfmqVKLl5ZunjOtx4SgmHiNMB6BQAHBC4S3ZM6ThwxQWBsQQiFCQFITBPgUbCqpZM2Wuc65c5ePtJ764x/9jx/6//3ofafu+luvO3X3L5w5ffP7bzt1x1mBguAJ+Bt31o3rxvWNUnwkkkyl4sr65rc/sPPA//nok48sd+a7pJ2UkEzppYpcKto+kHrAglQZVnqctCBsMyIFCBLvA8FbhKoQKJwXGAlCaIIPCBtBYxUCWgWELfGmxmcCIzw7Zp/7z37s+Eefevh/XJhb/Mnvev13PvGdr/+mJ1tF8pM1dreQGQF34w67cd24vq6KTzj8ZyoQNpHJDJY3PXzxwf/y0489/mcvuau02y0SnRGspUgTBJAGgQ4C6QJSCKz3oATOBqwIeOkJQPAOISGIgEMAAS8CTnh8MEipEErjgwPvSYJEGkOOB5FinccLSHoZE1MzHF9r/ezv/Nwbfvujv/OG++655/h3f9N3/tM7Z276bSeC5QYY/eJN3CF+ESdmAsg4JBMEAokiEBAIHBqJR5OgUSghCMLjQ+x+P+tSQE8g9g8b7BAIzd954/q/QfERCGptSASIgPBFqEMaeGb90j/+1d97349dHV1FtAUzrQ5FnqMRiKAIQSGkhCRFZhm1c1hToYRD2hICeK9xzhyuU4NzEASKFO89kkAuFd43/10GnHUEL7EygBIQFMIJvA0o4ZHCoKVHa4frOZ4uL3DpIxe+5dzZp77lT737u9739te+5b9V7e41FxCEG2Xoq7l8CJTKodEoH6QA0cnS4GXWA/n6EOpXjc1YVHUpJ9WkVbrpnCdkuS72i7Q9nCnaA99WXYLYTkT6ixpfCzxeBCRCJkKPEQTwZKVHmWa9HgKIGx3sN37nE8BJhy0ckqAD4S995NMf+9Mf+IP/9G1DPyKby1E6ASlxAaz3WF/jvI+/5mIfo7XCWod3Hh/Ae4/zceQSojn1hDj8dykk3nu89wghEELgvQQcPvhmpxZvxIBHynhf+uCRUkCQ1M4gZSDtFDyze5l/8Ss/+94PP/yxb//h7/8L/+y2I2d+WgY2nt/W3bhe+KEEDsd+4mmrnAyNoz467G9+zwM71/7HC1tXV/qDPZ22UmpvWdtcxwRLaWp8gDRNaSUF861ZTs4fGdy+ePqHziyfvLhQzPx0jn5sgjGSgAAkDuFFc3/cuP5vUHzEYbdLECJB+7Hdf8/7//jX/o8/fOCPcRlQaBAWqRIQAh8CtTFIKQlC4L0niIC1FudioXHeIZubSABCyDhiufjrUkqstYeFJ9qLBJRKmsIkUUI0hSY03ys0BSfgg8P7ANbjpSPoQOUq0laGyAUfu/jgzJP/8uJP/fC3/7nv+f63fdv3KKGuhSCehbH4GkOmv4YfOIGkEKmofPWWT17+9N9+4OIj77mwfbm17odkecZst8Nce45JPWF/tmJYTyl93XTBHiYOOQyk67qXWf1tR1qzvPboHT/yulN3/eqJlZM/t5ItP2px21/gvrxxfWMWH4EQAa8dwUnyLGWtv/qXf/X+9/1vn1l7hNCVOOVBelTwKO9BR7zGeoeWgBS44JFSkiQJxhic84QQu5MQnvtghaa7iWPeQSeklMJaywE98+CPhBB3V/HPyKab8ighGuanj8By8AgBXjiMiARE0Zbs1UP+za//0mu2t9Z+98+857t/vNueu9/VRkitgvgae9hVXX+tzVqgBKnIFq2bvP2B85/6/g89/qm/8JnhZbWfW3xbMesVnUyR5ZokCbhpRW0nOGp8MNhg8Uqg2wptoQ6BEYaB2ebi+Y3idx//4x85M3f8R97z+nd98t1n3vyPCpX/kdVmU9cBrwLSeiQ3uqBvzOITQBAQuUGqVriyd+Xv/Nxv/uv/ZW20TtHuYF2NqacIb2kpyEJASInzHqHiP0MIKKVI0gStdSwsAryPHB4hBCH45isWn+B9/B4Qu6cQDv8ZuxsVu5oQImbUrNAPik9ARF4QsQMKnti4hxDHNUChUFrhBPynj99/1/ruzm/8pR/4kZ841ln818ZVkTYg5OcDQF8BMDcgrP3a6X4EJGlKqtM3ndu68td+/oFf+IuPXTmPaStMRyN1QAUPQse+KAjsqCLUHi0UyoMOkhSN8R4RZASsrSNVApEJShGos5q96dM88qELb3zk/JO/+t1v/uZP3b1w5seqxH1GeE/hAgTFjfrz4l/y8Jh/ub+eV3+ESnVSXNt45q//2/f9m793ee8KaTclOHDWIoBESBKpUajDh1UgCB4i5KORKAiCRCf4phh4GrzncD0SC0RwjZZHxkoVAKV1/G3i4PdKlNZIKVBKIaVCSomUEiEEzjs8AaQCJMGB8EDwaAEyeEw9ocZgCsmjV8+1fvZXfuFnrmxe+6/yNAFlAdcUuK+Br6+FwhMCIQQSqXE6nPnNB+//R//LL/7vf/H+9U/Tn3HURUAFx6yTLNaKRKY4D62sINM5zkFlA1GSJxBBIoPEu4ANgQxFUQVkaZHBIzKBLySmAx+88gD/4P3//A3vf/C33j/CvlPLBBFQ3BBgv4SdT/IKdNQ+IKK4MslbmVsfbvzsf/jQ//XDV8sr5DOzSBJcGKGCQXmDkCkWTS1SciFQTSEKQsT23ElSkZPLDOEDUimCAJFq7GSKc45cJQQBlamxNB1UCFhnEc0I5QV468iEOnwY/HNEoIGI/fgQC5aQ8e+RweJtiQ8OnaYEYXDBEyRYJ0i1R7dzru9dFT//qz//M3/xvT/SOXn01D8N3n4N4SqvfPEJqUZLxcjWb/nlP/71X/vAEx86OuiWdNIOOEiVRmsdD5ZEk0tNL8mYSVv44KiqKTUOpyTBBpQQWG/jel4IKhW7JOccwnmUVKigkAFIHKv1Pv/6o79+5vLO5of/6rt+8EeWkuIXHV58vawKtPw6Kz4hefnfVmsdNp2gEmFK697xC//x333blf1rJK0EpEU0XYaSCk04BIUT3dx8Byd14NkNVfAkSYILBmttg9cEgo9jWSCeqgejFwiUEM/qf0NAhVjLfPA8F5Px3jfdj8Rad4iPR3A7YkhSSoI72JodjHKK0HRDCFB5ys50xL/7tV/5J3/5B35078SRoz9fmyo+/P6Ve/hFw5R5pUctnybsVKPveN8f/MYv//Hlh2ZlIdDB45FxhHUOKSVaa5SKXXCapMhEYapIq/LOERoM0Def+UFXF0JkBwkkIjT3lXPxMwOsBFTg9x/+KGFsfuYvfuefnTnSnfvn1lUk3n/tT1/2ALD8eul8XomSHlBKaYc23/Ir//mXf/mJa08spQspJlSkQoJIUEpjShsRFCFRSsYRqSkeSslmvCKORlKhlMJZQ92Ap977Z8ck57HO4lwsBKLZeAmIPKEQsAS0VujnwGHOOZSKHCDx3OIVBBAB7dDwgw7wJGQsSN55RGiY1XicCCTthPXJnvr3v/ErP/sXfvDPDY/MzL/fGINw8hUjtX0t3KtKKnaH/dd+4BMffN8nN5/qDtuWaT1FSQhS4F38LJVSzWETu2etIrY2HVW44NFC4oOPm0wiludFPFDi+BXB7NjBOhDggsd4R+09tRSYXPF7Zx8oRsL+73/ze37sMz2tPyL5Oig+X0cLulfsqJOJQGst73/w/p/4+FMfW9LdJLKQfUC4SPpzzqGVQjfdjtYJSZI0hcRijOFgexUCKK1IkuSwuzk41ZxzWGubgqUOt1gEUELEm1dIpBCkOkFywPXxh6RD0RQ9a+3hiRvCsyt6JRVSqbiSV+pwtHTBgQhIPMJYRHB4PDLXXN9b17/1B7/zczbY1yn1yg49Aaido7b2FfmyzjGy0+Mff/yTv3Ru91LXtgOTMIkkQKkIPj5RqnlvQ4NTaSFJkwQLlHUdPw/n8dZFEbKIRY0AzkbeFkIgtTpcHATAWItxDqEkFkulHJPU8YdnH0j/w4d+7X2e8Gp5g/vzEoxdLzPdRAjI29I9efXJf/Chj37we522SJVCkKigyURCIhRWepRW1KZG63i6xcITRx2l4k11ME4ddD7G1IfdjpDiOWPWs12LOuh4AsjD8YmmcEVS2wHp8KDAxC6qKUzEX5NCRsjJO2QIqKaDAhFP1qbQyRDQPpD4gHIenSiSXs75axe6H/7kH//Dd77urd+lg7LhFS1A4RUjYiuheOLKU//wU+uP3jWRI5wbo4PHoXFBIuSzY68PHq00SZKQ6ZQkSZlUJcPpOG4QiVpA4+P2znnXSDLiz3ZAv/D4+FN7H10NXMDVFq1SpHcIGRCp5Hcf/djRu266+X/+1tve8N6qLu3X6sMsg0AF+fVVfKyYvqxHbJJops587/2f+r3/bmD6OOIaXASFEhotEhKRMBHRYVE3Nx0IrLOAb5jJAhcCeEEQAe8dUgqyLMc1c7x3/nC8ck0XJIREKIm3Dmdt/N6NlidiCgLvaVbhIrKnrUMK2SzHnsUPpJQIL/DOEhr+j3XucCcXaLQiId4cOoDyHhkCJBHHePgzD3/b6aWTP37b6dv+39a8Mvd2iBWXV4J7JISgquo3X1i//MPTlsOOKkRZoa0nCB3tT4RHax1xNYibR6VItY7ufcbE91nG910oUEJjrD2cKROdEBBYE4uRkApr68jRkgJlBQqJ8nHFlQoQ3jNMLB/48O99391Lp//0wuyRX7Ffgy6UAShMfDa+roqPFy/jCxZghe989PGP/d3Lw0uJLFKYCLyBRAp0kiKzHK8VofJI4iZCoKPeSntSCyI4gq0QXqBkjvQJLZEgjGM06eOwUVPuEwQ1UjZbKy8ioNwIroQwBBRBxkIRQiw2QiZI60hCiCt/NB4ZuULeo4Ug0QpnPJgAWuEQOONioRHR0jNYQGhcophIh8ZRKEEKpCaOACNT84nPPPT3jx07+UGBePSVCHIMeHz6ytjpaqW4trf+l9enuyIRioCiQmKFgOBRDc6TOEiCItEpwWtSCmaynFuPHGdjbZO9sUDaWORlKiJW2IzXIsQOWAWFFCkmWDzRCC4J8fCYKMhRKCvIvEIKiROBWpQ8vbfG737mwf/PD7/7ex9CcO5rDViJXbzl6+mKnQ8v34tWUrE/3Pvup8499Xqp4ugjhWy2PRE8FAgqUx2OO4cePM5HtXrwsQMhoHSCVgkyJLE9T1LKqsY4g5AgVQAXsM41fCCF9PF7eiHinO/l4Q2qhUaRkIYCKTwiWOpQRgJPI4g4wB9otIdCxhs8HL5esNYipYhyEN+wqpXEBk9oxkFnLUFColOura3OPPzwp//e6+59zQ86a1+B4hPo131ccC/7yl0rlaxtbbzLErcHpqyR1pO5uJEsVE4yFXSyFicXV+jv7rO7PUSoKRNjuHLxGSbDGlUJVuaPMjIj9vvruFBiU0WdSSrtsZlExfYWIaLTgZUiHjyByAcKzxJMnXcgJalKaHUKHn7iM0fec9/b3nxkZvGc/RqzS1HOI73/+is+/X7/ZS0+1zauv9d4Ex/YA8l3szLXDfArfHxAhRex0HjQUiJ8wEsV22St0ELjrEcnEqly8rxDnhURE7AW46KptXYJwQd8gAQZuxsEPmQIDwqJ9hIVJMIJOr5Lq8hJCsXUDdmZ7rA72kEmGSGoiAs1XZAQsUNLUAQZX38QDavRR8zIWktwHqEaoatzJEQMCxVRiqcvnP/T99x213vyovigfwVupBnZewXwP0HwYXm33z/igsM6gzSBvIIiZGiRoKwmKSVve+3r+La3vZv3v+9XKa9uoRJNqDyjsENAM9sq+Na3fhNXN6/y0UfWcMbjWjBJalAVeS8l77QgUbhEUSnJ2DsqIic98zIuCxzUIdIpEqlRQaC1Yn+4zwOPfuqvf987vvOX7OEJ9DUwcgmQzn3drNifV3yOHTv+MrWGgkCYf+Lyk2/ywjGdVtG4q0GhD6QOWipkIql8hWpMW5RQ5DpBBREJZj6OQ4GA8pIkaDKZIq0kCykzsksuUrQV+MqT+RQlFJPpFG8iwOiNpyVaJEqTeEmuM9pZwdEjR7ll4WYWl5c4cnQZ3ZU8s3mWf/V//jMurw/QaQuVFiSZxgpD7ccE5wn+YHUfV7hSagLhELMKzc/XgCxxHS8FNjiyJKc/GfHpJx/7mydOnvqgtS//CFTVI7y3L+odLF5YAXrjpC5nrQdZSdqhILOBBInwGoKmnfe46+S9yDJhsjWl4wuEU1iiSdy0NvTac3QzzXhzncn+GOEDjGpSaVlUgfbQE3qGSceji5SpDiRSMSIwtQrpfdxOItEqHmoiQIqKXWxL89TV828duek/TZX+yc9Ou3jFik/4Mt7sr7XiMypHL9spV9f1m/eGuydRkfxnqhopFEmi4oq74WA4b5BKokPcLDXcLxIiGKxEnO+1jPqdxAnmkjbJFGbpkHdPce3adQbrA9TII5zHVFNEWZMGhRCedlawODPH8eXjnDpxiuXFZY4sHeHY0WOkWSceKQIQnoWiwx8snuH8E39MpTxpIWnPp8gsej+H4ONIFgJBxg7Ph/gzIuKKWKsDjVAkvUkZDc+UAksgSRTXNta/7Z7bbrsr0e0nX27sx1G86Nsu72N6kfginfBuf6+Y2AqFJqtTzCAQJtApOrSKGSaVpZP0mO0usLW5y2RUotIMGyxWGDwOJwMzSz06vZz93S2C9Kg0RTlJqDy5FcyojNoGEhsorKZOYJIm7FExMI6gwIooPg0ikAhBGgQJCikhZIGN0RbXNldbtx073Sj4vgbwngDaf/1Z92qANHl59BVKKYbDwX2lmYI8wHAkqU7iLR8CWmm0kJgGp1FSoYj6HIFACYkKIYLTAYSxOFOyM+jzyXNbYB15lnBkaZl0nLIojrKUV5hyjM8Cy8eWWZ5f4tSpm1g+uUJnrkuvO0uaZXFFcgC/BoMgAd9gNV4jk4KFbJ7h2OOMYFCPSWYEaVeRJBKVSKxzWO+RSiGIOJF3AeeikNVZh1ce4w0mCHSSRWavCEidMJxOdDke/8nl48eftC8z9pO2egj5Ih+fTuCVaDoK8TkrGq001trUSRjsjZiuDnCjipmiTU/PYWoNJczMtpjPe5y7uIpCUXuPC4FcF5S1Ax/otefwlSBMPLmUeF/hvEcmCp8k1K2CJEB7GsA42r2CXpJSqIJMSEZhyNR7vBA47+PmK0BKZKuHFCpTcf76M0dunT9BxyVfGx5xwn5d6l51LAr5VwxTfjk/dELCaDo+4ZTDC4e1BmNrHJ40S0mzFK8CXgeE0lApRJBkSUJLZeQyQViJmhpEUJiJZdyvoJa08xmOH12kyFJMWaJKR88runlOd3mRoytHOHHiNMtLS7SKDuQFKA3ENjsSBs3hqtmFgJIBicBi+fTjjzHcc6wsrbDuthiWFfXI44xElAWthQKbBipTIkXUiEkZwegIoTebFwFeCIKUOCGQIiCDBzyGCqkyrm6tv3fl5Il/4rR82e5sIRqh7YuNo3qBFillWWOfs43xIeoAtFIYW3X6q5vkPlAkOevTPbLOHLlMSWxA+MCx+QVauWJz6yp1PSR4R6gtNSlKpqQY5ooWtp4ymoyx1h9SL3SaoLOUIGIhUiISUlOlSURKNyR0g+d8fwBaonJFKQNeiOYeUSinkU5hFeyOh7dIqQqMnIpXvPgEmnXw12fxwX2Fb6CItPcXOh04Qbo32H/PaDJmWk6AZ20sAsSnVSmckNTGkoiMRChSpyhkhjYSM64Qk4CtS5RLmFOzFJ2CVt5FVDU7u7t0ijZHlo9w6ugKR48eodNrkxY5QmmqqmbiJ6Q2+geppCA0Gx4BeGeRUqGlZjgecPbcWT7+wMd45LFHMM6gpGB+fgY5HDKaVvggsEOHCxN0LyFP0tjZOIcPAh8sSsRNXtyORVW91joKW51H67gp8zic8Awmo1uqYI/54Fdfrhuh0PolZOYLQrM9OtykCUmWKNpFi6fPPn30mUfP8vo3vJ6tvQ0SKSnSjJlOh831DRIhWFpawHrLxvYaCE+WJAgvMFZQVyUL8zN0ipSzTz6O84YkzXBOIaOHLjRdpJeBpFuQZTnIJiAgCDpeMUNOmE5xHrJWQq3iWCiERHqJN7E7HVflqZ1qsJw4cfmV7HwC0NEJhfj6FN1rADmuv6Kf3AWPSwSySJ59N74I2GxFnY+nk7bSmtpY6toglUYohRIJUiQkMkeLFGE9ygY6WYuWTtGVx09qwsgyny2StBJGwxHVqCJoyNKcU0vHOP7aN9Bqt5hbWDiUQlSmxkuHTrPIRNYJHocUCucia1lKDUjGkz0effQRLl26zFNnz7K+tYFxNVmeIkQSixOSmc4MIYwYTyusd8gq4AYemSekhSZJFNZZbACpNNrLaGwfBFpJvHe4AFrqyK5WkQSX6oThZDw/HA7f1Gq1fv3l2HoJQCXqy+xjv1osKFBNa6bDyb2/9zu/+zdyJEdm5lg9dxnlocgyqqrEe09RtFlcWKAuK8aDIVKKZssYu1MlA7MzPRbm53jmmfOMh2O8tXFrShSaioTIPneBclKiVUKWZaRJigsBUUu6PsV7x3injzQF3bkuMkS5TTSfj8knCCFLaeUQ+4oWHoVgTiR8vV76q7pjXSBMHMF4RCuNVhIH1ODPuqSQlPX0zGQ6PmqspbYOqbOoQPYC7yAJKZnPSH1Op92lk+bkMkGWFqxFZp7alIhKQ/DctHSClaNHmJ+bZWlxgW63RVXXVNZSTUtkoilNjdIB4QX1dIpSCdYabFUyO9NByhxjKs6ff5KnnnqKBx54gMuXLmOMoWgVpHlGK8vjwxk81kOwBqSkW3RRMmFa1ThTk0gdtWQmIAtNnqU4oaKC2sdVfiLiaeysQaoIpgsVfYu88zjhGE4nTKbTbzm2dPTX7csBagaHcPZle2gArZUKtbPt973/fT996eLFmZMnTtDSKcFYukUbXKCaxtz4JEmYm+kx6O9i6pLgHFoqdJoyKQ15njA72yV4x/7e3qF3k3cOpQRaSrQ4WGgEZJA46wlJ5PY47/DGk1lNVkmKUmGFJ08hVSkkGo1EJhqERCo1KfJ8qt0rV3w80HMKHRRfr1avX52TYfQixdcGU05RnRyR6sP4kucVHykZTYb3TatSuxBHEhcEXkiCD2RSoSpBr9vi9OJNvOrOuzm6sMCTjz7GpXPP0M7beGFoHVtipjPP7Owsc7MztFstjKkQEsbTaQQKE43OUpwI+NoivKCsLHVtSbJAq90llYLLVy7xyCOP8/DDD3P27FkmkwlJklAUBe2iIE2zyKzVutFzNZ+6BaklCdDJW+RZi8l4jKlNBKetI1iLtxlJqlEhuiwmQSNciMRHopQjUUkc8xqZgNLxBh9Ox/caHOalvsGFIHs5VsZBIL2IOJiQynvPxz7+8f/1gYce/KY81cx0u6xevoqwjplem5lOl729PkoqZmZm6LQLLl08ixSglcAZ20haLHXlyLOU4AP9vf0IZEuFi94oKK0i98p7hJRoqRFBoGSCNS56NCFBKnztmZE5k6kl7JVkSYuQCkTwFLnGCUE7yXY7stivpHnFHlwRoOcCX88e0y+KjaqQAl87RqsbzCwvszvpR4bxcwqQlJLhaPgm6y0hQG0dzkHQEiRoldLRBYvpDHcv38IdS7cw2l9FDaecnl+iSAuKrIh5XUmC8x5LxaC0jXo5bpqSLCUowWg8jOCxAJKMRBeExLO2vsn6xlP84R9+mPPnzzOdTgBotVq0222EbFTuIaZaKKlIlAYZPYi0VFgajEjpyMi1hjxtIUKN8XWjIzOY2kbTeh9P2ER5gnWgNVorhEoaa4/m+WxM6lWaMCqnJ0pTd5xzLxkPIrbuUOiXIWs+RPykHd0Jqo984qN/49/90i/+jbmleaQQtGd7jLb3yGVKK81wtcE3GNFMbwZnHVeuXI6i4VjLon+Tjs6VS4vzeGcpp1NSnZJnKXVdEZxFSUGiNarpoiAWoERppNLRZiXA2Jpm0WHpZgX94YSx3yXXkla7QNSWvCjQUu65sixnVfI8o7mX85IhIL/Ove1fNA9ncWBFKiQdmRHyHk6IQwaUVprd/f3TNtQ4DCHU5EqAkWQqZ6mY49blU5ycX4bhkNWzT7K7u0knLUi7RTTn8mBcwFHiQ0DrBOmjoZivHU4JZIDBYIDznl6vR7vTYWt7lwc++VEef/xxnrl0kfFognWeRCtarTwaw/uoeJfIuJRKFDpRFGmKFBJjDd6DEIo0y3DRISxyj6TEikC7U1DWAhssQTaGZ2VAJh5raiovSJMMgiR4QQgWZMBKhxI+mo75OCI642cVspVoNXrp+D6CTIZodPZyPDBSYqXg6cefeu8v/dwv/lOmhtxLskyzODvL9tXrZLlCCAeuokgESMXJ4wt4P8KbMZ08xUoJQTIeTXBCkLdazM7M0x8MydKM8WhCCJrgJQGJTtMoJCaGD+g0frYhOISImFs1LfHOYU0NeIQLLPXmWN/exivB7C2nkDIllxm2rIIbjZGdmVdG0nDAZBY3is/ztxoEtNRIGzAiELRq8pBEtyzLu4wzeFeTOcjImUtnObl0glMrK8x3erSSFOk8o/1d8jQnSbLGsiJOPM47pPPNYBcQKqBkGm8mLbHWI1XK3nCPJ58+z5Nnn+Lxx5+i3x9Sm4o8y0jzDGniqtfYCqVTpIp2HFJppE5QWRwfg3MoKTA+5rhLLQjC4kyUVhBigKANltp5tI62INFXJiBEQDqQaYIzgfH+GEjI2zlJ0pijEXAEfDzOEQ5c7Yqdrb3kpdqmhBDIEs2Ruc5L7d3cEoJTzrnXpVq/ynr7mkvXn/nW19x3jzpx/DiLS/OAIytSbj11HGcM7XYbqRT9/ThCFdpy6cJj3HJ6hTOnTiDR7G7vsbW9TU1cFGysbTIajVhZOcbMTBcpEoIXTKYDrKswZooLgaKVomXcoEstqeuSelrFrNOqxlQVSiUxjslBLjP2rm8znpllrjuDDgmdtIUJ/tBv+uWuO1KIbwhD+5csvSI4i/YhrjS1xFq7Uo+nKy2f4ZllcWGOhfYix2cXaWdpU8gFzrq4fZABbyocAUTTjUiFt40wU0X/ZicVJIr+eMzmziZrG+tcX73O+QsX2Nnbo6xKtEjIkuRQpmFr03yKAXQSDeClxHiPEtGkKvWxRdeqIUBG5WhUwPtoKnbghhgtSOP/rLVxu9LIKBIVLe+DDXgBaapJgyT1MlpYICMWoiKuYL07sALNluYX8kPL2JeiExEBJd1LihporX9mdX3th/v9IbfddhNCBr7pPW9h+IY76c300Dphe2uDTrdLK8uZjKa0O20G/T7TaoIUgtrWVJUj0Rmddof+bp/uTI9Wu01Z1yit8d6R9HLmeicpyylZWoBQVNUEY0qSVDGdjtje3kIg6bQ70cEAyVhOGI/GKBULmRASJTXeBaq6wjrL+vV15o8fJ00VczOzg31fMexvvKyISwiBQqec6MzxjXC9dNE5Iqq2fVWifcpkMrg7FTK9eekkibqJJGiUVSTBIiobxxil8CpgXMzjSgVYZ1Fax2QJIdA6QyCQWrM3GnFl7QKrG5tsbG/RKlL2B/vs7e0xmo6RWpKREixRB9Ykm8YNW7TNFEqiE49SSfTriZ6dCJ+QqIw8SeJo5Aw+uJiOCqgmtsf5aM2KiBnwoQkkJECSJgjvo6E90WLDjkpKL7hp5QRJK2drdxfnDsjVkZMSrUK1Nsa0w0t0uoYAWgsS/dIdoRLJ3rC/8tDDD/Oqe+9FyxQoGY8HBOEYT4bx92lJbSvGoxGZTtjdnVKVFZPJmE63g6ktCIUPksnUUBoDLoLHdT1lsbvAZDrF1nFDWU4ddR2LicCSJLC4MIsxrYgXOUmn02V5+QiqMSU7d+EZHr94gbq+HGkgxtJqd4ixPBJXGYY7+8zkHWba3QtzM7PU5uUFnAOBeZnzjRJm+JLmdkklkUImrq7fPt7d/8kMRUbkvCgfEDaavgcZ1/PBB6RWKCnw3kGe4lxUdkkkzsFef5vr11fZ3Nri+sYm2/v7VNai05RuN8XUFc45Oq0CYwyj0TA670oZOR3O4WyMq/GN3aapLFLWJDrDlB6tFE5bhA20F+bI84TKlOzv7xFEAkT/4NBkeXvvkVrF1xjcoXlZ8AGtktj5EOPeEYJ6XHHhyQscP32aVKXU3iODABfw0h3Yt4qqqhadcy9N8QFwktq8NBzdIMFi7zn39DOv2dsesbc5YrE7xdZTgsnI0hatIiZOTMYD2nmbWlQopajrGjutIkdKp6AcSmiyNGEyHseNppJNnlqgPxwQfKBoF1RVlFTM9LrRHtUI6trR7vQop2Pyok1ZWZKiQKYpSZrS680yuz9geTRke2sHbSzGWKbTKc6FKGauHJO9IckxSStrX+3kPczL6H8UAOUDLRsgfGOkqL6oxUc0AkqvnHTWvHE6mfzZ7c2tb7FV/SrnncxRhNIhk8ZFIrUY6zEOlBRx3Swl7awgiMCoKikry+7eNls7u1y9tsr29hbb+ztMywofIgAc2/saU3qKImNpYZFup8t4MGTbB8YTi/NRF2abY18pReo8zhw83IpEJCihKPI2x44c587bbuOO227ixKmjbO1v8Ev//he5cn0jAtQhuuZJpaK1g3MEF83LRdP5BBuJhE6q6JanFIlSJFmKqQ2rl6/TnZ8l6xTgY3cVEhnZzt5hne0ctNvPVox4+a+iZARAC4FWaQxGfNGbXkGwfubqtev/av361vxgZ8JHfu+TPPrxp8iTlE63w9zCPJ1uRlUNUYmjaKXUrkblCbY2TKZTnJN4r7A2OlbmKiVNLc5ZBAFTleStdjN2eYpOj9r10ZkjbRWUVYm3kLU6lLWjsqCLFiFMEVlK6SxaFxgBQWus9UzGJUtHjpDlOVevr2KMQwRJKjV2UhJqT5EVg7jufvmAFwFNgOE3Tnzzi7NqFxIZvSLu3dnY+PPDwfC7bFndGZxPVOPBJRpvXR9iVroTAiEcXkX3QKGjLWZVG3a2dtje32Ntd4+tnV329vYYjsYYY5lMp9SYGKOjNM4a0iQlS1KyxJMpjUKQCEGeJHRbBa4uqV3A+kAQMYPAW4cWkl63R7c3w+LiEsvLR7jppptZWTnOwtJRjh1bRuWxuB2tVzjzyT9idWOL8aRkWsaNmwd0kpCmSSxoaUoi49tqGtvWIBVKSiSg0+TQXzq4QH9nn3bwLOSL0YTMPGvi7pzP4Lmdz7M3XpHmfKWG5gHQUqCSl6Z5Dzi9sb75C9cvrb594+oOZgyZamOnGSG0GO94hlsbGD/BhQk2jDF2gpMOqzzD4RApJN1uBx88VVVTeUOeZ7SyNHKnhGB+fpaZmXmmlYnjmRcMxyVZnhNUysx8h52dXaRQjCYlk8kUYy1b21sEYGt7h/5+n7oyVFXFYDhiZrZHr9dlZnaOK9dWIcRonjTNsKVh49oaW1tb1c7OzssGNlvnODIzy83LR/hGuvRXe8IJKXVVTv/M7s72j21vbbzLDEdKK0XeKsiyDGSzr2k8llGCICTOC5wRVL7EhZq9/ZK11XUGgyHbW9uUxjGuI2+jrusmf901HsvRK1nHHT5aCbSCRHg0HmdKlOoiZMCJKGIVQpGkmjzP6Pa6nDx5klMnT3Hm1ls5duwo7W6HvGihdXb4kIcgG/dDmNYjQlKRZAo7tCRpSpCSurZMK8t0WuKMIU0T2u02eZ5jbZMxlSpqaxsDtBQhmkwwEYWck70hKZrebA/VyrEiWmzU1rRViLR+JSXL7XY0pUcgVPJVLjwCQbz4Y4NSkp393f/52vbVPzXemjJYHdLpLNDKZqKERSVoZ1EiUBQtRrVhPLGUxjC1Y9JugvGWnZ1t7Gr8vEfjEaV1TMuSqqoO00narTZHZ7ooITDWMS0rJpNpI+MNTZGSaCEJLopYWzMtdEfFlBIfqKcldV0TAhgl6HZ7LLCAD47jx48xmU6p6glCSZJEs7m5ztVLl4VU6mUpPqHRAd57/ATfaJc+KCJfSeGpqvI79vd2/8725tY76mqCrWuSdoHWGhuINPimJT5Yl4cQKMsxQghGozGTeh+RBNbXt9nZ3mcyrqhKQ1lWDEejQxfAg9ibxrc0jiYuJhoE3zgKBo034CpPOaowlUWFhMWFLvMLS5w+fZqlpSVuuukmer0uiU7QQiNVjNyRQjIa7pPlOUrr2NE1b83W1hbewfLyEawVDIYjkjwnywSpMZiyZOosZVlR1+YwZLDT7dIS8Ua1wVNrTdEqYnZYCOgkEg339/eYlBPm5udZytvo+JlkWmtc8HS0Jm82XwGBCV/dEj6EQFW/uOxpIQTemW/d3hj85O7akJ2tTYpMooShKvcBwWTiyaUm0XEEzYuUMA7s7uyyvrvG7mSX6XSKqQ1SCvK8wHnHcDTE1AZEJAwiBPV0zDAV9LpdxpMpg8GQqqoxxlLbikQrsjRFN91wq9WiJQqyJI1E1dqgkgTqmtrUeDSTyYR+v4/WKe12m5tuuolnLp5D6nhOl2WJVprbbr21iW56aS8fAq0koZMXUSD7jVZ8DgL2XjCQLCXj8fiHrly+/O9FgLosCQGSJMMpidcJraJ18PuwNlBWNRtbW0wmIyCQpintVpvb7rmbrCVZ/d37GYxH9PcnTKcmsjeb3C7ZPHQHSRNSSmj8n6MVq8dWNUEUdGZnmZ+fZ3n5SMQWZmZoz/RodTq0WgXj8YThcMBB45HKhE63Q5qmBOdwtUEWbaRIqU3N1atXefLJx/jUwx9jb28VpTosLy+jdMK4LFFSI5OEdlHQaXcYjUZMJpPmPTXUtWU8mtDr9ciKHFPX7O3s0m63UUnUtimt0U3a6f7OLkqkzLd7dHud7sLsLMY7dFkf4jPhRSoUSaJftK2JEGBsWN7c3P0Xq1e3W2uXN3FDQ5F2KMcV3pWkWYqSHqMNw+EEM6iZViMef+oRNjfXsNJSCkNoCrdSKr6/UqAFCB0dEGIkcECJgE41eSvHeBsPq9pH8zktCSLao3Y6BSoI0iwlzzNSlYCP4lYfAsZ6plVFqqPMZTDoo3VGd2aWubk5lsfL7I8GqCRlf69PnmU33XrLGabTlz71JSrXFTj3jdn5jCeTL7f4qEuXr/xt7wJ5koFwJFrR6/UwKmFjYwupJFVV8uCDn8b7gHUxHgfhyTKNnFa0uz2UTjn71FOcP3eJQX+MMQ6d5KRKE5RsOqUyJkbIJujNRqP2JInK5KWlJY4cOcLJYyc4fep0FISmabO59lhhUVoipcCYit3dXYoiI0/zuL7PUoy3KKnpzc0ynox54uxDfPSjH+f8+QvU9QSlQScpWA9Iut0uQimqulFP+0BSxJRVKaJVhrUWax1VOaCqK7qdHmmeodPoJ51qQ57nkD3bAfkA+1s7nDeWM6dPf7e45aaf1oGqLZ4TE/2igZjiRTHDauKq1f5g92e2drdvu3zpIpvX1uipZarpFB9ioZtWUyaTARs7V7hy7QLDYR/na6yv4oiUanIpkVrFFbeU5DomV0iX4L3CNw+hlJJup83S/BxLR5YJq549rdBSYkKIHWtw4CVaQJ4mlOWE1esly8vLFK0WznhsgwX6xjDM+4Czjv6gT95q024XnDx5En/tKqPJlBACw8HgzM7ODmVZvuRdT55oZmZmXrEC8VISqWMvmeRf1o3mvL/z+sb27XlWoGRNOa3RQnFtdY/+qGJtbe0QoyFAURR4GQ2cBB7nBMYYLl28wgOf/DgXnzlPmma0WgVZGmOQgw2gNMYYsiQlhEBd10gER5YXWV5e5vSp0xw/fpx2p0O73SJLU6yxOOcwdaTLZ1lGkWcsrxyh05uJGd5K0O22SZIMIVOyTpdA4MIz53nsicf5+AOfYH19EyEEWZ6gsySudgkQmteHiMAmdXQulBLhIU8VyXxKojP29vewxuARmLJiu9xCaU1vZoZ2p4PI4mgKkdGrlYIQENazu7nNB37jN77pHW976wfe9oY3/PlpVe50VVtIIYJ5MbcsLxK7eTSZ/KXVrfU/dXXtEpcuPYWcGsoiZXZ2iW63y3Q64vrqVaZVn848vPHUPWRZQrtdkGUJSSqZTkpEkCRJwmg0QkpJlmUEoKprpuU0Wu8aE8ck75lZnKfVbuHKGl/VjFoT+v0hVTU91IGZyRSdB0JlGEwm9Pf6ZEXOzOwcaZExqetDeU1dV4DEE7v2otVBKcXKyjGevvAMxhj2+/3j6+vrVFX1kj74znnuvOlUBB1f5pFLhCZrTkSFgpKChIBuSpF4sYrP/nD8ZRUf4MRuf5RvblwCJLa0kZlsA/XEkSS6UYMXSK0ITuC9gRDi+2gN/cEuG5urjIZDWkWXmZkuWgsCliA8gYD3UYmct1oURUFvZobTp05x5szNzM3NHUbrVHVFVVZ4Wze5WoE0SxuyHjhvGAz7CAFJqimKnN5MF50W7A8mfOKhT/LIo4/w8Kc/zfbuDjpJaOVF9O0VMdPK2Gg6f8CKUc2DoXVGaSrMNEb1xAhmRW+mR5Zn7O3uMGhsHkLwVGXJjjGU05Jut0en3cE4Szs42t0uWmtUiFKS0WjIRz76x99eDgYfu/OOu3/0+PHWx/p7OywuLvHC3U6/ACEtgEpSRJ581SejHU5u3djc/J/6w30uXTnPaLzD8Zl5vuNPvoszt91OmmXU1YSd3etIVdFpzTA7t8R4NGA82Gf5+HGmwz772ztgIrhujGEwGGKtIcsLZJoxnkxw1mJtPGDG4zFJnqOU5ujcIrffdAvGRJ8m62p2drcZDYdU0/JQu3VtbZ2dwZD+bp/ppCLrFKgkIWm2kAdG/9YY+v0+8/OLpLmmnSacOH6cvZ09Bv2+Xl9be0lJhs455mdnmO92X7b1ugASNJnKlLfT3tr6+jdv6/qd1XSsU5n08zTbXezObadF9hioTyckXjSeRuErLT5mWH1Zxcca25nsTvETASi8CSihUdIj84D3FqkC1k/QDTajVGzxq7pmb3+X9Y01JtMxKpPobobIFForggFva7IkY3ZunmMrxzh69Ci9bpdOp4NKNNZXlOUY5y2ByAFRWiJMtMPSOsU7kEmCJ2q0nPXU1oJUXFtf4+K1K5w7f4nHnzjP/v4+dV2T5xl5GmN3RKO3lELirTg8iZRWOBciGKo1Xnqkl5R5SmnsoZ+RFIpWnqLzlDTP2dnZwdc1Aof3gcFgSF1X1HVJq9XCmhrhHK12G5kGhFZoIamnNZ946DO3rW/v3/+eb2n9uPD+34QQUEor770LBMJndS+iAZQDQPMexc7ts36T9/BVnt5BymxjOPzZnf7w5Ob1NdavrpLlHW67743c+/o3NCpySHOJsxFza+UJKkimA0MierhxYNIvyYoC34bJcER/3Gc0GkQSZ3BoW2OazVSiNcI7ci0RwRNsTZEoWmk7xil7j1QdTq4s4L2nruOavixL9vaG1FVgf2+P3f091ra32J0MKasJSdJwzULEGn09Zbi3zdKx4xDg6PwSw+MnqaopWzub1FX90hUf77jvrjtB60MXxpcKUyIWHVV727u4d+UnHrv+6I8+vnmx16ea7/uSsa2p8Wgpmc1aLLZ6k9d2b9t626l7P3qqs/w/5egLBnfYDYkXmKahARaXX/hMqbVmbXXjjugWByE4ggt4GYBIjhOH/sWKSIfzWOsZjUesr68xnU6wviZPU5JUEYwlaUl6RZveYpt2kXF06Sjzc4vkeX64Wp2MJ0glSVIZCX5Esp8WIvrFSIlSEp0keCGROqHV7uCCZzKZMhxv8+DDD/Pbv/3b0d3QQ5IVSCHIsgxxYBTuPdaHA4b2sxou0TCbG3kGHBhWSVpJiqekKkukVIeZ8J12hyLLyfKcra0t+v1+VHdbS13XbG9v0+l06DYnnLWWVtejlG6sPiWuNly4+Ew++I/v/9fveuc771teXPivJ5ORy4tW7CyVfN74JELAu4D1Hj8d4pWm1WojP7td8g7MV97OSwSj6fS/Wt24+k17/S2eeuopyknNXa9+NadO3cFzo62880yGY/IsQyoIsiLICpFkBFlixQQtEyDKaKZ1RVAxp00mCUFEDpiQkto5jDGxS0yzCPyq2G1rrTHW4JxBCIULjsrUdGd6GOeYX5jnzJnbWVtdZX1tnVvMLazt73BtfZW162uUZcnCwiJaJyRJyt7eHlmrw8LiIt57Tp04gVKKVqvF8RMnXpJ4aR8C7Tzn1MrKSw40SyFA6zeuTXZ/+g8e/djNf3TxU8s7cowpBKKQWOEYJwavJArBpByxNd5qPbN59fSHL37i9NtW7v3eb7vtbf/wZGfpHzvlrHISq6U/eI4IIN0XKT47OztfBo9Dsb29/Q6pJDqRmDrmXIfGliF+GB5rDTqRhOAoqzHD4YCdnR2qcorSkkxpMp2wMDPDwuICK0eWWZyfo9ft0s5ThJAYJxiPx8+u2Wm8g6xvLDxCXIfraInhlSDJMmSSoqRmb3/AuUuXuHDhGR5//ElG4xGD0ZAkS9E6PgTOOYyPOeAHK+hEa8Cj0c/+vU3xOfj/svn1g9xwFwKpUpAkTeGJREJBZFMvLi7S6/W4du0ae3t7cXvnYts+mUyiINV7sixjMNinKFoIAa2WRqcp1nr6+3v8wf33//hkOHjVydMnf2Qh0VczFcmGX0nbG4QkfIWmMEIIaufuvL6x+lPldMCVSxe4euUS99x+H6dP3MmTj17m4vmL3H7bGXqdHriKcmzpdjRSOabVhNIY0qLAKSDR1C76HbWKLmnSRxB5OiLJ8DYgdHxvi1YLPx6j04Qsb7G7N2iEvoI8z5vEW0/lqmgslhXYIDAe0ixFJDERt7IVyEC7XXDH7bczN7vAo488wurqOidP5egkYzQesb2zw9z8fPz+rRZzc3ML3/4d31EkWfaSrbtEAFXVX9HI9YL+RAgIqTD4xU9c+vT/67fPfuLNTwyu0+/U0BKkClRwGG8QMhCInpoqjYnBk/aUvqm4cv3D7U9ee/L/+V23v+Vbv/WOt/6jPM9+q/Y07pAB5QPFFys+R468cOZkkmi1vrpxtFW0qEqPsxH4A4FoDJ4iYhEwpqaqJ2xsrDEY9PE+aq7mZrosLy1x/NgxlhYXmOl1URKkjMruqAoHpZqTsOl8sixrNhJNWGCiorq9kUuQKCofWF1d46mnz/HUU2fZ2t4mOFBKx4ysJMMHSVkZPFEUGv+bi5whwNtAqmTTstcRv0qSCKDL+KB73xTA5rUFQmNapTjwXY6bqVg4nXMURcFNN91Ep9NhdXWV0aiOAL5z1HXN7u5uBFHnZw7DBZMkbU50hfQwGQ/56Ec/8u57Bq/66Nve+Y4/12q1PxLgsBjz5YQdi2jq9pVs0KQU7O3s/rfbe7tHt3fXefQzD3N0+Rivu++NTAeB4W6FLQo+84kreBvJn1LU5KlAtgIiF9Rmis4kMhE471henEdZS292hu3dPkeOHInFpt1mOirJW0S7DSkJInYfHsHRleMgRKPFisRELwS9XpfhcIjWmnanh7GBot0iKQrQiqzVYm/Qp9vpMjU1S8tHecMbW/z+73+QRx99jNOnbqJotdje3WFmd56lxUWCgJ293Ts2d7Z/YmVl5R++FPFGAUj9Vy6lUCFKib7YXkJIgRPc/LHHH/z1P7j84Kuv2B3GWYVtSYQOKBEbCqtsM757ggArBBJP6j1TJSlnE54YbXP1wQ+8++z+9fv+y9e999/NJ52fL7178EttyvTB2vIF4z3Ondrb27vD+Ya9qzV1HQtQtMiMD6KxhvG4z97+Nv3+Pt1umxPHVzh5/Dgnjx5lcX4OQsDUNcE1NGJAqOhs6ENANOv0Zx9kEFISmgfNBAjWMhqPMc7Snwx57PEn2d7ZZVpVKK0puj2cMbg68kcQASmjKLSuImlNxsB4QgP0HXQ7PKfIHAg8rXckSXLYBR0wUA/W7TJ4hICqLCNPJUnja27GMK01Kysr5HnG+fPnGI/HpGka45RDYDgcYoOJGJaUTCYjfIjWJDK+TGob+Myjj5zYGwx/9+3vfMdP3nTzzT8znUzROuVZOcYLygr9XCzoBd0HkqqqvmN9e+vHyrriyceehCB54+vfTKZzdob7SJkifYE3UakfAngUlXFUwzGDcptJNaC0Y4JuHA1MibQlRaeN8540y0iLHO89nazN/MI8xhh2dnbIs5y8yGl1urSKFr2ZGfaHYzY3N5lMJnhnyYusYZnH910pjQuOi9euUU9K9rd32N7doei0yTptkrzg+MnTvOFNb+Z3f/f3eOrpc5y59VZm5ue5du0avV6PPM8xxvDQww/994vzC78shbz0YjOdBZB9Fd9SBlBe4LV89i74rO+XpBmfXn/6Hz+4fu7Vu4VlMjaR9+Ud2KhbtCJmmAXv0M3zGQjgJelYIBJFrTV14tjvBf7T1QdmNja3f/z/8Z4ffe9NxdIPT6394Be7DzXwgleGQkjqunzjzu5OqywrUl2Q6NgRxM2TbboBQVmVjCcjilaLO++6g1OnTjA3M0Mry/B1xXgwoNtqkSYa0zzwPji8iI5zzjkyoWNhDM+iWM57qhDY2t1mc2srcpSkpNPtMByPcEKg84xMS6raYYLD1hXBGqx3QKB2htrZqCcTMffdh0CIXnc47whCHaaNHmwfBNFa9WDLdjCG+oOY3RBfX2jyuYR4PnvcNfO7c56F+QWyuxOur66ys7MTGdZSQgiUVcnm5gZLS8sUecF4NKSua9pJQq4TaGKYz547Xwym03/13d/+raeLrPipVncO0Vh/FO3OCztlXcC5LzMiWbCwubn5D4aTsbiyep2NtW3e/Ia3sji/xNbmNqNhRVU6dIBUJVRl1YylMZVVKoFzzfsrLU7EESl4R107TH+E9Q4nBkyryBjPVcp0Gq02tNbUxlCWJXXzuTjnGE/G0epWR/Jkmml63R6dbociL2i1WmRFwbQy+MogrGM8mVCv7VL0OqzcdIK8qLjr7rtZXVvnE5/4JE+dPcfNt99Cq93i2up1zpw5g9SKrZ3t2Ytnz/93d956x4+bF7n7EQCp+qq+g3IwqEbY4OMCQjy/iagGu+9+8NxjP7ifWp4Z7VHrQKE1CZLKGUoCTkGwPo6+TWin8z6m0IaMxClkbUmCxAWPTwIf3XkE+/v/9sjf/o6/9r8tJu0P+uoLuwCrv//3/z7ra1sY477kl3OBnZ29Hzj75DPfbK1ACN2sxD3eBbRUJMrgbEWvU3D3Xbfy+te9ipPHj9BOBLYcEWyNtTUzMzNkrbwZUUJTtGiC2lTMMU8UKEXtLfvjMevbO1y8fJnHzj7FhYsX2djaYjAaUdc1g9GQvf096ipqrKQAETwKj298oxGikTVEu9dESBIpI6ch/iQxSTV4vI0eQyFEzx5jDT5ExP9w1Gq6GQBn4+hEiO2yOiBE+gBSkuiY9x1N6OLJorOMmdlZsjynqqvGPiSKVauqZjKe0m13yLMUW1VYWyNTjcw0QUQ70OF4yNWr1985O7N458rK0d/3zlahGdd8CARTEaQkSdLPD44GkI1f9Qv50kqzv9//8dWNtf+iP9jn/j/4EMtHV3jNva9lf2vI3tYQ7wSTSYmvagiuwQsqHBUqU3hlGNexw7POUJuS4A3BR8P8ytVUzoCI8UzWGVxw6ETTne3Qm+2yvDzH7Xfcwsz8HK6xo02LBJ1KkAGtJHmeUxQ5rXaLbrdLmiZorUgTifc148mQ2paoRCKEx3rL7Ow8SmYsLh1jvz/k2tp1hv0B7aIdTds7XdpFC+FhMBi+/sjxY38kE33JERBKxhy7r+LLS0GiJMlXAWSHEKuNEIpEahKVYFOF0BqhNUme8djFs//fR/cv3XE+bNNnSAg1AotMwGowymOaqKAkaJSL47wVEJRAe4sPhmAtuIAzDmM8lbZc2l1nv78/95ab7nkoNeG8CGjA6yL/3M5nbu6FOaOlacL6+sat41FFO+s2+IwllYFON6fTLmi35+l2O2S5Is0UWoPzFmMC3dlZinYr5kMpzaScRv6PgNpZdJrgiMbYHsH+/i4hwMbGFteurTLoD+IDLiLoJaXEE5hMp43RGGilyLPouSNDReUMSirq4J7tWBpdGBLEAbFPHRSVqENLZczQOnAktNYyLSe4JEoheA4AnSRJ9PKxMX8rrnsd3jk8FuE9Pkka/ZhostzjFi3TGSsnVuj2uqyurbK7s3uYCjKdlly8eJHbbrmFTreLsTWVqfAS8rwVDcicZ2Nnk9//0Id+yFpz8lV33/VDknDtBbfon7Up+1KbEWvt3bu7u397Wk547PHHkEpyx513YKxjf6/PeDhlMjXs98d0dMbC3CxZkTSJqI698R6VGTKe9vHe4EMMaUy0oKxrnPAYF/2ybYgjpGyCKWtvCJUD4Zmd7TAz26Xyjm6vjdTRvC6ELlVVoaUiTXTT0VqsqxAqoJGkWjP2lsqUuODI0hQpBcO9PaajEa1ihm5nhre+/e3s9HfYWl1nc22DTtFmdXWVTruD1prRZKyeeOKJf3Dfffe9W0lZyxdh8xVePN7noZNCoAkJaCxgdvb3fuLq/ub3TqixVRUP36Y9sjbgVZSy5EKhmonABYdEkDZmfEiPqQ0uCIJXOEKMsHYOuil/cP7B9hsXz/zUn37te+7346pW7guMXf1+/wWu2ZXc2dl5S5FnJDiSRKHzlIWFLssLC2gt8c7gvEUp0DKQKEVatKnTWHSsD9TWUNlxdBSUEhocZzQZ0R8O2evvMx4OmQwHGOuYTMooVzC2GYWiatkSGl8d2UgWBF74SJF3ltoYTMN4jtskdwjuSilBKJwxjRXqQecjkULELykj36PJBVdSRga14DBp9QAXIkTw2XlP2my8Diw3QoPnxAcp4mThWakKIQRmZmZot9ustla5tnodISVCCyaTMRcvXeKWW26h1c6pq0ioNMbTandQOkb7jMdDPvjB3397f2/3t97xzrf/kFLqcfMC1rSBmBn2AmU17O7t/Td7/d259fU1zp9/mvte+1qOLC6yevE6OzublEODtdHnehpq9mvHTKvLeNJnd3ebspxgqpI0VbRaGUpDkSUoBfV4hDE2Jrs2hnLWuQZ3jVlbWshIIjSO/b0Bw8Gzf8b72IVrnZCmisXFOU6eOMm0LLl+/TqeGh8UxoRDp4SDrhUd8a+93V263QXQKSeOH+Pd73onH/zt36M/6HPp8iWSNGFhfoETJ07gg+fylctvOXPmzF85fvz4P6teBq3XV7o5S4VEKIUL/o5HL5/7u+vlgHpi6NZA0omrdAdmWlMkEjKJx+B9RVkoSqJDZ+4CKkgqwHnZCMYdzgdcsAgPVliqds6vPfyhd7z61O1/9Y7Oyk/j3eewXTXA8vLyC2U2zw2Ho16WapY7PWbnerRbCWkqENRYaxBo5mY7CAHWGqpqSl2WeJWjs4wQPEJpbD3F2Iq9yYT+eMR0MmU0GjGdTOIIYmzEag5A/6AwzhN8fBOs9xhnG9N3RahBZjEp9AAkPuDhRKmHfRa0bgBk52wDlDcFQYBuIl6iSTzIEIFKJQJBRKP3EGisPeSh3io+wOKQfSubdbwP0SL1YJV+8Pt1Eh3Vnru+L4qCM2fO0Oq0uXr1KuPhCKUioL+2ts6RI0u0WjnWe8rRGGcjKVHrgE5ypqbkkw996l4X3P3veMc7fzRvtX67fAGfq8r0l4R8hBBUZfW21Y3rP7o32OPTjzzM/MIct99+G3ubG1y9fIGyX6FEik4KUikwfkoVHNe3ttnZ3WQyGaK1RIsERUZpY/qHqH20P/EBa2wsqEmC9RLrXXPoRG6XMZa6ihYY41EU8NZ1fUhXOAD1jbVMpmOOnzhOXuRs7WwyGY8ppxXSK8qyPPzs67pGWkuiFTvbm3S7cywsHcMZw623nGHzVes88IkH2NzcRGvN7OxsPCxmujhveezxx/7W3MzsrydaXXsxonReEi1VcCjgwvUr/+uVzY155wQzokXbOubqADIlUYG777yDvJ3zxPknqFLDphqx5kbINAUCzhgykVA5hxChWTDZw+dLeEHwllobrtk9Pnz2k3/1jjd93y8gxeDzdj7Xr19/gZoud89wODq6tLzATceWQXhMNaEylkQ1KmmZUhlDXUf0XOqI68ikoKxqxtMROouzZ11PGZUT+qMhk/GEuiypq1h4jKkP+TIHrbfUkroymNo12EjgwFfFB4/3HmOi8j1No2WqsZba1IcbuQOLjoOT3DpHIsShbgwp8dKCVjhrcEqjmlwrCbjP6ljqum5u+ARjLT6EmKAhBMLZ2JU1D8Rz/+4AJCp73ibvYNN27Ngx8izjwvkLjIdDvPeMRkOUDBxZXo6WIkJihvHUb3c6ZFn8jEpb85GPf3x5e7//gT/xnd/5o50k+ffVl3ArFOqLr2XjeKbYuHb17/THg+Tp80+zu7vLu971DoI1XHj6LDsb67SSFkmR4EVNUaT4iWN/0Gcw2GdaDgGHDZDqnGAcqUzIVBI56M5S2Wij0Wq1CEJgptPDbtHY0HjyRNHudDoluMB4OqYsSyaTySHloqoq8iJFqgTrPNdX1xiNJoxG45hMqjJ88IfcrUiFsFjrSYRmc2Odmdk5tExRCt7ylrewurrK008/zdraGvPz8ywuLpK1CoSSrG9unjz/zIV/cNutt/4X3geSNP/KRyUCWXjxAOzouSVwxrM7GfzJyxev/UC5OSJXipuXb2Za7zAajvA20M40337sNQwmfVavP0hxdAYtHaOdXZKuxhcaKaMjQDBThG02vA70gUxZaNootBTQEjy2du6evar/HXPt2fd93uIzPz/zQkYuNjY2b7LW0ZvpgjbUJnJllEpQzbZG51k8JZ1nNK0RUjIajtjcu8Z4OqFopcwv9lhYXmChnVLhmNY1e9s72NogAmQ6QYk483tHvDF89NUNz31TQzhsnWWiCcEyk/coGg8Y7z2TyYSqMhjrnjN+PXvjBRGoxhWicUbUSqOkoBIWKcWhwfiB7scHGZXrDY3/YIMVhMQ4F7VlzYiVJAmJVBhjsI0diFJRmW2txRMQRfEsaO1c87okS8vLJDrhmXPnGezv451nf3ePYC1Hjq3ggsdYR10bqrqm3WnTandIkhzv4DNPPJGUxvzb7/uWd+nO/MK/C1/knPXG4kz9BcEGKQSjevoDGzubf+La+nWevnCOu+65i5XjKzz91Fm21tejzKEZt/NWxqgsGY9HlNUkApM+OhokMuKAAUtVW3QqmJmdYXNrk7qu0VJS14bBcMiknGJsDF80dRzF0lRTmzSOy8C4LqmNwVqDcx6d6MP0kLJyPH3+Ivt7+0ymhvGkRviA8TXuOR3vQdHXMpCmCcF5tre2OXHTCay3dLtd3v3ud7O5ucVwOGB9fZ29/X3asz1m5+dRUvDEk0/8yNGlpQ/0Zud+NYr8vgrU58XY3Id4YIzrGk3AGPP23//IH/6zJx4/K2eKeU6tnKI9SLB9TV4nECz3nrmVxbTNx37vdxD7Y2ZbXZh4Ns7uYpmgji/QO3OcvVASZDTW99aBcUgflysWRWYtnQSSTLI17XN+5/pbX9ue+c8axp8rLB3sviBm815/5x1pKtAJERhWCVKmlNMaqTTt3hyDSeRa7O3uMpmWmKqOWyM8LngclrDnCSpG525v7nH9ymqMTE5zvLMRAA4m+us0RcQYj7MRDI4PvcU3UbghRLS9xjPqD1FKMZlOmJbTZj0PtomWfe5IBrFjUiICr5HuE7Ed76O2ywtPXVV4H0G50BQfrZ9Nq5RS4RqnwliMYgEpK0NVx3Zea40PEkRA6+hVU9YlgUCe52idNMbzKnaZ1rGwsECv2+XC+QtcvXqV4Cz7wwEySWl1OlGJTcCYClPVeBcoWh6ZpigtOX/5Qv7+35r83Pd89/eok8dXfv7zYzshWoA03+sLMKGzrc3tn9jr7/PIZx5hrtvjrltvZbC9xcWzTyFdHHdmZtt0Z7pMasN0OsTaEmtKrDHR0UCoJnZaIaRCCJhMKp4+d4G9vT2qyRitNGkWu0TnHdbF1a6xFm8Do75tuFUCj4XnRh4LQZHlpElCVVk2N7cZDsc4azHGREzImpjXLuN4buuabpajEoVOJDrRCOHZ391iZrZDb26W6XTEsWPLvO2tb+L+D95Pf2+Py+fP0+t16LbbpFlBVdU8feHCf//mN7/tAwhRh1fQa1lE/1ChdOLK0YRHH/7kP/rMpx/6m9e2NlUqWyzOzXJ67gTbO1vIOhCMpTtTcM+r7uHq9etcunyV7lyP5e4iq48+Q2fHR1dPMyUM1+nN59SzFqtgaNwhNCJcICGQBEkaNNprhIPVzY07bj1y6sxclj3yOcVndq73gjRd165fuSMtFLWt2dsXDIcjnAuMRlOqqoYgGQyHWGtJs4REy4jxSFAygIiyi7KUXLlyrVEtW1pZjhBQ1iVeNCMWMnJzXI11EYWvqzhGmSaixtR1BCdpVufNqjMvFEXeomi1QARq6w9DOYUQDUAcsRgRXIzNbdImlIzbkCDCoQbLOUdZlhhjqCYllZs2MbvxcU3zgiA8SRKL0gHvSaDwwiNlwFaxOBUymuOH4CJAH+L31trTbndivHKzyXPOoZOEO+++iyRLuXzpIuPJCLuzxZJsRj9CdGN0goHbYTwc0FuYJS0KTAg8eumyGv7q+/71j/3wX1ibnZv9HfeFQOgm3PHzbcNGo9H3r21tvuupJ84yGoz4lne+Heqapz/zKGEyIUtS5hfmOXZihWll2R8PCMHi/BSPQWmBdQLZhPFZKzF1zWg4oK5LppMxx44e5Y3v/GbuuPM21tavsbp6BRBUpccah/FThFW0kjatdosrq5fZ2F3HlgoFcRM4LXFlSZYGjK/QuaLMi8P7N3pnRz7ZwWdkraWsowd0b75HqiSuLPFecOmZC9z1qlehkkhEfeMb7mP92lWePnue1StXWZifo53ntFZOIIXkyrXrbzh108ZPHD9+/J+4r0KT5aR4Hlgsv9xCJsESMyiffOrJX/pPv/Wf/7ypx/SyLoszcxw7cpzxtGY4GlPXU6Qy3HzL7cwszPKRj30YEwRp3uHK6gbrgwFlgGAExUSS1obhtT7dFQGLXUKuQIVmceTQHnKdIGVORkFXtZhpdUdo9fkxn8Fg+EI2HUfq2rymnBjObV7BO09VmcjNcQEfYiSyELE1lg3gHHAoEW8Qb+ODtru/S1lPybKMNEsQMnYV0TInRPTc2bhuNZ66dtSVZzIpqaqa2lkkkGcFrTyn2+2SJSmddsHikWWct4wmY2pTMS0nVOZgfHPPI/z54CIXSDYC0hBV8YnWJKlCJxopo7ThYFwbDUZMypLxZMqwAX1NXRJEoJyOkEJH72okOolxQMb6GCnoo4+RUioKWWXUpBlrKMsaax0zMzOx+ErxnO2N5syZMxRFztmzTzGZThiMhmR5TpLEEdU7h7AC4xyjvQEdDyiFFIGLzzyjfuM3/tO/+KH3vvftCNY/36nspP+8eIG3Nl1bW/tb165e5TOfeZh77ryTublZLp07x/Xr15jt9VhZXmZuYYGyrBrDLR8Jo0E0pmoOUzuMiHywalIx2O/T6bZYObLCkeUFzpw5w/f9wPexcmKF3/zt/8jO7loky0kPFBibMdua47v/xPdy++238/5ffx9/9PEPMxnGjab3DhGIyRfjCdWwYjScMh1XpFkW77Vmpe6buCPXHCzTSUV/MGRal5xeORkpGUjKuuT66jVO33IaELTzLm940xtZX9tkPBpz7do1Zudm6LTbdHqzlFXJE0898T8sryz/mpDi/FfS/QQhqLR63mJI1yBegIulaBjIAbzIEj750EP/xy/++1/688EbOnlKtxu9y5137O1uMBj1sX7K0tIM97321TzzzFmeeuoxejMtThxf4qGHPh0V/2VJkecQAoN+Hy8c2XaCdxUz8wki85TaghZomZOrhBRFEhSZTDl2ZOWPUlVc+rzFZ3npyJcWEdb1XF269nRqqCqH0hlI0ez8o5WpBxJ18HDXjT4rPtRVVVPbGmMN1tuGol8ScBStnKKIplLjyRBbxjl+OqmYTstouVnHk0onGcvHluh1eyRakyYJWsY0g7m5WW4+cwYXHFevXqE0U3Z2LW5U4xDPB3xDDFw+UHrLZuTRWkVg2TuEEw3oHYtjmqYsH1nAOk9lDNNpxd5+n8FwRFWVmLLEB6irijTN8NaSFTlS6kOO0XQ6bRwObWNSpiPLWkR/4BACnU6bJGnF0aJ5zVJIjq0co9PrcPapp9jY2KALh2mdAUlwkZ/hqorBzg5pETeMWqU8+dTZWy5fufbXT50+/XeNNZ/1+UJeZJ9DQlRKsbe798PX19Ze+9CnHybPEu6+8w52d7Z5+ukn6bRbnDp5gqX5Oao6dqneO7x3kQ5gI/GMIDClZTSMfjzzvTlec+e9LC4v0um2SbKUImsTQmB7f4O19TWSVMfVeprgLKSqoMja9Fo9+rsDLj1zhVTl0FbUtUHJ6OuND8z0Ohw9cYRxWbK/t8dgMKCqhqRpSpomCNVYpdCY8UsFAbZ39jCl5fTxE+RFivGe9c01Fo8u0evNMCknHD95kje99c18+EN/yP7+HqPhkLXV65zOc9Kixeb25vwTjz/+926/4/YfCV9Btp+UgngHPnsZragmNbiAVl/wIY3QgYwj/ub21g/9X7/8i391OB6wvLBAnmUcWzrKXHcWZ6EyJUHGLeOtt91Mkkgef/xRAo6TJ4+xsbHG1bXrOC3ozPZIhGLaHyKcJxOK1jSDLGEoHOmMZJALqhC7/5bM0UGirOTIzKJd6Sx+sGX5nLiKiPns979k8THG3G1t0DHZMxBcpFzLRkwSgsPZGtms32JaRcMQdhZTT5GNwPKgAHnvolK4kCgVx5XRaIpzlqo09PsDhsMRWicsLS2ytLREXhQxt907vHXNpklRZBlZljIeD+kP+gxHfQajPuPJCGMFwcvnA81RLRc9ooVABA43H3magrTIRlwaSW4B62qCj8TEJFFImZGkC/RmOtF4fG+fwXBEXVWUzmGljluVNEE3dg8iEvWoqopxOaXT6dBpd9FaYhtQfDqdIASHQlop45rZeUe70+aOO+/EOsdoNCKp66jaFvG9lE12QyIlri5xpiTJukxDwurm1rfeftedf1ca/XlA5fD5TtLi+ur1n/z0o4+wvrHGt3zzuyjylIc+8QTleMyr776LxflZAnHt6r3Fe0ttKpw3Eeg3nsloSj0ume3OcvrUaU6vnGh0Vh6hBVIrinaPNGuxt7/NtKzRSR4tVq0HIdEkLMwtsXL8JLs7u2iZINFoHRpdXOwQlYhs7SADRSfn+MqR6MV95Sqr168zGBq6M3PNewvWRb8fHzw60wxGY7Z3dlg5fgzrDaPphAsXL/D6174BG0E/7rznHi5fucrVixfY39lBJ5p8c51TN9+CcYZzFy/8hTNnbvnlXqf3mw735SPFn/VnhIhcJGHDF2UgGmfxQlBIqX/zN3/zv7ly9SJHlpdJlGJxZonFuSWctQyHE6ypcL5m8egct995B4PBiPW1Debm5lEq4drVa9SmZlpVJFKRFgWTxk5GaEWCRpbRa5tQYVuevJcSkow8JMgAMihWZo893UqKi6IMn7/45Fn+JcHmjcHmbePxlOBl/OBDwArR8F4sAo8XsdDEKOEDcl8dzcWkwNSWsi7jWBUicJj4nMm4ZjrZQ4hAnnYYjobsbO9DkNxy863ML8SbhRCorcV421hkRtMuRBzVjInd1vzCLDoVSAVpnjAeW0ztkUo9L0tdaYkMsf0mNKzjhuUsG5X9gfjygBukpEcogXMBY+PPF/C0Wjl5skS73WYyKRmPYodTViW+jnqk6HyoGz2YQyqFsYZpWZKlOWmSEkQsrJGHEhqT92YEIvJgpJKcOn2Kza0tjDGIJObWexW3d+DAC9JEoXDUZYkxmtWN7TP94eSoMWb9ube6koE0eT7cLKVkMp6895HHHnv1Jx/8FK+6925uPnWaC+eeZntzk9M3nWJpaZEQLNYYrHMNidNS11XD8bLs7OzjKstr7r6X937fD2KqmrXV9fjAEwg6UDlL1urQ7s5y7soFyjrgQ4J1FiE03kOetTh+/CR4wfmz5+jvDbG1x0mLTlQca4kM9+j9EJCJoNVO6emC5SPz3HzmJE88cZbV9V1aLUu73W6Ir41ouDKkUrHX71O0C2YWZ5FWsb6xyer6Ogtz8/gA7VaL+153H9urV7l6+RJZUSD0Gp25GWYWFumPBjz+5BN/781veOPvugPflBcKFsvA59N5i4b1/qV0FbnKeeIzT/y1D99//5sWZmdopym9vMXS7DztvIWpPZPxBOcdMpGcuvkE7XaPP/rwRxkMxqysHGM8qtjY2MFMDRhH1k2iC6mSSBU9yKvEkssUphZtHExqiqRDaOekQUXWtJecXF45r6QuP18LGJ0M7ZeqxYJpVb92WtakaU6wBpwh+PiGWBd5GiFEKwxj68NtVCC+aGcMZVVFAVpwzaYoUFeWuoynZponDAb7gOdVr76PmV4b5x11VWFMHTdfzkZcJkli8YlO4XQ6bY4dO0qnF4Pm9vt7TRxytOgwlUEqiXW2oeETleN4lGi6n4PEBKXQOpA0QYDPrtTDIRVdKkmeR39hjMHWcctVFAVKJ7RaLcppFcPq6orJZMJ0OqUoisarp1HFVwFvPc5YWq02eVHErsA56moKIUVkaSyAxOyzsqoQUrIwP89kMsFYi/MOJaNINt7EEa0UPuJYdV3xzIVnli9duXrEWrv+rGo/cOzIPMV85zAdQwhIdNJ6+vq1v/ahP7gfqSSvetW97O/t8vhjj3Ls2BHO3HJzdNjzBzq3WPwn0wmT8ZitrS22d0sUire86a18//d8LyeOneCxzzwa9UJpjlAwLMegBN3ZHi7AzvYewYu4afQggmpo/5aVoyvkeYExjjzLCLpNaUXsrBs6QyJjvpbFoxOJDwalNWmacOzocrRkffQs169dY1pOKYoWSqfNKFwTsLTyLHbnxrA4P8fWdp/Lly8x0+3F/HepuP32u9h49RUeefghhqMBabvgmYvPcG+3i05Szl+6+MaVo8f+Srfb/edfDvg8M9uJpnaff7I6pHh8IQb6cDg68oHf+MBPVVVJpztHK8k5On+Em46dQhjHYDqN1AdhWT6yxGte8xquXrnGU08+TW9mjoXFZT784T9kMjWkaY4Qgul4wsAYUq0jOVYrTBIIvkZ5gTAerQRi4NGzIFOBVppMZazMH32mxiFFQH9W6xNz94rWlwKb1e5g+ppp7UlFQrebMRoPgDiK1C4gRDx9RTjw2LUkicI1ht/WlBhTNYbUAmFFjJVx+7gQR6GTJ0/wXX/mO5iZzZptxg5lf4IJpunAEggqVksVcRotIy/HW8/m2gaXLl4iAMPJmOl0GhnQjbF7HLsiDqWUOtx8xRiZqL06cMNrFQmtdkFdl9R1FQurUDEbDCD4pqOTaB1/vXIWZytCEAQEaZ6x0CpIJlP2dncxxjCdlHgnsJknLxJ0mkbvFG+pyjFSeFrtnCyVjXumoa4Mzk7xQlLVFlPXTYpDoCgK8uCpqgnOWKRMyLSOhcpYjBAIBamWSGUocumslc85LAOtVtIEO3Lol1RX0/d86KMffsvF1cv8iT/xnRRFwice/AgCw82nT6CJOF/wnoCjNjVVVTOdlOzu7tPvj9Au4Z677uZNr38zM7NLDEclqJSAxNRThAIlPVmque3m03RbGdgK6Q3SWzKhCcT7SmpNmueU5ZQrVy9RmiGVH1OWNn5uUpIWWZN3Fkf64DWJSsHH+0MpRStLOX18mWAq1tc3mQxKkqyFkCmpsGgVPZkkEmqPqhxHenNMpxW7G1scP3Eaax2BhFe/9o1cunyN3f0hM4uL7O3scPXiOW698x5KZzn/zIX/4a1veNN/EAlbLxR8VvILG8PFkbwmyz5HJCwBrbSqP/7Qh//Wg48/dGR2pkOiNb18hjMn7kCb6I5QTiucmBKU49RNKxRph8cf+WNqYzk+O8+lK1fZHfQprSVLJGkiqaoKU08QIkOnkixN8bjIOPcW5zypB7U/gY5GHplHq4yb8uXpkU7vX1ocKhGfk1CqAYajwZfCfO4ejUa3eucJksbYKyeEEms1WkczMe+jGNJ7R55nWGueTRoFhNYNZyPamlZVzXg6BgRvfevb+Ct/5cdYOX6U7Z2rPHPlPNPJJLr7JSkOR1WZw+7NOUcQEryJbOmqJktb3HnnHQQB+/0+u3t79Ad9dOO7PJ1OomFYw4S11h46GB6MREkTfdzrtjh56gTOGdbX1+n39+LPYVzjAhe3VwdbBtEo1g+Epoc+RyFQ5Clifp7pdMp0WjKZjKnrCufzQ+KhbDRl3nuqqqLb7Rx2XUKI2P0JmJq6kajI2N4EjwiCJEnR0h9GMctDv6EDekFgYX7+2unjJ9aea3zuvaeb60Pg3YWAF5KPf+Ljf/Z3f+e3OXniOPe96tWcf/Jxrl66wutf+1paeUFdlkgf3wtrLLZ2aKXZ3d1lbW2dICQnT5zijtvv4tjRY8zPzbG/s8dkPAHRmL8pkCFamy4szrG9s8nGxnoc143Be4FAMa0qrJf0R2PG5y9wbX2dcVmjipQsT5ACnIgPrhICcGQ6JU3T5+F8VVVhjKXb67GysoL3gutrG4zGfYpWmzyNB9lBUXbOUVU1WS6Zn5thf3eHXneWVruDrafMzc9xz7338pGPfiRmtVnDY48+xuz8EgvLK2xtbZ3Y39//iaPLR/7OC+p+5BdWlR58hleuX2d+ocPxY8extT347V4qVa+vr7/hQ/ff/1/nSUJLZXR0ixPLK3TSnFAFXHDUtsJ6R97KuOWWm3niscc5++TjZEpxbGmZi+fPUY3GeO9IW+3ouWUkSZoekm2dc+g0kjnrurGqSRulwaikuyhJreDU8spFLcSlspwQCGR67nOLT6/T+6JiwvF4tDiZTLSQAmsNHofSsnH3SzCmbsLXTHSeK4pG21U2xDmJd9Euo2y0OKNGyzUzM8OrX/0aXvOa11CbisFwmyee/DTTySgWnSq2v/h4Y7nnEAWzNCVNUvI8pdvq0JtpIyRcu3qN4XjIaDKJoYXGRbuKZnzyzwmlO9ADuSZdNWv0Z0Ph2N7eptXKybL0UK5hsQRjmwgehfIxaSM0HtIHsosDiUdlKqSQ5EV2mDM2Gk2oqorhcIhzcb3earVw3scRztXRF7rVOjQ2a3c6lN5SeUtVRua4a6xCVJNxFWLrAoSoR1MKicC4yNRemJ+/OJ5Mdg5DIoVgaa6Hks9KPJQQtFttPv2Zhxaqcsq73v4OBvv7nH3ySW4+dZrF+QXqqkLx7IPiXLTSXVtb5+LFy3gnWD62zPGVU8zOLpBnLXY3d9jY2CA4FzWAKhJEVTQ9IUkT1jdj5JKSiiRN4gNjo1D4llvv4u5X3cPa6nVIJLrIKU2Jq8uGKhHQUqMTTZpkjXC4ucmlAhdFqaX3VGWFlJLFpUWEUqxvblHXY9KkIJHq8DA4KM7BWXqdFkJqxoP9uHYWkrqGO+6+i9WNNQbD/ShTwfHQpx7kbW/vMjc3y7lnLvxEp935jyKEh8IXhWsCaZGSkX4Bsmc0iAs+4ptBKbySBDMhBCiShAceeOCnLl28qOd7PVoi4Uh3iVuP34JGYvARK3WWIBx33Hk7C/PzPPjxTzIZDnnHO9/B1voaVy9fRAtBu92mSFMGoymi+feDg7pJKGj0jQLho/mfThLaWYc53UbLlDNHjv/nTtC1+QJdnwZItPqiYHPf2NcdCPhSUoQIh3yVg9FlOp00wGsrYjl1FXGfxhYhuEA1javz8XjCdFpy+uRpbrv9dpaWF1FakaaaVpEyM9shz1MmkzputBp7AKVElFw0ToJxc2QYDWtMWdPvb6PS2BFIJWi3i6i8V2n0GqnKQ+O05xaKAztUiBljraKg1Uqpqoq9vZ3D7ZMQkfwY/1y8H0xz44TAIVX/uRKOLMuwxIKB8KRpwtzcDGUZwwuHwyHGGBYXFw+tWtPGitVa+6yBvg/kWQq6y4DYHUmI9meNwZlsNGahyYg/IF+iNQHJzadv+p0szw5xoXjYxlW4eO7iC+8XFufH99x9FyeOHOXhBz9FEgS333wL0sc8J50kBBvBZqUS+tt7PH3uPJPJlKMrp1haOsL83BI3n7qFPEkZDoZMRuOGLW4RsvE88p7ebBelJZevXIodcR0xvsgI0KRphlSS2hiefvop9ve3qEwJMo7L3sUOVkgRX4+MGy8hDvyKGiM8U1NOSoSI9icheOYX5ggisLG5ialriiZy6UB0CmDrEoXn2JEl1jZ2GA/69GZ6WAdJnnHPq+7l4Yc+FQWtpmTaH3LhybPc96bXsz/od8bl5M1zs7MPuS+RvaVT9SVDHA8aowAIqanqiIFe3rz8pz/0oQ99X5HnZErS0jmvuf1eVhZW2OsP6Vd7DCZDggx0ux1uv/02tjfWuHjuHDfffJp+f5eLFy9Q11UMbRThMDjhQPajtT50ZLDNfU5D90DFArUyt4xWGZ32DMLzH2prvlB4U4P5JPKLarqGo8FbBoNBFGbisM6itXxeVnUAZmdn8bY8VBhHmUEUbZajCVVZMdwb4H3gnjvu4uabb0GlCdNptBzNiywyfqsxIViUiHYRwcY0BikikOWEP1Sqp2nK0SNHWFxYZHa2oDvTZTydsL65ydraGlVdNuNOdejva23ECQ64Nwdj0sHP4YMnL3KOH492p2trq6yuXqOua2wVTcY48G9+3vo+HH7P+PALHPYwOkhKjXMBZwO9Xpc8z6Pt53Ry6N+8sLCA1slhusXBB44AbyzKO+a7Peq0is5+VRXV9I3jo7UxavrA3iNRCiUE8wuLzM/NPzwejg4BSyGAdoLU4tAuWAghptWEe+6+Z200HnLh/NNcv3qFM8dP0Gt3GU9GSGKe2rPAp+TSxcvs7e4zOzvP3Nw8aZrTa8+QqRzvBEVeRKzKWqQSBBn9faQSFK2c/qjP2vr68/yvI56WIkg5uriAq6eMB1sUWQTKbcPRcdY0+iwdHwSI1p8qiRHNSjGdTpttmGY6rZuRW2Kc5dixZTyO3c3d+Bnb7P/P2Z8Ha5qm6V3Y79ne7dvOfvLkWllZW1dVV/XeM4xmtI0GhCRkWQqwI8AGgSFkjMMOIgA7EIRxmGAN2xiCUVhWgIBAAoE1GkbLjKTRqHt6lp7urt6qu7bct3PybN/+Ls/iP57n+zJ7qqqn29WR0VVZWZlned/7uZ/7vq7fRdM0uKpCSUFVZHjb0DZLhv2C07MJvSLD5xXWWS4cHHD9+ed5cPcuRiqWy4Z3vvM21WjAa596gyDkTq/oJQT7x691PPZHFgYJYrchlaLKMvk//g+/+i89efKEwSgOxV9+8RWuXb7OctHRWc+8q5kvZ9jQ8sqnPsloY4O/9df/OmcnT7h87VIcVcwmCK3wMqbRnE/GdG3zA5jl1YFtnX/mOYqHQFVWDMoenRM8d3Dl25cuX/7m/JlInYKP1Pmc/zBbhZ5Ops9HAZ7At5HH27btOoHBWsdwMEhV0q9fwriZiS+IbSzz8ymFNjx//QYHB5cQbQAd6I8GKKk4OjzkyXHNbDZBa0XbzuNAM1korHVJZyMZDIeM+gMuXbzE9tYG52fnPHlyzM3bNzkfn3N6fsayruMsyom4QSGsq3i0P7DmK1tnUVIxm06xbYuzNePxeVyJy6eDaaU13kX3esrPousavPNIodK9+CkxUaYNVIx9bgGBNgpnHb1ej+eff55Hjx6xWCw4Pz+Pg+9sY+2CXxX4PM/JpMJ2ns5aSmPIpaJWmkXd4IjzF+/iNq5t2wTJkjgPu3t7p13XfeX4+GTdqUkp2N7qoXh64goh3HK57M2mk58tioy3vv4dfOrM8J5MmYhP8NEXJ6Tg0cNH3Lx5iyzL2dzYIjM5RV6yv3uBzOQRfarE00KNiErerkEasdZvBaLafKW3ktrQdY5+L2d7c8jk/JjDh3cJXQ2+I4To7ldaJ0NvWrWnxJAIjXMoKelVFbNZRHpqk0gFIiBU7FaGwz7Bwnw6oakbMqNp2obMxAKU6cg3Hg4G1HXL40cP2X3ueoyC1prnn3+eydk556fHNHVN0wS++c1vsnVhl9q1Y7usyf1Hx1OLAF0Ozvze2/RVB5KpyIyyQnL7zp0/96Uvf+mPRGV9YDAacvnKVeq6o6ktx+dnPDqOh1xvVPLqa6/y3W9/k3v373Hx4IALBwf89V/6RZ6cHSOMpKhyEDCbT9dEhmfNz/G9t08TXYSgKEvyIsdoQ9nvcePa8/9VbnRrrfvhDOcfNoi31o6m09lzGRnOxkwq61u8a3HWMptPKYscowRt12CDxYsW6+fRHtB53FJwejbFmIIXX3qZre0dbAChNIOyx6AsGfYqnrt2jaKEzo25ffsOPuExSVJRqUAaRaEUzracn57w5PARdd0w6Pe5sLvL/vY2uzs96nabtoOzs4blYon1ccXuvI8ncJr7+OAiIhQo8jy66vOc/SsXuHbtKo8fP+bBgwep04qUZx/idk+rOPA1VuD9HJdQoLHDCukUFmAFKmi0jAD6IEAaiddxMH/jled5/OiIw8eHnJ6dogTsbO9EoFYXYfcWT9EzEXam4p+tjWaYK5a5YTyesaxj1pXzAS+g8Z5A5Apdu3bt7x5cuHBeN/HFesqNV3TuKUVGCcli0f3pxw+OXrn33j2mT865dGGfYb8XMa4JeYsUdGiWTc37t+8ybRu2dvfRZYUiZ6A22aoGhMahhWF8dh5BcqGLTGAncDg2hhtcvXgZN1sgmhprl6mzUligsw6VabZ3N+mcZdoGajRZleGWdaIV2LhxTOiPEFw8DIyOkdYhxHkZDpkZmtkUJTWtbVFaURSG6XzGaKMizwWnJ8dkraTrSoKoUCbynArhKGm4uFkh2iWLs2M2di9AEAwGmxxcvMLx4RFKZcjcc3Z6ytvf+k742Z/+A3/XDHcT/v/Db1sIUc4ifm/Yv3TW/dmbH3zw6qPHT7I8H4YiU09+/de//C9EjZykzDTXLl1hsLXN2dKy9EueLI9Y+hNcz3Pw0vNY5fnmO2/TZYrdl67xpd/5LSaL2KME7zEhct210sjkM1RGg4wz19Z1ONulFBFBXhb0eiVVnuHzwLDfO+9nxV+VrUf/kOKiV1erj6uyIYRX57P51mKxQBJPiyDi4Ha+XKCMJiuzqLVI2y3v46CwayxG55zMJvR6Q67fuE6vquJcI8soqpyyKpJuJ0K2jk9O+ODmzTRTkoDBEbVBUkpcUgfHFMqSS5eu8Morr3BwcMDe1g7SOB49vsn33vkO9+4fMZ3OmS+W1M0Sa2PAXxTDpfhjKSHNMbrWkRmDRzCdzglesL93EBWhNkBocSF2Pc7GDsSl3zPP8zTnim3makYUQsC2ds2PWXN7tEJphfWeyhg++fpr5EZx/959Tp4EtDDsX9hDS4mSAW9rutZTpNMtOBtnG1JRZAWlqTg9P2Ne14Tg0trcs6wbNvolr3zilb8htcJ4HcWHae7jvWCFgBBCgBebN2/e+jcePXrE44cPUcDezjbGaJplm9Ajii51pEfHx9y8c4e8rOj1emRZhtaG0WBEUZR452i6jtlsjnMhXVejGlloQVZkSK14dPce0/E4fW9Wr5ugKAuGwyHGaO4fPlzPuNrO4dOLYUyBWvGxhUDJaFAwJjKWEPGKEiHzdeL3qPVQerlckpm4Ndvd3SZ4y3I2x3ZNXHak+COtBEYKlNHkSnJ2dkpe9SiqIdZKDi5d5OZ77zBfHkc6p/X81E/+5F996cYLb9MG/Ecd8wG8iV3PDwW+KVU9ePzgL37729/8Xx4+vheZ4gh6vQK85bVXX8K2LbZrUVpwdPIIQs7jx485Pr6HFw290Sa///f/dMyOG5/T2paiF+ULi9kcpQXGFMgg8G0XN6aBNICPHY5Nowshn94kiqqg3+9RViXBCy7uXfy7mxuju9Y6JPKHFx9lPl60NJvMX1guF7RtjTFF2lZEpXLVKynKLCpaXYR2WeuwNrBYWkLnOD15SKZKXnr5FXr93jppMs8ztJJ0tkFqT2cbmramqgqqqkheqjwWG9dGrq/1CCRl2WN7u2Jzc4e93T2a2nL75n0e3H3E/Yc3ef/m25yOn9BZh5Q5Qui05UodiYrEwxAEPhLj8QSWTYtzMVZ5dmvK3dt3CD6KDaOWRBGki+tcBd5LPC5G/yRs6mrI3HWOzsUibYwhEJjXUfW8krAGD/2qhOBxtuG1T7wM3vHg9hGPHx2SGc3OzkbEbciAswKnFXmWRYY0ccgsEfTKHCE3MfMF0/mM1jq69L2ajAOT8eTKhb0L9MsS8CmwUOCtpZ7P1sCw09PTf/G73/nWJ54cPqbfKwm5YjQc0jbNetjpfNT3dLbl9q1bLBY1uxf2yPKCIivIpGHUH1IUOV3jyEwWB8g2ImtNFu8XpsjZ2t7Cuo7Hhw/XV1nvw3o+1iyXLJcLvG95/PghR0eHiY0k0lD46QZGaRX9XdGhjLMWk8crRNfGmKTMGLq2RSsZv/cyRm2H1pNnOVoKLl884NbNW5GakBChUqp1ZFKRGYwWLCbnnGjDwdUSHwRlVXH9pRc4Ho+pp3Pe+OQnz//nf+JP/nmtNF7EWdxHDW+aLIkKw0cWHtE17asPHz74C9/+9ls/tZhM6euCYBQtS1wzif5AJFILMp1xenbI+HyMMSVN0xBEg9aBq5cvMZ2MufXBe7SLBb//9/8M7777Hvfv3V0HHJRFTtPWCBFz6JSOK3ZkLDyslf6rIE2F0Rn9/jDO2GTG3vb+f+c6z4fkBR9lrxhu9j66MgnNZDL+/Gw+TRuSOMtp2oaAx+R67dOyLp7unbUsFzW2hfHpDKNLPvXmpyiqPnVTJz2Nii9TiF2S1jnD4YDRaEDTniME6EzTNZ66qena+AKrTCU7haCuG+7eucd779yibT3b2ztcvXKRS5eeY7DR5/j0MZ1rWTZLXOupyhglM5lM4n+/XKYHV6+zw1SCY1dFiTISkxlsZ6Nqd7GM8Hdtk+vcRFqbVnTWIlycN6wG4aQhHALaJjKjszyLWFDnyKoKowxda6mGPQietl3ywgvXCA08fnzI8ZMjjIFts5HinOOproRIYHuBInY4IgRKY6CqIASm8zneebSA5WLGf/GX/tK/+7/+X/2z0zffeP0/i9/36MOQQGWy2K0ptfG199/75x7cv4sgsLW5iZGBYb+XRI0eLaN03jpH0zQcH5/EuKK8oCh6KKmp8hItNNPpDKMyls0idilKotH4YJMVRrKxOWI4GjCeT7HBopWm69q42XQeY6IbezI9o2kXKAV13a2BbV3XJJRJhlJ67Ses8nzdTVtr0UpR+xDNu/Hy/EyoeCxAWsu0todhv8fpyQn9qkTt78ZkWgHCW2RQ7G2NePD4kKOH95EmZ//KdTpvuXTtGh/cucu86fjjf+Kf+Esbw4336zpu5qT7cHVpg8cv3IevXGme0kr9yu1b9/7LO+9/8NnJyTnUDtkpTC6RosOKNEtLw2wX4iHbuY62i7o2RORiffDOOzy4ezeKfJ3jO2+9xXg8QQlB2Ytd6mI+i6EOeLQya1KFlHEu2CybFA8V6Q9lWZJlBXleoLRhe7jzZHdz5zekFxj0D9/ure75H410FDx5cvSF2XxK1wWUjA9G29aMNgZIFT9lKWX8pINlMZuzXLbMJzVlOeQnvvAFelXBeLpAKRO3WCqC2fMioyg0xmgWizmTyZj58oSua7CdpbOsjaNKKGxrWS5nxCG7xDtJnvW4fOkKn/rUp/jEqy8y2OoDlro94/7j29y9d5N6vGB8Mom6BFfQttFRHtJxUyiNDFEPIkXUL6kyYzgaIoRgMp4wnU5ZLBe4IOm6lnoxI2rs0gA1hQfmRUHTdHHuEuJcKev1aJqG2WIGaZjadRZtMoxSBOco+xVaCerljFdeeY7ga46Pj8lOFIPBgCLT8cVPKIjMaLRMWyfnwPkocwVyo3FlgVaS1gUylXN4+Ej85f/yL/+n//K/8i/by5cP/oJM+3Ylo3pYKcXxk+N/5r133315NpvQLwpEcAwHo3idCZGxjHoKwp9Op5yenVFWfaqqjzERJTLoj9jd2ol8pFxRiJK2abFJYyJlFKvqTHNw8YCHjx5w7/5d2q6NMPh0yOVZjvWQ5xn3H9zm3v3bEUqXkKcrrVYUVsp19yaTFERKQdXvY53l5Px83TG51kZfHxFSVhQZTbuMVzUdo5SKPMM7y3I2jXOlVNQynRFcR68wXNzZ4ubde8zff5dqc4v+1hZSS6698Dy7uxe6V19++S+6ZY1OWyH/uyqMD5EJrvyHfx48QjA8fPDkPzm69eSzV7av8MrF69x57w6337lNN1ug8x5K+HiIiw6RpE1BCYSIan6tBdbGyPf5ZMJiOktx4HByeIRzjo3hgM5aNne3ePLkiMlkGeOfktrfJczNKthSyZj4kucFG6MNhoMRShmMztjd3Pt7Msj7UWLD7118xMcu/0JvOh0PmnqJJE9Wg5pev48yOokLPZ2PiRXTxYTx+Jy69nQ1vPHaq2xubjObnqZ7q1lTz6JvKr60Siv29nYZjYYMhor3b8WrQUCtY2Ri0evSSlxSln22NvfY27nEhQtXefGlFxhsFdFUKBVKFbgQqH2EVXXzRbwWWY8Knlwp6rpJs4IoYJR4tNQxGVRqQogIT6Nhc6PPxqhKIsfA+fk48mtmC7q2o20b6q5DG4M2BpPmEst00pK6lkh1jNwV27R4LdGqxNmOIs8py5ygHa+99gLf+lbL+ekpj7OK3vURMov4DJzDEaI1Q0b+shDEZI/g0FJQZln8Qsu0pdvIeXT4mL/5t/72v/3n/rd/7r8XgtMQQnQReY9Smm9+61v/9Pe//3ZcQUsJXmC0JM8zbBcQ7gdTWs/Pz1gul2xf2KPs91HGUKiKflXRK/uYImexWHD05CSSCL2PxWv1v+CZzCdoFRA6JpA45wk2IjmdawlItre3GQ0FOztbNE2DkobZbB5h8qnTLNNsSIbAdHq+3mJ2XcTMFmURi1/CPljbpXmGZL6Yk+eJPJAoB72qpCpKuq6j7dqkjE+HlY6zwgt728jgOTl+wrvvvsMrn/oUOs8YbW3xB376D/7NiwcH3wvWSxGfyg8t2r1SHyo8AYHvPN63+vzs6P9+fHfyszvZNq+9eINyI+MTL36Co1dO+N7b73D73vvMlxPyIjBrzrC0KBOvnCHEPLwoBFSARAq3jtV+1q+YmSjnWC7mjIZ9itwwnU7SqEKtC+Jqw62UQniBlhlF2WM02kBKjRCSQW/wd46fHH9kUbl2dfjh4vMRTR8SybyrXzmZjF/onKMg0DYLlJIUmYmGQmdxvotxxM6zmLe4TtAtLS+/+DLXLl8mWEemClo/j1YAGfENbdOQFz1MXiKkRgHtcsHDwzs8OjxDBk3lGhYWhMjZ2j3g0v4+H7z7fYzS5EVFryyRUtI0gcXCUwJBQo5AegHnc7oHh6jZkmJZx2ufcxjvET6QO0vQAu+jBkdpjW+6yCWioyg0QUVVbFCSIKMvSQnFoD9KQLWa8fmEo6NjTs9OqZdLPAKT52ip0Doyia21mNxgCLRdi/AOXZQpGiZQ5iWhbcEHZAgMq4rXXrzBV3/nmxw+fERZbfFi/0rygTmCi2mj0mi0NLRuGa8GCFQQgCToLA0RoVMBtTPiwYO7B+dnpz+5s7vzS865+JB1DVpnB995+1vPzWZTqqJAeYnXmrqOh0DnIUiJ8AGtM1rbcfzkBLygynrkQpMjKJVkMBiiMs1i2iKExCgBtkNIj0raryBhOOqzubnJO+9+j/OTM7q6ZbFoaNqWuu2YzeOy4J13vscswfKNNpRlFdW0VY9RVUBw+NYyPT+PdEgfh9K2cwjRYZ2lcy7KEKSkbZcYrXFtR5YZlCho2xaT53HOAWTaUBY9Ts/HzGYLjM6i5krpCPBHUuQ5vdxwMlny6N49Rlu7XH/xBrkyVGXZ67xTPuC0+Ai/lpIELZGN/yimjz49m/+ntx8c/9nJ8ZKXn9uPN0QL2MDezjYbn/kin3zpdd6/8w6yCnxw711OZ8fMlhO8CzgXO+zgQ0oA9kglEsAuDYyTHkwIwPsovvSBLC/ZUIa2bWnaNvGw6wiHSyzurMjIegaTS/IsFu1BbzS5dPHiLyuh+FFSPDTAoms+Wtm8mD13dHIsXWep7RItFL1ehRQhbnmkwKc4m9lkTruMxMFLFy/y+idepSpzFILxssWoBFiPPgu0jMO7um0JWnL/4QOcWzBrFggMWVHStR4/j6kG1lm6bklwXcQttJb55BQjBI2QHN2Bnjkg15ajh+/z5N73OD+6xag+xfiAMgqvHLgkXkPQek+TiHsxsbLFutiK22aOOlti0xpemByZZQRdYkwZOxcCpqio9io2Rlucjcc8evyI8WTMYjmPuFSp0ZlBacliuUBpiZIRm2G9Jc/LJCjsGFYFTb1AyQwlJBuDIc9dvsy7tx7w4NED9vdG7G0O8MGnmB4XU2JNRrtcRuaLiGLD4APSg1SC3CiUDBSloe06Tk+Pv9jrV7/Uti1vf+db0S6h1KWHjx7sCQLeebrOIYLCeUFdJ3ncigKYpP7exoyswhhKnWGQVEVFWVYcn57g66haj6JOifVxr9zWDZ3owEO/GkQQeQeFKZG9nKJ07BclQgp29/fY39/nvXdv8a1vfYsnT54wn88JwGI+Y55lDAY9hsMBVVnSuTahSix5mdM5u+YnWedo2hadGWzXYoxGBB+LkNJxuZBrQtsQvI1rejFjMp5GNbYLMR3F5KAiCH93Z4cnk4ZWKh7cvcfmcMRwY8TNmzd/9sXnnv9Tw8Hgr3W/S9kcQkBogQq/Ky5HRETM0dHhf/D48OhfunvvAc2hpZ/3uHhtk4IMVNxAaanY3BjyPK9y98ldBoMDNvYuxUMozBESHj18yMnpCXW9iOMLKfGrCCkh1qxyH9waGxwSpUAqRZbnFFUviRmjnkwqE+UJvYrB5pCNjWEyMTv2tve/IqR62NgfjSKiAe7fu/uRm65lXf+EbWL2Vql7mLKIEnARYuBfiLqV5aJhfDZjPmnYHmzx+U9/gcFghJKCtm4QSqC8orOximodK+NisWC0u4UpNHuXLvLc888xnR9z+9EtUDHMrJ7fB+FYTI957/gepdIYNFm3JPeObHKOWNzFzvq4J3tYNScsbrHlj7jUc6ieQGkTGc4+NsDBWbTUuABdGtXFlbDD+0i3WwjJop6yaByNCyznns4FfD5AlD08mqwY4kWODZIyywgbA4yRwAHj8Tn37t9julgSQ5ADRWboVnE6WqeXvEP14lZiiaMsC2wbXwwZAleuXuJ8suDobMy9u7fZHHwidp5JyGmtRQkTWUChxfq4cVslkTqimDJLGe/Wtnzn29/6ifPTU6y1dG2zFoXWdZNEcHFeFRcJHU3XoDRJuBeV00FAYzuKsiAv4kZEBU1mSpwNeAkm00gdrS62cVjvcSFynlCKycmUL/39L3F2fkyWFUhgb2vIxuYmrbVsbW/x4ksvceP5V3jzzZvs7Y84OTnm5PSU6STm188nczyWullyctaR55qiKLA+UHdNLJoibuicdwkQF+cVtmvouo6QmFZFniWnWQDnKIqMssxZ1svITRJP471JyvitrU2yB8cEqemahg/efZeXXn2VrCi5c+v2n3vu8uW/Zp/Z+oQQyHsVvXz4VNnsQ9T5CM/5+em/8ejRw//je++/z7vvvktfbLE5GDBbLhiWPUKAR4/PefLonNlyzpPTJzw4vM/54oSgPP1BjjRLBsMBRdFjYyOwvf0CRZFz8/Y7CXcTo4f8ausq4vebIONiIJE1hZRIqRn0e2zt7DBvaiazGabIKaseW5vbICTOBTKpuLC///cR/iN5RB9bfC5U+x8JjL85ubk/m85QUpHnGf1hD0+MfPEiZWh3nslkTld7sIoXr7/Mhd2DmLvlXAIQSWwd7RZSxhdjc3ODT37qdR6ePObRyRGz5RIbooo5N5rTk5r5XCcKfkMvtBgZyELNppwyqhSbPcHQBCoNPZOT+0PwS6r+GJF7aCW4CkIHmYtiRefT5dtB8FGQFsBrAYUGoRBSE7SgbQTzRYNDs2wddd0ydTWz+Yxx47C6j8iGaF0QioLQ1KiuRWoVX6L+Czw8OuHodMJ4MsULQdt1oBRGCfIsR8roth71N8kynWYakVqYZZqqMFy+uMfp+Zijw8ecXTrg0oX9dSb8KovMZFl8wVJuWTxIA0YIQhoKSaUoi5wiz5qqKnDO8cpn3iTPc5RS37p//95X/84v/63PZ1mBF/HL5RHRXyaTREAGgo+5aZ21DIZ9+v0iqlzzPloVCDSZyZDEA8f6KBa1tqO1DUrF78P8fMq733kbnUk2+gOU1uzs77G3t8fJ2Rld1zGZTHB+wXwxpm5mSBUoCo0QFc7lbIwGT0MDvaVbdMyXDWWexbhk4po9iMi3brsuImuXCzKjnrHGeAoZi6tPBnMp4rB7mZhJIrG1QzqsEILRxkbSXXmsbThrOu7cvMVgY4NlvdyfzufK/a6dc7UxXLvogkiGbKmZnJ/+8/fu3ft3b928zVvf+AbOW4pexsnkkC//5m/Qfqnjg+/d4db3HjCfntOFJSZXZLnAFJKyyhAKWtemYbNCacnGaMhgOMDRIJMfbn9/n6qqWCwWeOIGez6fx39OV7AVGKro9SmKgu2dPWaLJVpnjIYbCQEsaJuO4ebmWZ4Xf8W7Hz36RwPYj6KJBWQ9bz6xnC0I1kU1Lx5HR7e6QwfPsmkYn05p5p6t4R7PX7mObyMoXBkVtxPervm0QsRT5hOf+ARN3fDu997GVAX37z2gyHL6Pcl2f8Bp84Dm7JxdO6UKS7YKwagyVLlgt2rpFYpCWbQMUSTXLQhG4HU0e0qZo4JBYaJAWklEEASlED4+LAGJFBrhBUpogpB4L1PBdBiZUWqBF4qmbWlK2HHQeM1kaTmf18xtS9dI7FJBF0l43maookeVZVy+sMvOzi637t7jweOjiOMQMtkbIvhKpRW9KnOMKqibGiEFSgmKTLO92Wd7VHE6mXP37l12tzYp8jytv0mxMXFL13R2PUAXIjrOQ2z3IDiMUrz80o2/d+36tRi1U1RpBKHaP/pH/+iff/t73/nbk/E0dosJHYKUMfbIOgwxvNF3jrJXkfcrqn6BCgYpDcb0KPIqxiARcMTU0clsSq+f88anX2c2HfPk8QPAc+XKJcbzMbNmlkRzPXQy2CoV00GFkJyfn691I6uCIaVEahiMNrmYHTCejJlN51jnI2bD+/gjBDpv19aGum4QwdOG+OsEYJQmW23LVBE7q6ZOK/oYnxR8IMinJuRA1P+EEPDWEoLG+46H9+9TbYz4zGuffGdvb8+tPZAhzujyqlobmknPwaKp/+iT4+P/x61bt8Q//NKvxcVOr2K2OOG9D97mzsNHTGcLZFAM8gFZJtCFJStLdGno9UqEmNO0HZ2VdDaSEULwnJ4dIaVgtBnFmpPJJPGsM3q9HsONEVXVYzjcYGd7jxACp6cnLBtHNRgSQow5v3j5CpP5AusceZaT6RwhAovlnK2tna83bXNvvph/bLHZ3tz7cPEZ9AcfFY08nE+nV0PnMNowGo3oQoTAOzxBBWzXcnp6xnJegy956cYn6GWDNddZSkHdzJPqN54YWit0Zvj2t7/NeDZmc2uANJqzkzHHwzMuXXiRpr/BdgY72Sm9qmZ/YNksHUUhUDqgtI9mSB/wMo8SUWlwWU4oBqhihHAWNz9GmtMIewkZq/VfFPI+DcQTaetGcqt7BN5Fj5AwEuc7vPKIzDIMAWsDPa3YqgpmjWfRdJy3HblvWTjJwrd0BDqVE6QhVwUvPn+dje1t3r99n/P5DCVyhFSpAEUR4+phFzLiNLNcg+0YDXs8d/USi/duc3Z2ztGTI65few6CW3N7Vt2q0hoRYgqC9wGHjXYFosu71+uhpLx1+PAxVdWjKnvx+uYsly5f/Dt/7E/88b/03/zX/82fVel60nU2yih4alaVSpNlGaPNTTrXkWUKQ44OGdubu1y6dBXXWg4PHzGejTk+e0LnGi5vH1CUJd/97jfollNsvaSXC0QmEHQUZQ9jTOQdNQ3buzsMhyMIYLIsfj4uDk+j6liT5YLRZp+XXnyF05Mz3nrrm8guzsKc66iXq9ACR5sSZZWMgCyCj2JXGQFZuTIUuWa2mBCCRymJlKv8sEiLdBaCVPhkRZBKUmQ5XggQBm8dVkru3LvH4dHR3TdefT0mo6wCtYqMZ8FiMU20/eyDhw//8nsf3Oz/8q/8HZaLBb2q4OTwkPvLWyyWSzrfYnoghUdnC4KQyLJE9+N2VWsZcbZdm2aYDqU1o9EwcrVsTBA2WRycz2YzJuMxi+UC6yQhRGZPVZb0+/2oUdOKg8uXuXzlcvzv84ILBwcsl7H7EVIh8BRFxcHBxV8cDkZR48aP0flMl+OPKj4vjafjHes8RZUhtIhCOi2xbQzRa5qG07Mz6s6yN9xja3MDUxQQ7Fr+r7TGuo6OjtwYTBA05zM66di5uMvexV0e3L2PX3TU9464Oz7i9PAdtnnMxb0pZRYoTEOWe9BR6OZFL22fFNZKhMoQOkfpPnK0H2l5508Irsb7OdIbRJAE7xBJjSyTItkLGXGwgMIjETjXEaRJK8boj9Iqrrl9cCglMCIgpUPJQM8INoJm3klOZh1Hi4ZxbXHB0EhFKPpkeY/93T3Gs5rZfE7oGmSZk5sijRBEHLJ3TWzrPTStJTOG4Dt2NgdsDSoeH5/x6OGj1DYXKAIKwSoROTOGtrNrFXIk+0mClFgv2NzaHu/u7n49fo+f4hJIUUc/9cWf+nd+57e+9k+898HNnTzPab2NZMZVNy2in4cAg6pHEFAVPRazjqqXoQtFYxvOzs/44MF7KC1wogHV8uDRbe7ce5fFdMoLzz3H1qjPeHyKknEoXmYFZV4xno7jQN9b6m7BnftnPHl0iAzgug58SNCwgDE5jx8/4e2332N7axehMnxbU3fxeesPM45PT2nahjbhZoN3oA2+66KFI8+QeIpcUxlN5z158Ejnoj6p9eBjlwyezqcTLG3Pil5Js+yAqDsq8pzGw2I6m00nk6Rm90hjKMqMpx5eEeZd+/zDR4/+yt1793b+3t/7ZZpmQVUq6sU45prVDdZ14HwyHWuE7tAyx8j0XAfFrO4iN9x1iCwe/Ps7e+zt7nL//v2kzXE0CXPrvGf/4AJKae7dfRhz8dqGme2ol4uYc2YMbddy4cI+Zb+HFIKtzS3qsl5vFUUIbG1uz3Z2tn8hVxqpsx+v+Khc/K5hs2I6Hb90cnokjVb0B32CjP4n6cEQURLLZc28bXFBMtoYkOWKpW0xKX+rbVpmsykokRJLLaKLAWzVRoXKFOdnZ7CsKWZTivYxZjLmxeKUjUFNXlhQBoRZX8JjKlFG6OJATAeQoSP4FuwSd/8QXIcQHhk8ggyCWSM/RZIRIOKpY4UkdB1GrPQRCZOhUvJoNGNhrSeXOeioqwltixKQ4VACSu/oCSj6ikGuGDeBs9mCw2XNzM9pFj2m3Snz0zNyqWi6hsV8Qpnn9KpNQFJ3jizPcXXcWnkfw8y0dFRGcHl3i3q+ZDqZcHp2Tm9wCe+amDEv9HpLKa3FGB2h+i5iUQMKFwK7u3v3mtY+6pJmI8uLCFBLg08tzJ0//Ad/7t+/dff/8x8KI7Gk3DEhkSp2VEGIyL4xMQurCwqkY9acc/PhO9y8/wHj8ZzGjWnrOUVu2NwY8PIrLzKbnSPbfW5cfYEgItenaRcQHD1tyLUE1yS8KmxsFLz73j1Ojk5o65a2aaOwMrh4ZdUF1i3QuuRsPEWrjOl0SQiONrNUvYqtnT0OnxzhugVCC9o2OuKzooxrYynIdTpMvKXCUnhHRqQhaJknQakiSEnnfHwWPdggQQuccFFwqjTdcslrr33y4R/5Q3/4P1/RFAkgsqfucCFE8N5v3nlw/7+7efvWC1/++7/GYj7h+vUDrly6QDuPfqtm2bBY1tR1Q922LJuWtrO0dYudzRjPZ7SpM3U+au6EcmxtbHI6mSF1hkBRliVtO+fs/JzZYgEIit4AlWXoTGPtIsVYB7zvEkWzY7mYspzN2BiNcB60NBQFeN9GYUcQ7O1c+K0qL29roX+snA4N0EvWg2fb99l0eq1eLqmKkiKL8nt8QKYHPLSOJ0dHLGcLhsUOmxvbCCQygJEKHxQES5FlNMsG5QWt62iVimkDdkF+5uiLlnzxgM3+gkvbDZv9JWXexFPG9dcGSSEhiBVDxD81bkqxhtWv0aFCru/TK+QpQiC9TD+Xfj6Lfi3fRUm69CGe6gIEcm1cFDIFAIawNiZrHaX76MjwFBKCDBTSo3JBWQaGVaA/dRwvlkxby/S0Qy1blJMoldF4z9lsQlVtMBwMEaGjXdYYFbeBRVkQ2joxfUxM1RwNOJsuOD895eDCHkbLtQnzGRNimocoVNB01uOCREXn/q92TWOjAdizmM0p8yJtA+PV4MYLz/+/PvvZz/4zb33rrTdW86ii0IgV7kIqZk3s0MqqYj6vqa3F2glHZ8fUyy7RDT1VWTLc3OHSxT1uvPAc3lnGD4/ITMeiXkTesgCpDbos8HZJWy/wtsU7y4P795mcj1k0NZZIQnAu6q4mdcPZ9CGvvPIKwcP33n6HrqlZzGcslwv29/eYTCZIY6jKMr6ctkGr2C+uinX0fGXkSmBi+0ieGXLnMdohdUdI2W3Wu5UMGaHjrE2gooDWS5wNVL0e/9gf/cf+9aqqHoYQhFJqbd0KSdfTBseDx4/+33dv3f3sb3zpK5yfHnP1yhVef/UGuZF0vQZzYPDWRkuOtbgQIhCvaxlPpjTLJs4OtWIym9JaS9Xv8Sf/1D9BWzf8V3/5v+KD995hY7RBr6o4ny2ZzGsWdRe3VGcTvB/j2g4XBAhFCJ7OWbKQbi3Wce/ePXb29+PnGMMFsD4uboRUbO1s/4L3AaGECPzoSYka4NGjRx/S+JycHn8q+ECexztq13RImeJbkdTzhvlsiQiCne1dNkYbFKbAKB3Xh85R9Urm3RzhAyoErAg0NDhvqawjmwl2yiUHF+YM+gt6vRlSObw3ICtQEWkavCXIuI70AoRzyYiXHNmCpJZ2SWKfyAVpmOi8Sye3XNHCWJl1goiai1iYnrKP/TOwpGcBYasriBAy8ZcDQkSsg5KBXAa0dxTK0xOOodJs53AydZROkcmCW6c1c6HBBNrlkqPDR4x6ffq9kk5AW49RmU5UQ0O3XFKUJQMXHeazec3J8QmL6YKd7Y00+3nKwVFKUdf1et0eyXwCk2n2dna/7Vq7NsM2iyVsPjU1huCpql7zc//oP/rn7z28/wttU6fhbw4qJa/KmLw6HA7IixJRW1CS+XTC+eSc+WJGnmdsDLfY3BnRHxRsbA7xruPk+AijBWSaeuGZO3AiQxmDKgdMFktq63EodN7HFBucTW7SLGe4totbVAJKZTw5eUwzm+A6yxe/+AWuXr3MO++8x2wyJsvz2MFKGWFy9ZKsKDDaAI7OBvBuPTtSSlJpUNbicZR5hu5aitxQdy1ZYSI0PUStk9QKJTXWeow29CpNZ6GpLT/90z/zS6+99tp/nZ6fp5EgyPj+SMnR8ZP/y71bd//01377azx++IiXn3+e115/iWBruvkc6SW2SzlZIopiJZGEmRnJoBeFlj4tAuqmwVrL7t4uL167zm/85m/wwrVrjDZGzGdz3vrWNzk8GVO3Lcpk+ACL1oJQqGCRibXkU45923ZoQGrJeDKmbVvKyuDdKv48vudlUbZF2fu189mM3eFGEEL8eJ3Pzs7OD/ykMYbHR4/3nIuOZCVk/KCEXHuJ6kVDsIHcFAyrPgQZT+dej/l0THCe8fk53nVopWldQAlLTzQUYca2aLk6KLi61bE1ckjlQGlwFYJNEJpQxix2N2+TdynaAYRiLXUXIqy4bs9mzj7dihB1JrET8vGlI4Ya4gJIhTAC0UV98LPKTCUViKd4VO89Qcr1hiOEkBCkEilN6sY6NCFlyHuMgUwocqCQUQ0q8DyYxI0LOvJlHt69zdXnrjAY9pGiwdsO5128dhkDtqPIDRvDPsYo5ssl0+mMg51dbFKqruD4Ee/R4p2H9LkLISmKgsl0/NvzxXSt7SmrHtsHB9Gouv7cvbywv/83ft9P/dR//bf/1i/904vFgsGgjKCv5GPLsoxB1UNnOcWy49HDh8zmM2zXolPefZFrlLAY5alyhfItuqvReZ+265jP4tC5sx3d2FFJaLuW6fk5nfc8sJ752ZTZ8Tl2Gk9oKQRGGYS19DPDwbUrjEYj2qbha1/7Khf2L7CzsxVJeyFEMFzati6XS4yJ7nQX7LomKBURI7kK5EpBHcH28ftvo5q3yOico7MWY3JCkHSJDT4YjjAeFouO55+7dPrH/tgf+/OrA2sdkQR0CeG7bOp/5v33Pvi3fuu3vsq777zLS9dv8IXP/gRVkTGfnjGZe3znEV6lzqqLXCY8wce/d85RJ2a6SA14pjXL8zG/8N//d7Rdx7BfceXiAWdnZ+xub9HYwMnZWcLU2thtmiwiTlZbO7fS6Xh0JrCd5cnRE46Ojrh27XqUGoh4IOMDBxcu/sNer/etzkY+dJa2pD9y8Ynej6fDZmvd9mI+vyGAIiuScSgyIIw2dG0EdEkEVVlRFCWZyRj1B5F/kgRYwVl6mcTi6ZDopmXgFlwoG57fE1zYrsmHGaLcINQKYRvQGhEs3tf4RVxvSgJKrO5Lfj1cJf2cSKfKKunxKZYpnTZSxEhn61c/9QyJL8YVYzvwsaPyz6xyn13teu9xQa1//+ifSboEYlid8NFr7kOHVoLOd6Ba+oVES4HUHqkzqsJz8yTqT9yo5HxxzuGhpAvbFPppSKEwOpoDvUOrQFXmlEXOfNkxOZ9iO482eh3CuPqxKpiO6OGp64bd/Yt3v/DFL9yxH1KgunVm1+ofrQh84Ytf/PNvfeNrP3dycry3tTVEah2/9t5TFAXDfh/nAuOTE9r5EjqH8oqq6NErKzIlKTPJqFciXcfJo8ecHB4SmtvkStAu5uRdSxk8VZGx7w2T5YLczjFlSbd8Qnf3CH98zIaEme9YtDaqzvOSixsjnnv5Bn/oZ/8IX/7Sl1FCcHJ8zNnZGVV/SDu16JThZZ2ltY6mcfT6RQzKdI5MBrTREbGKY2PQx9dLgrdkOkcJSdkrUFrQuQ6TwhtBYBJLaXNziyZIhkP42T/8s/9xnuffqJsmok/W8uWwsiv8kQ9u3f4LX/2dr/Gtb36bG9ee4zOf+gz72xd59dUXkQqO7j7kg3dv8fj+ExDLSFwMItpTkq9PynhQBh/AB7SUacPnUD5QKAVK8fjhQzzw3LWrbO3ucXJ6ypPjE05Oz5hM53R1i8xKkNFQG8cbgqbroIaiMDjvuX//PpcuX4nFitj5dLYjz8rTjdE2rmvRqeD+WJ2P0fkPXLmeHB8dnJyeXhKIeI0SkiDB+xgU2LYdXdshpY5RIkWJQkS+8ZoxExj0Ks7rM4QG7RyFtDxXSa6PNAc7AbVpYXOE8wa3rBF0qLAAWce5jYvO6lUljidzZIiIBLjGBxB+3dmsOp8YaxOHo+vOV0mCCrFAONZeFu9tjKKJ+Q/IhOb0wcUilVpSqSTBreBbYR1t430U/MWWPN6dnQigVVRMu4BWjlw5NkuJMGBEjqDH2aJBVgM2tzY5rRfM5xNUVVGaPOpKktw9ywyugyw3bGxsMJ7UjM/Pmc/mbGwNIpQq0RljIkcMzEvTZpwP7OzuftA07XnXtT+guNXWk/eHH4LsZcbc/pmf/pl//xf/x7/+H9d1gyl1TC2wliLLyfOcO7fvcnpywrDXR3tB4zvA4INCSoNrLPXxGUcnJ6huSVUqdnPHdpWjioDwLUYLdGhwy7tsGI0bBKzvaG1gaTv6Wc3SFPSVYmE108bReodtHMtlw3y2oGsdBxcvcu/uPeq6Ztl0dM4x6A/IqxJvHXiHdR3n5w1SLxj1B2RFzrA/QIcGb1tUcOQqwu1SQBujwXCtkpZCRthWgM57nIC8KPBd4OWXX/nSlatX/qPJLObCi6e0dyGVDFmZb73/3vv/6Ve+8uXy69/6JhcvHvDFz32BQuVon5HrHJHD5evXubBzlQd3Dnn04CYnZ4+Zzs5TfHQcF1jv8CLeRlZBHT5dpVWKQAorW4eI3fBeWbK1MeLShQtM53Pu3rvH/QcPogo/hDWC1jm/tk1JEQHxR0eHnJ+dsXfhAO8cEZukefe9d//4c9dvvDzIs3eEFDKA/7GKj3zGWCoC5Fm+5R3kOjI+lAHrbRz4EuIJku6LZZYjnacUEtG0mLLCtkuKfs7mfslz+7t8+923qG4ecrGc89KFjs3hElkVBDmA2TFhOcEIiZc+zXAqBAEhXRTIJQ8KMl5xhMhTJIEjuBZERxAefI7AxGKgdJrPpAGyTIXLp2x5GVelOgRQEQkidbxWiJX1PgREUvSGdJWKXaJY22+FCBG6LQQupFlRsATl8HhEFyh8D0zAhg6NZUsGyj4UouKRNjxqOrJqQL+3QW1bmnpBoQxV3iN0DqFjEJ7QHuUlRVXipKC1gUldsyE3CSsNU8yjiMmwDpTzKGXIipyLV5779awoQaoPbTeV/118gy4OWD/zyc/+Pz/4/q0/ffvu+/+I6WXoJJDM85xmWXPv3j1MpsiMog6eQgm8tAhqRNMxygSf2Mi4Pmjp5+fofEpe2JiQoDRB13gV8Gof4Yeo8wnUAt9qWiRLZZkbx8Kd0GSGuS846zLOakEbNNevvETbCG7fvs+ysfQ3N+lE4Oz8nBBgNl8gZYx3sqElyID1UVIxns/oZZK+KSi8igdcPUP5JVmeQweyqdnpX8JITZASJ2QUdApJayQLJ3BOcOHCBfsTX/j8v5ZlpnVOkmX5KmNm3f2cHB//e1/58m+89Ftf/XVGu31++vd9hj4aMQuYjZJm4ik2RIplgiuXLrLT3+Xx4QPuPHyfWXOG9hOmy7PI3XYks2icwUmVDk8vCDbEaCURj9QQHCLEhVCVutaD3R1eun6dR0+ecO/+fSaTCUpm4CzBOnxQdKFFVIGunnP85CG7+zsEDzoIhNGcjs+r23c/+BfffPW1fzWJwX68zuf07OQHrl2LxeKT1lrMiiEjJbiIvmhtQ5uii0Nw5EW2vjsXhQa/RBQZtYCgFNc/+QLwgOPZGdc2A1vDDmEakDFxgI74yer4zRc6QygVHd4irDsSZFytC2Tc98dXDKHSzEekBAYZTXGkyPLYIQeE8KkxCukVi34rISVoleB3Ig1i48BakobWKsLDoyZmHfMQM9+FQqZhuFYqImbjdTgWu/RxR9KHj4bWzlHkmh1pcCLQTi3n7Qy0oJcpfCPwXQc5VIM+zXwSKX3ORu1Kv8LoaF2YTKZYdyF+uknRq7RCJ41GSqKj7FVsb29/e8Vk+cE8qI8144gQgvvpn/59/+bpLxz93XZeS9OrImTK6OgpOj9llGXMLJyJjp6GzfmE50POm1cLbrxcsL1/hs4XBNGBKwhMcMIipcerGqklqgzQQDidgxeIYBABVPAUIppccy8oBPQzwa7JaDqYv/cW9w5vciHrqEXNcTejlC1h1MeLDNtB5xxOxrgXb228aqcZV7OIIY7DfoXsXNyy2eieJ1jKomQ4HOGcx3YOmamochbx+6iUJmjJpz/9qX+73+//ZtdZtE4zxjQS6LouLOf17/vlX/mVP/ubv/1bDAYj/sAf+AMYk3P/9n2ubF0jlwbRkj53tZookOUaaTQeQWstyhg2NrZRSjIej8lyTWcbhFC0bR0N34APMh6w0bJOSNYlksO+Swkue3t7DLe2uHb9Ok+eHPOd73yXprX4QGRNpWc9ELhz/x6XnrtOvxqlZQ8UZc7Dhw/++GfeePPf8s7Pf+ziU/WqH7h2zeazKyvOjpISpIiIheDwvovxLFKQZTp5RVTyKC0Z9SRLoZksasTRGbO7HZs8oL81ZmdDI2QDwuGdwAsDQaB1bB1JuEbfNXjXpUHxKmlBJX2HjYM3fNpurQpRAOlilfcOKUzEaQaJIP66IOLAWa4TRiXBdYjk04nbw4hZxXu88OmaF7+RQsTwudULHQNDXcrzIrnN43VOCBM/TgXORhiTkBolQLhITixZslNKPAo3XrJsIOiCvlEMhgO0MvgQMFkOrkGGmEmWZ4Ys08zmLbP5MuJiTcyPf8rmC5GBLQTWCTb6w8l8vvy1xWL5A8XHe89wOOTgQv+jMsBDCEFc2L/wq1/43Of/wtd+5zf/HDkMN/u0Tcvh0WOyMkOoAWG+YNNa9syMz72k+OL1ir0rFgZzQlXS5QO8bzDWJrlCSjoRILzDPXmMG4/JQg8yQ5AmRrhYi5BggkK4gPAd2I4MjROCoe2YPX7ErveoDc1AGx7ajnNZMLOeoASLtsEHu1Zpi6SYlCkJ9uT4hJ1cMywLdLck1wqjFVoF9vb3qYpeCuvzWO/WnbEQCtt6Xv3E67+6v7//79fNYt1JruaFIQSKsuRLv/7l/9OXvvQlNRgN+f1/6KfZ2hhx+90PEAuY5WfMxqeMTzI2xYDJdMbZ2ZSz4ylHJ495cvaQ6fyc2s0RyhFEh9CSvMjpiYrRaJP5YkrnPINeEbtxIeICwLrEu4wZb1JEy4UQgs46vAy4AJvbO9x44SXa1vP1b3wTke5PWsmYH6eLSEQ4O6Xf38DbuGVTWvP46Oil23fv/InBYPBX/A/JJrtcVB8uPs/OALxXNE3zetu2cdir4zpaJiu/SErYgF/HxMQtT/w15bBgMV7A4pS2e8Lt3/wKe4MjdgbRKYtI/GFlUKEA0SKlXUf/0gUEAWUEPq3OhVLPdDkBH9LHGwOqkg5IIEWa3wiR0gCiBkOICMzCO4T0T41vIk3uQ0QZxN8DfOhQWkY1tEiUvOSIFyHldaWolkAkPDrn15fdkEiLSsfi4WQbY15C7JCkNnF4KDq8DWwLgdQlh1PLwi4pyiFlZpguauzcsbu5QWg82piYoZ1ptInD7MbapGuKL4ZanVbEwWHrHTZI9i9efH9jc+t4nVb6bFJmVvwQM6AI1ja8+uor/9ejo8d/8vjJ4cXMGGaTc3xbY4xh7iXD5ZIXsoafeH3I9dcDeucJXnW4cJ1Qfgqz/yKcv484/zqhk3SdipYXJ5DOouscbEmre+isjzADRCfw4zFd2+Jkh7WxK1WaeM0QgsK2ZFIwMJphkTEygQvFHo8WnpuHUx6cn8e5m44mUm1ygo1iUy0kVZHhOktXt2zv9TD1gq5eUmY5ZZGhy0F6juJzIOTKeGyoFy07O/unL774yr/iHW41tM90luxEKZDSe5bL5aPBYMAXP/c5Luxs891vvsXJ40N2+hu0VcXx2S0On7zPbD7nbDLh9HzK2fmcuZ0glAURscVKg/MdjW0RJhJBtVZ0XU1eRHj/zt4ely5dYrxYcuHShYg1do7OtjRNQo50bTKPBmSICJXTswmvf/JNHj464sGD+3HzKyArcpACbTRHT47Z3b1IpgxSq5is4h337t//M598/fW/8mMPnE9Pz55Faejz8/OXItMjunhXbma7zuSyWNvR61VkmY51g4DJM8Z1zXJ8RH/5mIN8zEE2ZtSvkbqAEHU6aB3Lgo/K54Bd502JZ30wMiRz47Pck0AI7Urrnwyj8TCNA51IFJPCpW2AR4aAIIreBHEwTEjXK/lUExS3eiK1vGEVUBt/3xDRG0oJhIs8I6l06oAEeB+9myHEGbiQSGEIwq2H0FGSFKcyDofTEnyDwbFZGLz1nC46lq6jns1obGCxbMi1Yqffxy0acBGCXvUK1GRBay1121GalYQpPM1TkhKMwYiMjc2tb0ilnDYfVqG2tmO+nFMV1Ye3FQK8lKiyevT6Zz7z7/3Gl//hf1IvlzTzOVkQdG1Nrzvl+Y05/+ibm2xfc4SNU9pBjVA9vDVo5RGzM9z0DNHO04c1Qoz28bNT5HIG1qB0QegiaE6JCtAIDwqJkxlBukRGUPH76wPe17GrdJ48CHa1YLtfMqRm82BA5mq+f3zOwhmyvEAhEVqgjSHPMoosx1jLbDqhl48YlRss5nPEPERxrTbxeUHGjlhqglS0zmKykk+9+dn/83Cw9d1VemfUmUm6lGMvhEB4z9Vr137r1Vdf+ecPdke8/fWv8uD2LbaHQ/Y2K6rScjJ/n67pmI4XTOdLxk3NQnW0oUGIQJZp0NEgaztLa6OHS2tBhkYZRd0taZczHp2c8Y1vf4flfEFusnUEdjXq4ZxjOByyvb0dkzsWS4KQVP0BtovXzDfefJOHjx5HG4vWZHkGUtJ0LUiYLRZsjzaS4wB0Zjg8OvrZN+FabrI7P9aq/dLFy89G5RR37tzpSSnXcHIpYoVdXUSjmxeqqorZPhKqssA6x8nZmLIec6BmPNdvGA0cqA7QeKlxRiMU4Dqka+KVSTyNmllH+T6zEo+zmWcifmVCFpI2WqtCJNZKuaiRIep48PGKJtZVKml8CGv41nqWQ/wzXddFewOJbYKJ/rY0N9JrMWJ4atuQIsbDpI+p62KWulR6zT9aeaQ8kiYEpDJkJiImRlWG84FF09I5QTUY0XSe09NzNvOKoqjw7RJLS1kVaKNouo66s/RkltzyqWiulNlSElTG/sH+b0sVX+QPsZtCLOIU5sMDQyFQKs71Lly++F9sbm3/788OH77Q1TU6CMx0yk9snfLm53bYvr6A3gKhMjK3GbtEd0pofxU/dTH62giEyfASrJ3jtEPnEtFZ5HKJsQpBh2s7QiepXMA5kLJCBYH3KsYUk8VsMiPwLm71dHAoa9FSMegZKukJV/cIZcn3HpxQ1xa0iuS9lPBqjKHQGtstmI/HXL2yzbDXQy5s0mpFD5N3z37vYFHXfPqNN//Lg4OLfyGEINI1KxBAaIkIOv73UiLwlXfuX3ru2lW++9ZvcfOd97hx5RovPneNXhVnS14tmC3P8bKjDUtqv6SWLU56lFDosodWga71hLYjCIsNgeAFZVFQljmLxYwyLxhubTA+P0cgmU9nnJ2cMJtMaVxL1aswxlCWJUURrTVFr8f1Gy+wt7cX1/LPP8/zL7zIrQ8+IMuzNHPyzGYx7dZ5tzrtY2eU59RtMxpPp//4cDj8z33wP3rxefTowbMD588tl9OLgQ4vFRZJoXOsa7EuoJSJ91kDUgUC8drkxJTz2QK/cPTMCRf2xwy3LGiLI2A1sW0MAZ/C55ACLxxeJIWuMqBUHPoKjw81QUR3cexQ4mwniAheWmlt4nwoojJi1lAc8AovEUITdLRP4CWSGJkjRIpZwcVUgeCeYvPTJka0NgoBfUy9jKv71QMVrfEy/T6rwilTUlEgqaETwywaO12snELgbAPOIZXCaw2uo5KgS+hcw3FnsYuMrcEGj8b3OT0/48qlA7yN0T2DIkdicSyxfokPJlZwqdOsXeBkhvWKzcEWW5vbX82y7KN1GCEgy4JmNdz/yIQXOVLB/USYHF707ZI2BIrTm3y+f8gXf6ZPcVDjRoGQGQQa1TmwC3BtHPCrGFUcwirUbx7DA5EoCoLPolVGCTQS0VgkJgYHkrQ1SiYsRjowQkCj4vIuzefQEuctRkh2M8NAOy7mQy4Jz2+/f8gyaHrDDYzJ41U5SHSZY4Xne4cNVy9l9Hs9yrMxWnisT7oy7yK3GEPbWC5dufHtgytX/pWmayOo7Xdlqa+6T6U19+7d/s8m5+efvfO9t3ly6zafee1lrlzeR8lA8C1SSNraM562zOYNC+fpRLxa+laRFQWuVbS+ZbmcRwGpCggj6PWG7O3tUddzvPeRrYTDtnN8aBht9bh8dZ/j4xPu3L3DcrHAhRaUp3MNnStwQnByesb+/gEIhXfwyTc+xcnxCUo4clXQeYdvWyanY8obBt+15DJHhMiHts5xfDL+x7d3Lvzn9schGZrUiqdc9YF1Dq0UzgZ0ZliFvT/NbBbkWqGUwOPpgmU8H1NJQ88v2B627OxpROkIWkCWYfICicT7FoEjCIeQDqRPOoUAsosCHOVjbhAudjMh/n8gmT1lSn5Z/TssQUYgOCpuC6SQ4GXE9oukil6ln8bfJooEVy+jT12QDIheibCS0LXJSuEJwiYFg8I5i0QiMGvtUTS8RrK/EDIaOl0UMvoUq6wRWBfWnBytUhKrjKGDznqMF/QKw9x7zuslRTFkYzTi/sOHDAe9iAZtl9GJLWIr3DY1MFy78GNrKRKfSDAcDt+ez+ffHI/HH/kQeO/Z2t9jkBdJQPcRGW6I8cPDx9Mns1nl5kv60zFVMeWzP7lHcQAMDCrzWOGi/cVZ8DbtFlWUKEgVrzA+xtY4OgQaEQLe+qgoNhq6FSeH1aogIi1CiNdXxfqaq7WKUdgiyjLiDUnHg0jBKFdUlUbpXSSCt+4f0jmHImDyKobkaUkLnC4aZq2j6vXRWYOQIW6YvEOiEEJjbWAw7E8+97kv/NnhcHOasKThmWY9fcE8trE8fvzo37t384N/9ub3vsvpg3v81Bc/xWhjACFmmNlO4CzYLmJcOqtYLiyLxjJftLQLz7lPkUFdTWsbnOvw0lP0o11kuVhS100KPYCT44ia9d4zGA64/vzzSKVYLOccHh3G74iMwQBZFue20+l0vZ1z3rK/t8cLL9zgzq33o5ZIRP3b++9/wGc+81nKIsLoECBFZFJNJpMvLBeL7RDCyY9cfA4ODtabrrOzs20pBEqrZNiML2gQgRXjRYRApnTsHoSOrX+zpF84Lg3PuHrBkZdLUB0hZrkgpcK3HT40SGXxoQbZgjRIpRHCxUGyTDtyqVLn4J8RGSZtqUxXGDxBOJArDGSc56zMfgidNl4rsZ6I7vxkx4hbSPH0xBJxg4VrCVbgQxRSyhA7HZ/+G6kEwofYLvs4g9BSRkzoM9criJ1Y8JHiFxGnKsnuJUKxZtOEEFf/UinKXNF3nrr2LCYn7O3uMzl7woMHD7jx4g20yiiKKl7nmpBEl7HLsjY6xYWML3UIns3NzdtxHPTRhSWEQGg68tbxcdsKKQP3P7jrp1ZwoASj2QNef3NI/2UJpYJcYG0TUaVegRUEoQgp8wml1smocSanwEiC6hHOQWLXHON4RY4mx1UwoAysB87O+xj4lwIfBWleqFTMxxJRlhC8RguHomO/hOJqH+8WfON4jjA5Wd5HKoV1DqUNres4PB2zVaq4iVXR1GDxKeZFUeZ9vviFn/zXtza3fsd7EFqDdXGu+IysR2nJ8aOT/8PN99751++9933OH9zlH/n0q2wMwPkWozVBGDok87ajaeD4eMbx8ZTjsxln0zF5kbGzvcvW1hZlleOEZdHMsL5jb3+Xa89f4ytf+Qpf+9o3MEaxtbVJ21jOzyeR7GgtN268gLWOx48P6bqOfq+/xqhEv6Kg61rOz854/PgRV65cizYaGXjxxRc5OnxA27YRiRUCi/mC999/n4sX9iN030gCPkVMne0Zrb7Y7/f/5g/bev1A8Tk5OVlzmyeTyet100QNy8opnehtXWfT9SWgpY70P+9wvkNllgLBxdE52xsSkc9wCFSR45UgdEsEDqUsgZogaqTxcX0dYp6TwIGwICxBKHxIG7DVdSBFJiNX684oVRbpCxOsjypjL5AyJHxZikP2q3lHiiZxYj1AfHrlclgfoG1R3mAyRXAhnuAhdmMEuRpQpWIhElIzi9E4ziKCI6TOJwiZhNjP+HxCSCF9cr3ij47ZeK3TItDPJbWNupN6NuHK5cvcvX2Xuu7Iqow8L8izHC8kVVkmJo9IRGqxbv+NMezs7PxqWZYREPVRnU8IVMIg6/gSfeRfRrHd38xl15DVD3npwpKDGxJbzdG6h7Mt1jfIIBBBxu5UJp2TWDmSVy1nBJaTlQhjEJUkiIbQzYF+LFYuFh1jNF2IqRlCeDrrCEHhCXHskFS4Mq3vY8cbSKoElHMQLCPpGVQOd6nieDLheH5CNtiKK+UgKIoS2yoenk4p9raovaLxFq/ilVFqjfeSz3/uJ37+0oWDn7dtg1DZegYanklbF1Iymc7+zAfvv/8f3X7nezy5+wFvvHyNzb5BiwZjojXCWkfbeo6enPD1t97m5q0HtK2g39/mpz73+3nt9dfY2d2ls5bTyTGLdkrra3qjin/qn/onuXP3Drdv3YMgmM+nPH70hPF4TNc5tNZUVY/33v2Ad/y7tG1L27WpmMt1s9E0LVJD0zXcuXOHS5cux2KCZnNzxKVLl7l77x4iHQRFWXD3zh2az30mxazHBZQUksVyzvn5+aerqvqbzw7g13/lH1F8ohqT5IZ+cmVlitPGoIWOKt+Q8tKVimR7U0RqnndUqqPPkgulYW+jRegOJ5d4mUXDZfAI0YKy+NCAtLE4aCBEywbCpwc1UfdkCuPzEd4qVXygg7d46eOKn6dLq4g8iJsv4ePQWKTwteiliA+twLGKDYiq6ITC8Tyd3WgQNjFYEDjfJgNpAhsHtXa2ixSgho+JrfHEVcjA+srl06ZfpO3Aah3ug1vLF5TRUafURf9OLgV9E2icZTo9Y+viNXr9Aacnpxz0L2N0hjE55/MlMrF0I9o2urWV1iCgKis2Nja+5qz72HW6COD6BXWZf6w3RwnBwcGBv+g7dsQDDl63sOVQeYV3Dc43aBnnOoT4QyQxaPBd/P4m0SYhppHMZ3OEn5HPDapr0WIYIWjOokQRY5aQSVuVOtPViy4irUCR5mghKtFJySBaODIjEF4T2g6NJ4SOl7YyFteH/MN3n2DtgtxEdXhLdMDPncepEoultjVBa7SWoBSf/swX/sqNGy/+ua5r0sEBwTm8jxoiGaLfazKZfOG733/7L9364D319je/wedff4HtzSJ2d8Kk6J1A3Xa8f/sBX/nNr3Hv0Qm9aosXb7zCjeuv8plPf54LBxc4Pj7laP6EZmlxSIQ2bO/ucfTkmPv3HrK1tc3e/j6T83O+9/23WSwa6nrKfD6laVrm8znGZNF242qUiofu6vssZezMO+s5PHrM+fkpW1s7uEQEeOmll5jN5zw5OU7LZcXp2QnLes7u7j7z2SJdNgNtV/PkydEf2N/b+785a3+0zqff76+Kj2ia+rlVWqFIRUArhQsW5WNOeJZl2BCHt4QlRjSMZMtzm9vkAwViGmcwa02FAzlfc4QRMSRu5cSUWjyz6tZxliJEcmnGLVZISuG4wPJJuO6T8jm5yLVIM4XI2MHLZIGIHVVwLr0U0bgZ7+sx50qkPCkhBcHbhN2IQ+M16AaRPGWxHQ8uVjqlZMxK6jqkkLiEXtBSYG2I3VTCbvrEcRVSIIOC4KOEyPl4RdEKZR0GR6YERoCzHefn52xv7/Dg/n12Llr6/QHGZHgXw/Oi4jys3erKedq2Y+/C6HFmzFvDfh/zQxzHPs9pV8XhI/7qoBC44qq37G80ZJemuF6O7EYIGWHspKFwGn+loClPUD6pwGPqp5QdUvi4Le3v4u/P4WgMlOvCErzDexmVxS4QggKX8qY6nxpFmYyVEWgv1wJP0DKgpUBIRQgZJnRIBZVb8pkLGZNmj29O69jJK0XQOi4ChKfpPIHoabS+Bad54cUXv/7GJz/1v3M2bj7xESjnn7UyRZX95t3bd37+g3feG/z2V77Ctb0tLl/aR4gZQgnwfTyOpqt5//YdfuXXvsx8abl2/To3rr/MxvACL934BBcvHESrjoNm6QhOgZTkRcWNF1/iW995m3e/931A8tlPf5az81MeHx7ivSAvKqaTlLK7qCnLirIs4lwsiLWNpmkaer0eQmuabkFdL3jy5Ijt7Z10m4Dt7W2eu/YcZ5Px2nzcth3L5ZKiyONQ3EcOfBrbvGa7bsd7f/wjFZ8g48yg835/0bTPOSQ6K6FLL3nwEashJVppjI5reC8DphFsGce1Dcfe3gKKZdxeSZXEUTXBNYSwSFYDFU8NKRPe0631G6mPXhEx4jxnba0gKqO1Rag2qlVdUjIjEF7FzVR4WhxIQ+Kw8owRJ5giZUgKEZAmwtX9OtVCxxopZBzceoU0BuFU7LIivZfgIr5SuJVFQUTGiZQ4omrUOp+uBynnamX+I0YUW1wyLAai4V7Gq4KRODzGewoDZS7xdGgj8QLOzids7VwAHygLg1aR1xySmValYW3wgc3h6DdGw9GZEtI457qPGfoQrENk5mMflADVYGv0hb2dcTfY64wvK4QXODFLL3xAGkOQIVLuRLx+ChmSoDmRLBFYVYOQZIM+tuhRb1vkoaOcTNC+hxBV3AuIGucl1hfUvRH9wQbjkzGtW2ICaB+iYz14VErrCLaJ8xcZO1m1UuCnoEiQbBaGP/iZy8zeOued8ZJse4BWcXvTSslhB2edpbGeoAo+/doXPnjttTf+VAjiZPW9JpAU8M/mbArz3p1bP/+t73z709/+xlvoYPnEi1fRIiBklAYgW+rWc/PWI/7+r36F+aLmlU+8wv7eZZTM2Bhts7NzkSBzlvUM18UBvrU1C6a8uPc8IgTqxYxAx8svvcJstuDLX/51Apay0jhbrDHGbddR1zWzWUuZ55gyi5lxLsZS1y0UJsYdO+c4HZ9hfZdkGxbnAvv721TvZWBd9HQJxdnpCYJApjVN260zvxaLxcGjR4+uAR8qPjtb2x8uPnWXJu/WXh/P5ntCKQSKENqEknAx8kZIlFRxWCYtjfMYF6hUw6W9CtNf4NWciIIC4VuCaEHHO75IMwBSy7oe8KYIgSBc+oZGTo8SMW1RSBE/UpG2YpTR1iDjViTea0i+rNRQmZX9K56k3sunu1C3Ni7Fjog0Z/IS4QVypWK2FimLOLgl4jeixUSkIedK6xA3XEpGNzEumjx9GujJlU81rW2FUHFwL2WCKrrUeUVNSRAJmoYn05IqV0xshLDt7u/z+PAJ23uXMFqjJWQ6ge99AqtrE5NCteFgb/838AGVKfuxQ8DwzI7444vP0tXTPzMcLkxxoAlolLO4fBFV6xLQIindPULGORkypA0UKKMQShN0vH7Eq2dHsb2Jrx4gTubxwCBCrVzo8M6A1wRdMLp4mXkDi8YhbBs3XjxV3gsRUCF2WVpKdFSXkako/POtJxgDpmN7U/DmQcUHv/0YMyrIKk3hFcsAM5kxtROcFLzyyuvf/fSbP/HHNocbd5/l8yDFD3zJpJR+PB7/09/4+jf+ya985depZ+d88oVrjIZFxJKKuIlyomU8nfOVr/w281nDyy+/zO7ONjIIqrxia3MXpXJOTs+ZLabMxmOmizFtqCkGhmvPX+H4yRH3791ByMBoNEQISa/X4+z8kKZZpqCAkqLIAMFisWA+n9EsG7TWZAli74JlOptRW8FouEkInuMnTzg/P2NnZyclvMQ5z872Ng/uP4xabxFom5qu7dYZZulkTiJQKX7kbdf4/HxlgLu6mM9TwbFPs6FWVoJkYyiKgsV0iuwacrFge6TY2MwIckJQNSpaa9NqPK7Tg5DpIYzkv5XeJcg0pEnLi3SzilctESuw0HE+InWaA6GRQaUHwRNcu7b/h5XkY0UhXD0wSUQYURvJtZc4vKsVo0hs57AW3qlYqFyI1g4fEskv8chWhdN7RNrW+LBSUYMMIeptQhQfWk8ULsqoOXJrTGuMtY0D55U/KwoVlZRkWlJKTb1csL17wKOjQ2azCYPBgGVno6crAfGllEghWNY1eV5SVdVXx+MxOzs7QX5MmlvwDr88izlnH2ey0NmyfnLvlxHNp0wu4qEiPEIFpPBIExcBPtg4QxOx4wwRcBSJASaAcgRyhCgQPmCEQyxrXNMSlASVgU2k7aDJsx6h0XTTCfe/9jU6qdHSI01cvysXZ39CekSwaB3juDUWEwLKe5yzBDpkcJBJvLRwfIvni5KX8hPun/YQvWvYpBWyUhNMxud+8jNv/SM/8wf/ZJ4Xd6V5aiMUQtAkBvYzxWf4ja9//V/77d/8TRazCQbL/v4WSkevocNGjnYL33jrW9y7f5fnb7zM9sYOWmQYUzIcbTEabeGcp+sa6nrBZHFOKzpEJvn05z5F0av47a99FZNlPH/9GsYY/s4v/wqnp08QQpJlGd42OOfROoLTqqpkOOwzPhtzen5GYxuqqozPpANtHcF1lGWFc5ajx4/Y3BihE/1ASsm1a1e5efM2Td0AMUlkuVzEZ1SbyPfpLFVV3t/a2no//KhxyZmOwsHJeHzde0+WZzGHyEeo+CpUbbV27/cGuGWLaGdULLh6YUTe71LXs0TqqGKOnUyXtkJZfEmEwMtodUCK+FJHNmvK10ory/UPj8ODCjFzSzqCeQjCIEIBNg69ve0IToMXax6xCBGbEXzcgoU0ZF4lZ4vw1PwXfDylxQoW5l2iHsr4MaWAQcJqGC6TxCcVslXlDxFU/1TkKfGIpFGJBdi7iO8ICDob1uCFlShRa4MPJPtCwEiBCYG5i3qr4XDAeHyOyRS9fvkD6u/V3zvnGA2HdzY2Rl913jOdTfmo4hMC9PuanlnEAvhxxUdmtPXR82XlEabFSYcSEnSIgYJaEWQswqh4qDhagvBILcEoPBE0F2QvDk9Di5ie0d4ZoxoHvRHOSaTX0drjXcxWA6qmiV2pcFgR8KTMNqMQPnXaLhYYIwWZCBgR4p9Pl+Z+gRAahOogzBjlcz57oeP0wRHCX6fTniwr6ITh9/3hn/t7n3zz0/8LkxXHLqR5Whezzu/cvs3p6en66ymlpK7rf+4f/v1/8NL0bALesbs3YndnEykjCRMCQmke3HvEN7/1HXb2dtnf36cwJVpkVPmI/d3L7O9dZD7v8MGxmE9YdDOaUNMflTz3/DXu3r/NyfETekWBD4E7d+7EjtrH9Im2bRJhIn+GTKowpqLMC3RmePjoUVygKJkQNJ5ca4b9HtZanhwdcvXKZfq9PkHGWd7W1jaXLl3i3t17BCI3yq24PtpEG4739Hr9m5PZ7Px35SRGhfze/kcMnKs+SimOjp5cWk/BhQSlsT6OCayNa3apFEVR0WVzVD1hq+rY3RSgJzg1S6ddeEZxlQa5aWOQqgKo1O0Y1jqB2KLHK1dQ8YTxBIRKwjIZryNWJAaRUFFUqGOCQMRzrOhucX0dkqlUpPVzcH6ticFFrRI+/bkBRHD8gGAjWPCSIExiAoX1kHMF6lrJzLvg6byn9SksL3g676JGQpCGzRJ0VGD7IJ4qdte8+6TiFfFEjzE9Au0cEljUMy5fPuDeo6PUXldrqYFIWJFVFvf+hQt3Grucd13HsgkfKzDs9S9Avrsuyh+lbwa15bvpT5oqYNUSZwTGGYQGqWNHI6RPZuBUyGVImheRPsWo2yJq3hHB0z0+R52DkhWWjBAcUqfiLRxL19AZiQ0CrxTWC1qbhKrOIzRkSqBFZBwrLLlKPm4JAhsFojJ1acHFYtnLgBnXL2bsHo45WZ5TbGyDMPT7m+dvvvnZf87k+XH7jFpXSsnkfMp3v/3tmGCa7l1SSubz+cF8OqXQhs4rtjc341bT+9TRKlxQvH/zHpPpgmtXb1CVFWVWoWXBzs4lDi48R9dFLZvtGqxrkSqQacGNG1fZGPX4tX/wPqGzXH/5OV56+SX+h//h/8vp2Vkyh0eGt/VtSrE1KKXjNlUqHILNzU0Wi5qz83PyokCbHC09RZHR75VkecZsNufs5Jh+r7d+RrIs49q1axwfHcfts4xud60j11mpGFN97dq1X9jd3eWjis/HJJZ2dG3LfD5/WT3D8IjM3siJWc0LhIjbr6qoUAvY7RkGfSBM8LJGmzxupZ4Jvo9djcR5D8ojYypxLAxyJfAL6Uq26oQkXsQOSiqJFz4qokOJ6D4X4ejUEM7xnIBqk+4ndjuROugTgjIWllVRCZDW7WE9L4hy/dQpEbcq67ogQhqEJ3li8oVJpSKa1UcRQ9AZQcTYXBsEXhq8CGnQmV52EVfBzjuC1Ik4yJqfG9VISTgoIxLTKIHRgUJmLJYLBqNR3DSEgA4rllFY52+FEMWNOzvbv7LSYnycuNAYTVkGYP5DHhOBJ1ybzw73tyqHlW3kbaMQKnKi40wuKc5lPFg0mjVmL8RDaQ1rEx3eLpHtAuX6WF9gdUYmOggpdVV7bLfgpO145AXBS5TMkDj6mSGTAdW22ADaeIwC5T1Gpq2lDE8PO51AxyF2811ekLuWcktxeUdyODtktHuR0/Gc61988RdDJ+81vkVm8gcSSnGeT7356R/oItOW5+E733mbVrR4LRgNNmKqidE0nUMbzfh8zvsf3GH/4CLbO9sMen2wml4xZHf7AkVeMZnUNG1H27Us6hkhtFQ9zeWDfT545x3ODg+5vLtPaTL+wa/9AxaLBZkxCBEoK8NiPqEmRMkDoFQMpYxbKYcA9vf3adqO6XRB2c/YGA1ieKI2VGUPYzJm8zn1sibLi/gOB9jd2WF7Z4fx+IyqLFOH7TFG0jYtFy4cHBdl9t+sGOG/+69Rr//h4jMc9LHOl3W9vBaCR6HWPiqhFcoHfNB426GkJCiBVJpRrri438OU0cOlk/8pRtqkMeWKOqp83H5oATKxctQzL7eMw0ovw7oQSWWImrEuzptChuQiUvwpCEMQZwT52wTxVUJYRPGhSLOTEPVCQQaEF0+vFEnMJ5IvNb7wkf4VQuyQVpqh1SwN9zRWhJVAMLI31llfTkiyjV1oG1x9jNCrrDCHC2ndLuJVq7UxN14lLdPa1JtW+X7lppIKIWLShBYS6T04j+s8eV6h8opFGwev3ifuklQ4FyiLHru7e7+mteZjZz0BjBZR0/TD/hIS33X4dgabLUoUBBHwGSANXkZ/EiIN0Vefl0j57sn/E3/OE2gIoaNdLjEhdsFS5XE+J5dxC6o0txdjvv3ojLunHfcyhdYZMhgqqdkpSi5ubXLN5Oi2IbOBTDkk3TqZBBFRo0gb54VZxMAK57FdFPspJBf2B1Tvn0HXMdjY5tq16/+t7TqEi4SD9YsUAlWvpNevfpf6WzLcGPzNF1956T+4f/debrsl/d4ArTKss3gXi+HpyRntouall26wMRrGYqY0g80ddnd3mc/n2E4ynkx4cnIUZ2rac/3lG1y4tM9f+2t/lcViznOXLrN/YY9vv/s96nrJcjkny3XKZtdkPltzvKWMKSuR6R2V6kbBxUuXuHnrFta25PkWeZZjJOQaBr0Bi8WC2WzCTlnhAzRdh8kyLuzvUtdTRpujlOYSD81eNbAvvvDiv9nvl4c/StezLj7L5YK6aa/NZpPL3nUR2wBYKXDWRyh8cun4ziJMBlqwlQl2tnJCNQUdUGi8UOn6EP1QIp12qyIkpIjPYmrFA7EbElKCiv8+1gefNlESIW1EYvgtkHsgN8C/Dkzw8rsE5vHKREj2jNi1BCHBx5mxTCe91PGdCCHEOZIISSidlMFpkB2cjQVSpGKExLssxoyIGCSIe7rCF8pAOUQwR8jsGaSXwKXuz/m4qJfKRFVKSEVxbUaMnZ8Lfg2nF1Kj0bggUC6gA7guoE1F1zRxi+IC1qWInABd59i5vPeBktlbi3n78RusEOL2Z5n/nsUn1Jyb0DYUnVZuiKXGZS3GV7g82WJCogCsplh6GuXBvoz3a1bX1AYfDFoNQZ1D3iF8g/YZnhrVWu7cP+ZXxwvuqgGzUcZ5HrnFCIGyLTenx2w1x/zM1jXeqAaMQouRARssIl2zSHqwVScddUgOQkvf+vj3ZZ+trYq9cMqDySnXP/+p7wx2Lvw927Xx+vNstLEICNV9qI90eMp+9f4rb3zi6y3dT+IaqioaNqXQyORFPD894eLWLhf39tCFoW4gK/uY/iY2HSpdR4SAhbj57W1VbOyPePv732U8m3L52iWuvXKdr371a5yenKIkmFyS5ZrlcoFz8Uq0MramLXaMoe48LnjQgmrU49rzV7l1+xZCRnFkLgOl9JQ60N8csGw6bNsgdI5HoJRkZ2eL4GqKqqBzLZkqqPLKf/6zP/HP90bVX15FTP3Ixef23XvKe7fvva90Elv5ZwyXqwSJEEAbHWNbq5yh6tHvB3w4I3iLfiaTj+S1kavB8ipUM3UcMVFite2SsXVPxWeVVBFS97WW4YYW/ATUV4FzAmMC3wWOUMJBKJ7ydQLxY16FDvL0BIsmBLd2nifvRcrsCmtXfUjXQSUDwoXISU6Y1dWwOjKBJCJY7HKKaxuk8DHEOP1+UsRuMaSVvycNpVkDxuN8QKxH4elGGNaCMK0lJpN0TqG0pJ/3aJ3FtXU0sK42ewSsc2xsDL82ny+mXffxDmPnPZe2N6IC/Id6cSSEru8g5gMph9YuGoFpkdI9HXr/AKG1eIo+EdHmEGggKJQaIaqKUNRQt+BilyQRLE9OuH90RFcNsbnBK4PUIiI5RMT6akrOpnO+++g2e1eusllotGhRyiKcjc+SSgeAiFoukrYlSE3IfBxCG8/GVkVWntJ1lmtXr/xVXNsG137k6CulKX3U9IzLly799++8885PSh/jjjwBJeKBHUQEtF9/4Tp5WbJoWoTqMxzss7d3NQYOBseyremcpbU1IvNcv3GdiweX+J9+8Rdp6po8L5jP5rRNi5SKum7W3bMxmsUiaptWGW7WWqSUtG27vs0YrSmKnP29HRaLGbPpDHVxn8xolPdkSlIUOUZ62uWcsm+QSuK8YzgcoZVI1iroDXp87nOf+9+MhqO/3Ngl6seNSy6LvF/X9XbXdj9wVws+xLmPMdi2Wc+AMqWQpaanNcYsQdr4QqXB6tpnJCNKIjrKfUyPkIlAmFbrEY/P039OBtIV54dgUiFyIFoEM0L4HoI5ITQQJnFFvu4inm7LxOrqt5pXhfSSJhUtSkS70eqP8yEWpRBVsjKtVUW3uprFTkwKGY2vPm6yom7H0Z0extM5RH2S92l4mBTOPjxNvogJNMnhnoSG8WsfsHE6/cwA2COkStcEcM6SpRRTqUxclbsV1tKgteHGjRt/fXd3F/tDZO4+QC9LOqkgfujMhyC8I71N6TogZAtkBLqncUXPSjxc6qhEklyIjhA6CDmSXlQWFwbUkkCTKIGSZbOklZLGaOY60CoZk6tMRhdiGkj00OQ8niz43uNbPHf1AoOsAVWn+ZNfR9aI9LytLrQqU0nZHBDaoocSrSzD4ZDL+9u/42cnyI9g0ggpcVnxkRM05xwbGxv/02g4+nfOTw/7XoQUPRwfa985BlUPNVDM64bOK4b9LS5cfI7B5j6L83Osd8zrGW1YIjLY2B5y5epV3n/vfbrO8dKLn+DTn3mTL3/5S9y7dw/rBDu7u1jXcXp6zEpD6r1fRyetstx4BvMbgqMoCjY2Rrz5xhv81m/8RgK49VDCU0kYFIZeoXh8Okf5aCFBaYSWVMMBTdsy6A/53Gc//69ubm7+pa7p+NEZhs8iNZT+ZIP4GWttMgrHYUcMaNORaSIkgrCuG1WpKRUoY1EmDmNJSmmZ+DueLgmZowaE4NJWS6xl9F4n495a55a0+WKF01CJdugQsgM/J4RjBEOkGCHCFSJ5/AwhF+tsr/XMiiQ4TC90/NdpiOgEwooVi55gXQR4I8BG24ZAEFqHCBYpVNxi+STd1yZZTCSy9WTpaxcJjCJdReKcx4eQCszTIhSEp3MdWkXRYSy2IkHpI7PIPVOMtZFgA51t0cHjXKBtXNqoxOA7HwKbo1E7Go3eruv6h+Yo+RDweQ/y8oenDgiJRJ/JrN8EofM1bTIZgddiu5Um/9nHS6y+lzZ9P1QKHrTx11caZ2xcf0sHRYHVIrb6OsMpSes8bdJMtT5KD4QCaSS2Msy6hrqdIKoAqmbtIJCxc3UrpbWSkdVkZJRSSIsoK2hgNKyQ1557b+PixS/Tfny3uOwSneCjvLfGvHf9+vW/8/XTwz9tQ6C1HQRBLgRdXUebkggpqzJn98JFXnr1FZpGsph5ajtj2Y1xcgnSUQ1jKunt23c5PT2lyHPefvv7NE1LXpQszsY0zZLhsL/K20MIyLN8PY9RStE2bVI0R51eWRYMBj36/YrRxoDvf2/IeDLm+sEWhZaYYMldQ6ZKdoY9WjxtiHopp+IhX+UD/8Uv/OS/vLGx+fPRJS+fycv7MYpPXTdFU9c9HwIqbU5WLl2tFLZNHVB4arfIM0nfZAgV22+lkv5FRRZyEOkDSsUnXrOezlBW1SZeu1Yw/NWENzzTjqxSSeNdPYgFYZWu6XcRcgh0BJYI5k87plVFEWmyusKKhohsCAToBMLL9Z8lgidoEbVAQuI7h/RR+YyTafhoIu5hdTXy8ZWSIipyg0tD6xDjfjpn8WTJ6xQLUbwKxgKUZZEAGXPo4305qsuj+C+ssspkWNvfvLMxthaVOj6BNPH36zrL1ubm7RDCd3/YlWtVfFxTx83fDy0+AuXEfDjcawMGITIC9aqxSANlPnztWqFthVtnqgnyaP4USzweUwZ8Cb62OGlR7QznLdJksbC7+PlGxIpPPG+BEzE8rwN8sLjlFDYzgljSCY8yBql1tKEGFyUZRkSJh1jifIvQDulb6DoKbRhcufwuMFt4E4kKH1VgtKIQH31FVUpx8eLBX3j77eJPt65DyxwXPJ0LNMsaLSXzrsYHSVaUtLbh22+/RVkNOTl8zPvvv8N0McWUBplrWhpssHgf+Pznv8CNG8/zW7/1m3zrW9+JUdp5QVlVPHr8GOtaMhPX3SGl6xqtabsuWXHjyAQh0EZhMo1UksFgwIWLF7n/wfsIf41CZeSAbFt0mTPIK04WDULGr6dX0Ubxxuuf+ouXL1z5eefsisFHLsyPX3x2d3feKstiR7z/7r8QQozVkEKilIiICATeWmQisxltCG6JKRRSpJdcJlVquhQHkYbI4gfwbmkLkYqQ9BH6Llb36PDM0/tMAQorLEN0JgcagkiEvJARhIl/Xng6AmQFIlvPjsTToMEVeEKGtI4N61NhjZD2Ya3NETLOY4RSKKEhRDtFIHY3woWYq+U90nlEUGsDX1xQJQxnUlqvJllaqhTWFlvkgEsbthB3Q1IjfBctC0JilMIYQZMubj6ENT/IdvGUk1Ly/PPP/43d3V37u2HxHxo4C0HZTmF2lsIVf1jzky1Nb+PIWbMjMwmoONd6SuNfu5ufnYPE70VCkqwYS2nj5QhoI1C9DOdBK6C166RPH6LlRKYtowsrzZeM8isft4k5gTyXkMcDQhkQmYib1fXXEoKKcx7vmpT6GfC2Q2qDLHrsXr76PkHiw7OBWz94/bQeZOj4qMmPtZbNjc1fv3T5yu/cuvX9zw3yEuU9i/k0YleITKK2C8zbMWezd5H6NsenZ9jlEiFDlJQ0ElMUnE1OuPnBexR5jgBeuHGDg4OL7G7vcXZ+xnQ6pW1rlJRYG9aiP6N1wp3GItl1XYI8avKyJMsy8ixDK421ltFgyB0bHQ1GqwgKDD7+SIjkqU/q+3SIL5f19fF0+rv4Tz/84lWWH7FqL8vyOM/zX7h66cqv3r179w8ak+FJc4eQFLfWQoizB4FEWJH4OIGAxPkIBZMhnXIypNjhFVTLpKA/n2T5HnS0WkSGjHzm4xcEFCHIxNrRiFCkTkojfR/EA1DH4DuEn8SrmdQJnZHW9TzVJsWPs0t/hEKGLIkfO3zKaV+RDEkBa0JlsDHEz+I1THYZMqVvsFolC78utEppMqHB5tQIGhmwGbAEITKsjUJENLjgCD6PQ24po/0gFSHpksBSCITQaEB5Q8gNQbY45+h8i5cW61ucUFivMAKKPGf/wsH/GHUdvzfQSW6XdLL8PX+dwLQu7NzhaOtV1Bmub/BySCFnIJu0zcqeeSmjlgfSnEckvQ0ydo+ApMUJgd4oEd0Y4Vqk2cKkF2eMp5Y6QgqUWx9NWmuM8zRhSWsXbHYdRb+PG5Wo2oOZE7KWQJtSRlaEQ4H0Nn4ocoRwFplleCdxe5dO8sHuf+jqOdAP/NgTjPVnvbh29YWff3T//l90TQu2JnRLqkHJeDJjMbc0XUfjPKPtjM988VMcHj3h6P5dmmbJpSuXsT5wcnrK3sE+OIVEUhQFv/g3fom7d+4ymy0oq4yXX77Bw4cPmE5OUSrNItOhJNOw2aW54yppNZeaUdWnygqqLKbi7m3tUamKZt7AKEYoheQXFDKPMMDGIV2c+TYCHp0ef/ba89c3hJTnT6/2/39cu5RSaK2Xb7zxxp8JIfzV27dv/2xZVch0NxdCIrXG2ZZAhCBlZYFWJhaG5GoWq3uIXG2zQvRkpS4hGRzS/3wCs6eJbxDPrMJWa0KVXnTJM7HohLCMSmTqNDtYIpRNlocQe8D1ys0980URT6Hxz3ytomYndWUrbpmU+M4jrUMmvAJC4NcEV5GuWCuRoiAUPSZG8nDheLJs6Lyg7SwBTaEVRmfQWOg6VJp7SW3W3rK1kDN9TFLEhDKFRKWHR/BMhnwKI4zXtviwbV7YPM6y7Pb5+fnvXVAEDIabETL/IzwqZbn7PXz1RwmgaONxoTKgfcYPsyo8PiI1hI8LAWTi/BhEkMn/l36tMchBRT2ZU5glTtY4HyNirLMEMgKO1nZRPOrDOjRABo/WgbySeNOifIcsYoEXPgHGfLK1pDCCmMoSjcuYnLrVbOzsPirOv/Ggm/fg4PfFg+9DXxWxjqX+uBcthMD+/u4v7e7un5wd3ttuljX9sqS2HfcfPeZ85jB5jk0r6YcPHmB9oGlbhhubvP7JN/nlX/kVFnWNffAIhObnfu7n+OTrn+GXf+Vv8/DwkPr8nJNHxyzbCWVZMhwMqeuYx5bnOW0yikf8RYtS8VpcVRVFUdDr9dZdcrREVGgjozVDimSKjgJCpeI7WPV62KXDBYuRmvl8vrVcLD6jtf77P05czoeRGmGVB56dvvHGG/8zrfV/e+/evT8htYoRwAmURXoZQlq7R6d4UrpKG+0R66LiUwVO4PcE/OLZHysmT7BJbegj9X8VWvPsLOEZQq5QTWIDqf8fe/8db1l21nfC32ettfc+4abKOXR1Dmq1WlmIoEEEIcBEA46AmcGEzzi8OIznndfYzIwNr+3x2IMH22PGEWM82IAJNjYISyCCAKmlDupUXd2Vq+6tG0/Ye6+1nvljrXPurY5V1dWN1H13f47UfavuPeees/ezn+f3/ELqdGgSK3ZSvKaFZ+I0tmV7JhOwUDbHwLglOscw/W9BCOMaxhGJJcYI3gkmggukyF+NiRVtOzy3MeKTy0s8Ma5ZaxQ/8qlIRWHW9Tk4u5c9rkc/WqwKAU3GV86xVTGtU5KhIBoz2TDddSZTYvCe1fW1FKUSBKUltJ5jx459fOfOnefrur6m+7RZv5BGxle6a4lgQ/yPQ3b++SJ0Me1yYg0bw9Q2kC2iXeKWLZhN54m65BwweW7N1ksasP0Ozijx4gZFJ8UFx9BCCa36FHGcRy7JtIWgkYIUk2S7kVCNsIWHTkh5a9EiMUchRQWvyWVSNRfFhFcNmw6ztz94prrtfvBjmrCabFSfV3xEhKZuGAxGm+r2F7xNgrXuwuEjx/71pbPPfX/hKsat59nTp7m8ukqkpBkHNkYjdu/fz8OfeZjLi4tYI3zjN3wDTeN5+plTzC/Mc3lpibmdO3jy1EnuuvdeBs2QarbD2469ncWLF3jmycdZXFyi1+8yNztD09Z4H6aM5rZtp1uvqqqw1tLpdCjLkm63OwWku90OZVVMHQmNMTmHLmBCwFUV0VikMNRtREwa8Z5++ulj9ppuXOk4evjIC4vP1qPT6QxOnDjxh+bn5//+I488/H0qm5EhiYuiif4tAW8VKKZ3CZmILGNi0YjbQs6adBVGkMKgNqb1e97uXG2/baZxrJvpoG5LXE7M25MMFJNJRJqBaJ2kW4QcfTPRE7Gly4qZeGYTsDuBo/IYpDmLTFuPhGzInrlICtOuBwdtDJxcuszvXVjiidBwvuoyyJiSCYrXSDUOrLZQ93ZxojdHmW05osYpF0MkdzU+ZDZ16n5UckENKYNsUh9H4zFtDDRN8j0qrOHo0aM/W4/HvBLYPO0iqwqkvKYTyJTmMTq3LNaDp3dXvVVwg/TaXGYxTw3hYu5INX+9yJSJvHiYhEFO+oeJfWy/iyxYgllOzGCqtO0zObYpd58Jg0v2JS4kr+3gWno7OxjviTYLgn26sajXNDaLAUmiaQNItKj0GMse9u174GcIO0EDpZmcOy8swFEDofWZE/YSQL54du7Y+ePd3tz3rV45L1cWL7K0NsBWXQTLYDiijYHLS4t0uj0OHTrEoUOHuPue+/job/w68ws7KauSwaim2+vSxpbf+b1PcPHyJVbWVnj3e97D+9/7Hv7dv/lJLi9epmnGDAYjFhYSa3ow3GBC9pt0JVujcoqimBbPGCNtO87pv5sLy+hTakuhadmkkkiGhRSoFZw37Nq1a23rKv+GOp/nCw3bttWjR45+v7HmuU99+pM/HGJKs4gaEDTJAn2kbSIEC9EQY5hiKsmqcdNwXYwhbtFtJZGopuhjleQMNyk6E7GXTucftgjAcmGyWyNdtnBUsmtiUqRtuRPnk1HDC1vpCeHRbskAyzowUVK8i2QFsKSNX3rN6XsDyqnFc/zO+SXOFz02gFo9jRhMZaGNRHGoGC6OBsg4MiOOg90+zqdMJjFyla8ubmKinvR1iCMGQ/SRpm6gLKc2GoPRiLaNOJQ9hw5u7Nq16yOjV1ixT5NKOwXt7G7aa5nVRXDBnyln7vi//flTf4HhKnRa6MTnZb3r1KEy8eQL0DJ/ZpOkkRe3FAKDdOdp4lq6IWShMY4sAGba9aTPRDDBprOi4zALJQwTmEwMOS2FqUslMY/vrsSE5JbZthWdXXc9Wszs+WfEJv8q5qX1taZPv999WfsjYwyj0ajc2BjJleU1ltcG4MokswmRolPRn5tj9549gNA2nve97wu4srLCI488iisK5uYXOH7iVt729rdS9Sp+6Rf/IxcvXqZ0jpMnn+Ly+fM0jWd2dg7ndrKyeoUrV1ZZWJilKApWV1cpiiJ3N2ba9RRFgXNuyv+p65q2rYmxpawyUB0MRs10ARpydLgzBVYsra85uPfoQ7fceuKajOKvufggMDM7g1jh0OFDP1J1ysuf+tSnfnQwWO92yyLdrUNMHOEcJSPG5Q8jTsWNW9vQCTFtOnZlfyAxmSmsbpMVKHZLfdhSLLbYP6a7KJumOiL5DltPBOZpuahbt2eRLTv9qzdrmQowiX7SzL6OBFzOGMU5VAUTNQHkChjL6mCVCytXGPSFVSKEgipAG5UgOcYZS5stDAZNy9JowJ6ZWTqaR6uteM8k7UFMJjwmQzLNzymqWDE0IdDGQBs8xjjapuWWW275RFGVz1zLyKWqdPsFhY0Tqe0rHTNGZWR7x/55NCe+J64/PmNmXEojmZjqTz+TKTScQegcpyo+ef4kxljijOmmECWIRWIJ0RFimxJnJSSrXUkpCcbmXLIY8D6AF2xRpKCCLD6egMuas3fSlDWx6jWoOEIUnJS0I5g7dtvvNqEax/BKRVi4srpC07QvOXaRAfGLF879ocuLi2xsbGCLgsY3tDEyGo8BYWZmFuccly5cwlrH6bNnOfnMM1xeWkxbYmPYs38/GiNLFy8y1++hu3bSNi0ri1d4ZukpriwuUpQF8/Pz7N27j6WlRRYXl5hbmElRTFlq0ev10oarquj1elO9l/eeoixZXrpM27Z0qqQQ8G1yUCgLl0b+Kf1OCSHS7/XjPffc8/9zZTm6ucUHqLpVij+Wgt179vzf73zHu88+/JlP/sTq2pVd1hq8eIYSIfRSBI5LJ49rLLHIm4UYU95VzIsOm9fZRGJOq0iAZDcFlWkLkj/URInOd8sJZpCxBciERZdxBDMFOGP+e2J8jriV3E6GTHBzW7qimLOe7BT+mViBKJIjmDftXglp82SJqYszLega9WiJsRGslDiFZRcZ5/W5RmhUIba4KKgxDAvHRmgJMfk1J8FsWiVbSXfNSMQo2Lxd9CF1gIUpqGykLSs2fKAeNzgMVhL2dMvRY786HgyvaeSKUYmhi+CudWYfY4zSKx9m573/dn3x/HfMjAZI7wlimawsJuOUNxZPl0ol+fsQU0oIDqLbtL7NC4qJNW0UxcQG6wvWpCY6pQzCqisJ2iaaQlSs6aPBUxiPmnUUpWwr1Hiii9iM9agkG1vBJC+orFc0dYVtWnwXVjr3nd3f2fs/jFqI+vLSAGNgfkfvFbeIrih4/PGVL2zGDdYUNH5EYz2jUBPWaoxzrJl1+r0+s3Md3nL/PVw6d4bHHnkYYy1FUSItPHjH/XzkV3+VxZXL1KMR7/uC9/HAA2/jv3zk13jiiSeJXlldu0LrPXv37Wbn7l2oRJZXVlORsY6yLHFFh15vnrKo6Hf7OT1FiCFSlhXLV5aTxKdw+GxfbMTiTaDUBmw3faatUrqSt933tj87Pz/3c6H117nfuobis9VCIGX99H/5+PETX/Lsc/z84uLFY660BBVGXmi9xWEz2KvT2ONJbrpObCsmOqq0Q8vr9C1g5GTrtWXd/tL8gdwFqdvy58omlDytJs/7/he7O+vWPdhVXzNmCzdIt3yfpu5IfEBigzVKpVBK/n2N4JxLRksmUQuNhuRQR6DVuDlSkXPes42EEUWsIfoWJ1NjgGRS7xPOoQjrgyHjcZ0KnG84uO9ws3/f/p9u6uaaZvAYleFgTL9fXeu5koz+iFS79/+vGxuHv2m4unO2XywQeiOsi8niJHpcMFhcWkJk7lJS8+abQ7YB4aqeK+NwuVupVWk1+TJFzBSviyFgS0cgsZRtQR6D843CptTYrQ6VZFvc5I6YlfNFwdraLuZue/dZ6cxfLMz4ZXkqiZeVUjGuOo+ILzg3Vdu7NkbPvj3OCRcvNMSBsGD7zPgSDi6wsLCLUeOJYtm9dx+79h7h8rOPsGtmJ6EU9hzex8LCAmdXTzPWwIWlNQqB1bURy6vrBIVer8/qeJVur0/d1GxsbKAa6Xb6rJoNYkw4j4hQFCVFWU79edKNMd0gfdty5vQZ+v0+rqxovUdtwneMswRJQQk+phv17bfd/sMHdu35+9q2OR3mJhefq6u9oF5ZWFh4eO/ed33pE0888U9Pnnry/V4ja2IYaslC6IErwTbZ7Y8XvrCcKpDGopzHJTG35HL1enyC6Ujc7GymWi+zZQTbchJMx6l41cblBaRF2ZrQoC/BJcvzQDY4w2zZ0IWwiQlI4tb0LfQQCq+4qFidlEGbjNNlIq5N3dvYtwm0s3nk8qnDMYaUeBFTukeywUkxQVGV1rfUOU12fWNAXTcUrsQ3njvuvPNje/fufex6AUDvk9L/GkAf0BbaZUTMU7P7bv0/15588i/2dIzrPAv9QLA12ICVgIQ6bTIzgpnsvSZyk+dvxvIKPHd8PkDtk8Yt5I2oxlSUnXPJGdAmHVhUIURN0h6jKajQ6KZHFKQxNieOmtYjskGju2nt+5ude9827535sKH5uVfA5jFXnU9MX7cgSS2emfR128zUzajywyGyts5eY+kPlujbmnnnmNEaqSyKY+3keR596tMMm8CMRloqdnb38/4vfg+nL1ygM9un6vZYmF+g6M/z7372F1hfW8FZw/zCDE3TcPHiEsvLV5ifn2NhYYFerzfdcInIdMVeTMmb6ebX6XR47vRpVldXue3oYcBQ+4RRVliiKYmSLIBjjNx1913//NDhQ3+ZLWz716z4qCqdssJUwuxsDxF5+q677/3g7Ez//37msw9/23poGGqfBZ1F4lJyjNvSaUxW+JueKJNAN8kaH5tZr5qo9NM7oWzBabYWkizRmKjdZcvmSibFbAurObf0k3FvQjxUnchLmXZrEwq6JO1DqnnOJF2XBIhtslDNhEINaVzqOMt8oSw2gQroWEutE61mcrHe1BoJeGUcWuq2pawqIFloxOgTl0dMjgZKiQuauTxGoQ0BioJRU7O+sYG1BTEqVafi7rvv+ukMMNoXX9W8uJ9PO4LOzLWdSGIszMyCj1Td2b/aufLuL7jyzNoX7JFV2DkkFpdxeyLqxngTcFS56LCZHjJlPZuMEW52oZJSAGhqT6uWIC4xyw0EnxjrxmSfYmOSmDamTzcZgLtMgpXMFp/Ea084Rmn9DjOscYSZY1/+53GzvyWMvz1q/LlXKL05heT5Xy0T1837JEAuDGsr/nC90jELF1bZv/IcC3PLdI57dh7pc9vcTmZ7DUZbjFRE+tSN4fJKZHmtZXncsHHucT7yT8+j1QJoy6FdXR5897sI2e7l0rnzhLZmbmGebrdidnaWum5YWVmjaT0LO+aw1hJjZG5ujl6vR7/fT+4UhZ1iPmtra5w8eZJ+v09/dhYfFG8sVgpadThXgeugAY4cOvyvThw/8aeqwmYjcl5d23Mtnc/WLRhAr1PW995zz/ft3bnjyqd+7/e++/LwottbVxT9LsGOk3xrCvlOnO0zeDyJLY6pg5FsSp8KQMgaILbYmG4C1FOXQgxIswkmyyT/K7yAZ5LTAzf/fatkg3hVodzk/mQuUMa+k3wqxzITkZgikiOK0ZSMsFA55tXQU812p+lOGCf7e2fxbZtsNMQkn6Tc5SQpi+aNF1PxrcnXq8aY01LTurPs9FgZjFkfjNKK3Ef2HzgwOnLkyC/nzyhc62cqAt1OLg96bc1Psq51EO149ug9/93SxXMfGT1yZu/B431MbwWxa+juiLcROykowmYqrMiWRUJkUxMzGa6UxgdqnwDosCUQMkQ/jfmdTNbJMVem1TNqttjNWrrpuB8VgkcoGa4fgJ0fON07cOSnNdYXxMgnrcjLXlCG+DI90aR4KhRuduXpx77fn/xddvtPc+9bNjjxngW6987ids9jwjw6ugwbK4TRCGfn6NFn52oXRhV+3GN92OHySmRpZZEn11ZQsZx+9BNU8weJ9YiFfo/LiwM2Bmusr0tenXe4dPEyV64sE9WzY8cOmqZhZmaGXq9Ht9vFaMrWmvj8rK+vc/HiRXbv3JGEqSESCkMTBbElptOnDsrtt97+y8eO3fI9aPQxCvYmFJ4XLT7PvwEWGbPYvPsJaFzfs+/A99/3znf96vozv/0vfLPYK3ouQyy6hYk86UIkxdNMW1WTsZ7J9iqg0m6q3qfbLZ0WlKgxWYlrIIrffE2T4pM5PVd3TC+O72TSzJYxTXKMS9z8a5LxAkviJanmKOQWxOURKmI1UEpkpiqxTU2ncJg6WSkEhWiEKDH7oSTuBDm51BjBWZNAVLFpg+j9FklK9vIRgw+ANRSdipXzl5MJvYW6aXnggQc+smPHjqfbtr3mkUsVyirpoK7zVCqx2oJXqvLRgw9+wbd84szFf3Hhk586/Lbb9mPbGmlbuntmodqY1kKdrJ00V/X8mUTdvBmkuuTxPpCoOYnUmigeCfea5Nn71k8DGENIzpBRs8WJ6tRZEWPAT+w0BNoWPzrKzMEP/dx6jBdKgcoYBfrAxo1dRop3jtLGA6OVlV8887GffuAe+ysc/+ML7HlwF9p3GO0CBwjlCaw5xXh5GdMO8W0DVKjdINoVSrfMju4MC1WHW/YIB0a7WKuO8Pj5DR579NNYW9ErC/qdksurK6ytbbBr125mZubpdWdY31ibLhy890m7Nb+QrmVrpgLiEALPPfcchSvoz85shhuo4oPSK3uoKTh+4tbfuuuuu/5IjLqOMQg373AvYhtFscXLRMKL3gG1UXW79+z9d3v77zmw9viZ/8PpZfCz2St5nDoGtRADYptEYnbJRiJxuPJFL4qakFnRkmOJwxYTqs1xaWrLICGR2PCIVrk9cbkt1i2r9k170slWa5PMmDZfEk02B4PkWCNEr0SfQEyxoKVm7qSHmDxtE55Rgqvo2hGzOmbGQhGTtQVSI5T4IDTBU4jgDRSFoR43DJoh2DmKGMFEWkkXnNG46aaoijUFagrGdY2aHus1XFwZ4E1KzZybmeOeO+/5F5LX9HKNg7gqOHfjN7BghQ0MZn73r931jX/sTz/6k/EfPfpbv3Pw3tuP4eIiwa8SD3UpigDaJqtWEaIdJzvdUGZxsUXFTQFlG4U2KBiX+yODiCWYQAyWgg6lMZkHVWFjg4aGMSNKVUyocz5aSr2QYNC2R2wcsMzS8CAzt3ztj5hq4W9EImqupeGLL2Oun+6UXkpjxf2353/9Hz2we+bnufdbj1Ec7tOYZQINJXNY77HFOlpvULaCCR20TX1EMBFMh9YUODNA20s47znY9RxbmOFoV7GL5zh5WQiywOz8bqTXQ8w5oKYoIrv37aDouqxNTEnEGgPdTkndjCmty1FYysbaGsP1dXbMzWKDQZyjCZHYtvS6fVyvz449+/7ziVtu/baiKJcmNjt6E4uPmXTCL/XgxR4QjMWreuzM7p/QHXc8PmhmKKRCtExTkioSHRKLxNcIYKJNF9bELCvqluIyATU3ldDpkVblIp4UTzFhNk/+u81jWaLOJ82Xz2Na2NIFTbYeeUumJaJFKjDZ4zlJZYtUkIIj+BxaKIpxKfkSHBKSsyPGYsoOZWHoF4GeJLq/NSTf4GxoJdbQkguMUVr1jNqaNnqcRspMOxCJVNZSIhQ5ATVZylrGdcv62HPq9GXWhy1BLcO64cSJE88dOXLoFyc5Utfz4MbuYw2gHoeVAoN1vV7vo2/70q/7ELf8N7/728/Mce6zM9hndmOegng5LSGaQmmcJYrNP2KA6ghicthLbjAO7w117fET76PsQKBGMKaDs92M/SffahMLrBSpPMSIaQPqobUjVBy0fUQHON1g9dxeqj3f9a/twff8JY3tyvNmp42XLjwvuVq3aSC32kHnl8787rePB/+Zt37TIdzRDoqliDN06SQqglmB8BihPQ1lA06IRmlpwQuFLODK3WjRT1yzCEVzkXjx4ywMPslX3glfcCSwqzlNb3yFWWPYs7CToujShogthNmZDjP9GbrdHvOzcyljrB7R61ZYkeRMIZI4Qs7R7XSwpO5x3LS0IpT9WY4ev/Whe+669781Ypam5ww390i5XZ34fMXPtXyjaQj9Frc8u/OBv7Cx8vTPEc+h0iZNz6T11Uj0WQ9mY8YdNxMlJEbU+Ck+JBmbmYLB01W83SI+3XoHb7N6eiu5MeNHEqcjmWzBeKY6prz6DRMpA9l/2liczZE6npzd7tPWxCnahKzFyobpYiiM0rWGUlPUTekMbTCYIDgxBKPEENIYZg1D39J6T+kKJCidJCSgQGkkZG8kJUZLI8paCFxeWeP02UW8Qts2iCp333PPT6+ub6yN6/F1ffAxKvv2zbOwY/aGsEMVS2LOiNc6brBj96dv/YZv+tJzjx76O8987Be/3SwN7b7bL8DGBbxfJ+4SbCEYSjAtatrccXqMplRSbMV4XRkMW7x2kvZNNcfU5PfbCiEG2pASQMRYnBZITEEH6Vwx2YMJ8GtQN6wu7abY/V2Lc7u/+kdYHzPu2pxg8spdz8scfyhgLmvsfKyqV+9bfuIf3HLsSwTZuwd0ePU5OMEstSGGOt9vC4zro5SIncF0D8A4Ev0YqbooJSY02FBDGNCzDe++bQ/z2vA7n13kbL2XqpgnyhxBDJYxvb5BXJe5uTk6nQ5IZDweMzvbT6kuxrC8vMylS5emxvKKp1WlKit63VluP3HXI/ff9/YPla5/Pln++qtvVKKvzdh1rdijQhf4gVY7/2uns+8/9Hfd+5/Hy49+WdmvidHgtE16Kp2weiT53phM5pt8VXIXIVcvz0Umd+jJnWerX4xMi4zmUSx9yGb65siWTZnZopyfik8TlRmNksWfJtHvQy6IIXVTMcRkcRF9erucQkj4jyFiRRDrKEPDjFXKNsXdmEmqRYzTwqo526sxkXVf06CoFYoAZX7FJgZKJzk8UYnWsjj0nFuvOX15xMZohNpE1T929Fj7nne/85+Kgarrrq945JV28DHlal33+bSJx7VSaCildKXh+Fve/l3HDt/584//xq//0DMnP37foWGPg6NFqksbMNvAQoQZixTF5jKh9dB4tCzQsaWpDaEq0aJMK/WJfjdbbSSv67RsiHZMjGOIY2gitAmcL+oZpG7w656l87dQHf9O5u7+8FKNfFapUANFXi4owxcvPBOM6qXfg0djCutg+Nwzf2j/7rN09kXGODo5RUNpidpALLHWE/06GtpsYlchpocpK+K4Q2xyXLe1CQdSJbQpqlyCB13B4Lnn1opeUfEbj1zi1KhhaI/Q2BJDS7+y2N4sVadKTJEc7metI0ikaVpWV9cZDsc5+E+J4nGlperO8sAD7/nUgw++6+utKc5POHOxvdokzBTtTSlAbsv09ZKg80tRRAzupBGNuEB58O6f3/Dv/DIbfgtDjYb1dPeWSQGQnPYgm4VBJm6psqkox0yLk8jzAOKpXmtrFlXYsna3XG2+vvkbTfAksu3p1KajBZM7IA0RbTRFJWfjfDtR3tNmapIFa7IxeC6i1lKKYcFZugZKzd5qEjEmMZ2jJEZz8KClo7XCQD1eKrpWsDE5Ajib7FlVQ0qMFeHKRsP51cDppTXGreJHNZ1uny/9wAf+5Y6dO56ox6MevMQV9ApUiqYJdK277rKj2ZURUiigRBpRbXxvAfo7f+b4t/zR9YuPvfPLzv3uL/6x4Sc/eWjfzAbzh8bI/mVCL2I7FnUNkWES9doSW/ZxMRFX20IIxpIgOZmuBVSSO6TXdCMbuRYfI2JKtFFk2AetiOOawfmdrA3fyY63fBn9W+8KI3RtBO8B82ts2Y1CSYea55ujhlhkYuxLCUjlszGC02amaR/90OyRHspGjgn3GWvMVA3JJ1tskRghOmJIoYJBA+obdHQFGxSRASoNKgWx6KarR8dobDBSY2zg+N0l3oxY/d2TNB6Gdj+xcFjncEXBxvoGo6Fh777dmxtCktXq0tKVbCuTdGXSMVS9Oe68+/6n3vHOd39jrztzKnjh5g9aL1p8bmj2rwX5Z1UYI04Fs/uj5aGv+FfxuSf+iNWRSMhG3iZR3E0GHGVqrZnuOinOyiA264NyxyNbT/UJ3pNHsqjuau0YskXxvhXOmoxXfrNoqYVo0xq8jZjGZ5hJEQ/WTz4kP7ndQjCYKAlC0jbhPiYJG1N8ssMxomtM8u0hRdxYZ1PsTUw+zU2+W7dBGfqG5XqIzs5l2kSyybDGYDXl0TfBM2obFpdHnL3SsLg6JobI7bfeOf5vv/O7fuSBt93/v7T1OJhkg3/9h2xZBF7HKTCWLiEPXZOFozXYRMe0rW2iK8X8/oHDt/7Knt3f8sN+5Ut/8sJDn3j36ZOPVLsuL3Z29M7SW2jRmYCZ68J8hSl7YOcI9QaxEUJlCbnoqCpt8Aljyh40iBJiYKgVLRXazsJqJC5a6qFj0R+gXPhS9r3jG1q3c/ZpZek/F9r8NQ268vw2z5ADBbfcfFsctXmlJAbpdWozZPz7f8Xs/L27444ZJERKWc4Z9ZqTTDQvZQP4iMEhpkRsgRpLGyLODrAxpg7HryPGo1JgYnJfVJfy6BGPyhixym33Fwzaio998llWtGDkDhBcl+A9g8EGZVlSj2t27FjA+xYnjrXVDS5fWsT7JH8qixLrOtz7lrc//YVf+MEPmaJz0m8RVr8OxedGj/wCJe5pKD8rPfleu/MtJ8aXr7y3ZysILZgxEt2UbxNVMBTTlZ+I5m3sxBMmZ3ZNa2LI7GUzXYtL9mXeKoxI/xa2UsImgaRX/39Q1CdymoQ0e6hX1AtGbd7uCQY35TYZSaTICeGNGJNvMhP7jUTrtwQqCTiSCDWn6hBM4lC0IRCjoVFYjQ1rdUt0BVqPEs/FpO4s2BITamwMLK54Hn3mIucujDh29Bb/wNse+Klv+Nqv/+uHDx16vK6HiIp5VR9hDvcw7lrmbcVTXFV4tkoCgb6ia2VraxMYqXMM9xxctnsO/q0jR+58mssXb2s++ct/Ym3pE184duEo48t02iEdk0S6GEszsiy7gC8Eq2VmXDSJ/xwT0zaQtlnRFNQSWZIFVsa3MjeeRUSelM7yp/ff+S2/Vu66qxnLeH0U25/rmJlB6UeFa30nm30/D8OSKVMjAiMgysvr/QVjnci76tEz31/Nr9CSGO9OWyIdjCQPo5Q/5wntIAVvugJxHWhKRAosMQW7FjmZIyYnA2PM1G4kcc4kBWNaRWWM9i1vedchRhuLfPqz57hYLTDq7CE0A3r9WXbv3klZSfbYcgQfOfXMKZrGE0KgKAuKqsM73vm+x97/BV/yDXMLu5+KMWbr4JfYdH/uFJ/pcSmZS1Rju/Mr/7TWw0806/+lLLVBWwEKxLTJmjR20ChE65M63LTTTG8NcXMqysbjySQwXdyqNltC2inxULZ4MBPDZtejyQLjKpZ1CAnTUXAx+/gYQYqkIlc/UXWYNIoJaMgaNJNX9p4MlsuUD6TWUOfQwgUDXRIRT2MAE/BGsm2FwXmIVlhHWRkr40aZU8FNbFxFGBtD6VvGTcPJpcDCsbc88Y3vPfhTX/Xhr/r55Y3Rbx88dIB63E6iYCKv46EvfTkOgaFOeFVGxhMcL8B/NkVJf27mZP/Erb/sP/ihe0I9eG+ztPgn/NrJL1pfOkVYXmJutuLy8BxPzjvWOhbRGaIJxDgC08OSBKlBI403eNOhdWMuzRymuOOPrnf3HD5P2f0ms/qxz9CfRdsatSmRJaabUV6PvgRP8KrC0mJf4b2wsE6xdiDq8mzX7UU5i5oa1Q7CDMQyc8I8MEJo07aXAtUuqlXqbpxCsQusoQ0Xk66qGUIYoZWgtti0fREBF9N51QE7B2975zzj555ivDFP3HsY3xGc6dObmwUzwBVQ2T5nLjzD4uWl1PVYSxOU+x5465Mf/JIPftXs7MKpJoTX81S6WcVHKBih2nM4eaq348v/TF2f/j9j/DjSzmLCGiE0ICXOJiwlaPbklbQiRJOqOdmZ5mwtDVibkkxjnOS6S9amMJVrTIiEcapaz1asbEoTJFFhM+hc5FjknEGVbTZlKljZzD5XNFlGsOnAp7nwJMqAYIzDGsFm1nIhgVKS9am1FhsSdpRywWK2PS1Yq0eMfYNzBe1ogCuTxaipN4g4Tq23vO+rvu7v7b/v/X/OiWeuX3V2tUpTN3kLeFNY7q/5MaFXtbbE3/oeYtl9rOptPDo7d+LfSv3OewmPweBcS3f2i55++j/97QvuCda6HQalIUiV9wx1dtkTyqLCWkMYpdEEKZjds/cvm8r+mIax07m3IH5wFSgq1/FqjTbM6fCVv0sMoRnu8XGAWE8kbDo35my3dC4l8qoxFhNmkNhDtSTakiCGKIr1DkYtVgqcNElGFJp03plJ15MW/9YUiAlYGmJnQHVvn0PP9njmdy5iR5dY6s9hjVA4R92CqCG2nrNnzjIYDLFlQWxaPvgVX/57H/7wh7/NWnNqXG8gRS+Z9r1O59SrKj6qiicVkxgVIaiI9YVb+DG34/3vH1258Ec75Vls7BOlkzcLNlP+XMrIMgmIFsBYMx11rLEpnZKcQKBx6u08yUuf5DJN78nGMUkuTICayTbBcSrzkMnGa0p8jqiPaKtZ+5NJh6QcdzNJHo3Z2zZIsuaMTEdHI4bSlBgd47SlUsUGsBTJHs0YYgjJX8U62hBpiKyEhuXxCDM7Q2EL0KRcd77lzMCw0T28dOd7v+RHWjsTC20sflwbJ4km8/l2GE8zo1lGsTHTJsOvjaqV30SHtKaiKU88uupu+e4r2rlj5GqiGeJ0BqMFwbREn0LwJkxnSIsyU8yMVzc2fn7W+9jtzTYT294bO2K2Y+lf0+UTw+p9YhuQJKQ1lHkh0gEp0OiIWKwxBCx24ndlwFmDaxRta4hX0DZg1KfWv5pB6RHNGiojVJO1rDgHpQEpsGUg9AbQh+Pv38nlxVVOX3qOZuE+Yo4K922kdCWLFy9x6eIibRNwRcXXfM3X/Iev+bqv/RMxxpWmqUU1qLzONzJ37cv1F9/Xhi1df4rh8wEbcHMPfr/3K3eN1v/N22e0nxi/ts7ov2JNzrOVJhMG80ZKNpGcreJzEd0M/UOvvumb7FynNkcgK8ScfaWJ3EjQLTKiLT9rQgVSQULK55oWldxJpfV78j+JMW3DRLZsz7LplxPFRZ+sJ0OSVIg6zBY3RGNSFlWrsGIi59ZXWC8LemIJMdlujL3liSstb//Gr/4ha4uzwdcYEwLObfmoPj+6nsnZZdhKf5B1Bxjn0Z4hNrtZZwbHjiFaPi2EO0SHSCCBsJr8PDQkjaH3YTNFOwjWVPqpJx/x1ghvv/Ot9DskCsQNFCBRf+1gh4D3451iJ8XOodpJ21LpZ/ygRaST5EG2Sskl60MGV0b4NYsMI72ipJptk3A3a6Vj0aMpCqwf4ohEG4hFxJSRWAoiLVKBVJbWjCmOzrLviOHyuXN05U60spw9e5aFXTMUtuKxJx9meXmFHTt38mVf/uX/+P63vuV7RYyP0fPyoW2vcfERvbFbqZOctfQCFNopWq909jzwP26ML/5iPfqkKXstYspNlnKwQAEmoi5O8Q6T3C5zQZhYZaQ19Ga4RZw6o6YzU6erG9Gc36U+jXCZq6ETmw/NCGv2itEgCSqKAjETGad/J6YXE2WKC9iJYXqUKQAOYKyjMJauE2bUMiMFi61m5nSyR7WAbyKiSq2BK8ZzabxBY/fSxSbltrU8frnm8Ls++LNH7nrgfw/tkBIvhJQDLUDpJOcy/UGdNtdYcVAskT4tjnYrpWMS+IEWquoOUTZjOqWnKHxljENMHzUVYw2IRJwtUz54thbR7C1ciNDvdv3RQ0fiqBnz7NI5jAg7ZuY5tBCuswOKCO11/f0YY4wx5DG/QrTI50Q/l9wWoZfSe2NF88xlTj51mTOXI2ujiqglzhXsnCk5snsXB/fspHIRIW2/nA0Y5zAOgmvQsoYqokVAnEOkR6CA3iy7bxXsQyfpOWUQGmJUZmfnuXjxEmeeO8PRI0ebb/9T3/lnDh878mOoEtvkf24kEUpENdEANu/qnxeA8+RI6jnhZBKq7f1P/b0f/p46XvwHbf2oLbCJ6Sw+K6mrxGGIm6j+hN882TBNTuKJSHXipS7TJFJNwK6QpBV5vFKdaLY0168koVBCeoM1EgNok3KRRE0GpmVa+DRIworIOfAxJ42qokGTgt/krsk6BKUQQ8eatLLXiGrAR8E4gxOHbxqcs1gS4Lc0HrDWjJkpK5pguLx4hdlb3/3QWz/4NX9jpIaO0kdkDjg/7ciMYkzaOTWN+dwsQAJSjKleEKsDwIJuCjnXjGjslgVWigrCrI8Or45WulCAj8MkaZFkqO+sS5ypmGxNelV1Zd+e3cNxM56OY1GVlWZAx/Wv/TX7Eo3XnropxmGsjVgLWiFSZwlPiUgn3xm6KHMYGTM4f5n2sSusrSrLfpaL1QyrUjKMkdmlmp2L57jt4mXefnwn8zMNtlyHTi+5CLgWUyrSVah8ssV2Dssshh0gFdVeS9lTaEa0ccjc7E5m+rP18upg+Uu++Is/+6Gv/Zrvnd+587HWt6LJYUINJmXRJWITmzN93uJ+HhWfMfBs+vB7aDSY7rF/JAd/4An/zN/8OTN6dlZtgytrYJRGc3WZe5O3SDZuGatiztIKuWNSVPIWSzyo36R+R8Om1arkuOGcohrNVE+WLWOmXmY25PEpSh657KaqXTVtKyZeMKqpUMZU8KImkayqRaSDE083JC5HgxJzOms0kRADGiKVyeLREJAYWDZwcjhih93N6qCld88Dl+97/we/KkQ9l7NNh3nz+8IG83MbYk6g6YvfPVeAVTY325myIVFCLLER0ZZea1GxjLLxuhTJHzktLBLT2aul15u5ONub3XDOvQCTjGTC5yu93GiQtnt9k6yALeg1rYW4HyMbNNYgcReFtqip8ezExAXc+kn0zGnOhILzZYdnbZeLlERjqeuG1Spl0i9fOUc9WOXLbz1Ee4eDnqeKQBWQDlCltJDU8XQwsgPj76Vxa8iOAbuMY219lWZmnl5/lne95e1/8+nuZ39wZ7XbdjrdEGMgxvg5cbu62cVnQkVGY+b1eO/KaubX9MCf+Nsb5//tD5b6EEW9H4KD6nzKdI/dlPkVM5EqOXERfMooVxsTzyGm7RhGMtlZs1FUDhYMV8FRm+4eYeIjpLnImTyamWnhS4849RdKmbmpYEWfcB5jJp1YzBuNZIFKtIgpsK5E4girmsDEYDBeccbio5/GxEzik2NRsYblWe/Z0UTueMf7df/b3vkfQuRiDHVKi9ykAb6Rjqt+JyFHK0EnhHY+xJAsQ4oUKZ2WAUyjhdxk8ZAte6uqs+aoYlXGF32qSAsvtzhXkid3b+U6i4/BhV0fMcx8C/ZU4ubQS4xm7SBxB06GGHOBuL7C5SXPqcZyGcuGLRjFxF2qqi6YQD0aEzpdzm/UnD51iWO3HSSUDWo8ppOZVFayn1LAMMYwgrhBYJ1Or2C2V1IN1wn1iHvufds/2Xfw6A8+c+oZmnocgvcUWn7OnATuNT+zklMnpn/3X+sd/tr763PtN+h4DZE6kaU0pq2STGbokLk7FgnFJEswwysRI5Ly1bcSETVbZEx4PjqBr3NSasyg8cTYbFJYgiH6bPwX4yYmpIn+DpboU/GKMX3dREn/nlXwBDP1jE6EsZZCWzrGMFP1UmxyThoVJHVDNm8iYmQN5ZmNhg++7z31gfu/8DsHwf50owRjSTwo4Y19ZDeC5FLpd4TgdxsDtrD5jxOor/jkge1bBJvSRzUVrbIomrTZfPExwWRpjvISfjRTH6rr3ZIFjJ37N2L3/398+OTtzs5hdR7MBug8hAMY+xzoJZYuX+CZKyWnTI9V02NFS8ZaUDiHKwtUBwxjBOcYdzpcuTJk75l1ekfmUNdCEVHr87WV7GOCDIms4lhGGIHx9LsddLjCnQ/c/eRb3/2+vxSt4cEv/Arq5SXcbD/FCoUbdjT4XC8+SpCK2vWnJUgREQfdmbu+u3vwm3aMT//CB5w+QsFsOvEEYghJdWtzcqlMInWyEX3MroUmA86ZPJKIhDaNeLLlbIpbTMl0EtEz8Q+LeSOWGdr5z1OShKKatlQhKGQzdDBJBqHJZ1h1Ypqfvl+jIKaL1SHiW4warEuKdplg5SazqEtD0zZ0fMKjrtQtrel9FCl/okVEstlYIL7xep7nnSsy4TykD8YiMUWYqWKto2njlHcVY0z+zUGnXZAx0O32wnRb+nLP5gQJ8SWKzzhflNc7YYaVsjr8K027cLuzRaZxJPwwmhYrLeHKGmcvrHGq7nG5N8e6FgxwtCmmnHFQ2qaG1mdUNEXWNMNVesU8dEoUn9NZLKrdPK+uABFHnQpshNEgMJYeH/iSD/x8pzRLLYjrOu11923upZ1DmldaMslLe+vK52rxEcBbbLwKlcj782LRzNz2h6vjX/UTwzN8mY5OU5hVpEggcAx1AoNN9nvGTDkRgkubMcm2HGay5hZEbe5UPFOhUpQcmauZm2421+xh4itNclEMqRNKBcpk99VMIFRDCIloaMQmnVnQxMbGpu+JglqDcYbKlnRtQyUGaSMmOiyaVr8ZCI0ak08QAY+yETy//emH9t1111sdQXyKep3wBN643c/UYnUTkNbWjxUmaZuSY6JtomaQOFNGkz3J5KZUVZXddOF+meJjQCt5kdehGOndYP00lMUt/7odvf27Q3hUrK3Bd1AzorXPYMMKF55a4/GznguupLGztD7SRk2GaKakbT3DdsSsQOkjndhQFg1uLuRpsUrkbDUIJYaF5EUlRZrFpJP8kMY1K8ueg+/+ELMHjn9yWDdEsWoKQ9xaSAqHFjd+6ccXzbH/Ay8+CsHhhhUvMMlTylBaPyw6i0X1wLf1D+z73vb0T/x19b87/RCnGrC4JehPdBqzTMwJliakejJZfcVkRXD12kc2vcm2dJmiQJBp4YnU6STPwLdkflDM1pySN2GTDirpulIWlEwErZo4QMSIs5bCGJwK1ljUJ1ql5Oz1RMVMyZstkRaPduDh5564f3197QtmZ2b+a4ibd6VGDdVLDhQTk/6bBBC/3oXnec4DQNG2jTHG5MRbMtE0McUJymBjQMcVm0x0lKoqO6lPvAaliXnhOVtstfS9gd5NTP+jVfGWv9v6R/+ctQOI+1FzCcMiVy6c5olHL3NxULG226EhnQ1GI1WnQ4yB0WCDWj1zGujHyGwM7NhZMnOsA0WRdIXagHqEPqILoN0UnikK2sUgrC+exxY7eODLvuX/ib74qdh6MBEpO5NrPdyUqiE3ZwvmbvIZlbdO8sIPWfGh9BqQQhq3VNhdf1OOfvnPDC/t+Ttm5Tc/WIinkBFKk0PTQ3K6I1tc+NSVG7XEQlKLPI1/CukuMnFQnHY6eYWeXQ81TryFbN7gCzZvxdRnPZcmfx+JZV71J1MqkSLxibS6Csgm84osRRrTig5lO6ZqI4In2DLJPkLqsIxJbFdTWpoQ0MbjpGFltMRDTzzy1bffevt/bdrmKvzMyEsPFC9n+XBtdzFln93BvJu5abi2TtNJBy/zM5+POwjATvyoapohUbrTtt9ZQ4vBWIcnEINQGYXY0LEVas3lZX+Fpq2v83UqM0WPsujf6O++E6FR2g1X7v2fQ/vBL2nDb76tKJextNjBgAufPs2p1ZZL/X2sFnNoDeM22cQWRUUzWKdtR8nXLHTZqw0H5i8x+8AcHN6FUiU7YnblScIltbIMKMIsGi3YIQY4f3mDfV/6J//TzK5931zXm+4LU4Dqc2yId6/jc01uS20a70Nri+5n+oe/8Mdbt/PYcPGTt3d4mkLHGG+J9AjSBzMmUgMNYsKm1CFmUqFJzXbaUtnNczqmr6lGNObMeMn5CJrjVDBoq3m6SVYbCSsSjLrcAZFW8FM/oMTnIfvvTGnUmfRmjcNGwQVQbbCugxWLcY5YN0kiQApua1UxkiKBWxo++9TjX3fi+G3/3xC0vvqNe+3OGUW5sHSFftnFOXsTWIuKlMvJxzu2L9NRPO/raXPYJbbGWUl+1kLG4HKSbN44Sg5aNEBVlHSq6pJXT9Bw3cWnmaiJb+xYYaq1ra5U1d3/Y2j8v4n62Kyxizz35CM8dGqRS2aBujNLpEMdPC2KE8N4VDPcGEAMFK3SFUPPjNhzsEP/xEEo94P2ctHJsqDJhBpKYJWxm6frd9Be+G1cvPX87vf98e+uccTSQeOfX+15sxafq8ahaB3RLQD6r8sD7/tlO3f0Hw9P/8rXx+GTdF2DRIO1RSYbN0QnqLVgDOU4bNl0MY1JmRaCqMTgcx1KWM0UzyF1OrHNgXxxQma0W9jMKaRvU+uV8QfMNAQPNI96qbhpjBiNdKSka7u4OKKUxMAtjKWxduocp4DXME0CagmMaXnm7KnbxsPhe4vS/dqrycC+7mZVPWcWL3J834FXveUs4gDD5fR+huvoysRACL22GSdd33RDmPy61QeKokoaqWwJYcWgPjBXzVZ7ikPEor6BO2IS+5pXcUMVhNCWgP0l497yVYw6f/XS5V/54K9+5hKntM9GbycjLWjHAY1CWXRwtmQ02CC2Ldp6XBOZL2r27PDsu/MIsutWVA7mBZxna6xTOv/GRClQeijn2HhWOHzsLz0dy+6ykix1rX1JntWbr/hMMtBjWVOLoswDUgUTrpRzx75j9tiH/q/63H1/Y7Tyu/dbPUcpQ9C0AYjRob4iikXieBKok10Ps9VqHrtiHr2MJJ4Q0aHRJKxG0milIeZIXYOII/qJVYfdlHZEMqjsEjExx9Hp1hzDkPlJGeQWU9ArF3DDnBNlkqbJTmKPjUk0Jk3iWW8DjQmUZeTi2kXOL5795vvf8pZfa5rXXz06DDU9132F7kdesvBYbSj9pZzRdZ3FUwxE3xVCDtJONxNjFFE/3WWZPNeZnDVeqFAauw98Th+5vqe1k/vWjcdvOuBeVT4T6kpakV9vBt1/98u/fvKDn10tWKl20RSzIBVtOyaqpcAl98XMI3PG0EdZsCMO7a+YP3oEir2o7stas4apk6cGVCPejCEcou/XWV98Cnf4L58pd9/7/uA3/gyiP7S1PnoTsnH/m7j4GFqcDJ9vyv0e6FzyyGOmu/8Xq2PHfkf3HPong3Mf/3C99rjtmA0KsSkJApcAYzOxSdUtSaXkJIpICG22cM3+ySR/ZpEUw0LUtPLOHtFgcqahY5IlLpKJkpoN7ENMpltGryJgJ59Pzadx6pyEDlZaYJyIkpIKTVEUKZitCThXYhTGTU0Uw0hrquj47FOf/bIvetcXztS22Xi9TwYfFK8j3EtSglMhNaLPi5IRUE81fAoTx9yIv5mIIfp21pA6GoPB2QJPg0igMFXWD0ecyrTb7BYVHVtuLhPkRm6Kr2Ym0Z6gJ6wLnw4SYlVGPvnZZz/8mUvrLLkObVniTQ/fBLT12KrCFRX1eExbNyl7XiOVbekXDfsPHsLMHaRlNzZ2UvExNgUlUINElICXLo6C8ekzGPt1PyPHP/S/jaj/ZXfQ/fhVHacChdD0eHMXH2gQmue3gr8OGqO4Ijrdq1aWXHnLH5qZ2f+N9flPf+fg8qkPVsNHysouYYqE+aivpoVHpuSdTcW70UQ41IlzWJQkatVJl2IxKnk5G3K+2OQWaHK3E7I8QzLJ0OS0jYyUxMkFmMSsk/V+U3vqqCAVIXpqDUiR7m4SE19FTWI5OwzGWdoY0dKgjXLy1FO3L55bfdfC3I5fDa+zuZPB4vUc6PmXbdfLl7iEo+rVK93rLT6htTG2OGcobHYU0IizShvSzcCKYHPqQnSOTlVR2uyMaW6s+MirKkCypvDv1QTURsbN4Bt//+mHPnzJQiirRPMIJp2PJnXGTYDBYISOx7iMU5kqsm/XDPsOHUVZoGaGnm6JCZ+22h4V6OqI9XOfxI/fe2rH7X/sf2poZpThX8XO/wqh2pLEkFUuvOmLj7zY2bHF+1RLFS0jxdiY+qer/Xf/TLXr2Fe2S0e+YrjyzJ/W1acLF1fpmnWwOctYZBqxItpgcw48XhL3R4RgayLDTNHP0Sp5BLRhEno/Ua4nAmIdUz6UUc3pFeQs3nTXTSbgZC1YwbLvsio7KOb3riwcvfXM7JnHbuHZ3+w7GeIbQzXXo2MaRn6A0hA00EiJK4pkmhYgWOXyeJknzjzxx9779vf+qm/a1/njEdq2g99Yf9l16sv1RTf+1EL0gbb1tI3Q+ogUbZ6CC2JI2WlilBgaCgIaGvomIsjP5qfukfSFN3S53WD3Y7PqalDhePrU09988sIjNG6EcQVCkbppW+BMgbMloV4n+AYfKjoa2WlXucUNOXLkToo9d9LQT+kntsk5v2nMFN9DxGDtSRafXYH4IXbf8S1/Xc2ehy2LXyDEn1WJL/wUZLv4vHJbBM8AqASi6wiuG0XkF8zB9/1C/8C7HvdLT//p8emHDw3WH9vRDodUJlAVitERViLBGZrgU9EoUqpoG1tcbXGxQNVgTJEukpiSD8el5MwuyfFKCj7iwjiPcWDCxB3RoMGgDTTBMo4lvtiF6e0chT3Hl3YdfssnezsO/SXbnXvs6Ozxvxqfe/wHJQaiT4zpqrS4usaGFh88rYmU1mEQNHgoKuoYefjko1/3wNve+teiCc/q6ylZF4NIjY3tTeNyXE/xUZ2wmV263EwkKrRTgidEAk4CsRnSJTJbWC4vXzy3Y8c+jHE90PpGb4uvYovbSKvQxMOPPvapLx80V5DSIFS0QQjEFE8tFaqRdryexkY6FFIwL57DM1c4evt8Eo0qdDQkh82YTfTcCLHP0ayvs3pGQrXwh+3swW94iOh/RahR+I3PNy6q+1x7QRPqGFAJKq3dMaob65zr/mO39+4fnZ3ZdTD69/25ePH0O4aLZ9/dDM51q3YRE0cUpqQyAXUp6MzbGpFINA61RR6y8sTmDCYqxTgLTjX5mmhQCBEXm9RZeUvQEh8tPigj06foLmDm98GOI0/P7Lv935ednT8ulT1DZdfRAu/X2LFn3y/MzJz4ny6tjqyVMXXdoqbAuQLnPVESGhWnNAABkyxDnjv/3I6li5c/fHTP4X8Q9XXsmRXE7WMgz9HWi5kv9ToWnzAJCJAksyHRJYyZSCkMvvVICFjnIEf7VmWhuUjrqznvNMQbqNeiRkxrCsv5Cye/67PPPbQjloopCsQmsUSSggjOGsbNmKbNujQZE9ohKiXSv5uZhbcAMxSiwCjFHss6cIpmeJmNxT7t4O1P79zxR3+w2Hm8R1j/JNE+h+Xz8nCfw69tnJ198KbMdj5WzMzBczas/IXZzhzc+o4visMrXxhXLn/HaPHcoXbpXBmHK8aMRykiV0ZUeLxbIXSbvFZuEmtWFOMNbpTP2UhKDghJW7NRHiRqQejME6p5XH93W83tfLbfLf5DuWvPku3tXsP1fwn1T2nTIfoaY32yoG6Fnb35T993+PYnTl96/O66gNgonZmKXgVN3WIl3dU1RIqiwHSEOI742LI4uMKpM8987YlDJ/5BfJ1HL2MKjN3JcPgsxhR/AMUne2dnlrsYkybs7B6ZNF5KyIWiKgpm+r1G5FWSLSfultddtARjBYQHP3vyE99/YXgGP0sKELBpmxVixKjQtikUQLRA4wiDp2MLenae+x78Fmyxj+HGKdSfJ/qzRH8GHc1DuCX6cOTnejsefGLHoa/4xUi10srwURek3ezZdLv43PSLQZTCxNCxTXDGz4B2cd3FjB5/VPr7Pqrzt/zDmcPDcqzND8lo8J1mvHo+blxZ9htrM6PBescMVvu2HffQKBp93pQEYlHQzGSzb0yUohx0ur2m6M4M3cyRK7asPmq0/a+ycGDN9LpnMN3LjK8sYkbJKdH7BAbFlmgKmmIWCYYqtKB03nbrPRd/46GP3L0e1glNJLRKWVYpOih6xAiusBhVxCnRBJrQUNPw2JOPfeB99739AWPMp17P0cvYgnEzZDgYYuzrWXwSY9y3Po1f2QZVc2qsaMoTN1UykU8QnVJax0y3PzLmJhSfG2kW87Z0uH7hOx556jd3NUVDcCVIxPtIGyPOFfSrLm3jadoR1IoG6JSK9RW3HXzvyrHbv+47YdxWund+OPxEjPUOWxbfYcxMq2Xv7jV1/EexbY0zh1viLYGqaNNKlbRCaTAMXhw51+3icwNTgFAYT2Emd38Zk9IDFbEQ64lby+LIdGil+1vF7MJqZ+bQ3y33jC8bXe+0vrtThhulu3I2MhwYmjEaWoiRWJW0/S7OFdiyijK/MKaoGlxRI/1lMMraEupmwY8S5dbNVDDTEps4IRz6qou3VSI1WpVQFNgY1/bsueX79u679ZMXFpdKH5XhYESn6ONcgWnb5LCI4GPAZAMQxOMlcPr8mfLsc6e/7fiRWz7V+tev+wnUzM7dwuz8sde121pefITlC5+ZXicTLmcMiadio8FaQ6fTITY+B0sKZdUZdzvdjTw4yY0VEN0cfa9vSp0nhjEa66effPTBC5efoe0r3jiIkXFoMbbAOYezjkG9Tt2OcE2FsS55mdPnrXd9+b+GHf8eWmyxx3V2HPdBBNx+JLRgBoeNjP6IMveTQrtYIheCqt+KqwtdhIjY5HR4VcVJsrnt4nPjEzmQFF7++eVcSOG0XuM/KcTGYiQiwaGVjjSyHMXgYoqqRX3iTmjMOWJt3mQZ8M3E2gFMTiHI+WCbAGzcCeYKpqpB8bZLa6pMjEs8wraofO09piwfP3zg1p979OzvfJN3hjamhI3Z/ixt7Wm1Sb7QzuXzIxnRN3HM6niZk6ef+dpbb7vnf8K415VxKEVikr+ebc/eQ+9E26bj219LGAmCz9YnaQSLGDFENXhjaGOgT6BvzTrGLTbEwiVD3HgDT4+1198eRJUZwXptVj74xJO/d/9IPFqVtIQktcHl80aom4a6qVN8UmlxGpiJBYcXjrRHbnvr/xUosDSiRK92wWLEBIbiTXCCXijQfyVYD+E9Br9mVB5+4TXSBafgxi/4E6uG8DlGNDS8QQ7Z3DzwPB/DZBJ28wrgeaCe9Ld6NdqngEeUoGNG7Vo4urPzs/tkB2V0iHXUvqUoKjq2yBwlIUaDikOdo5UA5ZhxMeKhU4/etba+8kWmMqjT1++xRTLyujxCwBiHK2aPxNhinSFqojIYDFYcSEyhgdJlI6Y0iyrWuMGl1bNP/8ZFQ2ePJ4bE7lKu5xHRqzR61/aIEMxZkerolfMP/8y5S5+cGc9U+KLEFNCqz7IeiwTDYDhkNB6DdwzYwNqG/W2H99/17keK2e5DiR8wTc8MKe6XRmCYZdVNJnx8HHh4k7aylb6SuW4TB4bpY3vsepMcSZFfFhtUwIP3vu2Jhx77TLzw3KeN8QE/bui4km63x3gwSnd3DBHFWkM0Qu0DA19zYfkCTz775H9/7z33/5e2bV7XQu709WWmRVMwbsbznmyNK4J1lhCYZoo7MRg0M94tnapDWRaoH2MwG4ppb+RVm0layXXjkS1Ie/jJJx9zlwcbsKNLzDwx1cSu73YSX6wej6mbhhihsoFudOzdcZAHH/yiK0UbJYYB0WgK0JSXcwJ44xzbxec1QKosNcZ0MhBYPX7vbQ/81idPffZ9thngbdIuVd0uRV0QfIPmVAZjDLYM1D5QmMBGHPHoM4998K67773VFcXTrxfwLEBhLa92g3RdF7KrwNhZnCVImzPOTKaDptW0MULhClxOg+2Io9frU3W7KLFgk7B6vR/ZDRUfrGO4eulDj518mFGh1E5Qk3ynEwxtiDHgG0+MkbKqaOqGHVbY5Uvects7l2bn9//D8caGlwmeIAVi3xyX5XbxeS3u4iESJ9inDat3HL/37+6b3fe+0ehpQgiE1lNWycLCqCFEaGNIAHTpiEEYExjoiKcunOxeWLz4jceP3PojPrw+wLOIUNdjNpavvG4FyNmSjeHGrCfJT1SS7YkDfI4bRnMYYFScGkoVup0O3W6XmMQLcVI8zXWX2xso0cbcfeb0Y992dvU84z6MnSBiUa2zKX0yiG/blhACMSozRYe9OuR4dwdvvfu9/x6Vn4rEaRJvjNl4c7v4bB/XfxdVfGOni5cAzPV2/MztR2979Pzjp+7xGmjrBlt0qIqSUVMTUXyMBFW6ZYVWhia0DOoRVwZXeOLpx7/lloO3/Yi0r1eOtmBiQa/b4/Xi5jtX0Xjfa2JICQ1ACIHWe9Qk76SicjixWAUTlY4r6Pe6FEUKT9MkzHspm/iXabtMRgv1+upVvfYVn33kt/cP4oC6qhhJTB7RMeS8ymSXqzm+2YhhJloWGs9bT5zgwKGjP9FQQa83tYD1IpgJxLNdfLaPlzsDtfGJh7Kl+KRrwEzgbrCmvfv2uz7y8c9+5J7YtDR2hOv16XR7uHqMDYGYLTawhrLjEp4ZlFEc88xzzzy4sbb2/n53/tdjfH3Eps4WdOZ2vH5vpa2IGvuNb4jRJlcCBGtT7JCxBg0xRepkM7HClvT6u6i6h6UhqkWMuXrlfu3VxHWuu1NaOv3IW5aXL2J6Ba2AmsSaR0xmZVs0gg9pi2lFqKKyYA333nn/ElKcCYoY4yeGv9OfL2oR8W/o/IDt4vNqwZGsBXuhI+gmoBBj5NZjd/2rY/tu+77Vy58gxoZRXeNKg3UVNowTP0OUSENXHeoUXyoD33J27TzPnT/539954rZfb16H0UtROqZDglFep9Pfhu8MYfh2KS1F6fCS090FKEtszG4FgZRpbg1tbBEOzFAe2200XBaxVdJ/6wyplxlc8/NfR3JF4nPJdz779O/+yaXxBdZmOjQCZRMICrWxGEk2LqO2YUMbXGzZQcE8Iw7s3seBQ1/8d4N2nzQy3uWII2D4/JPLshmJsF18to8XnIWho0j1CqkJIsyYhd+87463fPyxxYfe51RpxzViS8qiZDQaZUBjEhEk2LLEj2va4LmytszDTzzy4cOHDt+u8ORrDTynPKwW54rX78xXfSDGMI39S+kVW3MtEhZlraNpGoqYmM+awgPVYHk1S+UQru27RRRTGBkuX/yeZ557ynqXkksUjxVHVMWZ5A0uPtK2DSF4usbSjYHdseaeux/Ezc0/GkKDcwwFCS91byvlBn1CtovPG73zEcprIOMNfJrf7zp237+e/8T8+8ZxhUBMplnWUDhH3fh8pQmRiLUW1yloa4+3npPnTvbWNja+4cCeQz+sr9ca/HWTdQionm/bBh8DKgUhp4fodKQV2tbjfWLzeO+xpcNYE5kST2/siB5C+8oXeDLzNxjHA+efffi2pY1lhk5okmM+MUaCgsVSaSJCxjZgNFKo0mlrbulV3HXX+0/hyo9ZFRTGL7Nbz4XHviH7H7NdQW7wujQ5qwte9mGBUiytbzmw58B/uuPI3WvSKBJafNMiqhRFSq4kG5T5EPAEKCC6QC0NV0ZXePLko99rjO55vX5HPzHoeq0fFkB/yYeALdyUF2eNya6GkruhNFRZm9ZB1rpX3RMIJJKnefkHRjCiSUTqB+85++xDC3URGBaGOqewMTG4n5jQxYhooIiRbvAsALcdupO53ff+Hx5zWcVkD8iCMd2XeHQYM0PDzuyXpNvF583e8Vyr/EBBOtYyUzq69J584La3/ZoLoG1LaNvk3VIUU9sFDZGIIlYwpUVKqGnY8AOeeuazRzc2lr++KB3G8po/ph3/6/HQaHwIqDVJBW4y94mEq0WN6cIWQ4gB51wazV795EzrOrRl92UfTdnFOMFa5fLS6S+8eOVpRqZlA6U1SQoiKjhxYCzj0DJuakSTw9kOhT2uyy33fvBh2PkPQUuhOa4a8LjMZnrpR0uXmh7xc1CjtT12vY4os16f7skoRPWiIQbuvuWeh/bv3vu1T6+dI8SYbUIdVVmidZgGC7ahpVN20MIS8AQTubKyxONPPPKn7rnn/n/0WlusqirdTg9bdV+f8UuVcV0TNGImWJPoZn0yFmvNtPOx1mKMSUaWSCAr4Z/X1LzSJ0mrBUFfeTkfRYjOYnXce/rkE+8ahXVGNIxwqM3dTkhWIF50mg4fNVBZx1wLJ/YdZs8tb/vPEDaE8XsI7dcFFv5ytGKFF6QovrBDwzBinoIGd518St0uPm+EXlGuF/9LWRgBgg/s6O/92QeOvfuvnPntn7fjqmXka3rdPkV0eC0YGp/8pdsUmNKbmaNtBmz4AcuyyhPPPf6uO++6/7/p93f86mu9dhcB4vj1wnz2NL7FR4MzBcGkYEgVoQVsNCnXwkDQgI9KiJZo53aBnJDIQ1gmq8DhtV2QgqfgWtw4RNghYtq4tvQ3hmc+deuwUtaCxQTF+NSfBCuoCmVsGPkhI3H0bMH8aI2FAHfcftszrlv8zcgqquZR0LOa8ziuZ0z0lHhzQ+/ydvF5s8FDSaneppt5lPjOe9/rP/7p37QX4xXGozFlUVG6gnHdEHXiEQ3RKc456Fa0gxHr7QYXli9w5vyZ77jtltt/9bW22hABV5jX5aTVGLoIGGunsuAQIz4GgmyCzimVJP1XVEGl6IHcKjE+pMZObKTDtf+OwjVaAa0ais7iuWfev7p2nkEZGMaAknCpVsiBPxYaRULqVZzWdNWzc2Y/R29/5xKsX5IwArNnDVjbcoN60x3bxef1uLAETMfk9j0+emT3sY/cc/Ter7x48mPEKjIaDlno9nHOpKQDjVhrprlk8zvmWW5aWu9ZGa7w5KknPnzHibuOdgr3HK8H5/C1ttcQAwwPq8ZpqmwSljrER6wz2JDfvxgzPmamAPTkfyTExI6+xmopEaprtXwWiUJz98lnH7u9roTxRAaiAtYkcapK2lzWjhg6SFihZ0f0rHD46P3M7nz7TxFKRGP6+4Q39XWxDTi/9gMFIYCGVFi0pS7pfP077nrPT/RDhw4lEpXGt5SdClcUuOQbSoiejdEGUSKuU+ALZaBDnjv/9I6Ll8/+SVcUm851r9EjepJr42v5wKMxrIWY5AipA0q2GkGT+bpsKYAiQgwpINCk9ypnW0dowzXZoapO7J38NT1EYW3x/LdcXjnT37BjluuaViHYpMuLqljniCEQ1BDUUPiGWSLzZZ/b73jXQ9idP4bvQZhBYvHyG/btzmf7uClHzI4s+Y7cumZ8+PDBv3l895FvfXJ4zmyEEUFbOp0ZpG6JwWONTLOoNpohtrK0ozFjapaGizz+5Gf+9OH9x35cRM6+ltHKqmBC/byQwJv9/hhQP4yqRCPYwtFmwDYliWbDdZNSS733KdLImDyCSdgKNkt8BU9DTW45CUe/tjapNNK5ePqJr16rF1mxQ8ZOaEVogserYKxLmfI+ouqJsWbGdpC1hkOHjnH8+L3/AcbruPxZSbhR48Xt4rN9XOPFC6htkeldTmh1zO7+7HMP3PHWZx//ndO3SAlt22Bsk7grNkl9xBja0BKso9ftM9oYMqwH1GaGU2eeOXjp4tlv3bmw52/X9WuL/WiMOff7tZq6FO9DL/qAESFoxEdNq3ZrUKNJViF59axp4+V9S0y4V/u8TddLcIaZAkKtPH859nJTp0FHoweWzjx7l0rNWhhQqyPKhP+TeAkxRNRHQqwRV1PFDnPWccfxt1L19z6lOon3TkOHakWK+t4uPtvHyw1POolDNtc5rSZfZtli0+lwWIrVd9z+vh/7yKc++sOn/TlqKZPBvFWCK2iaBtG0aB43qSi5fkWoWwZhnaWNC3z26c/8sfe+40v/iYgZgLbyGv3ubVCaOOK12peIGHzbzDaiiSHsoeg4muixYilJUdhODKIhjaRiCK7ES3ERzO9wHdYfQZVorj3i0DrhyuVn/8iFwSkZG6VuOkTrCAYan+peVRWIsYzrEY0qBkO/iezt7uPoLe88DeXHmqY1vABcHmMAtRXwBh/DnpcFt118XvlURWMH9TdO7irovigWdHhh7h+/9did33vh5NljvqoI0eCmCQQGDYorEgBbB09RdXAzkXqjZiwDzi2efmB9Y/mr52f2/ssY42t0DxWiBmo/QF+jpYwAXmMRrcEaR4klYGmsQvBYDz4qGkK2XBWCGBosQdwYdF2vIxO4VKG8rvdK9l24/NQfXpMl1kKgjl2CU4INpJ8k2eo7EjSgxlGoZcaP2btrP/sO3PWjGjkpKS43Pv+3l9hAfONbaFDObQPO11c5doLe/BqtChiW3/HW9368L7NUAWgbgleMsZRlSVEUbOI5mrqfoiAYGPmG1cEKp04//Z1qvAQSznrzHwpYjHSJ0aMxvEaPaGIMaYvlXPbqSmZciqbxa8sFa63JBEQx130eX49XM0Ks177t4tmT+1r1rPshI8a0tiVGn5FrJXiPb1qCD0j0FFoz05vlnnvfftFVcz+JBlD8a70g+Jx+bI9d1wHWGFAzk9irN3szoYL6wB2H7/lnd+y/+xt/78ynyqJvCZokBMbotPCkizBSNy0L/RlGozHLg1V2+Q1OnnniA7fdets3VeWOf6vByWtFRy5s/zXDfYwxDP2GxJh8rINI1tgKJq/VVSyqKYBPRLAmMZxztEi85pFQFdr1ax9xbMHq5VMfWNu4xFBqBni8K5L2ThVLzhHD4PFEVUwI9FSZ681zy/F7fpGGZ7UFV8r2dbVdfK5hDgBCo0Q/eO2ex0NVdf7Te+5+3y88duqhr99oxxg3QwgRY8gX12YxbFtP6yKu36EZrbI2XmVp5RxPn3zqa04cf9u/LQv7GoEGinVC53lt883DfCzj0fhQCH76O4sRJK/Scyma/lniAyUVeUw2geHa7F4FVc/K0mIKiLiG7ymKwp47/dRdwzhioJ6hCC2G0KTcNdWAigEF33qISmUc/Sgc3n2cXbuP/hdiQCpBtq+27eJzLV2Jbzcje1+zGhdkJjRsvPX2t/zo0d/d9/WPbzyNqkFM6gAmmVWTNbP3yrjxzPd7MBqzPlrHdxc4f+781xzaf/+tzrRPd8qC18Lvx1h9zSReIgpK18hmJrtkE7bJ6GNc6nSccxRFMjmTHLp4Xe2sWIr5I9f4uwjjUbj94vJHDte0DCM0UqDqqFQJxETAVCH41Ak5a+jZioXY4Y7b7l/Fdj8OLZKU+JY3O7Nwu/hcAx6jwmvrna6IFAN8yVxv5vffec+7Hnnut8/du4HPNg/JejMQKazD5ItUBcRZOjN9fD1kPWywPLi8sL56+fv27j/x58PYvyavWyOvKSnOBz+OAsYVSBaUOlfQaCp6liSrmw5axhHVEFU+Dq6+NoWCItLSn7nW096wsnju2y9vXOxthJZhVKJxOFMSgwAtuLQY8BrRELFYyiDsntnFLUfv+mXdWB9o4TDWCWifTUnFdvHZfgv+wJElgOV3nfjiv/Prv/e7/2TEGWIQNFpMWWAMhOjRoBj1+AijVuiUFaHTcDmusqCLXDj72e88fuzg3wf7zGvidBgFKV+r/YTBa9BoDCEqxjmcKEbb7O0hWBQnYHK6bFCHd11Onz73hJPPEDW8wg1F6VQVRw7tv8bOUBBjHly+9JkfWJNLLMcxrThwQpCGiBI0j4hiELEUQIGl3ygndt+iCwvH/2et68sYO/mstwvPdvF5pdac10cCrCAuYID9uw4/ee9t93L6yfPESgiqBJ/FqICxDicpTG88HjPbn0fKksHaOhvVkHNL5+dPn3/ue47fcttfDMHf9Jcqr3XwpUhHSAAzMSawPyomh3BGNG2+DGnTlf2P1tfXeeyxx16RBhBCYMeOHRw5ePCaMHkxltFg7a1nL56xdYw0IaI2RfpoXgU6UyZlfGjTaIjiJFC6iltP3P2YSPVUrBIelHCq7atru/i8TDWI6vChz7VKnV/F1UbiEAUYK1UVnviC+7/g9G8/+ftHluMq1igeoc1jl83xLlEjEUsdPL2ZHs1wyOL6FeZkkWfOPvVdB48c+zEjcvKmdz+qr1lFNibivbfetxjJqRVicCbS+pAjaARxKc1igvN475mbm5d3v+NLXrHzSc8jjLznWmxorVUuLV/6ynW/ypjIWBUvKVlWFUQNRgtizGx09an4xMDu+QPccuTeDSUMNW8sFbaLz3bxebkJSAg6h4aS18flQKfP69VfvG3vbf/uHUcf/DO/eupXoVKMQFm45OCnCXiOqngDTfTMdDt05mYZrw1Z8YucXXpux+WLF77r0L7Df8WHm597MIkBv/nvggKYsiiwjcGKpHDAzHAorN1SFOw0TjmEwJ49e11/Zo4Q6muon0rTXANTWwTU7Dp97uT7B3GNkSihsESTtGaSx0AryUAoRiUGpYhCVwpuPXT7yszs3h8ajdvpZyBAVZntArRdfF4EiCSiMoelIoXdvl5nSX6eiIHiB95913v0N5796J9t8cSYHGJUNaegJuW0CrTBE1B6szOsjQYs1ovM1rt59vTJP7p354G/FaJeMdK5yb9HhKJ5TeYvEVGNSvQhuYpkf2ybrVIli0hFBOeSe6D6kF9L5FrEtaJQmuqaiuxoNHznpaVzB8cMGYWGYAwtKRpHMBgBS0jiV41EoLQVPam459b7Pwrm543x25fWdvF5ZUBDO8eB3UhMjN4/kPo3Vn/88Im/dcuh43/8qUtP7yqsTVHBGETTBsg6iwJNCAzHY6reHEW3Q726xsZ4nTPnnzt629G7//je3fv+97otb27x8RBpQPxN/bmC4L3ve++zdUacXuClS1oszWt4MZJz203CheT6nkfklUFzU0aeO33+m9eGq3gJjLynsYI4mwDv3PUQI0rAWsFqgfGG3Qv7OHbg1idAqEq7fW1tF59XuM+Jg3LnH/QLiSFEOn139svu/dLfvHx26atXzAZjbRBxlFqiEtHGY7EYsXgPrVjK2V3UQ2WtXWelvcBTZx75s/M79v4LQa7c7CZFY4G345tafBRotO01EgjWYK1DrWAiWM1Go2KhSLIL55UYLCNxyW6Va5OoC69sNJb+jtxzcfXpbxzZEautoS1KEMFpwqNSS2aJ3mOCUmjAUdClx/G9b70w09nzd8BPI5C3j6t6/O3i8zwwIG1YxPzBVsFOi0G579h9Tx1a+BgbGyexzhDZjOlRSYppgxBDZDQa0y0KbLfLYH3MoBlycfHi8YsXz3/r/r0n/oHeRK8fQVCNSeJwE4tPNErbNqWq4nJ0TnweKGwmURoKzliCWEQgxNhRkunYK534ztlrcJUXNtaXv/bshdPzQVvq4MEKzlp8iMlexDk0r9cDLaJCgaGQkjtvufunhc55T719Xb1CsdkuPgo4R0okedkAgdf2MJpsQdXQL3Y++v63vI9nP3aGsfV4I6gVwGBJPjeStZS+bdGiwvS6jMc1K/UGq8MVLp5/9nsWut1/4oOvb+Z7JV2LmXE39W3KUolobGI3GwErkiwgJ+MSJlmMKDjjQCwGJYTQDSHwcmkeChRikGuJRHbCxcvnvmxtuEZjE4nQGpNIhPm1qqZ1fzABMQZHsnndM7eboweP/VIgEuO2ZvuF5/h28XnebbeFah46JnuG/gEeE0ceE/7x/bc+uO9jD3/8h+qNZxijxCyyRDPwnLVNIXjqtqFblJjSMaob1po1zl5+7r4D+/d/R9Xt/tjNczpUTHDYIDe5+BhUtdiqz0rRyBZjLSFEUJMTTMGaAmyBDRERE5FNU/mXPfHtyw9CIgLaHr9w+fSDjQ5paGklxVcbMchEdW8NCPgYCUGpcDhvufXQrefnuzt+pxndXEzsDXN0t4vP9EJSFJm7k+iOENcsfO4EsrmZHeWPvvWOB7732d959oAg1CEiziDGMKG0TK43DRFbOKp+j7ZdZ7VZZ2m0xLnFC3/qvrvf8WP+Jmd8iQ03VWrhXIFzbhh8SK6FklIqjKaAQGssGg0SDc4VeG0Bh5XItbSqAoQYGNYvHwNkjGE0Gn7x+ctnFoJpaGgJNuNAqhmszvEYPtDGmCgBEWbLGe697Z6fs1JcLmO1XWhuYAx7E9WeiPQOIbMnEt6jn0vgoBTtuNW33vXAZ3776d86cMWvILGljgGcJcaAycCsiEGjEhuf/H/KglE9YsNvcPbS2Xcc2n/Ht3c65T+9ad2PghXFlDdvQhWEEHzH2M1UCpGE8/iQug0CFDmlNDGhDc4Kco1VUMS+4qbLuYLl5XPvGgzXiBLw6glWECwSA84ZlLT6j5q6KO8DXQrm+7Mc2HPgUhr/tkeu7eLzCkeYPUiK1Y6fW12yam2CHe/s7/q6Bw+/41d+47Mff29drVDaAqHA25DkBiq4qAQaNiTSLTpIt0PjW5bDCr3mHM+dfvIvnbj1xE+FEIY3q/gEXyDW3LSCHURoo1ZGKmIYYazDiCKxpTAZXDc2eTrndXu0oBhaDTvHvqbxr+AE6P0rvl5ni+Lc0rkvWjUjNpynDhZiiUhMYH9O0dCYpC8lHmstVehybP/tZ2erHf+srVvKbTTjZXrQ7eKzBYr83ESiAhGLHb37rvf+bw+feuS9G7qOxmyenmKCJzAsqBIkEd66nS6+EZpRzXq7xoUrF+46ePTIt/Znej9+syKWletLfnjlWisoEsUYjBSoGIwohdVE4otM45EnOJAai1EIMfRa72n9y+N1aVKUl8V7xk393ktLl+5rJNIaAQqMOrz6bG5Gwp00ac4KI9golJTcduyu/2JN8bSNBknso+09+ysUH/OmfRM0Jp/Qz0m7SUHF09aRnTt2/8e7b7nnsbLpUKrL1hJm2gVM/W80aZ3ECEVZIs4xHI9ZrZd59twzf9HHdjbguRmPqP41GVOTg6OdnqQphFjyPwlmshictViT/l9VXczSk5d+RII2eF76EY1nae3yH14ZLif9FiaFFlqLcw5jHGAyOE4ukA5Hwa75PRzff/wXIUyCArYLz/bY9VJ9hUf788RdPdTV2azmc+wweQsksv72u975s4+efOzuK3oFsR41JlHYMu6Q9E7pfK/bln5V4RuPbyPrYY1zS2fvPH7k2H93YP/Bv30zuh9BGDQjxqG5KXwfVQXFGmMSuGxMzrVSjDhESMby1uKsoVUw064PmRiuvXRRU0z35eOFrGPmyvDiVwz9BsEA4rJy3hFj6jatTVHWnpi6MWMppeLwriNPzvfnfqGNLU4MVt2bPhBwu/i8+JkOYmgP303sdJDQfk5uRdOGRQghsn/HwR95y9G3fNNvPP3R26IzieBmUr4V2fc4ErOXecSWDtvvUq8NWPOrdH2Pc4sXvmtuduFHQwjjm4LT5GTRm8HiVZQQg4khIjaNVs4kPk0gGQw4sVhrsZKM4yeu8apqJx3OS/78qPgNfdn3ujbj4xdXzt3W0BJtwpj0eQNC2popRizWOAwBExwnDt36+xEZ1HiiEbqUb/pAwO3i8xJoSn3gdpr+LmQw/rx4yaYsl9951zv/1sPnPvVjV8wKIZkHJ2P1SZonCqIEVcZ1Q8+VSGGp2yHr4zVOnzt916GdR/67nQsLf+9mTAURZf0mYdiTl5NGmrTOttbl9IwIIU6SKrJ5fKIcWBFCDEWMLy0sVRSnjp4svORvbY1jafXyFy2uXERNSGC6JAeBEMJU0JpGXAihQUzSec12+xzdf/TfWoRSCnCCl21284sdBZ03+9ilBNdNinH9/GiNm7amN9P58Vv33/Ido3OPvLsuPDUtUQUrDhWLxSYcAiHESCygmukxHg0Z+gFrw0s88+xjf/bA3vf9hHXF4qv1+xFgPKwZtw3yKn0iQuLrWOcs1iiRFB8UfepxEoqSpA3Jz9pC5v54H2ZHoyGtb1+yrh3cs5Nep/OS3ZGVgmcvXvnKsbZElxT1QtKUiXVo9NMCJJKW+yWC9ZbDB49f2bWw57cjOl3lB7dt0/zixefN3PmognWYrsO5AObzofgIUVtq3WjfducDP3f6/Ol3r+gKzireCiZaLC5vwASTvacb7xMvpiqJGmkZcWnl3C2LV658++7d+/5WCK8O55rIDG6KaVnyKUrLc0OKTI5KYSw2ACbFDJdlgbEW5wqCadPKO4R+XTfZTfDFX2fwynjUvuhrNVZA2wcuL53/yuhMErCakBJSsfigmKyyj3kZYMVBaKmi4+ju47/f4s807Xa380pHp+i/SYtPxnrGx2/HL/Qg1n8gzhk32mX0ZZ757s6nbz96B58682lKDRBjMlx8XhEwxhJCoCwKClugpmHoWwZmzMnTp757ftfefyrOvaruR0Qoyw61f/WdT5IvSGBieWEcMWupEDPN7ypsgTOWaEzGfiKFK+wtx48bH3x8yY+9kak77os8NWvDpS9eWl8qNCan+tRdgVXJXkIO6yytRsQHHAZcQZcOxw8c+VhFF9oK55SqDNurrm3M5wWoI7E3gy4cwLaez5vKs/UuXbifeuvtD77jyTNP/UDja9QG1GU2sDFTC9LJeBBCpCoqoodGA8PYcnbp4m37L1343t279/z1V+f1LMQYsPbVv4+ZLuAL53C2QK2lsJY2hLSpwqAa0aAJj4kGZxw2FQoHIi9VAOUV3V+Fs4vnv3y9GUApSPaHJoPYziRhqXEODZ6AwVgwYtnT3xf27DjwC6EGiUasBE0D2/axXXyuQkgjlEX2hvn8pDfFEHX/noN/+85Dd37zQ6c/ecwUntqQ0Yl0G0+2F0khH0NATcSWBd63DOOY9XadU2dPfe+u2V3/0Iq9+Gq6H4ODoiK+SstZZx3W2oExFtW05bPGJXPHGBFVLBYrFtGkbnficBbG47H9zMOf1hBfiLOEGNk5v8Btt5wgvAggLQhR4p6llcUHxzTJo2eLkNSoS6kdkuichKSotyho4Mi+I490i95nmsZTlEaLIm4Xnu3i88KuJ+w4hJ/dA94mhfTn468BFLgLb7vzbf/o1OWn/pdVs0GrnpA3MeQRTCYXDylpwZQO24F2HBi1Y5ZWlvatXVn7nr179v7gq+H9SP75wdSvju8joKrqQwA3SWA3KWEvc3jSejsVIGscKmnkDCEwHAx40eITIp2yYNhs8GIYlxFD3dRfsLS6tF9tBJOfVyyiEUKycTXW5uKV3lfV1PHdcvj4zxdIoy5SJPywBDaNm7ePN3nxUUVdhe/MoNn68vP5aFvPvt0H/v3tR27/7t8/9dDRsmOpNXn8TCaMJFMwWAwxXUPYqsR7T+Mb1ptVnj337H8/u2PuJ4yVJ15N96Oi2ejr1UA+AhCNMdjCpXgaZSogFSvYaDGYxK8Rg5rcAblCjp84YeKLuKYpSmEc7TixpV9wWMvyytqXDNoBFMnl0IigJnVYMaYxz4olTN6j/IbO9efYv2v/b0KgNNNqs110tovP805B4zA2AZRvhN/H4R572y3v/IfPnT3zvyyxDNJgpEisZ0MuPILDUFvwpNwvU0FLw4aucnrtzI7dy3v+0oF9B/7Uq9p83ZTLLYumrEUlCSqcWiyKn2S2a9o/OVNgTYknJq2Xc9WuPXu6wPrzCY+C0LYt6+uDFwXFrcKF5cX/ptYaLSLRJNlESuDSlFDoDIV0iO0Yo2PAUrQFR2dPnO0WOz86zkNvXiO32yVlu/hcfQoaxRbwRjF4ikT27tz/U7ccue0Hrjz3+zsKVxFjWlPHHFBH7oQKa5NGShVnHdjkRTMYrXP67HN/ZPeOXT9qjf39V4X9WIPKq9mcgYgEm8FdkSwgRWEiprVp42VEKAoHziIeokbj29a9GNNaRBgOhmgIL+rxHFXvWFlbPpEIhBbnZCKtI8SYOiBjCCFhOdY48IrDcWjPkWctbqOhJZKidMy2gdh28XnBSehS2NsbqZsTzFP33Xb/jz1z6fT/sOZXabTFqBAFxJqkMRJDtCaxf2Mi57miACLeexbXFjsXL1/8H/bu2vvN/kY3X9nW1FX2hrugybbLSJJViEgiEmrqPmKMif+TuUzOOUJetWtUG2MsXqz4GGNYXVtmMNhImNjzClPw4b7ReKNvnUWdy5lck4C/iJpUjFJCKUgUDJaZapYDe/b9uMdHzZSAKILdnru2i89VF6kFrHnDnRWByO7ZPT98x8G7vuYzpx66zzjBC0kUaZLo0hqDaMRYm0zoVTGFQ0QJBMbUnL109pt2ze/6QFV0PqI3IrDVZFVRuOJVnIQFRVEMII1XE5O0NgaIgiUJZ6cqfkkgsEmLg/54PJ5X9NKL/ey9u/cgu/e8CNzjePb0M9/otUYKQcSmi0GEqJpywoykm5YxaAyoOApTsqu7a2Ct+8jS2tKkg2K26rLQ6W+Xn+3ik6+LWIEWb0iRnwKx1NU7jt/zg2cunP5/lsPF6QwzGaGS8tqATUNBeh8MthBEIj40XFm/woWL5//6bcdu+0CIN2hiHRNkc+NTh+Sxy+JMGm+MMagKXpO6XYhT/lJKtxGsNSha1U3de/FxTijkxfdwErW/sbH2TmNTZ2zs5vsWNU67rAmKL8ZiFSQIuxf2PNzvzp7c2i3G/H2yHUm6XXwiEHw/nTn+DXk3EvGqc72Fn73lyImPrJ689AFjhMJYQqI8J9sJSYQ4jCVEzTnojqBjQmjx6rmwePH9+/fs+9aZXv9fhhvcBoo3GHdjHaY1gogJxlisSfiLNRan2XaJcBV5csJ4tslStajruvP8sUsBZwyzZfWiRSm0/u71wdptxqXnU5PIjFEVCKmWSqIMRlGspAJlxbJrYdfPRw3ELev9gNLGQGVvor/sdvH5/O0MNueCN+avKAq+Gfhj+w79rbNnD3zgSlhnbFpEAi4YnApBFRskrd0183/EYVwHry1jhqyxyunFM3/h1sO3/qxqXL/uF6KKaQ2ldTek9bJASRWtdBE7zMCtJHazTZHRFosTS4lLynLb0Mb0Jsz0u92qrF743JqoCS/AgqxhY7jx7qEfSTDZrkMkEQxjxFg3pS2kn2kwqmiILPQWmJvpf3I03rjq+VSV5ejpvtjr2D4AWKi6bybM5w0NZ4FTet0O892ZX7/16O3n1p95+GAUpdaQzK8Q4nRcSWF7ecTB2SIp4NtAExsWlxfvP7DjwJ/aubDwd2+k+xFJSZ43QjZMXY31EyKhEZu6EciugSTqgHFJ2yWKMQVG0o2lV/VmZ3uzL2BaqyrjweiFxUcMF4cXvyJIxDiLollLptPfxeTonqZpUA150+bYOb9zsG/3/ofTR6AveL7twrPd+bzxD4HoAhoVlbB229Hbv+u5S2d+brFedGJKNOd7GbMpD7BTi9IkwyiKErQh+kAdxpy/dO4vzs7N/zux9rkbuYhi1BtSrmhCrduE+RTZItZObVTTiZqKjzUOK4ozNue5C9633Ta2L/D0MdHQLboveL66He9f21h9t0h6Bmszt0eSb5DJ635IzxNsRFQQteye3/tfS6pnPf5FP5Ptbft28Xlz1J9kXQgEiqL4peMHjv/7jZOr39waIZiYEi4kpOtBY7qUswdxWuIYiqJAgNo3XNlYPrCytvYd87MLf+16ux/VtFSsKnvdiIeSOEjOusRatkVKMUWnuwJL0ntJ4jmnf6wlcQtk4IwjSHje+8ML8BcRofH1e4fNcC8WxGyu9UtjE7NakkF/CAHRJCQVNVjv2LOw95cjmtbv28f1HW+WxFLN/7yhJ69pmy/4tuHI/gP//4uXz379pcFFR5EuIJO7n4Rb5NRTkekG0BU2G2QpYz/k7Pkzf7Zf9X+icO7J6+l+VEHDjSu6jbWVNYbCFDkKWlIyaQZ1E4MgjWTOKkUuUMYIqi+xznQvpueyjNrRFzWxweQo5ImQNIqkIMlMS7DiwEAda4wKC70FqqL6xGA82B6vbuDodt/gfj6CgAkENyRKfGN/mplVnEzkYabsfeKO47f+yvqTa18xkIYoEUcuLmJyOoTBJHd6lMT8FSuIEzRENjY2FtZW135g566F776u4i3gfaTUMhW46/zMnLV+YgtvJTGLY1LJklziSaJSsYiF4GIa8zDEGMuoL7RSLcyLco6LtcHal4gB6+zULtWYAsnFfLIu12RylryjrWV+ZuHpEPRTG4PhdiW5gWPnGzkuWTRtP2Knpkzh3G8qEEgQ9u868H17z535rcvDC7trAi12GrUjCDZx5rBFSfARjUl8KU5QozTUnF199k/O7Oj8i37V+/XrTToNPuCvs/8xJqAqn3LGUphJPpdLEgfJbZUIZNY2Oc3CSsSoYWM0vF2sfUHxmZvtXMVsTh1NvGVttHaX2rT1ijgcSaTakKKHJmTGtm0xRqikwJmCuZmZTxgXhxridiXZxnyeP2oJqXFOzJA315GAHOfKp48fuuWfrz659OdVYpYMmM1uJCbG80Q/RVSccZjCEEIgxJZhO6iWl5d/qLOn82WKXhfx0I/9S1qavmTZFCF6XS2LkmBSN2bFgY2J6yMpmcPmIooRrAmgKc+9bdtd43GdzOa3HLXfeGGEjXJP7ZtO0qPFxCnCoSHFQKdiaKaG8aqKVaEwBTt37PzUwuwCQbc9mreLz/MOS6SIfjN7782I6YnhwJ6D//v5Kwe/9fzy2YNq5SqMCGOm5mM2pzRoTsIAIeIhKktry1+yMLf7w/M7d/7sdRHEValH6+h1dEwiQgyxcc4lYDd3OCIGNUlIqzGm4mMMkh0GVRVDCg5s/dUezUYMM2buqtpjxLA+Xj0QcwFWE6freRFw4q7qlCY0BaPQrXo605/51ch217NdfJ4PZrV1tsxQ4pt43xmI2MI+d+zgrf9obWPjBwc6IGraGkWyDenz7uyT9bJ1htgqoY2M/JhLy5d/eGZh/veMtWeuGWAVwZUd1Ndc6945Wb6GwcSDaMJwRhOzWJTE7SGPXQZCXoVLBOdcuWN+x1VjlxGDjpS4dUQSS9uEByc9shiThKxq81iW44jyr+qM4jXgxDBTzT5rRT7bNttG8Td8lG/Q4rO5Z9kmWvjoWZjb+SN75g9+dbNy6h1RFJ/1SknelQFnJfGAtoTiWZv8kr0oV4Zrd84vL33vzrmFvxLjtY8aRpJw83o6H2vtMLORMFPgORUdkIRTiWBFECP4XDhRwRh7sN/tb7oZCqhX2rrN3KZpQSrrevxORDC5CEcDqCAqeRuY3ouoETEOVCiiZefszk8WRbl+s/Lut49tns8bE/0JgMro4IFD//OV8fmf8SGAD6gVgigqQowxbXGMQ3STmWzE4FzqIRsCF5cWv2u+2/nnhXWfvebuR5mY9FzPyx5bayiiRazFWjcNRFRNBUcmwLkIRVEQWo81hhjDbNM2VwPOqSO6qsD5xt/W1v4u52yyGnFKMCAxFyhNrGZVRX1yaCysUMSC2f7cr2kg8Yq2jxvFRd5oxUdQIiO7wbag7+rrv5oxv3h459FfOnfx3Ie0qGklTPobokpmCKeLOWG1AjZtzUwQJEbqdrxncXXth/cfOPwNJEfWa+hkDIONZQZry9MgvWt4wWvOlANrfF/ytknRZAeiqZsSsRnzEayxpMWXIYbYb9urGc7GCdrdfLnGGAbNxld711amMGAUMQWSi7GaRCRMdrTZllYVEegV/bag/K/tyG/ze17NUbzRio+AtEpnPLc9cb1wnGkPz/a/Z+3Kxu8FXdwVbcTEAqsF3mjudlL0sBLTKCY2kRPFQJvU8WvD4dfODYff3CnKn7yWi09EcHk9fa3dj2A2nC3XhVFfkmdG9u5JXYzJfs7WWjTkHNNcMBStgg8uarIEUVW6VYeyKDb1Wgg14y+LVUCsTUJR7BRPUgMmD3xRI1Zs5m4o/aL/eGGrxxN+tH2SbY9dAnWAYT0ExklqsH1TeiH+Ysyzu3bu/ueDpbU/Z6xLPs9qsaK5c0im6a4o0rhBxGZbUVRQHxnXQ9ZXrvzRmfndP3mtsgsHuCJpzK7t45RojQkm5u7GWCQ7CUYmLKaMCUkqmMk/B0SkCDGayXOpJvmDRtislbrXN/5+a+zUrTCKbsG9UheVapqknAGTxr5Ot/sJRMdsdz3bxQcgCMSyoCrctBhtHy/ahrC/s+/vDuu1b1gerxwDxQMuzTG5y0neOEAaxyaqbpLiWzQwGG189VrZ+7pOv/sz135yFeg1AtWC1Nba2uFyaoVNPtQTdjY+fV1N8qKOQtAw8U0uQvB2aqKmSlM302z3NNXprta3s9MxM8tWo6T3yCRlPcSYdmFGUmaYEapO+Tu5Sdw+tosPxKDEoGwbx70ymGKMeW7f/P6/NxzVfxtpUROnXY9kpz8TEy4SbVKSG0zaCEVFNOJjw/pw+Deqfvd3ReTMtTxzWZS5b7mm4jNwQ7fhYio61lhigqAS2KzJQ9maBJJjklEaAjFq4f1m8RGgMiVOEmgtItRtfTyE0J1gOpocQDZ9miEPXUKcuCUaoXQFVafzSJDwhtcKbhefazzapqVt43bxuZb3CiiLzv+50N3xzYv1lfcY6xHdYku6tQgZmzqimPg/1qULH4VBM/5/27uaEEuuKvx9596q9/pn0jGjIWYhcaEII+hCAsog2USQgCAuBBdBEhAMRkVcKeJ/RDRKQCIiuDALSVwIWZgQjInBSNABF6LGOBEjipnJEGaGzvuruue4OPfWqzdMv25nJhOx60LTTXfx3quuW1+d851zvu9tG5PJh7c2N+89KPdTVwfbYiQ1hvhyaEPucA55IDZBskspkVUOIZ18hVFBQna2dqR/LpYS5rMpin7Rop3f7PZJESgRD1wUQIssK5z7suQOqSJEFUcvx0r+SnIIrgfwyXm8COrREAcfPPuS6dGjR+/ZPb37sJFI1i7BJzcaMt/0nupYjn6yi1UCtE2YzCafGVfxETP700Het50frN+cIGh8XiTcAnoDoIhHYareNsrg6ZgPyAIpFDZIbqhjvSOU8yU6maYWTVYDIoBF09woOY3ro4hzXvk7BAluukgoIgOqWJ2ctpOzQ5Xr8tfrxkf/D8AHRD2qh6v53z5pqs1HXj+59qlzu2ffOwkRyTR717tSXyAgGrrooNydZCF7FYtmcuN0Xn1iZ3Pnrn0xxbWS0cxnB6p6RcbTIS7lPpyLyimRhaxY4H+2ko61EZQYklq9VDEwSC0YodNvHu/O7N3CCKVBQ+du302xu/UzQEmQmpAUEbXCRth8rNJ6NoDPEPl0m+uSbF4O+RJhe/S66z43n8+faLioqKkTGEO5cVn6A2UlfWJR91NgNp/dsT3efihKfHI9D2KQKKhs/wcFQSRrJqENHooU9wha129TIrWQJ9hLmiWgpJTGK84R7EfKdgzAW2KISFSgJzq2TD2zNbMZaF4OqxixNd48WSqBwxrAB0kHrdxL+78BVRw9fWR7577p7sufFdIdGMTlKpCByEvZS00bivMhAEE3IRztTnbv2t7cfjLkZsA1qIIQQzfCsfdhgqDNqaBZ6pWSRc8Uoderk1sjM1+jEHGB2JTSaMn5ZDIng0vbtDcZbEyhz4atpPC29IRnQGtOAlEMEdX5KPEpsUEfdQCfvLQxpHbYD5cIQdgeH/n6K4vZrdPF9B0p97yU+6sQq30yOsearvwHgbXEop1/qEnjO0K18SOslRQlVFrMmnP7X1fTfwRGFM9is1xmD7I6nZ67s8GYm7JFzKwqfGBVBVS1v04eWj0WRKDUXLaXlfMqYmtQf20nqQWR8c+C8M8hyB7AJ28WQCsBh6m0y0i/5Oy12Pmhnk3fa62FEkji/lTMN36Zel+BkVzyhhhgkKZp7h6Pxg9RsLv2mpkPux4g92ojI4wGyxGKexGyCBrmaEZy93HqZE9X3o8FVrIaoeoxr+LlsMj6x1qXdhmAwAihD5pWoXq+tbYZouwBfDL4uFPlsC5vbW1tfX86nd42bebvV6o3+kBziX3VoK+HWj5FHgOYiKTtO6fzye2jUXX/Oj6ZBEbVGI02+1nrLEply/JgqhGeBvV4nOIs4cSzgUYjqUUwzbOuruP9iJkdl5DTStBfu592ZcJZaQ6s8An3UVU/N6oHvmcAnx5vkUyHjOsyF0nd2tj+pLZ4eqGL6wVweQkRwFz3uXArflN7r02OnGBUqCY0afHFWsOzVVX90taENKPaOe19rttsNp+recNxpn0yA66yGoGV4ngyRBMK7eYqxN9ZdmvVRRdpbYhaFeH9Q4m24u8lwu6x5hGPp2vCAMb6cb0ArIZ1iMGnaXQYsblCa1SNTrbj9ptp1t7rioctgADm4dJiIcMCPjkVkkz7GhIAu75t2y+Pq/oZknsqqxsrl0NdX59/JUjbqNkIZQxC8hCpLcFHWAgqlz4V56lusF6oJUsReKOIv0aOlNCTZlzhtWgw9dQySHhBQnhWB+A5vODTJnZgU2xihv1wpVJYw+bG5gOtpQ8udHEcMJhKBzqSZzA6QpZ5ksrckofi20c1HZ8vFp+q6/ob697PrWjWgs+5IPEcVa83wP20SBjVK3I9wOg6si3zVCtV9p4oGPTtInyDp1sZs3pPrz74qFnXOR1EnoPZmSHlOqTgYwY0aTXSGXDnSudfeGmjHt+v83RcaEg9Urf8rzMN0gOenJbkA0wNKaXbTe1bBNu9Uz2Brhdf/5cgPEPKBwrRbMbccd2nnqTjkkAtVa20AiRaJtz1RpYPT+Zu5lVHiwLEQMq2z0QQeXSQSTjk4KMXPHmG7XDlV1VVPxnb+JZ5O/8YQ+6hylyL5Lu8+H6V4e6uJG+uMGBmb21b/XSU8O39+n7Wb8gwV1mq8CyHPpc8DQ09kpjZEloaZlZ6FYRMumi5NBNetOfI4PbJft5RZMahxn6I0y76nM2wXv1V16MvJUu3KvTNqu7ntfQtLzrPXuIuGkCS6RNxQBDV9FETeYDkqb3eR/a7nmbnHVT8+hfw6QNKvwonIhBjS/LX/cHS3sG3lUn2UjLbq+ImRdWHRAzhLIf8/nCCDwE0rQ6T61dv/XvE8Z2LdvpTAY+aBCdnWaT5zQXISs3blj7qhOS5KDmmsI+I8bt7gwvX6+KE8LCZ3dmlREX6og8+2YlUgsCSgeQvDPqr0ksUQuwAhpQjUiLmLLFhoitAZqUsr96AKMbHCT44zLEf5sjnMBtwvQYrMD5RhforrS7ug9AtiEgU8VD2hkxXwKBIXPg1ux3kDwBM9kql15eu7SX05D66I/uEcwYgUXU5DOC3In2x+BVC+cdE+BuA9/nH06hiN+XsMYMPHDzzudHk76m1NGy+K7tG/+vWOc7zlE1G1END4dVboqgsnrTGurGDEnl4lYjLBsQLgpkAH0+A4QQMNXhx8IEBVFvH/ZwQ8i8AHyP5MwCbABYw3APgXQBOGXE3gXMgN0X4HQF+vuasHsxfAUAi+SZB+COA7UKgW4nixIdKaTKYcx2uyMdLKtqw10bPbsBxWFftMjwaRb+msM9bnnUvNym7qhNXfu5GHPxSnTDYWZjf7BdNqW1tQtMQvMXMzsM46ZXGfw9gA0BLw4uWDSeU/A3MzuwHqw48AIkJwD8AuMY/n0/OKxBBe5TGTSi/OmyEw5Z2Db5/r/0iNIb4hTbZNQb7OIFd5TLlsv6DIX+pZygUkQDDC7nJ+HLc9V68yO/O7LFjTh90Z2WwPAPgPReeNGERFKPZG03szLAJX/31H6RCNATLstjnAAAAAElFTkSuQmCC"/>
          <p:cNvSpPr>
            <a:spLocks noChangeAspect="1" noChangeArrowheads="1"/>
          </p:cNvSpPr>
          <p:nvPr/>
        </p:nvSpPr>
        <p:spPr bwMode="auto">
          <a:xfrm>
            <a:off x="658914" y="1644476"/>
            <a:ext cx="304800" cy="13702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Título 1"/>
          <p:cNvSpPr txBox="1">
            <a:spLocks/>
          </p:cNvSpPr>
          <p:nvPr/>
        </p:nvSpPr>
        <p:spPr bwMode="gray">
          <a:xfrm>
            <a:off x="580687" y="1575551"/>
            <a:ext cx="8825658" cy="94838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1600" dirty="0" smtClean="0">
                <a:latin typeface="Arial Rounded MT Bold" panose="020F0704030504030204" pitchFamily="34" charset="0"/>
              </a:rPr>
              <a:t>          </a:t>
            </a:r>
            <a:r>
              <a:rPr lang="pt-BR" sz="1600" b="1" dirty="0" smtClean="0">
                <a:latin typeface="Arial Rounded MT Bold" panose="020F0704030504030204" pitchFamily="34" charset="0"/>
              </a:rPr>
              <a:t>Sensores Indutivos -</a:t>
            </a:r>
          </a:p>
          <a:p>
            <a:r>
              <a:rPr lang="pt-BR" sz="1600" dirty="0" smtClean="0">
                <a:latin typeface="Arial Rounded MT Bold" panose="020F0704030504030204" pitchFamily="34" charset="0"/>
              </a:rPr>
              <a:t> </a:t>
            </a:r>
            <a:r>
              <a:rPr lang="pt-BR" sz="1600" dirty="0">
                <a:latin typeface="Arial Rounded MT Bold" panose="020F0704030504030204" pitchFamily="34" charset="0"/>
              </a:rPr>
              <a:t>Os sensores indutivos, também conhecidos como sensores de proximidade, são dispositivos eletrônicos para o ambiente industrial na detecção de partes e peças metálicas não só de ferro ou aço, como também alumínio, latão e aço inox.</a:t>
            </a:r>
            <a:endParaRPr lang="pt-BR" sz="1600" dirty="0">
              <a:latin typeface="Arial Rounded MT Bold" panose="020F0704030504030204" pitchFamily="34" charset="0"/>
            </a:endParaRPr>
          </a:p>
        </p:txBody>
      </p:sp>
      <p:sp>
        <p:nvSpPr>
          <p:cNvPr id="7" name="AutoShape 4" descr="data:image/png;base64,iVBORw0KGgoAAAANSUhEUgAAAR8AAAD/CAYAAADIZNJ7AAAACXBIWXMAAAsTAAALEwEAmpwYAAAKTWlDQ1BQaG90b3Nob3AgSUNDIHByb2ZpbGUAAHjanVN3WJP3Fj7f92UPVkLY8LGXbIEAIiOsCMgQWaIQkgBhhBASQMWFiApWFBURnEhVxILVCkidiOKgKLhnQYqIWotVXDjuH9yntX167+3t+9f7vOec5/zOec8PgBESJpHmomoAOVKFPDrYH49PSMTJvYACFUjgBCAQ5svCZwXFAADwA3l4fnSwP/wBr28AAgBw1S4kEsfh/4O6UCZXACCRAOAiEucLAZBSAMguVMgUAMgYALBTs2QKAJQAAGx5fEIiAKoNAOz0ST4FANipk9wXANiiHKkIAI0BAJkoRyQCQLsAYFWBUiwCwMIAoKxAIi4EwK4BgFm2MkcCgL0FAHaOWJAPQGAAgJlCLMwAIDgCAEMeE80DIEwDoDDSv+CpX3CFuEgBAMDLlc2XS9IzFLiV0Bp38vDg4iHiwmyxQmEXKRBmCeQinJebIxNI5wNMzgwAABr50cH+OD+Q5+bk4eZm52zv9MWi/mvwbyI+IfHf/ryMAgQAEE7P79pf5eXWA3DHAbB1v2upWwDaVgBo3/ldM9sJoFoK0Hr5i3k4/EAenqFQyDwdHAoLC+0lYqG9MOOLPv8z4W/gi372/EAe/tt68ABxmkCZrcCjg/1xYW52rlKO58sEQjFu9+cj/seFf/2OKdHiNLFcLBWK8ViJuFAiTcd5uVKRRCHJleIS6X8y8R+W/QmTdw0ArIZPwE62B7XLbMB+7gECiw5Y0nYAQH7zLYwaC5EAEGc0Mnn3AACTv/mPQCsBAM2XpOMAALzoGFyolBdMxggAAESggSqwQQcMwRSswA6cwR28wBcCYQZEQAwkwDwQQgbkgBwKoRiWQRlUwDrYBLWwAxqgEZrhELTBMTgN5+ASXIHrcBcGYBiewhi8hgkEQcgIE2EhOogRYo7YIs4IF5mOBCJhSDSSgKQg6YgUUSLFyHKkAqlCapFdSCPyLXIUOY1cQPqQ28ggMor8irxHMZSBslED1AJ1QLmoHxqKxqBz0XQ0D12AlqJr0Rq0Hj2AtqKn0UvodXQAfYqOY4DRMQ5mjNlhXIyHRWCJWBomxxZj5Vg1Vo81Yx1YN3YVG8CeYe8IJAKLgBPsCF6EEMJsgpCQR1hMWEOoJewjtBK6CFcJg4Qxwicik6hPtCV6EvnEeGI6sZBYRqwm7iEeIZ4lXicOE1+TSCQOyZLkTgohJZAySQtJa0jbSC2kU6Q+0hBpnEwm65Btyd7kCLKArCCXkbeQD5BPkvvJw+S3FDrFiOJMCaIkUqSUEko1ZT/lBKWfMkKZoKpRzame1AiqiDqfWkltoHZQL1OHqRM0dZolzZsWQ8ukLaPV0JppZ2n3aC/pdLoJ3YMeRZfQl9Jr6Afp5+mD9HcMDYYNg8dIYigZaxl7GacYtxkvmUymBdOXmchUMNcyG5lnmA+Yb1VYKvYqfBWRyhKVOpVWlX6V56pUVXNVP9V5qgtUq1UPq15WfaZGVbNQ46kJ1Bar1akdVbupNq7OUndSj1DPUV+jvl/9gvpjDbKGhUaghkijVGO3xhmNIRbGMmXxWELWclYD6yxrmE1iW7L57Ex2Bfsbdi97TFNDc6pmrGaRZp3mcc0BDsax4PA52ZxKziHODc57LQMtPy2x1mqtZq1+rTfaetq+2mLtcu0W7eva73VwnUCdLJ31Om0693UJuja6UbqFutt1z+o+02PreekJ9cr1Dund0Uf1bfSj9Rfq79bv0R83MDQINpAZbDE4Y/DMkGPoa5hpuNHwhOGoEctoupHEaKPRSaMnuCbuh2fjNXgXPmasbxxirDTeZdxrPGFiaTLbpMSkxeS+Kc2Ua5pmutG003TMzMgs3KzYrMnsjjnVnGueYb7ZvNv8jYWlRZzFSos2i8eW2pZ8ywWWTZb3rJhWPlZ5VvVW16xJ1lzrLOtt1ldsUBtXmwybOpvLtqitm63Edptt3xTiFI8p0in1U27aMez87ArsmuwG7Tn2YfYl9m32zx3MHBId1jt0O3xydHXMdmxwvOuk4TTDqcSpw+lXZxtnoXOd8zUXpkuQyxKXdpcXU22niqdun3rLleUa7rrStdP1o5u7m9yt2W3U3cw9xX2r+00umxvJXcM970H08PdY4nHM452nm6fC85DnL152Xlle+70eT7OcJp7WMG3I28Rb4L3Le2A6Pj1l+s7pAz7GPgKfep+Hvqa+It89viN+1n6Zfgf8nvs7+sv9j/i/4XnyFvFOBWABwQHlAb2BGoGzA2sDHwSZBKUHNQWNBbsGLww+FUIMCQ1ZH3KTb8AX8hv5YzPcZyya0RXKCJ0VWhv6MMwmTB7WEY6GzwjfEH5vpvlM6cy2CIjgR2yIuB9pGZkX+X0UKSoyqi7qUbRTdHF09yzWrORZ+2e9jvGPqYy5O9tqtnJ2Z6xqbFJsY+ybuIC4qriBeIf4RfGXEnQTJAntieTE2MQ9ieNzAudsmjOc5JpUlnRjruXcorkX5unOy553PFk1WZB8OIWYEpeyP+WDIEJQLxhP5aduTR0T8oSbhU9FvqKNolGxt7hKPJLmnVaV9jjdO31D+miGT0Z1xjMJT1IreZEZkrkj801WRNberM/ZcdktOZSclJyjUg1plrQr1zC3KLdPZisrkw3keeZtyhuTh8r35CP5c/PbFWyFTNGjtFKuUA4WTC+oK3hbGFt4uEi9SFrUM99m/ur5IwuCFny9kLBQuLCz2Lh4WfHgIr9FuxYji1MXdy4xXVK6ZHhp8NJ9y2jLspb9UOJYUlXyannc8o5Sg9KlpUMrglc0lamUycturvRauWMVYZVkVe9ql9VbVn8qF5VfrHCsqK74sEa45uJXTl/VfPV5bdra3kq3yu3rSOuk626s91m/r0q9akHV0IbwDa0b8Y3lG19tSt50oXpq9Y7NtM3KzQM1YTXtW8y2rNvyoTaj9nqdf13LVv2tq7e+2Sba1r/dd3vzDoMdFTve75TsvLUreFdrvUV99W7S7oLdjxpiG7q/5n7duEd3T8Wej3ulewf2Re/ranRvbNyvv7+yCW1SNo0eSDpw5ZuAb9qb7Zp3tXBaKg7CQeXBJ9+mfHvjUOihzsPcw83fmX+39QjrSHkr0jq/dawto22gPaG97+iMo50dXh1Hvrf/fu8x42N1xzWPV56gnSg98fnkgpPjp2Snnp1OPz3Umdx590z8mWtdUV29Z0PPnj8XdO5Mt1/3yfPe549d8Lxw9CL3Ytslt0utPa49R35w/eFIr1tv62X3y+1XPK509E3rO9Hv03/6asDVc9f41y5dn3m978bsG7duJt0cuCW69fh29u0XdwruTNxdeo94r/y+2v3qB/oP6n+0/rFlwG3g+GDAYM/DWQ/vDgmHnv6U/9OH4dJHzEfVI0YjjY+dHx8bDRq98mTOk+GnsqcTz8p+Vv9563Or59/94vtLz1j82PAL+YvPv655qfNy76uprzrHI8cfvM55PfGm/K3O233vuO+638e9H5ko/ED+UPPR+mPHp9BP9z7nfP78L/eE8/sl0p8zAAAAIGNIUk0AAHolAACAgwAA+f8AAIDpAAB1MAAA6mAAADqYAAAXb5JfxUYAAVbTSURBVHja7P13tGb3ed+Hfn5lt7edfmbmTAMw6ABJsHdSEtUsybIki7ZsWZFjK/a1lxwpcZYTR47t5CZeLnfF9165xJJtSbEUS6Zo6VKWVQlKFMUCEgCJPpgZTD+9vX3v/Wv3j98+BwArSKKQzGyus0AMZs685333fn7P832+RYQQuHHduG5cN66X+5I33oIb143rxnWj+Ny4blw3rhvF58Z147px3bhuFJ8b143rxnWj+Ny4blw3rhvXi3FpgHrbvKIvwqqaIAKBQCEKlNAAOOcx2mDbJYPQZ7pbc7pzjCAcLhV4qYAMjcKDCKAAN3X9oICW6oEXIAPrZlN6KztHiqXvNrgewbnRpP/xZ9YvnD+/c1ndcurmcMfR26uCtsuDJvECKgjOAk46gS8LDUJoQRCABYLwgWxaUVsHmcanGi8CSgmkDeRlwjRx1NqRVzVeJfg0g6/FLWMI6LJ85V+HEJhUUVtHEKBTRRAlnYlCNG9bAMZ4RJqgk4yKmoAkEHA4KkocnowcTUoSBDNjCSEwbgecBBUcIigQEkvAB//8t0NAagKdcQDxdfJECzCZY4r/ki9ZKEnioZYKqyVBgCLw8PQC7bHiNYt3YnBIBN47ahFIRYJAcJVdeqR0EAgSBI5k7JGG571XIQRcsADkc7OfW3y+Xi+BoKbkan+Lo+3FIGVmqcbIxBcDW54aluWrrm1tfP/+YFvujrdvvb6zeWo0HS9Mq4kKzjKYDEcTV4+WZhfk5dWr7vGZJ1d7RW9jaX55cnzhxHSpO7uZtvJ/OUN27eru1WpBdUjTjvVSyYDFC1DGHD4QN64b143ry+x8vn6Lj0QCO5NtFtL8yMb+pW8xo+lbK+ne8czulVc/fPFxdWWwhdQ1ph4zcYbKG2xwaMCK0BnjO0/vXUFsS0zljnnjkCTMZgss9+Y5NXv0r9x97NbLM63Or9508tT5u4+c+cjWcPfyUneegCMIR2y4blw3rhvXN3bxESI2ekIz9Zapq75tMBj+4Aee+L3vurR57YTOFWduO82O22Yi9+ktSEoTmIqAdQEbBB6JCwICJMFhjUNKRSIV5AKCoAwDrk/GrA6udz9+7qF7M5HfO9eb4+4jN23cdPKm337L3W946Fhv8ddT9BWplcDZFoHxjVvqxnXj+gYsPqGZaWWm37yxt/Xt5zYvvXWz2vv2Tzz5KTWiQrcKlhfmqVKLl5ZunjOtx4SgmHiNMB6BQAHBC4S3ZM6ThwxQWBsQQiFCQFITBPgUbCqpZM2Wuc65c5ePtJ764x/9jx/6//3ofafu+luvO3X3L5w5ffP7bzt1x1mBguAJ+Bt31o3rxvWNUnwkkkyl4sr65rc/sPPA//nok48sd+a7pJ2UkEzppYpcKto+kHrAglQZVnqctCBsMyIFCBLvA8FbhKoQKJwXGAlCaIIPCBtBYxUCWgWELfGmxmcCIzw7Zp/7z37s+Eefevh/XJhb/Mnvev13PvGdr/+mJ1tF8pM1dreQGQF34w67cd24vq6KTzj8ZyoQNpHJDJY3PXzxwf/y0489/mcvuau02y0SnRGspUgTBJAGgQ4C6QJSCKz3oATOBqwIeOkJQPAOISGIgEMAAS8CTnh8MEipEErjgwPvSYJEGkOOB5FinccLSHoZE1MzHF9r/ezv/Nwbfvujv/OG++655/h3f9N3/tM7Z276bSeC5QYY/eJN3CF+ESdmAsg4JBMEAokiEBAIHBqJR5OgUSghCMLjQ+x+P+tSQE8g9g8b7BAIzd954/q/QfERCGptSASIgPBFqEMaeGb90j/+1d97349dHV1FtAUzrQ5FnqMRiKAIQSGkhCRFZhm1c1hToYRD2hICeK9xzhyuU4NzEASKFO89kkAuFd43/10GnHUEL7EygBIQFMIJvA0o4ZHCoKVHa4frOZ4uL3DpIxe+5dzZp77lT737u9739te+5b9V7e41FxCEG2Xoq7l8CJTKodEoH6QA0cnS4GXWA/n6EOpXjc1YVHUpJ9WkVbrpnCdkuS72i7Q9nCnaA99WXYLYTkT6ixpfCzxeBCRCJkKPEQTwZKVHmWa9HgKIGx3sN37nE8BJhy0ckqAD4S995NMf+9Mf+IP/9G1DPyKby1E6ASlxAaz3WF/jvI+/5mIfo7XCWod3Hh/Ae4/zceQSojn1hDj8dykk3nu89wghEELgvQQcPvhmpxZvxIBHynhf+uCRUkCQ1M4gZSDtFDyze5l/8Ss/+94PP/yxb//h7/8L/+y2I2d+WgY2nt/W3bhe+KEEDsd+4mmrnAyNoz467G9+zwM71/7HC1tXV/qDPZ22UmpvWdtcxwRLaWp8gDRNaSUF861ZTs4fGdy+ePqHziyfvLhQzPx0jn5sgjGSgAAkDuFFc3/cuP5vUHzEYbdLECJB+7Hdf8/7//jX/o8/fOCPcRlQaBAWqRIQAh8CtTFIKQlC4L0niIC1FudioXHeIZubSABCyDhiufjrUkqstYeFJ9qLBJRKmsIkUUI0hSY03ys0BSfgg8P7ANbjpSPoQOUq0laGyAUfu/jgzJP/8uJP/fC3/7nv+f63fdv3KKGuhSCehbH4GkOmv4YfOIGkEKmofPWWT17+9N9+4OIj77mwfbm17odkecZst8Nce45JPWF/tmJYTyl93XTBHiYOOQyk67qXWf1tR1qzvPboHT/yulN3/eqJlZM/t5ItP2px21/gvrxxfWMWH4EQAa8dwUnyLGWtv/qXf/X+9/1vn1l7hNCVOOVBelTwKO9BR7zGeoeWgBS44JFSkiQJxhic84QQu5MQnvtghaa7iWPeQSeklMJaywE98+CPhBB3V/HPyKab8ighGuanj8By8AgBXjiMiARE0Zbs1UP+za//0mu2t9Z+98+857t/vNueu9/VRkitgvgae9hVXX+tzVqgBKnIFq2bvP2B85/6/g89/qm/8JnhZbWfW3xbMesVnUyR5ZokCbhpRW0nOGp8MNhg8Uqg2wptoQ6BEYaB2ebi+Y3idx//4x85M3f8R97z+nd98t1n3vyPCpX/kdVmU9cBrwLSeiQ3uqBvzOITQBAQuUGqVriyd+Xv/Nxv/uv/ZW20TtHuYF2NqacIb2kpyEJASInzHqHiP0MIKKVI0gStdSwsAryPHB4hBCH45isWn+B9/B4Qu6cQDv8ZuxsVu5oQImbUrNAPik9ARF4QsQMKnti4hxDHNUChUFrhBPynj99/1/ruzm/8pR/4kZ841ln818ZVkTYg5OcDQF8BMDcgrP3a6X4EJGlKqtM3ndu68td+/oFf+IuPXTmPaStMRyN1QAUPQse+KAjsqCLUHi0UyoMOkhSN8R4RZASsrSNVApEJShGos5q96dM88qELb3zk/JO/+t1v/uZP3b1w5seqxH1GeE/hAgTFjfrz4l/y8Jh/ub+eV3+ESnVSXNt45q//2/f9m793ee8KaTclOHDWIoBESBKpUajDh1UgCB4i5KORKAiCRCf4phh4GrzncD0SC0RwjZZHxkoVAKV1/G3i4PdKlNZIKVBKIaVCSomUEiEEzjs8AaQCJMGB8EDwaAEyeEw9ocZgCsmjV8+1fvZXfuFnrmxe+6/yNAFlAdcUuK+Br6+FwhMCIQQSqXE6nPnNB+//R//LL/7vf/H+9U/Tn3HURUAFx6yTLNaKRKY4D62sINM5zkFlA1GSJxBBIoPEu4ANgQxFUQVkaZHBIzKBLySmAx+88gD/4P3//A3vf/C33j/CvlPLBBFQ3BBgv4SdT/IKdNQ+IKK4MslbmVsfbvzsf/jQ//XDV8sr5DOzSBJcGKGCQXmDkCkWTS1SciFQTSEKQsT23ElSkZPLDOEDUimCAJFq7GSKc45cJQQBlamxNB1UCFhnEc0I5QV468iEOnwY/HNEoIGI/fgQC5aQ8e+RweJtiQ8OnaYEYXDBEyRYJ0i1R7dzru9dFT//qz//M3/xvT/SOXn01D8N3n4N4SqvfPEJqUZLxcjWb/nlP/71X/vAEx86OuiWdNIOOEiVRmsdD5ZEk0tNL8mYSVv44KiqKTUOpyTBBpQQWG/jel4IKhW7JOccwnmUVKigkAFIHKv1Pv/6o79+5vLO5of/6rt+8EeWkuIXHV58vawKtPw6Kz4hefnfVmsdNp2gEmFK697xC//x333blf1rJK0EpEU0XYaSCk04BIUT3dx8Byd14NkNVfAkSYILBmttg9cEgo9jWSCeqgejFwiUEM/qf0NAhVjLfPA8F5Px3jfdj8Rad4iPR3A7YkhSSoI72JodjHKK0HRDCFB5ys50xL/7tV/5J3/5B35078SRoz9fmyo+/P6Ve/hFw5R5pUctnybsVKPveN8f/MYv//Hlh2ZlIdDB45FxhHUOKSVaa5SKXXCapMhEYapIq/LOERoM0Def+UFXF0JkBwkkIjT3lXPxMwOsBFTg9x/+KGFsfuYvfuefnTnSnfvn1lUk3n/tT1/2ALD8eul8XomSHlBKaYc23/Ir//mXf/mJa08spQspJlSkQoJIUEpjShsRFCFRSsYRqSkeSslmvCKORlKhlMJZQ92Ap977Z8ck57HO4lwsBKLZeAmIPKEQsAS0VujnwGHOOZSKHCDx3OIVBBAB7dDwgw7wJGQsSN55RGiY1XicCCTthPXJnvr3v/ErP/sXfvDPDY/MzL/fGINw8hUjtX0t3KtKKnaH/dd+4BMffN8nN5/qDtuWaT1FSQhS4F38LJVSzWETu2etIrY2HVW44NFC4oOPm0wiludFPFDi+BXB7NjBOhDggsd4R+09tRSYXPF7Zx8oRsL+73/ze37sMz2tPyL5Oig+X0cLulfsqJOJQGst73/w/p/4+FMfW9LdJLKQfUC4SPpzzqGVQjfdjtYJSZI0hcRijOFgexUCKK1IkuSwuzk41ZxzWGubgqUOt1gEUELEm1dIpBCkOkFywPXxh6RD0RQ9a+3hiRvCsyt6JRVSqbiSV+pwtHTBgQhIPMJYRHB4PDLXXN9b17/1B7/zczbY1yn1yg49Aaido7b2FfmyzjGy0+Mff/yTv3Ru91LXtgOTMIkkQKkIPj5RqnlvQ4NTaSFJkwQLlHUdPw/n8dZFEbKIRY0AzkbeFkIgtTpcHATAWItxDqEkFkulHJPU8YdnH0j/w4d+7X2e8Gp5g/vzEoxdLzPdRAjI29I9efXJf/Chj37we522SJVCkKigyURCIhRWepRW1KZG63i6xcITRx2l4k11ME4ddD7G1IfdjpDiOWPWs12LOuh4AsjD8YmmcEVS2wHp8KDAxC6qKUzEX5NCRsjJO2QIqKaDAhFP1qbQyRDQPpD4gHIenSiSXs75axe6H/7kH//Dd77urd+lg7LhFS1A4RUjYiuheOLKU//wU+uP3jWRI5wbo4PHoXFBIuSzY68PHq00SZKQ6ZQkSZlUJcPpOG4QiVpA4+P2znnXSDLiz3ZAv/D4+FN7H10NXMDVFq1SpHcIGRCp5Hcf/djRu266+X/+1tve8N6qLu3X6sMsg0AF+fVVfKyYvqxHbJJops587/2f+r3/bmD6OOIaXASFEhotEhKRMBHRYVE3Nx0IrLOAb5jJAhcCeEEQAe8dUgqyLMc1c7x3/nC8ck0XJIREKIm3Dmdt/N6NlidiCgLvaVbhIrKnrUMK2SzHnsUPpJQIL/DOEhr+j3XucCcXaLQiId4cOoDyHhkCJBHHePgzD3/b6aWTP37b6dv+39a8Mvd2iBWXV4J7JISgquo3X1i//MPTlsOOKkRZoa0nCB3tT4RHax1xNYibR6VItY7ufcbE91nG910oUEJjrD2cKROdEBBYE4uRkApr68jRkgJlBQqJ8nHFlQoQ3jNMLB/48O99391Lp//0wuyRX7Ffgy6UAShMfDa+roqPFy/jCxZghe989PGP/d3Lw0uJLFKYCLyBRAp0kiKzHK8VofJI4iZCoKPeSntSCyI4gq0QXqBkjvQJLZEgjGM06eOwUVPuEwQ1UjZbKy8ioNwIroQwBBRBxkIRQiw2QiZI60hCiCt/NB4ZuULeo4Ug0QpnPJgAWuEQOONioRHR0jNYQGhcophIh8ZRKEEKpCaOACNT84nPPPT3jx07+UGBePSVCHIMeHz6ytjpaqW4trf+l9enuyIRioCiQmKFgOBRDc6TOEiCItEpwWtSCmaynFuPHGdjbZO9sUDaWORlKiJW2IzXIsQOWAWFFCkmWDzRCC4J8fCYKMhRKCvIvEIKiROBWpQ8vbfG737mwf/PD7/7ex9CcO5rDViJXbzl6+mKnQ8v34tWUrE/3Pvup8499Xqp4ugjhWy2PRE8FAgqUx2OO4cePM5HtXrwsQMhoHSCVgkyJLE9T1LKqsY4g5AgVQAXsM41fCCF9PF7eiHinO/l4Q2qhUaRkIYCKTwiWOpQRgJPI4g4wB9otIdCxhs8HL5esNYipYhyEN+wqpXEBk9oxkFnLUFColOura3OPPzwp//e6+59zQ86a1+B4hPo131ccC/7yl0rlaxtbbzLErcHpqyR1pO5uJEsVE4yFXSyFicXV+jv7rO7PUSoKRNjuHLxGSbDGlUJVuaPMjIj9vvruFBiU0WdSSrtsZlExfYWIaLTgZUiHjyByAcKzxJMnXcgJalKaHUKHn7iM0fec9/b3nxkZvGc/RqzS1HOI73/+is+/X7/ZS0+1zauv9d4Ex/YA8l3szLXDfArfHxAhRex0HjQUiJ8wEsV22St0ELjrEcnEqly8rxDnhURE7AW46KptXYJwQd8gAQZuxsEPmQIDwqJ9hIVJMIJOr5Lq8hJCsXUDdmZ7rA72kEmGSGoiAs1XZAQsUNLUAQZX38QDavRR8zIWktwHqEaoatzJEQMCxVRiqcvnP/T99x213vyovigfwVupBnZewXwP0HwYXm33z/igsM6gzSBvIIiZGiRoKwmKSVve+3r+La3vZv3v+9XKa9uoRJNqDyjsENAM9sq+Na3fhNXN6/y0UfWcMbjWjBJalAVeS8l77QgUbhEUSnJ2DsqIic98zIuCxzUIdIpEqlRQaC1Yn+4zwOPfuqvf987vvOX7OEJ9DUwcgmQzn3drNifV3yOHTv+MrWGgkCYf+Lyk2/ywjGdVtG4q0GhD6QOWipkIql8hWpMW5RQ5DpBBREJZj6OQ4GA8pIkaDKZIq0kCykzsksuUrQV+MqT+RQlFJPpFG8iwOiNpyVaJEqTeEmuM9pZwdEjR7ll4WYWl5c4cnQZ3ZU8s3mWf/V//jMurw/QaQuVFiSZxgpD7ccE5wn+YHUfV7hSagLhELMKzc/XgCxxHS8FNjiyJKc/GfHpJx/7mydOnvqgtS//CFTVI7y3L+odLF5YAXrjpC5nrQdZSdqhILOBBInwGoKmnfe46+S9yDJhsjWl4wuEU1iiSdy0NvTac3QzzXhzncn+GOEDjGpSaVlUgfbQE3qGSceji5SpDiRSMSIwtQrpfdxOItEqHmoiQIqKXWxL89TV828duek/TZX+yc9Ou3jFik/4Mt7sr7XiMypHL9spV9f1m/eGuydRkfxnqhopFEmi4oq74WA4b5BKokPcLDXcLxIiGKxEnO+1jPqdxAnmkjbJFGbpkHdPce3adQbrA9TII5zHVFNEWZMGhRCedlawODPH8eXjnDpxiuXFZY4sHeHY0WOkWSceKQIQnoWiwx8snuH8E39MpTxpIWnPp8gsej+H4ONIFgJBxg7Ph/gzIuKKWKsDjVAkvUkZDc+UAksgSRTXNta/7Z7bbrsr0e0nX27sx1G86Nsu72N6kfginfBuf6+Y2AqFJqtTzCAQJtApOrSKGSaVpZP0mO0usLW5y2RUotIMGyxWGDwOJwMzSz06vZz93S2C9Kg0RTlJqDy5FcyojNoGEhsorKZOYJIm7FExMI6gwIooPg0ikAhBGgQJCikhZIGN0RbXNldbtx073Sj4vgbwngDaf/1Z92qANHl59BVKKYbDwX2lmYI8wHAkqU7iLR8CWmm0kJgGp1FSoYj6HIFACYkKIYLTAYSxOFOyM+jzyXNbYB15lnBkaZl0nLIojrKUV5hyjM8Cy8eWWZ5f4tSpm1g+uUJnrkuvO0uaZXFFcgC/BoMgAd9gNV4jk4KFbJ7h2OOMYFCPSWYEaVeRJBKVSKxzWO+RSiGIOJF3AeeikNVZh1ce4w0mCHSSRWavCEidMJxOdDke/8nl48eftC8z9pO2egj5Ih+fTuCVaDoK8TkrGq001trUSRjsjZiuDnCjipmiTU/PYWoNJczMtpjPe5y7uIpCUXuPC4FcF5S1Ax/otefwlSBMPLmUeF/hvEcmCp8k1K2CJEB7GsA42r2CXpJSqIJMSEZhyNR7vBA47+PmK0BKZKuHFCpTcf76M0dunT9BxyVfGx5xwn5d6l51LAr5VwxTfjk/dELCaDo+4ZTDC4e1BmNrHJ40S0mzFK8CXgeE0lApRJBkSUJLZeQyQViJmhpEUJiJZdyvoJa08xmOH12kyFJMWaJKR88runlOd3mRoytHOHHiNMtLS7SKDuQFKA3ENjsSBs3hqtmFgJIBicBi+fTjjzHcc6wsrbDuthiWFfXI44xElAWthQKbBipTIkXUiEkZwegIoTebFwFeCIKUOCGQIiCDBzyGCqkyrm6tv3fl5Il/4rR82e5sIRqh7YuNo3qBFillWWOfs43xIeoAtFIYW3X6q5vkPlAkOevTPbLOHLlMSWxA+MCx+QVauWJz6yp1PSR4R6gtNSlKpqQY5ooWtp4ymoyx1h9SL3SaoLOUIGIhUiISUlOlSURKNyR0g+d8fwBaonJFKQNeiOYeUSinkU5hFeyOh7dIqQqMnIpXvPgEmnXw12fxwX2Fb6CItPcXOh04Qbo32H/PaDJmWk6AZ20sAsSnVSmckNTGkoiMRChSpyhkhjYSM64Qk4CtS5RLmFOzFJ2CVt5FVDU7u7t0ijZHlo9w6ugKR48eodNrkxY5QmmqqmbiJ6Q2+geppCA0Gx4BeGeRUqGlZjgecPbcWT7+wMd45LFHMM6gpGB+fgY5HDKaVvggsEOHCxN0LyFP0tjZOIcPAh8sSsRNXtyORVW91joKW51H67gp8zic8Awmo1uqYI/54Fdfrhuh0PolZOYLQrM9OtykCUmWKNpFi6fPPn30mUfP8vo3vJ6tvQ0SKSnSjJlOh831DRIhWFpawHrLxvYaCE+WJAgvMFZQVyUL8zN0ipSzTz6O84YkzXBOIaOHLjRdpJeBpFuQZTnIJiAgCDpeMUNOmE5xHrJWQq3iWCiERHqJN7E7HVflqZ1qsJw4cfmV7HwC0NEJhfj6FN1rADmuv6Kf3AWPSwSySJ59N74I2GxFnY+nk7bSmtpY6toglUYohRIJUiQkMkeLFGE9ygY6WYuWTtGVx09qwsgyny2StBJGwxHVqCJoyNKcU0vHOP7aN9Bqt5hbWDiUQlSmxkuHTrPIRNYJHocUCucia1lKDUjGkz0effQRLl26zFNnz7K+tYFxNVmeIkQSixOSmc4MIYwYTyusd8gq4AYemSekhSZJFNZZbACpNNrLaGwfBFpJvHe4AFrqyK5WkQSX6oThZDw/HA7f1Gq1fv3l2HoJQCXqy+xjv1osKFBNa6bDyb2/9zu/+zdyJEdm5lg9dxnlocgyqqrEe09RtFlcWKAuK8aDIVKKZssYu1MlA7MzPRbm53jmmfOMh2O8tXFrShSaioTIPneBclKiVUKWZaRJigsBUUu6PsV7x3injzQF3bkuMkS5TTSfj8knCCFLaeUQ+4oWHoVgTiR8vV76q7pjXSBMHMF4RCuNVhIH1ODPuqSQlPX0zGQ6PmqspbYOqbOoQPYC7yAJKZnPSH1Op92lk+bkMkGWFqxFZp7alIhKQ/DctHSClaNHmJ+bZWlxgW63RVXXVNZSTUtkoilNjdIB4QX1dIpSCdYabFUyO9NByhxjKs6ff5KnnnqKBx54gMuXLmOMoWgVpHlGK8vjwxk81kOwBqSkW3RRMmFa1ThTk0gdtWQmIAtNnqU4oaKC2sdVfiLiaeysQaoIpgsVfYu88zjhGE4nTKbTbzm2dPTX7csBagaHcPZle2gArZUKtbPt973/fT996eLFmZMnTtDSKcFYukUbXKCaxtz4JEmYm+kx6O9i6pLgHFoqdJoyKQ15njA72yV4x/7e3qF3k3cOpQRaSrQ4WGgEZJA46wlJ5PY47/DGk1lNVkmKUmGFJ08hVSkkGo1EJhqERCo1KfJ8qt0rV3w80HMKHRRfr1avX52TYfQixdcGU05RnRyR6sP4kucVHykZTYb3TatSuxBHEhcEXkiCD2RSoSpBr9vi9OJNvOrOuzm6sMCTjz7GpXPP0M7beGFoHVtipjPP7Owsc7MztFstjKkQEsbTaQQKE43OUpwI+NoivKCsLHVtSbJAq90llYLLVy7xyCOP8/DDD3P27FkmkwlJklAUBe2iIE2zyKzVutFzNZ+6BaklCdDJW+RZi8l4jKlNBKetI1iLtxlJqlEhuiwmQSNciMRHopQjUUkc8xqZgNLxBh9Ox/caHOalvsGFIHs5VsZBIL2IOJiQynvPxz7+8f/1gYce/KY81cx0u6xevoqwjplem5lOl729PkoqZmZm6LQLLl08ixSglcAZ20haLHXlyLOU4AP9vf0IZEuFi94oKK0i98p7hJRoqRFBoGSCNS56NCFBKnztmZE5k6kl7JVkSYuQCkTwFLnGCUE7yXY7stivpHnFHlwRoOcCX88e0y+KjaqQAl87RqsbzCwvszvpR4bxcwqQlJLhaPgm6y0hQG0dzkHQEiRoldLRBYvpDHcv38IdS7cw2l9FDaecnl+iSAuKrIh5XUmC8x5LxaC0jXo5bpqSLCUowWg8jOCxAJKMRBeExLO2vsn6xlP84R9+mPPnzzOdTgBotVq0222EbFTuIaZaKKlIlAYZPYi0VFgajEjpyMi1hjxtIUKN8XWjIzOY2kbTeh9P2ER5gnWgNVorhEoaa4/m+WxM6lWaMCqnJ0pTd5xzLxkPIrbuUOiXIWs+RPykHd0Jqo984qN/49/90i/+jbmleaQQtGd7jLb3yGVKK81wtcE3GNFMbwZnHVeuXI6i4VjLon+Tjs6VS4vzeGcpp1NSnZJnKXVdEZxFSUGiNarpoiAWoERppNLRZiXA2Jpm0WHpZgX94YSx3yXXkla7QNSWvCjQUu65sixnVfI8o7mX85IhIL/Ove1fNA9ncWBFKiQdmRHyHk6IQwaUVprd/f3TNtQ4DCHU5EqAkWQqZ6mY49blU5ycX4bhkNWzT7K7u0knLUi7RTTn8mBcwFHiQ0DrBOmjoZivHU4JZIDBYIDznl6vR7vTYWt7lwc++VEef/xxnrl0kfFognWeRCtarTwaw/uoeJfIuJRKFDpRFGmKFBJjDd6DEIo0y3DRISxyj6TEikC7U1DWAhssQTaGZ2VAJh5raiovSJMMgiR4QQgWZMBKhxI+mo75OCI642cVspVoNXrp+D6CTIZodPZyPDBSYqXg6cefeu8v/dwv/lOmhtxLskyzODvL9tXrZLlCCAeuokgESMXJ4wt4P8KbMZ08xUoJQTIeTXBCkLdazM7M0x8MydKM8WhCCJrgJQGJTtMoJCaGD+g0frYhOISImFs1LfHOYU0NeIQLLPXmWN/exivB7C2nkDIllxm2rIIbjZGdmVdG0nDAZBY3is/ztxoEtNRIGzAiELRq8pBEtyzLu4wzeFeTOcjImUtnObl0glMrK8x3erSSFOk8o/1d8jQnSbLGsiJOPM47pPPNYBcQKqBkGm8mLbHWI1XK3nCPJ58+z5Nnn+Lxx5+i3x9Sm4o8y0jzDGniqtfYCqVTpIp2HFJppE5QWRwfg3MoKTA+5rhLLQjC4kyUVhBigKANltp5tI62INFXJiBEQDqQaYIzgfH+GEjI2zlJ0pijEXAEfDzOEQ5c7Yqdrb3kpdqmhBDIEs2Ruc5L7d3cEoJTzrnXpVq/ynr7mkvXn/nW19x3jzpx/DiLS/OAIytSbj11HGcM7XYbqRT9/ThCFdpy6cJj3HJ6hTOnTiDR7G7vsbW9TU1cFGysbTIajVhZOcbMTBcpEoIXTKYDrKswZooLgaKVomXcoEstqeuSelrFrNOqxlQVSiUxjslBLjP2rm8znpllrjuDDgmdtIUJ/tBv+uWuO1KIbwhD+5csvSI4i/YhrjS1xFq7Uo+nKy2f4ZllcWGOhfYix2cXaWdpU8gFzrq4fZABbyocAUTTjUiFt40wU0X/ZicVJIr+eMzmziZrG+tcX73O+QsX2Nnbo6xKtEjIkuRQpmFr03yKAXQSDeClxHiPEtGkKvWxRdeqIUBG5WhUwPtoKnbghhgtSOP/rLVxu9LIKBIVLe+DDXgBaapJgyT1MlpYICMWoiKuYL07sALNluYX8kPL2JeiExEBJd1LihporX9mdX3th/v9IbfddhNCBr7pPW9h+IY76c300Dphe2uDTrdLK8uZjKa0O20G/T7TaoIUgtrWVJUj0Rmddof+bp/uTI9Wu01Z1yit8d6R9HLmeicpyylZWoBQVNUEY0qSVDGdjtje3kIg6bQ70cEAyVhOGI/GKBULmRASJTXeBaq6wjrL+vV15o8fJ00VczOzg31fMexvvKyISwiBQqec6MzxjXC9dNE5Iqq2fVWifcpkMrg7FTK9eekkibqJJGiUVSTBIiobxxil8CpgXMzjSgVYZ1Fax2QJIdA6QyCQWrM3GnFl7QKrG5tsbG/RKlL2B/vs7e0xmo6RWpKREixRB9Ykm8YNW7TNFEqiE49SSfTriZ6dCJ+QqIw8SeJo5Aw+uJiOCqgmtsf5aM2KiBnwoQkkJECSJgjvo6E90WLDjkpKL7hp5QRJK2drdxfnDsjVkZMSrUK1Nsa0w0t0uoYAWgsS/dIdoRLJ3rC/8tDDD/Oqe+9FyxQoGY8HBOEYT4bx92lJbSvGoxGZTtjdnVKVFZPJmE63g6ktCIUPksnUUBoDLoLHdT1lsbvAZDrF1nFDWU4ddR2LicCSJLC4MIsxrYgXOUmn02V5+QiqMSU7d+EZHr94gbq+HGkgxtJqd4ixPBJXGYY7+8zkHWba3QtzM7PU5uUFnAOBeZnzjRJm+JLmdkklkUImrq7fPt7d/8kMRUbkvCgfEDaavgcZ1/PBB6RWKCnw3kGe4lxUdkkkzsFef5vr11fZ3Nri+sYm2/v7VNai05RuN8XUFc45Oq0CYwyj0TA670oZOR3O4WyMq/GN3aapLFLWJDrDlB6tFE5bhA20F+bI84TKlOzv7xFEAkT/4NBkeXvvkVrF1xjcoXlZ8AGtktj5EOPeEYJ6XHHhyQscP32aVKXU3iODABfw0h3Yt4qqqhadcy9N8QFwktq8NBzdIMFi7zn39DOv2dsesbc5YrE7xdZTgsnI0hatIiZOTMYD2nmbWlQopajrGjutIkdKp6AcSmiyNGEyHseNppJNnlqgPxwQfKBoF1RVlFTM9LrRHtUI6trR7vQop2Pyok1ZWZKiQKYpSZrS680yuz9geTRke2sHbSzGWKbTKc6FKGauHJO9IckxSStrX+3kPczL6H8UAOUDLRsgfGOkqL6oxUc0AkqvnHTWvHE6mfzZ7c2tb7FV/SrnncxRhNIhk8ZFIrUY6zEOlBRx3Swl7awgiMCoKikry+7eNls7u1y9tsr29hbb+ztMywofIgAc2/saU3qKImNpYZFup8t4MGTbB8YTi/NRF2abY18pReo8zhw83IpEJCihKPI2x44c587bbuOO227ixKmjbO1v8Ev//he5cn0jAtQhuuZJpaK1g3MEF83LRdP5BBuJhE6q6JanFIlSJFmKqQ2rl6/TnZ8l6xTgY3cVEhnZzt5hne0ctNvPVox4+a+iZARAC4FWaQxGfNGbXkGwfubqtev/av361vxgZ8JHfu+TPPrxp8iTlE63w9zCPJ1uRlUNUYmjaKXUrkblCbY2TKZTnJN4r7A2OlbmKiVNLc5ZBAFTleStdjN2eYpOj9r10ZkjbRWUVYm3kLU6lLWjsqCLFiFMEVlK6SxaFxgBQWus9UzGJUtHjpDlOVevr2KMQwRJKjV2UhJqT5EVg7jufvmAFwFNgOE3Tnzzi7NqFxIZvSLu3dnY+PPDwfC7bFndGZxPVOPBJRpvXR9iVroTAiEcXkX3QKGjLWZVG3a2dtje32Ntd4+tnV329vYYjsYYY5lMp9SYGKOjNM4a0iQlS1KyxJMpjUKQCEGeJHRbBa4uqV3A+kAQMYPAW4cWkl63R7c3w+LiEsvLR7jppptZWTnOwtJRjh1bRuWxuB2tVzjzyT9idWOL8aRkWsaNmwd0kpCmSSxoaUoi49tqGtvWIBVKSiSg0+TQXzq4QH9nn3bwLOSL0YTMPGvi7pzP4Lmdz7M3XpHmfKWG5gHQUqCSl6Z5Dzi9sb75C9cvrb594+oOZgyZamOnGSG0GO94hlsbGD/BhQk2jDF2gpMOqzzD4RApJN1uBx88VVVTeUOeZ7SyNHKnhGB+fpaZmXmmlYnjmRcMxyVZnhNUysx8h52dXaRQjCYlk8kUYy1b21sEYGt7h/5+n7oyVFXFYDhiZrZHr9dlZnaOK9dWIcRonjTNsKVh49oaW1tb1c7OzssGNlvnODIzy83LR/hGuvRXe8IJKXVVTv/M7s72j21vbbzLDEdKK0XeKsiyDGSzr2k8llGCICTOC5wRVL7EhZq9/ZK11XUGgyHbW9uUxjGuI2+jrusmf901HsvRK1nHHT5aCbSCRHg0HmdKlOoiZMCJKGIVQpGkmjzP6Pa6nDx5klMnT3Hm1ls5duwo7W6HvGihdXb4kIcgG/dDmNYjQlKRZAo7tCRpSpCSurZMK8t0WuKMIU0T2u02eZ5jbZMxlSpqaxsDtBQhmkwwEYWck70hKZrebA/VyrEiWmzU1rRViLR+JSXL7XY0pUcgVPJVLjwCQbz4Y4NSkp393f/52vbVPzXemjJYHdLpLNDKZqKERSVoZ1EiUBQtRrVhPLGUxjC1Y9JugvGWnZ1t7Gr8vEfjEaV1TMuSqqoO00narTZHZ7ooITDWMS0rJpNpI+MNTZGSaCEJLopYWzMtdEfFlBIfqKcldV0TAhgl6HZ7LLCAD47jx48xmU6p6glCSZJEs7m5ztVLl4VU6mUpPqHRAd57/ATfaJc+KCJfSeGpqvI79vd2/8725tY76mqCrWuSdoHWGhuINPimJT5Yl4cQKMsxQghGozGTeh+RBNbXt9nZ3mcyrqhKQ1lWDEejQxfAg9ibxrc0jiYuJhoE3zgKBo034CpPOaowlUWFhMWFLvMLS5w+fZqlpSVuuukmer0uiU7QQiNVjNyRQjIa7pPlOUrr2NE1b83W1hbewfLyEawVDIYjkjwnywSpMZiyZOosZVlR1+YwZLDT7dIS8Ua1wVNrTdEqYnZYCOgkEg339/eYlBPm5udZytvo+JlkWmtc8HS0Jm82XwGBCV/dEj6EQFW/uOxpIQTemW/d3hj85O7akJ2tTYpMooShKvcBwWTiyaUm0XEEzYuUMA7s7uyyvrvG7mSX6XSKqQ1SCvK8wHnHcDTE1AZEJAwiBPV0zDAV9LpdxpMpg8GQqqoxxlLbikQrsjRFN91wq9WiJQqyJI1E1dqgkgTqmtrUeDSTyYR+v4/WKe12m5tuuolnLp5D6nhOl2WJVprbbr21iW56aS8fAq0koZMXUSD7jVZ8DgL2XjCQLCXj8fiHrly+/O9FgLosCQGSJMMpidcJraJ18PuwNlBWNRtbW0wmIyCQpintVpvb7rmbrCVZ/d37GYxH9PcnTKcmsjeb3C7ZPHQHSRNSSmj8n6MVq8dWNUEUdGZnmZ+fZ3n5SMQWZmZoz/RodTq0WgXj8YThcMBB45HKhE63Q5qmBOdwtUEWbaRIqU3N1atXefLJx/jUwx9jb28VpTosLy+jdMK4LFFSI5OEdlHQaXcYjUZMJpPmPTXUtWU8mtDr9ciKHFPX7O3s0m63UUnUtimt0U3a6f7OLkqkzLd7dHud7sLsLMY7dFkf4jPhRSoUSaJftK2JEGBsWN7c3P0Xq1e3W2uXN3FDQ5F2KMcV3pWkWYqSHqMNw+EEM6iZViMef+oRNjfXsNJSCkNoCrdSKr6/UqAFCB0dEGIkcECJgE41eSvHeBsPq9pH8zktCSLao3Y6BSoI0iwlzzNSlYCP4lYfAsZ6plVFqqPMZTDoo3VGd2aWubk5lsfL7I8GqCRlf69PnmU33XrLGabTlz71JSrXFTj3jdn5jCeTL7f4qEuXr/xt7wJ5koFwJFrR6/UwKmFjYwupJFVV8uCDn8b7gHUxHgfhyTKNnFa0uz2UTjn71FOcP3eJQX+MMQ6d5KRKE5RsOqUyJkbIJujNRqP2JInK5KWlJY4cOcLJYyc4fep0FISmabO59lhhUVoipcCYit3dXYoiI0/zuL7PUoy3KKnpzc0ynox54uxDfPSjH+f8+QvU9QSlQScpWA9Iut0uQimqulFP+0BSxJRVKaJVhrUWax1VOaCqK7qdHmmeodPoJ51qQ57nkD3bAfkA+1s7nDeWM6dPf7e45aaf1oGqLZ4TE/2igZjiRTHDauKq1f5g92e2drdvu3zpIpvX1uipZarpFB9ioZtWUyaTARs7V7hy7QLDYR/na6yv4oiUanIpkVrFFbeU5DomV0iX4L3CNw+hlJJup83S/BxLR5YJq549rdBSYkKIHWtw4CVaQJ4mlOWE1esly8vLFK0WznhsgwX6xjDM+4Czjv6gT95q024XnDx5En/tKqPJlBACw8HgzM7ODmVZvuRdT55oZmZmXrEC8VISqWMvmeRf1o3mvL/z+sb27XlWoGRNOa3RQnFtdY/+qGJtbe0QoyFAURR4GQ2cBB7nBMYYLl28wgOf/DgXnzlPmma0WgVZGmOQgw2gNMYYsiQlhEBd10gER5YXWV5e5vSp0xw/fpx2p0O73SJLU6yxOOcwdaTLZ1lGkWcsrxyh05uJGd5K0O22SZIMIVOyTpdA4MIz53nsicf5+AOfYH19EyEEWZ6gsySudgkQmteHiMAmdXQulBLhIU8VyXxKojP29vewxuARmLJiu9xCaU1vZoZ2p4PI4mgKkdGrlYIQENazu7nNB37jN77pHW976wfe9oY3/PlpVe50VVtIIYJ5MbcsLxK7eTSZ/KXVrfU/dXXtEpcuPYWcGsoiZXZ2iW63y3Q64vrqVaZVn848vPHUPWRZQrtdkGUJSSqZTkpEkCRJwmg0QkpJlmUEoKprpuU0Wu8aE8ck75lZnKfVbuHKGl/VjFoT+v0hVTU91IGZyRSdB0JlGEwm9Pf6ZEXOzOwcaZExqetDeU1dV4DEE7v2otVBKcXKyjGevvAMxhj2+/3j6+vrVFX1kj74znnuvOlUBB1f5pFLhCZrTkSFgpKChIBuSpF4sYrP/nD8ZRUf4MRuf5RvblwCJLa0kZlsA/XEkSS6UYMXSK0ITuC9gRDi+2gN/cEuG5urjIZDWkWXmZkuWgsCliA8gYD3UYmct1oURUFvZobTp05x5szNzM3NHUbrVHVFVVZ4Wze5WoE0SxuyHjhvGAz7CAFJqimKnN5MF50W7A8mfOKhT/LIo4/w8Kc/zfbuDjpJaOVF9O0VMdPK2Gg6f8CKUc2DoXVGaSrMNEb1xAhmRW+mR5Zn7O3uMGhsHkLwVGXJjjGU05Jut0en3cE4Szs42t0uWmtUiFKS0WjIRz76x99eDgYfu/OOu3/0+PHWx/p7OywuLvHC3U6/ACEtgEpSRJ581SejHU5u3djc/J/6w30uXTnPaLzD8Zl5vuNPvoszt91OmmXU1YSd3etIVdFpzTA7t8R4NGA82Gf5+HGmwz772ztgIrhujGEwGGKtIcsLZJoxnkxw1mJtPGDG4zFJnqOU5ujcIrffdAvGRJ8m62p2drcZDYdU0/JQu3VtbZ2dwZD+bp/ppCLrFKgkIWm2kAdG/9YY+v0+8/OLpLmmnSacOH6cvZ09Bv2+Xl9be0lJhs455mdnmO92X7b1ugASNJnKlLfT3tr6+jdv6/qd1XSsU5n08zTbXezObadF9hioTyckXjSeRuErLT5mWH1Zxcca25nsTvETASi8CSihUdIj84D3FqkC1k/QDTajVGzxq7pmb3+X9Y01JtMxKpPobobIFForggFva7IkY3ZunmMrxzh69Ci9bpdOp4NKNNZXlOUY5y2ByAFRWiJMtMPSOsU7kEmCJ2q0nPXU1oJUXFtf4+K1K5w7f4nHnzjP/v4+dV2T5xl5GmN3RKO3lELirTg8iZRWOBciGKo1Xnqkl5R5SmnsoZ+RFIpWnqLzlDTP2dnZwdc1Aof3gcFgSF1X1HVJq9XCmhrhHK12G5kGhFZoIamnNZ946DO3rW/v3/+eb2n9uPD+34QQUEor770LBMJndS+iAZQDQPMexc7ts36T9/BVnt5BymxjOPzZnf7w5Ob1NdavrpLlHW67743c+/o3NCpySHOJsxFza+UJKkimA0MierhxYNIvyYoC34bJcER/3Gc0GkQSZ3BoW2OazVSiNcI7ci0RwRNsTZEoWmk7xil7j1QdTq4s4L2nruOavixL9vaG1FVgf2+P3f091ra32J0MKasJSdJwzULEGn09Zbi3zdKx4xDg6PwSw+MnqaopWzub1FX90hUf77jvrjtB60MXxpcKUyIWHVV727u4d+UnHrv+6I8+vnmx16ea7/uSsa2p8Wgpmc1aLLZ6k9d2b9t626l7P3qqs/w/5egLBnfYDYkXmKahARaXX/hMqbVmbXXjjugWByE4ggt4GYBIjhOH/sWKSIfzWOsZjUesr68xnU6wviZPU5JUEYwlaUl6RZveYpt2kXF06Sjzc4vkeX64Wp2MJ0glSVIZCX5Esp8WIvrFSIlSEp0keCGROqHV7uCCZzKZMhxv8+DDD/Pbv/3b0d3QQ5IVSCHIsgxxYBTuPdaHA4b2sxou0TCbG3kGHBhWSVpJiqekKkukVIeZ8J12hyLLyfKcra0t+v1+VHdbS13XbG9v0+l06DYnnLWWVtejlG6sPiWuNly4+Ew++I/v/9fveuc771teXPivJ5ORy4tW7CyVfN74JELAu4D1Hj8d4pWm1WojP7td8g7MV97OSwSj6fS/Wt24+k17/S2eeuopyknNXa9+NadO3cFzo62880yGY/IsQyoIsiLICpFkBFlixQQtEyDKaKZ1RVAxp00mCUFEDpiQkto5jDGxS0yzCPyq2G1rrTHW4JxBCIULjsrUdGd6GOeYX5jnzJnbWVtdZX1tnVvMLazt73BtfZW162uUZcnCwiJaJyRJyt7eHlmrw8LiIt57Tp04gVKKVqvF8RMnXpJ4aR8C7Tzn1MrKSw40SyFA6zeuTXZ/+g8e/djNf3TxU8s7cowpBKKQWOEYJwavJArBpByxNd5qPbN59fSHL37i9NtW7v3eb7vtbf/wZGfpHzvlrHISq6U/eI4IIN0XKT47OztfBo9Dsb29/Q6pJDqRmDrmXIfGliF+GB5rDTqRhOAoqzHD4YCdnR2qcorSkkxpMp2wMDPDwuICK0eWWZyfo9ft0s5ThJAYJxiPx8+u2Wm8g6xvLDxCXIfraInhlSDJMmSSoqRmb3/AuUuXuHDhGR5//ElG4xGD0ZAkS9E6PgTOOYyPOeAHK+hEa8Cj0c/+vU3xOfj/svn1g9xwFwKpUpAkTeGJREJBZFMvLi7S6/W4du0ae3t7cXvnYts+mUyiINV7sixjMNinKFoIAa2WRqcp1nr6+3v8wf33//hkOHjVydMnf2Qh0VczFcmGX0nbG4QkfIWmMEIIaufuvL6x+lPldMCVSxe4euUS99x+H6dP3MmTj17m4vmL3H7bGXqdHriKcmzpdjRSOabVhNIY0qLAKSDR1C76HbWKLmnSRxB5OiLJ8DYgdHxvi1YLPx6j04Qsb7G7N2iEvoI8z5vEW0/lqmgslhXYIDAe0ixFJDERt7IVyEC7XXDH7bczN7vAo488wurqOidP5egkYzQesb2zw9z8fPz+rRZzc3ML3/4d31EkWfaSrbtEAFXVX9HI9YL+RAgIqTD4xU9c+vT/67fPfuLNTwyu0+/U0BKkClRwGG8QMhCInpoqjYnBk/aUvqm4cv3D7U9ee/L/+V23v+Vbv/WOt/6jPM9+q/Y07pAB5QPFFys+R468cOZkkmi1vrpxtFW0qEqPsxH4A4FoDJ4iYhEwpqaqJ2xsrDEY9PE+aq7mZrosLy1x/NgxlhYXmOl1URKkjMruqAoHpZqTsOl8sixrNhJNWGCiorq9kUuQKCofWF1d46mnz/HUU2fZ2t4mOFBKx4ysJMMHSVkZPFEUGv+bi5whwNtAqmTTstcRv0qSCKDL+KB73xTA5rUFQmNapTjwXY6bqVg4nXMURcFNN91Ep9NhdXWV0aiOAL5z1HXN7u5uBFHnZw7DBZMkbU50hfQwGQ/56Ec/8u57Bq/66Nve+Y4/12q1PxLgsBjz5YQdi2jq9pVs0KQU7O3s/rfbe7tHt3fXefQzD3N0+Rivu++NTAeB4W6FLQo+84kreBvJn1LU5KlAtgIiF9Rmis4kMhE471henEdZS292hu3dPkeOHInFpt1mOirJW0S7DSkJInYfHsHRleMgRKPFisRELwS9XpfhcIjWmnanh7GBot0iKQrQiqzVYm/Qp9vpMjU1S8tHecMbW/z+73+QRx99jNOnbqJotdje3WFmd56lxUWCgJ293Ts2d7Z/YmVl5R++FPFGAUj9Vy6lUCFKib7YXkJIgRPc/LHHH/z1P7j84Kuv2B3GWYVtSYQOKBEbCqtsM757ggArBBJP6j1TJSlnE54YbXP1wQ+8++z+9fv+y9e999/NJ52fL7178EttyvTB2vIF4z3Ondrb27vD+Ya9qzV1HQtQtMiMD6KxhvG4z97+Nv3+Pt1umxPHVzh5/Dgnjx5lcX4OQsDUNcE1NGJAqOhs6ENANOv0Zx9kEFISmgfNBAjWMhqPMc7Snwx57PEn2d7ZZVpVKK0puj2cMbg68kcQASmjKLSuImlNxsB4QgP0HXQ7PKfIHAg8rXckSXLYBR0wUA/W7TJ4hICqLCNPJUnja27GMK01Kysr5HnG+fPnGI/HpGka45RDYDgcYoOJGJaUTCYjfIjWJDK+TGob+Myjj5zYGwx/9+3vfMdP3nTzzT8znUzROuVZOcYLygr9XCzoBd0HkqqqvmN9e+vHyrriyceehCB54+vfTKZzdob7SJkifYE3UakfAngUlXFUwzGDcptJNaC0Y4JuHA1MibQlRaeN8540y0iLHO89nazN/MI8xhh2dnbIs5y8yGl1urSKFr2ZGfaHYzY3N5lMJnhnyYusYZnH910pjQuOi9euUU9K9rd32N7doei0yTptkrzg+MnTvOFNb+Z3f/f3eOrpc5y59VZm5ue5du0avV6PPM8xxvDQww/994vzC78shbz0YjOdBZB9Fd9SBlBe4LV89i74rO+XpBmfXn/6Hz+4fu7Vu4VlMjaR9+Ud2KhbtCJmmAXv0M3zGQjgJelYIBJFrTV14tjvBf7T1QdmNja3f/z/8Z4ffe9NxdIPT6394Be7DzXwgleGQkjqunzjzu5OqywrUl2Q6NgRxM2TbboBQVmVjCcjilaLO++6g1OnTjA3M0Mry/B1xXgwoNtqkSYa0zzwPji8iI5zzjkyoWNhDM+iWM57qhDY2t1mc2srcpSkpNPtMByPcEKg84xMS6raYYLD1hXBGqx3QKB2htrZqCcTMffdh0CIXnc47whCHaaNHmwfBNFa9WDLdjCG+oOY3RBfX2jyuYR4PnvcNfO7c56F+QWyuxOur66ys7MTGdZSQgiUVcnm5gZLS8sUecF4NKSua9pJQq4TaGKYz547Xwym03/13d/+raeLrPipVncO0Vh/FO3OCztlXcC5LzMiWbCwubn5D4aTsbiyep2NtW3e/Ia3sji/xNbmNqNhRVU6dIBUJVRl1YylMZVVKoFzzfsrLU7EESl4R107TH+E9Q4nBkyryBjPVcp0Gq02tNbUxlCWJXXzuTjnGE/G0epWR/Jkmml63R6dbociL2i1WmRFwbQy+MogrGM8mVCv7VL0OqzcdIK8qLjr7rtZXVvnE5/4JE+dPcfNt99Cq93i2up1zpw5g9SKrZ3t2Ytnz/93d956x4+bF7n7EQCp+qq+g3IwqEbY4OMCQjy/iagGu+9+8NxjP7ifWp4Z7VHrQKE1CZLKGUoCTkGwPo6+TWin8z6m0IaMxClkbUmCxAWPTwIf3XkE+/v/9sjf/o6/9r8tJu0P+uoLuwCrv//3/z7ra1sY477kl3OBnZ29Hzj75DPfbK1ACN2sxD3eBbRUJMrgbEWvU3D3Xbfy+te9ipPHj9BOBLYcEWyNtTUzMzNkrbwZUUJTtGiC2lTMMU8UKEXtLfvjMevbO1y8fJnHzj7FhYsX2djaYjAaUdc1g9GQvf096ipqrKQAETwKj298oxGikTVEu9dESBIpI6ch/iQxSTV4vI0eQyFEzx5jDT5ExP9w1Gq6GQBn4+hEiO2yOiBE+gBSkuiY9x1N6OLJorOMmdlZsjynqqvGPiSKVauqZjKe0m13yLMUW1VYWyNTjcw0QUQ70OF4yNWr1985O7N458rK0d/3zlahGdd8CARTEaQkSdLPD44GkI1f9Qv50kqzv9//8dWNtf+iP9jn/j/4EMtHV3jNva9lf2vI3tYQ7wSTSYmvagiuwQsqHBUqU3hlGNexw7POUJuS4A3BR8P8ytVUzoCI8UzWGVxw6ETTne3Qm+2yvDzH7Xfcwsz8HK6xo02LBJ1KkAGtJHmeUxQ5rXaLbrdLmiZorUgTifc148mQ2paoRCKEx3rL7Ow8SmYsLh1jvz/k2tp1hv0B7aIdTds7XdpFC+FhMBi+/sjxY38kE33JERBKxhy7r+LLS0GiJMlXAWSHEKuNEIpEahKVYFOF0BqhNUme8djFs//fR/cv3XE+bNNnSAg1AotMwGowymOaqKAkaJSL47wVEJRAe4sPhmAtuIAzDmM8lbZc2l1nv78/95ab7nkoNeG8CGjA6yL/3M5nbu6FOaOlacL6+sat41FFO+s2+IwllYFON6fTLmi35+l2O2S5Is0UWoPzFmMC3dlZinYr5kMpzaScRv6PgNpZdJrgiMbYHsH+/i4hwMbGFteurTLoD+IDLiLoJaXEE5hMp43RGGilyLPouSNDReUMSirq4J7tWBpdGBLEAbFPHRSVqENLZczQOnAktNYyLSe4JEoheA4AnSRJ9PKxMX8rrnsd3jk8FuE9Pkka/ZhostzjFi3TGSsnVuj2uqyurbK7s3uYCjKdlly8eJHbbrmFTreLsTWVqfAS8rwVDcicZ2Nnk9//0Id+yFpz8lV33/VDknDtBbfon7Up+1KbEWvt3bu7u397Wk547PHHkEpyx513YKxjf6/PeDhlMjXs98d0dMbC3CxZkTSJqI698R6VGTKe9vHe4EMMaUy0oKxrnPAYF/2ybYgjpGyCKWtvCJUD4Zmd7TAz26Xyjm6vjdTRvC6ELlVVoaUiTXTT0VqsqxAqoJGkWjP2lsqUuODI0hQpBcO9PaajEa1ihm5nhre+/e3s9HfYWl1nc22DTtFmdXWVTruD1prRZKyeeOKJf3Dfffe9W0lZyxdh8xVePN7noZNCoAkJaCxgdvb3fuLq/ub3TqixVRUP36Y9sjbgVZSy5EKhmonABYdEkDZmfEiPqQ0uCIJXOEKMsHYOuil/cP7B9hsXz/zUn37te+7346pW7guMXf1+/wWu2ZXc2dl5S5FnJDiSRKHzlIWFLssLC2gt8c7gvEUp0DKQKEVatKnTWHSsD9TWUNlxdBSUEhocZzQZ0R8O2evvMx4OmQwHGOuYTMooVzC2GYWiatkSGl8d2UgWBF74SJF3ltoYTMN4jtskdwjuSilBKJwxjRXqQecjkULELykj36PJBVdSRga14DBp9QAXIkTw2XlP2my8Diw3QoPnxAcp4mThWakKIQRmZmZot9ustla5tnodISVCCyaTMRcvXeKWW26h1c6pq0ioNMbTandQOkb7jMdDPvjB3397f2/3t97xzrf/kFLqcfMC1rSBmBn2AmU17O7t/Td7/d259fU1zp9/mvte+1qOLC6yevE6OzublEODtdHnehpq9mvHTKvLeNJnd3ebspxgqpI0VbRaGUpDkSUoBfV4hDE2Jrs2hnLWuQZ3jVlbWshIIjSO/b0Bw8Gzf8b72IVrnZCmisXFOU6eOMm0LLl+/TqeGh8UxoRDp4SDrhUd8a+93V263QXQKSeOH+Pd73onH/zt36M/6HPp8iWSNGFhfoETJ07gg+fylctvOXPmzF85fvz4P6teBq3XV7o5S4VEKIUL/o5HL5/7u+vlgHpi6NZA0omrdAdmWlMkEjKJx+B9RVkoSqJDZ+4CKkgqwHnZCMYdzgdcsAgPVliqds6vPfyhd7z61O1/9Y7Oyk/j3eewXTXA8vLyC2U2zw2Ho16WapY7PWbnerRbCWkqENRYaxBo5mY7CAHWGqpqSl2WeJWjs4wQPEJpbD3F2Iq9yYT+eMR0MmU0GjGdTOIIYmzEag5A/6AwzhN8fBOs9xhnG9N3RahBZjEp9AAkPuDhRKmHfRa0bgBk52wDlDcFQYBuIl6iSTzIEIFKJQJBRKP3EGisPeSh3io+wOKQfSubdbwP0SL1YJV+8Pt1Eh3Vnru+L4qCM2fO0Oq0uXr1KuPhCKUioL+2ts6RI0u0WjnWe8rRGGcjKVHrgE5ypqbkkw996l4X3P3veMc7fzRvtX67fAGfq8r0l4R8hBBUZfW21Y3rP7o32OPTjzzM/MIct99+G3ubG1y9fIGyX6FEik4KUikwfkoVHNe3ttnZ3WQyGaK1RIsERUZpY/qHqH20P/EBa2wsqEmC9RLrXXPoRG6XMZa6ihYY41EU8NZ1fUhXOAD1jbVMpmOOnzhOXuRs7WwyGY8ppxXSK8qyPPzs67pGWkuiFTvbm3S7cywsHcMZw623nGHzVes88IkH2NzcRGvN7OxsPCxmujhveezxx/7W3MzsrydaXXsxonReEi1VcCjgwvUr/+uVzY155wQzokXbOubqADIlUYG777yDvJ3zxPknqFLDphqx5kbINAUCzhgykVA5hxChWTDZw+dLeEHwllobrtk9Pnz2k3/1jjd93y8gxeDzdj7Xr19/gZoud89wODq6tLzATceWQXhMNaEylkQ1KmmZUhlDXUf0XOqI68ikoKxqxtMROouzZ11PGZUT+qMhk/GEuiypq1h4jKkP+TIHrbfUkroymNo12EjgwFfFB4/3HmOi8j1No2WqsZba1IcbuQOLjoOT3DpHIsShbgwp8dKCVjhrcEqjmlwrCbjP6ljqum5u+ARjLT6EmKAhBMLZ2JU1D8Rz/+4AJCp73ibvYNN27Ngx8izjwvkLjIdDvPeMRkOUDBxZXo6WIkJihvHUb3c6ZFn8jEpb85GPf3x5e7//gT/xnd/5o50k+ffVl3ArFOqLr2XjeKbYuHb17/THg+Tp80+zu7vLu971DoI1XHj6LDsb67SSFkmR4EVNUaT4iWN/0Gcw2GdaDgGHDZDqnGAcqUzIVBI56M5S2Wij0Wq1CEJgptPDbtHY0HjyRNHudDoluMB4OqYsSyaTySHloqoq8iJFqgTrPNdX1xiNJoxG45hMqjJ88IfcrUiFsFjrSYRmc2Odmdk5tExRCt7ylrewurrK008/zdraGvPz8ywuLpK1CoSSrG9unjz/zIV/cNutt/4X3geSNP/KRyUCWXjxAOzouSVwxrM7GfzJyxev/UC5OSJXipuXb2Za7zAajvA20M40337sNQwmfVavP0hxdAYtHaOdXZKuxhcaKaMjQDBThG02vA70gUxZaNootBTQEjy2du6evar/HXPt2fd93uIzPz/zQkYuNjY2b7LW0ZvpgjbUJnJllEpQzbZG51k8JZ1nNK0RUjIajtjcu8Z4OqFopcwv9lhYXmChnVLhmNY1e9s72NogAmQ6QYk483tHvDF89NUNz31TQzhsnWWiCcEyk/coGg8Y7z2TyYSqMhjrnjN+PXvjBRGoxhWicUbUSqOkoBIWKcWhwfiB7scHGZXrDY3/YIMVhMQ4F7VlzYiVJAmJVBhjsI0diFJRmW2txRMQRfEsaO1c87okS8vLJDrhmXPnGezv451nf3ePYC1Hjq3ggsdYR10bqrqm3WnTandIkhzv4DNPPJGUxvzb7/uWd+nO/MK/C1/knPXG4kz9BcEGKQSjevoDGzubf+La+nWevnCOu+65i5XjKzz91Fm21tejzKEZt/NWxqgsGY9HlNUkApM+OhokMuKAAUtVW3QqmJmdYXNrk7qu0VJS14bBcMiknGJsDF80dRzF0lRTmzSOy8C4LqmNwVqDcx6d6MP0kLJyPH3+Ivt7+0ymhvGkRviA8TXuOR3vQdHXMpCmCcF5tre2OXHTCay3dLtd3v3ud7O5ucVwOGB9fZ29/X3asz1m5+dRUvDEk0/8yNGlpQ/0Zud+NYr8vgrU58XY3Id4YIzrGk3AGPP23//IH/6zJx4/K2eKeU6tnKI9SLB9TV4nECz3nrmVxbTNx37vdxD7Y2ZbXZh4Ns7uYpmgji/QO3OcvVASZDTW99aBcUgflysWRWYtnQSSTLI17XN+5/pbX9ue+c8axp8rLB3sviBm815/5x1pKtAJERhWCVKmlNMaqTTt3hyDSeRa7O3uMpmWmKqOWyM8LngclrDnCSpG525v7nH9ymqMTE5zvLMRAA4m+us0RcQYj7MRDI4PvcU3UbghRLS9xjPqD1FKMZlOmJbTZj0PtomWfe5IBrFjUiICr5HuE7Ed76O2ywtPXVV4H0G50BQfrZ9Nq5RS4RqnwliMYgEpK0NVx3Zea40PEkRA6+hVU9YlgUCe52idNMbzKnaZ1rGwsECv2+XC+QtcvXqV4Cz7wwEySWl1OlGJTcCYClPVeBcoWh6ZpigtOX/5Qv7+35r83Pd89/eok8dXfv7zYzshWoA03+sLMKGzrc3tn9jr7/PIZx5hrtvjrltvZbC9xcWzTyFdHHdmZtt0Z7pMasN0OsTaEmtKrDHR0UCoJnZaIaRCCJhMKp4+d4G9vT2qyRitNGkWu0TnHdbF1a6xFm8Do75tuFUCj4XnRh4LQZHlpElCVVk2N7cZDsc4azHGREzImpjXLuN4buuabpajEoVOJDrRCOHZ391iZrZDb26W6XTEsWPLvO2tb+L+D95Pf2+Py+fP0+t16LbbpFlBVdU8feHCf//mN7/tAwhRh1fQa1lE/1ChdOLK0YRHH/7kP/rMpx/6m9e2NlUqWyzOzXJ67gTbO1vIOhCMpTtTcM+r7uHq9etcunyV7lyP5e4iq48+Q2fHR1dPMyUM1+nN59SzFqtgaNwhNCJcICGQBEkaNNprhIPVzY07bj1y6sxclj3yOcVndq73gjRd165fuSMtFLWt2dsXDIcjnAuMRlOqqoYgGQyHWGtJs4REy4jxSFAygIiyi7KUXLlyrVEtW1pZjhBQ1iVeNCMWMnJzXI11EYWvqzhGmSaixtR1BCdpVufNqjMvFEXeomi1QARq6w9DOYUQDUAcsRgRXIzNbdImlIzbkCDCoQbLOUdZlhhjqCYllZs2MbvxcU3zgiA8SRKL0gHvSaDwwiNlwFaxOBUymuOH4CJAH+L31trTbndivHKzyXPOoZOEO+++iyRLuXzpIuPJCLuzxZJsRj9CdGN0goHbYTwc0FuYJS0KTAg8eumyGv7q+/71j/3wX1ibnZv9HfeFQOgm3PHzbcNGo9H3r21tvuupJ84yGoz4lne+Heqapz/zKGEyIUtS5hfmOXZihWll2R8PCMHi/BSPQWmBdQLZhPFZKzF1zWg4oK5LppMxx44e5Y3v/GbuuPM21tavsbp6BRBUpccah/FThFW0kjatdosrq5fZ2F3HlgoFcRM4LXFlSZYGjK/QuaLMi8P7N3pnRz7ZwWdkraWsowd0b75HqiSuLPFecOmZC9z1qlehkkhEfeMb7mP92lWePnue1StXWZifo53ntFZOIIXkyrXrbzh108ZPHD9+/J+4r0KT5aR4Hlgsv9xCJsESMyiffOrJX/pPv/Wf/7ypx/SyLoszcxw7cpzxtGY4GlPXU6Qy3HzL7cwszPKRj30YEwRp3uHK6gbrgwFlgGAExUSS1obhtT7dFQGLXUKuQIVmceTQHnKdIGVORkFXtZhpdUdo9fkxn8Fg+EI2HUfq2rymnBjObV7BO09VmcjNcQEfYiSyELE1lg3gHHAoEW8Qb+ODtru/S1lPybKMNEsQMnYV0TInRPTc2bhuNZ66dtSVZzIpqaqa2lkkkGcFrTyn2+2SJSmddsHikWWct4wmY2pTMS0nVOZgfHPPI/z54CIXSDYC0hBV8YnWJKlCJxopo7ThYFwbDUZMypLxZMqwAX1NXRJEoJyOkEJH72okOolxQMb6GCnoo4+RUioKWWXUpBlrKMsaax0zMzOx+ErxnO2N5syZMxRFztmzTzGZThiMhmR5TpLEEdU7h7AC4xyjvQEdDyiFFIGLzzyjfuM3/tO/+KH3vvftCNY/36nspP+8eIG3Nl1bW/tb165e5TOfeZh77ryTublZLp07x/Xr15jt9VhZXmZuYYGyrBrDLR8Jo0E0pmoOUzuMiHywalIx2O/T6bZYObLCkeUFzpw5w/f9wPexcmKF3/zt/8jO7loky0kPFBibMdua47v/xPdy++238/5ffx9/9PEPMxnGjab3DhGIyRfjCdWwYjScMh1XpFkW77Vmpe6buCPXHCzTSUV/MGRal5xeORkpGUjKuuT66jVO33IaELTzLm940xtZX9tkPBpz7do1Zudm6LTbdHqzlFXJE0898T8sryz/mpDi/FfS/QQhqLR63mJI1yBegIulaBjIAbzIEj750EP/xy/++1/688EbOnlKtxu9y5137O1uMBj1sX7K0tIM97321TzzzFmeeuoxejMtThxf4qGHPh0V/2VJkecQAoN+Hy8c2XaCdxUz8wki85TaghZomZOrhBRFEhSZTDl2ZOWPUlVc+rzFZ3npyJcWEdb1XF269nRqqCqH0hlI0ez8o5WpBxJ18HDXjT4rPtRVVVPbGmMN1tuGol8ScBStnKKIplLjyRBbxjl+OqmYTstouVnHk0onGcvHluh1eyRakyYJWsY0g7m5WW4+cwYXHFevXqE0U3Z2LW5U4xDPB3xDDFw+UHrLZuTRWkVg2TuEEw3oHYtjmqYsH1nAOk9lDNNpxd5+n8FwRFWVmLLEB6irijTN8NaSFTlS6kOO0XQ6bRwObWNSpiPLWkR/4BACnU6bJGnF0aJ5zVJIjq0co9PrcPapp9jY2KALh2mdAUlwkZ/hqorBzg5pETeMWqU8+dTZWy5fufbXT50+/XeNNZ/1+UJeZJ9DQlRKsbe798PX19Ze+9CnHybPEu6+8w52d7Z5+ukn6bRbnDp5gqX5Oao6dqneO7x3kQ5gI/GMIDClZTSMfjzzvTlec+e9LC4v0um2SbKUImsTQmB7f4O19TWSVMfVeprgLKSqoMja9Fo9+rsDLj1zhVTl0FbUtUHJ6OuND8z0Ohw9cYRxWbK/t8dgMKCqhqRpSpomCNVYpdCY8UsFAbZ39jCl5fTxE+RFivGe9c01Fo8u0evNMCknHD95kje99c18+EN/yP7+HqPhkLXV65zOc9Kixeb25vwTjz/+926/4/YfCV9Btp+UgngHPnsZragmNbiAVl/wIY3QgYwj/ub21g/9X7/8i391OB6wvLBAnmUcWzrKXHcWZ6EyJUHGLeOtt91Mkkgef/xRAo6TJ4+xsbHG1bXrOC3ozPZIhGLaHyKcJxOK1jSDLGEoHOmMZJALqhC7/5bM0UGirOTIzKJd6Sx+sGX5nLiKiPns979k8THG3G1t0DHZMxBcpFzLRkwSgsPZGtms32JaRcMQdhZTT5GNwPKgAHnvolK4kCgVx5XRaIpzlqo09PsDhsMRWicsLS2ytLREXhQxt907vHXNpklRZBlZljIeD+kP+gxHfQajPuPJCGMFwcvnA81RLRc9ooVABA43H3magrTIRlwaSW4B62qCj8TEJFFImZGkC/RmOtF4fG+fwXBEXVWUzmGljluVNEE3dg8iEvWoqopxOaXT6dBpd9FaYhtQfDqdIASHQlop45rZeUe70+aOO+/EOsdoNCKp66jaFvG9lE12QyIlri5xpiTJukxDwurm1rfeftedf1ca/XlA5fD5TtLi+ur1n/z0o4+wvrHGt3zzuyjylIc+8QTleMyr776LxflZAnHt6r3Fe0ttKpw3Eeg3nsloSj0ume3OcvrUaU6vnGh0Vh6hBVIrinaPNGuxt7/NtKzRSR4tVq0HIdEkLMwtsXL8JLs7u2iZINFoHRpdXOwQlYhs7SADRSfn+MqR6MV95Sqr168zGBq6M3PNewvWRb8fHzw60wxGY7Z3dlg5fgzrDaPphAsXL/D6174BG0E/7rznHi5fucrVixfY39lBJ5p8c51TN9+CcYZzFy/8hTNnbvnlXqf3mw735SPFn/VnhIhcJGHDF2UgGmfxQlBIqX/zN3/zv7ly9SJHlpdJlGJxZonFuSWctQyHE6ypcL5m8egct995B4PBiPW1Debm5lEq4drVa9SmZlpVJFKRFgWTxk5GaEWCRpbRa5tQYVuevJcSkow8JMgAMihWZo893UqKi6IMn7/45Fn+JcHmjcHmbePxlOBl/OBDwArR8F4sAo8XsdDEKOEDcl8dzcWkwNSWsi7jWBUicJj4nMm4ZjrZQ4hAnnYYjobsbO9DkNxy863ML8SbhRCorcV421hkRtMuRBzVjInd1vzCLDoVSAVpnjAeW0ztkUo9L0tdaYkMsf0mNKzjhuUsG5X9gfjygBukpEcogXMBY+PPF/C0Wjl5skS73WYyKRmPYodTViW+jnqk6HyoGz2YQyqFsYZpWZKlOWmSEkQsrJGHEhqT92YEIvJgpJKcOn2Kza0tjDGIJObWexW3d+DAC9JEoXDUZYkxmtWN7TP94eSoMWb9ube6koE0eT7cLKVkMp6895HHHnv1Jx/8FK+6925uPnWaC+eeZntzk9M3nWJpaZEQLNYYrHMNidNS11XD8bLs7OzjKstr7r6X937fD2KqmrXV9fjAEwg6UDlL1urQ7s5y7soFyjrgQ4J1FiE03kOetTh+/CR4wfmz5+jvDbG1x0mLTlQca4kM9+j9EJCJoNVO6emC5SPz3HzmJE88cZbV9V1aLUu73W6Ir41ouDKkUrHX71O0C2YWZ5FWsb6xyer6Ogtz8/gA7VaL+153H9urV7l6+RJZUSD0Gp25GWYWFumPBjz+5BN/781veOPvugPflBcKFsvA59N5i4b1/qV0FbnKeeIzT/y1D99//5sWZmdopym9vMXS7DztvIWpPZPxBOcdMpGcuvkE7XaPP/rwRxkMxqysHGM8qtjY2MFMDRhH1k2iC6mSSBU9yKvEkssUphZtHExqiqRDaOekQUXWtJecXF45r6QuP18LGJ0M7ZeqxYJpVb92WtakaU6wBpwh+PiGWBd5GiFEKwxj68NtVCC+aGcMZVVFAVpwzaYoUFeWuoynZponDAb7gOdVr76PmV4b5x11VWFMHTdfzkZcJkli8YlO4XQ6bY4dO0qnF4Pm9vt7TRxytOgwlUEqiXW2oeETleN4lGi6n4PEBKXQOpA0QYDPrtTDIRVdKkmeR39hjMHWcctVFAVKJ7RaLcppFcPq6orJZMJ0OqUoisarp1HFVwFvPc5YWq02eVHErsA56moKIUVkaSyAxOyzsqoQUrIwP89kMsFYi/MOJaNINt7EEa0UPuJYdV3xzIVnli9duXrEWrv+rGo/cOzIPMV85zAdQwhIdNJ6+vq1v/ahP7gfqSSvetW97O/t8vhjj3Ls2BHO3HJzdNjzBzq3WPwn0wmT8ZitrS22d0sUire86a18//d8LyeOneCxzzwa9UJpjlAwLMegBN3ZHi7AzvYewYu4afQggmpo/5aVoyvkeYExjjzLCLpNaUXsrBs6QyJjvpbFoxOJDwalNWmacOzocrRkffQs169dY1pOKYoWSqfNKFwTsLTyLHbnxrA4P8fWdp/Lly8x0+3F/HepuP32u9h49RUeefghhqMBabvgmYvPcG+3i05Szl+6+MaVo8f+Srfb/edfDvg8M9uJpnaff7I6pHh8IQb6cDg68oHf+MBPVVVJpztHK8k5On+Em46dQhjHYDqN1AdhWT6yxGte8xquXrnGU08+TW9mjoXFZT784T9kMjWkaY4Qgul4wsAYUq0jOVYrTBIIvkZ5gTAerQRi4NGzIFOBVppMZazMH32mxiFFQH9W6xNz94rWlwKb1e5g+ppp7UlFQrebMRoPgDiK1C4gRDx9RTjw2LUkicI1ht/WlBhTNYbUAmFFjJVx+7gQR6GTJ0/wXX/mO5iZzZptxg5lf4IJpunAEggqVksVcRotIy/HW8/m2gaXLl4iAMPJmOl0GhnQjbF7HLsiDqWUOtx8xRiZqL06cMNrFQmtdkFdl9R1FQurUDEbDCD4pqOTaB1/vXIWZytCEAQEaZ6x0CpIJlP2dncxxjCdlHgnsJknLxJ0mkbvFG+pyjFSeFrtnCyVjXumoa4Mzk7xQlLVFlPXTYpDoCgK8uCpqgnOWKRMyLSOhcpYjBAIBamWSGUocumslc85LAOtVtIEO3Lol1RX0/d86KMffsvF1cv8iT/xnRRFwice/AgCw82nT6CJOF/wnoCjNjVVVTOdlOzu7tPvj9Au4Z677uZNr38zM7NLDEclqJSAxNRThAIlPVmque3m03RbGdgK6Q3SWzKhCcT7SmpNmueU5ZQrVy9RmiGVH1OWNn5uUpIWWZN3Fkf64DWJSsHH+0MpRStLOX18mWAq1tc3mQxKkqyFkCmpsGgVPZkkEmqPqhxHenNMpxW7G1scP3Eaax2BhFe/9o1cunyN3f0hM4uL7O3scPXiOW698x5KZzn/zIX/4a1veNN/EAlbLxR8VvILG8PFkbwmyz5HJCwBrbSqP/7Qh//Wg48/dGR2pkOiNb18hjMn7kCb6I5QTiucmBKU49RNKxRph8cf+WNqYzk+O8+lK1fZHfQprSVLJGkiqaoKU08QIkOnkixN8bjIOPcW5zypB7U/gY5GHplHq4yb8uXpkU7vX1ocKhGfk1CqAYajwZfCfO4ejUa3eucJksbYKyeEEms1WkczMe+jGNJ7R55nWGueTRoFhNYNZyPamlZVzXg6BgRvfevb+Ct/5cdYOX6U7Z2rPHPlPNPJJLr7JSkOR1WZw+7NOUcQEryJbOmqJktb3HnnHQQB+/0+u3t79Ad9dOO7PJ1OomFYw4S11h46GB6MREkTfdzrtjh56gTOGdbX1+n39+LPYVzjAhe3VwdbBtEo1g+Epoc+RyFQ5Clifp7pdMp0WjKZjKnrCufzQ+KhbDRl3nuqqqLb7Rx2XUKI2P0JmJq6kajI2N4EjwiCJEnR0h9GMctDv6EDekFgYX7+2unjJ9aea3zuvaeb60Pg3YWAF5KPf+Ljf/Z3f+e3OXniOPe96tWcf/Jxrl66wutf+1paeUFdlkgf3wtrLLZ2aKXZ3d1lbW2dICQnT5zijtvv4tjRY8zPzbG/s8dkPAHRmL8pkCFamy4szrG9s8nGxnoc143Be4FAMa0qrJf0R2PG5y9wbX2dcVmjipQsT5ACnIgPrhICcGQ6JU3T5+F8VVVhjKXb67GysoL3gutrG4zGfYpWmzyNB9lBUXbOUVU1WS6Zn5thf3eHXneWVruDrafMzc9xz7338pGPfiRmtVnDY48+xuz8EgvLK2xtbZ3Y39//iaPLR/7OC+p+5BdWlR58hleuX2d+ocPxY8extT347V4qVa+vr7/hQ/ff/1/nSUJLZXR0ixPLK3TSnFAFXHDUtsJ6R97KuOWWm3niscc5++TjZEpxbGmZi+fPUY3GeO9IW+3ouWUkSZoekm2dc+g0kjnrurGqSRulwaikuyhJreDU8spFLcSlspwQCGR67nOLT6/T+6JiwvF4tDiZTLSQAmsNHofSsnH3SzCmbsLXTHSeK4pG21U2xDmJd9Euo2y0OKNGyzUzM8OrX/0aXvOa11CbisFwmyee/DTTySgWnSq2v/h4Y7nnEAWzNCVNUvI8pdvq0JtpIyRcu3qN4XjIaDKJoYXGRbuKZnzyzwmlO9ADuSZdNWv0Z0Ph2N7eptXKybL0UK5hsQRjmwgehfIxaSM0HtIHsosDiUdlKqSQ5EV2mDM2Gk2oqorhcIhzcb3earVw3scRztXRF7rVOjQ2a3c6lN5SeUtVRua4a6xCVJNxFWLrAoSoR1MKicC4yNRemJ+/OJ5Mdg5DIoVgaa6Hks9KPJQQtFttPv2Zhxaqcsq73v4OBvv7nH3ySW4+dZrF+QXqqkLx7IPiXLTSXVtb5+LFy3gnWD62zPGVU8zOLpBnLXY3d9jY2CA4FzWAKhJEVTQ9IUkT1jdj5JKSiiRN4gNjo1D4llvv4u5X3cPa6nVIJLrIKU2Jq8uGKhHQUqMTTZpkjXC4ucmlAhdFqaX3VGWFlJLFpUWEUqxvblHXY9KkIJHq8DA4KM7BWXqdFkJqxoP9uHYWkrqGO+6+i9WNNQbD/ShTwfHQpx7kbW/vMjc3y7lnLvxEp935jyKEh8IXhWsCaZGSkX4Bsmc0iAs+4ptBKbySBDMhBCiShAceeOCnLl28qOd7PVoi4Uh3iVuP34JGYvARK3WWIBx33Hk7C/PzPPjxTzIZDnnHO9/B1voaVy9fRAtBu92mSFMGoymi+feDg7pJKGj0jQLho/mfThLaWYc53UbLlDNHjv/nTtC1+QJdnwZItPqiYHPf2NcdCPhSUoQIh3yVg9FlOp00wGsrYjl1FXGfxhYhuEA1javz8XjCdFpy+uRpbrv9dpaWF1FakaaaVpEyM9shz1MmkzputBp7AKVElFw0ToJxc2QYDWtMWdPvb6PS2BFIJWi3i6i8V2n0GqnKQ+O05xaKAztUiBljraKg1Uqpqoq9vZ3D7ZMQkfwY/1y8H0xz44TAIVX/uRKOLMuwxIKB8KRpwtzcDGUZwwuHwyHGGBYXFw+tWtPGitVa+6yBvg/kWQq6y4DYHUmI9meNwZlsNGahyYg/IF+iNQHJzadv+p0szw5xoXjYxlW4eO7iC+8XFufH99x9FyeOHOXhBz9FEgS333wL0sc8J50kBBvBZqUS+tt7PH3uPJPJlKMrp1haOsL83BI3n7qFPEkZDoZMRuOGLW4RsvE88p7ebBelJZevXIodcR0xvsgI0KRphlSS2hiefvop9ve3qEwJMo7L3sUOVkgRX4+MGy8hDvyKGiM8U1NOSoSI9icheOYX5ggisLG5ialriiZy6UB0CmDrEoXn2JEl1jZ2GA/69GZ6WAdJnnHPq+7l4Yc+FQWtpmTaH3LhybPc96bXsz/od8bl5M1zs7MPuS+RvaVT9SVDHA8aowAIqanqiIFe3rz8pz/0oQ99X5HnZErS0jmvuf1eVhZW2OsP6Vd7DCZDggx0ux1uv/02tjfWuHjuHDfffJp+f5eLFy9Q11UMbRThMDjhQPajtT50ZLDNfU5D90DFArUyt4xWGZ32DMLzH2prvlB4U4P5JPKLarqGo8FbBoNBFGbisM6itXxeVnUAZmdn8bY8VBhHmUEUbZajCVVZMdwb4H3gnjvu4uabb0GlCdNptBzNiywyfqsxIViUiHYRwcY0BikikOWEP1Sqp2nK0SNHWFxYZHa2oDvTZTydsL65ydraGlVdNuNOdejva23ECQ64Nwdj0sHP4YMnL3KOH492p2trq6yuXqOua2wVTcY48G9+3vo+HH7P+PALHPYwOkhKjXMBZwO9Xpc8z6Pt53Ry6N+8sLCA1slhusXBB44AbyzKO+a7Peq0is5+VRXV9I3jo7UxavrA3iNRCiUE8wuLzM/NPzwejg4BSyGAdoLU4tAuWAghptWEe+6+Z200HnLh/NNcv3qFM8dP0Gt3GU9GSGKe2rPAp+TSxcvs7e4zOzvP3Nw8aZrTa8+QqRzvBEVeRKzKWqQSBBn9faQSFK2c/qjP2vr68/yvI56WIkg5uriAq6eMB1sUWQTKbcPRcdY0+iwdHwSI1p8qiRHNSjGdTpttmGY6rZuRW2Kc5dixZTyO3c3d+Bnb7P/P2Z8Ha5qm6V3Y79ne7dvOfvLkWllZW1dVV/XeM4xmtI0GhCRkWQqwI8AGgSFkjMMOIgA7EIRxmGAN2xiCUVhWgIBAAoE1GkbLjKTRqHt6lp7urt6qu7bct3PybN/+Ls/iP57n+zJ7qqqn29WR0VVZWZlned/7uZ/7vq7fRdM0uKpCSUFVZHjb0DZLhv2C07MJvSLD5xXWWS4cHHD9+ed5cPcuRiqWy4Z3vvM21WjAa596gyDkTq/oJQT7x691PPZHFgYJYrchlaLKMvk//g+/+i89efKEwSgOxV9+8RWuXb7OctHRWc+8q5kvZ9jQ8sqnPsloY4O/9df/OmcnT7h87VIcVcwmCK3wMqbRnE/GdG3zA5jl1YFtnX/mOYqHQFVWDMoenRM8d3Dl25cuX/7m/JlInYKP1Pmc/zBbhZ5Ops9HAZ7At5HH27btOoHBWsdwMEhV0q9fwriZiS+IbSzz8ymFNjx//QYHB5cQbQAd6I8GKKk4OjzkyXHNbDZBa0XbzuNAM1korHVJZyMZDIeM+gMuXbzE9tYG52fnPHlyzM3bNzkfn3N6fsayruMsyom4QSGsq3i0P7DmK1tnUVIxm06xbYuzNePxeVyJy6eDaaU13kX3esrPousavPNIodK9+CkxUaYNVIx9bgGBNgpnHb1ej+eff55Hjx6xWCw4Pz+Pg+9sY+2CXxX4PM/JpMJ2ns5aSmPIpaJWmkXd4IjzF+/iNq5t2wTJkjgPu3t7p13XfeX4+GTdqUkp2N7qoXh64goh3HK57M2mk58tioy3vv4dfOrM8J5MmYhP8NEXJ6Tg0cNH3Lx5iyzL2dzYIjM5RV6yv3uBzOQRfarE00KNiErerkEasdZvBaLafKW3ktrQdY5+L2d7c8jk/JjDh3cJXQ2+I4To7ldaJ0NvWrWnxJAIjXMoKelVFbNZRHpqk0gFIiBU7FaGwz7Bwnw6oakbMqNp2obMxAKU6cg3Hg4G1HXL40cP2X3ueoyC1prnn3+eydk556fHNHVN0wS++c1vsnVhl9q1Y7usyf1Hx1OLAF0Ozvze2/RVB5KpyIyyQnL7zp0/96Uvf+mPRGV9YDAacvnKVeq6o6ktx+dnPDqOh1xvVPLqa6/y3W9/k3v373Hx4IALBwf89V/6RZ6cHSOMpKhyEDCbT9dEhmfNz/G9t08TXYSgKEvyIsdoQ9nvcePa8/9VbnRrrfvhDOcfNoi31o6m09lzGRnOxkwq61u8a3HWMptPKYscowRt12CDxYsW6+fRHtB53FJwejbFmIIXX3qZre0dbAChNIOyx6AsGfYqnrt2jaKEzo25ffsOPuExSVJRqUAaRaEUzracn57w5PARdd0w6Pe5sLvL/vY2uzs96nabtoOzs4blYon1ccXuvI8ncJr7+OAiIhQo8jy66vOc/SsXuHbtKo8fP+bBgwep04qUZx/idk+rOPA1VuD9HJdQoLHDCukUFmAFKmi0jAD6IEAaiddxMH/jled5/OiIw8eHnJ6dogTsbO9EoFYXYfcWT9EzEXam4p+tjWaYK5a5YTyesaxj1pXzAS+g8Z5A5Apdu3bt7x5cuHBeN/HFesqNV3TuKUVGCcli0f3pxw+OXrn33j2mT865dGGfYb8XMa4JeYsUdGiWTc37t+8ybRu2dvfRZYUiZ6A22aoGhMahhWF8dh5BcqGLTGAncDg2hhtcvXgZN1sgmhprl6mzUligsw6VabZ3N+mcZdoGajRZleGWdaIV2LhxTOiPEFw8DIyOkdYhxHkZDpkZmtkUJTWtbVFaURSG6XzGaKMizwWnJ8dkraTrSoKoUCbynArhKGm4uFkh2iWLs2M2di9AEAwGmxxcvMLx4RFKZcjcc3Z6ytvf+k742Z/+A3/XDHcT/v/Db1sIUc4ifm/Yv3TW/dmbH3zw6qPHT7I8H4YiU09+/de//C9EjZykzDTXLl1hsLXN2dKy9EueLI9Y+hNcz3Pw0vNY5fnmO2/TZYrdl67xpd/5LSaL2KME7zEhct210sjkM1RGg4wz19Z1ONulFBFBXhb0eiVVnuHzwLDfO+9nxV+VrUf/kOKiV1erj6uyIYRX57P51mKxQBJPiyDi4Ha+XKCMJiuzqLVI2y3v46CwayxG55zMJvR6Q67fuE6vquJcI8soqpyyKpJuJ0K2jk9O+ODmzTRTkoDBEbVBUkpcUgfHFMqSS5eu8Morr3BwcMDe1g7SOB49vsn33vkO9+4fMZ3OmS+W1M0Sa2PAXxTDpfhjKSHNMbrWkRmDRzCdzglesL93EBWhNkBocSF2Pc7GDsSl3zPP8zTnim3makYUQsC2ds2PWXN7tEJphfWeyhg++fpr5EZx/959Tp4EtDDsX9hDS4mSAW9rutZTpNMtOBtnG1JRZAWlqTg9P2Ne14Tg0trcs6wbNvolr3zilb8htcJ4HcWHae7jvWCFgBBCgBebN2/e+jcePXrE44cPUcDezjbGaJplm9Ajii51pEfHx9y8c4e8rOj1emRZhtaG0WBEUZR452i6jtlsjnMhXVejGlloQVZkSK14dPce0/E4fW9Wr5ugKAuGwyHGaO4fPlzPuNrO4dOLYUyBWvGxhUDJaFAwJjKWEPGKEiHzdeL3qPVQerlckpm4Ndvd3SZ4y3I2x3ZNXHak+COtBEYKlNHkSnJ2dkpe9SiqIdZKDi5d5OZ77zBfHkc6p/X81E/+5F996cYLb9MG/Ecd8wG8iV3PDwW+KVU9ePzgL37729/8Xx4+vheZ4gh6vQK85bVXX8K2LbZrUVpwdPIIQs7jx485Pr6HFw290Sa///f/dMyOG5/T2paiF+ULi9kcpQXGFMgg8G0XN6aBNICPHY5Nowshn94kiqqg3+9RViXBCy7uXfy7mxuju9Y6JPKHFx9lPl60NJvMX1guF7RtjTFF2lZEpXLVKynKLCpaXYR2WeuwNrBYWkLnOD15SKZKXnr5FXr93jppMs8ztJJ0tkFqT2cbmramqgqqqkheqjwWG9dGrq/1CCRl2WN7u2Jzc4e93T2a2nL75n0e3H3E/Yc3ef/m25yOn9BZh5Q5Qui05UodiYrEwxAEPhLj8QSWTYtzMVZ5dmvK3dt3CD6KDaOWRBGki+tcBd5LPC5G/yRs6mrI3HWOzsUibYwhEJjXUfW8krAGD/2qhOBxtuG1T7wM3vHg9hGPHx2SGc3OzkbEbciAswKnFXmWRYY0ccgsEfTKHCE3MfMF0/mM1jq69L2ajAOT8eTKhb0L9MsS8CmwUOCtpZ7P1sCw09PTf/G73/nWJ54cPqbfKwm5YjQc0jbNetjpfNT3dLbl9q1bLBY1uxf2yPKCIivIpGHUH1IUOV3jyEwWB8g2ImtNFu8XpsjZ2t7Cuo7Hhw/XV1nvw3o+1iyXLJcLvG95/PghR0eHiY0k0lD46QZGaRX9XdGhjLMWk8crRNfGmKTMGLq2RSsZv/cyRm2H1pNnOVoKLl884NbNW5GakBChUqp1ZFKRGYwWLCbnnGjDwdUSHwRlVXH9pRc4Ho+pp3Pe+OQnz//nf+JP/nmtNF7EWdxHDW+aLIkKw0cWHtE17asPHz74C9/+9ls/tZhM6euCYBQtS1wzif5AJFILMp1xenbI+HyMMSVN0xBEg9aBq5cvMZ2MufXBe7SLBb//9/8M7777Hvfv3V0HHJRFTtPWCBFz6JSOK3ZkLDyslf6rIE2F0Rn9/jDO2GTG3vb+f+c6z4fkBR9lrxhu9j66MgnNZDL+/Gw+TRuSOMtp2oaAx+R67dOyLp7unbUsFzW2hfHpDKNLPvXmpyiqPnVTJz2Nii9TiF2S1jnD4YDRaEDTniME6EzTNZ66qena+AKrTCU7haCuG+7eucd779yibT3b2ztcvXKRS5eeY7DR5/j0MZ1rWTZLXOupyhglM5lM4n+/XKYHV6+zw1SCY1dFiTISkxlsZ6Nqd7GM8Hdtk+vcRFqbVnTWIlycN6wG4aQhHALaJjKjszyLWFDnyKoKowxda6mGPQietl3ywgvXCA08fnzI8ZMjjIFts5HinOOproRIYHuBInY4IgRKY6CqIASm8zneebSA5WLGf/GX/tK/+7/+X/2z0zffeP0/i9/36MOQQGWy2K0ptfG199/75x7cv4sgsLW5iZGBYb+XRI0eLaN03jpH0zQcH5/EuKK8oCh6KKmp8hItNNPpDKMyls0idilKotH4YJMVRrKxOWI4GjCeT7HBopWm69q42XQeY6IbezI9o2kXKAV13a2BbV3XJJRJhlJ67Ses8nzdTVtr0UpR+xDNu/Hy/EyoeCxAWsu0todhv8fpyQn9qkTt78ZkWgHCW2RQ7G2NePD4kKOH95EmZ//KdTpvuXTtGh/cucu86fjjf+Kf+Esbw4336zpu5qT7cHVpg8cv3IevXGme0kr9yu1b9/7LO+9/8NnJyTnUDtkpTC6RosOKNEtLw2wX4iHbuY62i7o2RORiffDOOzy4ezeKfJ3jO2+9xXg8QQlB2Ytd6mI+i6EOeLQya1KFlHEu2CybFA8V6Q9lWZJlBXleoLRhe7jzZHdz5zekFxj0D9/ure75H410FDx5cvSF2XxK1wWUjA9G29aMNgZIFT9lKWX8pINlMZuzXLbMJzVlOeQnvvAFelXBeLpAKRO3WCqC2fMioyg0xmgWizmTyZj58oSua7CdpbOsjaNKKGxrWS5nxCG7xDtJnvW4fOkKn/rUp/jEqy8y2OoDlro94/7j29y9d5N6vGB8Mom6BFfQttFRHtJxUyiNDFEPIkXUL6kyYzgaIoRgMp4wnU5ZLBe4IOm6lnoxI2rs0gA1hQfmRUHTdHHuEuJcKev1aJqG2WIGaZjadRZtMoxSBOco+xVaCerljFdeeY7ga46Pj8lOFIPBgCLT8cVPKIjMaLRMWyfnwPkocwVyo3FlgVaS1gUylXN4+Ej85f/yL/+n//K/8i/by5cP/oJM+3Ylo3pYKcXxk+N/5r133315NpvQLwpEcAwHo3idCZGxjHoKwp9Op5yenVFWfaqqjzERJTLoj9jd2ol8pFxRiJK2abFJYyJlFKvqTHNw8YCHjx5w7/5d2q6NMPh0yOVZjvWQ5xn3H9zm3v3bEUqXkKcrrVYUVsp19yaTFERKQdXvY53l5Px83TG51kZfHxFSVhQZTbuMVzUdo5SKPMM7y3I2jXOlVNQynRFcR68wXNzZ4ubde8zff5dqc4v+1hZSS6698Dy7uxe6V19++S+6ZY1OWyH/uyqMD5EJrvyHfx48QjA8fPDkPzm69eSzV7av8MrF69x57w6337lNN1ug8x5K+HiIiw6RpE1BCYSIan6tBdbGyPf5ZMJiOktx4HByeIRzjo3hgM5aNne3ePLkiMlkGeOfktrfJczNKthSyZj4kucFG6MNhoMRShmMztjd3Pt7Msj7UWLD7118xMcu/0JvOh0PmnqJJE9Wg5pev48yOokLPZ2PiRXTxYTx+Jy69nQ1vPHaq2xubjObnqZ7q1lTz6JvKr60Siv29nYZjYYMhor3b8WrQUCtY2Ri0evSSlxSln22NvfY27nEhQtXefGlFxhsFdFUKBVKFbgQqH2EVXXzRbwWWY8Knlwp6rpJs4IoYJR4tNQxGVRqQogIT6Nhc6PPxqhKIsfA+fk48mtmC7q2o20b6q5DG4M2BpPmEst00pK6lkh1jNwV27R4LdGqxNmOIs8py5ygHa+99gLf+lbL+ekpj7OK3vURMov4DJzDEaI1Q0b+shDEZI/g0FJQZln8Qsu0pdvIeXT4mL/5t/72v/3n/rd/7r8XgtMQQnQReY9Smm9+61v/9Pe//3ZcQUsJXmC0JM8zbBcQ7gdTWs/Pz1gul2xf2KPs91HGUKiKflXRK/uYImexWHD05CSSCL2PxWv1v+CZzCdoFRA6JpA45wk2IjmdawlItre3GQ0FOztbNE2DkobZbB5h8qnTLNNsSIbAdHq+3mJ2XcTMFmURi1/CPljbpXmGZL6Yk+eJPJAoB72qpCpKuq6j7dqkjE+HlY6zwgt728jgOTl+wrvvvsMrn/oUOs8YbW3xB376D/7NiwcH3wvWSxGfyg8t2r1SHyo8AYHvPN63+vzs6P9+fHfyszvZNq+9eINyI+MTL36Co1dO+N7b73D73vvMlxPyIjBrzrC0KBOvnCHEPLwoBFSARAq3jtV+1q+YmSjnWC7mjIZ9itwwnU7SqEKtC+Jqw62UQniBlhlF2WM02kBKjRCSQW/wd46fHH9kUbl2dfjh4vMRTR8SybyrXzmZjF/onKMg0DYLlJIUmYmGQmdxvotxxM6zmLe4TtAtLS+/+DLXLl8mWEemClo/j1YAGfENbdOQFz1MXiKkRgHtcsHDwzs8OjxDBk3lGhYWhMjZ2j3g0v4+H7z7fYzS5EVFryyRUtI0gcXCUwJBQo5AegHnc7oHh6jZkmJZx2ufcxjvET6QO0vQAu+jBkdpjW+6yCWioyg0QUVVbFCSIKMvSQnFoD9KQLWa8fmEo6NjTs9OqZdLPAKT52ip0Doyia21mNxgCLRdi/AOXZQpGiZQ5iWhbcEHZAgMq4rXXrzBV3/nmxw+fERZbfFi/0rygTmCi2mj0mi0NLRuGa8GCFQQgCToLA0RoVMBtTPiwYO7B+dnpz+5s7vzS865+JB1DVpnB995+1vPzWZTqqJAeYnXmrqOh0DnIUiJ8AGtM1rbcfzkBLygynrkQpMjKJVkMBiiMs1i2iKExCgBtkNIj0raryBhOOqzubnJO+9+j/OTM7q6ZbFoaNqWuu2YzeOy4J13vscswfKNNpRlFdW0VY9RVUBw+NYyPT+PdEgfh9K2cwjRYZ2lcy7KEKSkbZcYrXFtR5YZlCho2xaT53HOAWTaUBY9Ts/HzGYLjM6i5krpCPBHUuQ5vdxwMlny6N49Rlu7XH/xBrkyVGXZ67xTPuC0+Ai/lpIELZGN/yimjz49m/+ntx8c/9nJ8ZKXn9uPN0QL2MDezjYbn/kin3zpdd6/8w6yCnxw711OZ8fMlhO8CzgXO+zgQ0oA9kglEsAuDYyTHkwIwPsovvSBLC/ZUIa2bWnaNvGw6wiHSyzurMjIegaTS/IsFu1BbzS5dPHiLyuh+FFSPDTAoms+Wtm8mD13dHIsXWep7RItFL1ehRQhbnmkwKc4m9lkTruMxMFLFy/y+idepSpzFILxssWoBFiPPgu0jMO7um0JWnL/4QOcWzBrFggMWVHStR4/j6kG1lm6bklwXcQttJb55BQjBI2QHN2Bnjkg15ajh+/z5N73OD+6xag+xfiAMgqvHLgkXkPQek+TiHsxsbLFutiK22aOOlti0xpemByZZQRdYkwZOxcCpqio9io2Rlucjcc8evyI8WTMYjmPuFSp0ZlBacliuUBpiZIRm2G9Jc/LJCjsGFYFTb1AyQwlJBuDIc9dvsy7tx7w4NED9vdG7G0O8MGnmB4XU2JNRrtcRuaLiGLD4APSg1SC3CiUDBSloe06Tk+Pv9jrV7/Uti1vf+db0S6h1KWHjx7sCQLeebrOIYLCeUFdJ3ncigKYpP7exoyswhhKnWGQVEVFWVYcn57g66haj6JOifVxr9zWDZ3owEO/GkQQeQeFKZG9nKJ07BclQgp29/fY39/nvXdv8a1vfYsnT54wn88JwGI+Y55lDAY9hsMBVVnSuTahSix5mdM5u+YnWedo2hadGWzXYoxGBB+LkNJxuZBrQtsQvI1rejFjMp5GNbYLMR3F5KAiCH93Z4cnk4ZWKh7cvcfmcMRwY8TNmzd/9sXnnv9Tw8Hgr3W/S9kcQkBogQq/Ky5HRETM0dHhf/D48OhfunvvAc2hpZ/3uHhtk4IMVNxAaanY3BjyPK9y98ldBoMDNvYuxUMozBESHj18yMnpCXW9iOMLKfGrCCkh1qxyH9waGxwSpUAqRZbnFFUviRmjnkwqE+UJvYrB5pCNjWEyMTv2tve/IqR62NgfjSKiAe7fu/uRm65lXf+EbWL2Vql7mLKIEnARYuBfiLqV5aJhfDZjPmnYHmzx+U9/gcFghJKCtm4QSqC8orOximodK+NisWC0u4UpNHuXLvLc888xnR9z+9EtUDHMrJ7fB+FYTI957/gepdIYNFm3JPeObHKOWNzFzvq4J3tYNScsbrHlj7jUc6ieQGkTGc4+NsDBWbTUuABdGtXFlbDD+0i3WwjJop6yaByNCyznns4FfD5AlD08mqwY4kWODZIyywgbA4yRwAHj8Tn37t9julgSQ5ADRWboVnE6WqeXvEP14lZiiaMsC2wbXwwZAleuXuJ8suDobMy9u7fZHHwidp5JyGmtRQkTWUChxfq4cVslkTqimDJLGe/Wtnzn29/6ifPTU6y1dG2zFoXWdZNEcHFeFRcJHU3XoDRJuBeV00FAYzuKsiAv4kZEBU1mSpwNeAkm00gdrS62cVjvcSFynlCKycmUL/39L3F2fkyWFUhgb2vIxuYmrbVsbW/x4ksvceP5V3jzzZvs7Y84OTnm5PSU6STm188nczyWullyctaR55qiKLA+UHdNLJoibuicdwkQF+cVtmvouo6QmFZFniWnWQDnKIqMssxZ1svITRJP471JyvitrU2yB8cEqemahg/efZeXXn2VrCi5c+v2n3vu8uW/Zp/Z+oQQyHsVvXz4VNnsQ9T5CM/5+em/8ejRw//je++/z7vvvktfbLE5GDBbLhiWPUKAR4/PefLonNlyzpPTJzw4vM/54oSgPP1BjjRLBsMBRdFjYyOwvf0CRZFz8/Y7CXcTo4f8ausq4vebIONiIJE1hZRIqRn0e2zt7DBvaiazGabIKaseW5vbICTOBTKpuLC///cR/iN5RB9bfC5U+x8JjL85ubk/m85QUpHnGf1hD0+MfPEiZWh3nslkTld7sIoXr7/Mhd2DmLvlXAIQSWwd7RZSxhdjc3ODT37qdR6ePObRyRGz5RIbooo5N5rTk5r5XCcKfkMvtBgZyELNppwyqhSbPcHQBCoNPZOT+0PwS6r+GJF7aCW4CkIHmYtiRefT5dtB8FGQFsBrAYUGoRBSE7SgbQTzRYNDs2wddd0ydTWz+Yxx47C6j8iGaF0QioLQ1KiuRWoVX6L+Czw8OuHodMJ4MsULQdt1oBRGCfIsR8roth71N8kynWYakVqYZZqqMFy+uMfp+Zijw8ecXTrg0oX9dSb8KovMZFl8wVJuWTxIA0YIQhoKSaUoi5wiz5qqKnDO8cpn3iTPc5RS37p//95X/84v/63PZ1mBF/HL5RHRXyaTREAGgo+5aZ21DIZ9+v0iqlzzPloVCDSZyZDEA8f6KBa1tqO1DUrF78P8fMq733kbnUk2+gOU1uzs77G3t8fJ2Rld1zGZTHB+wXwxpm5mSBUoCo0QFc7lbIwGT0MDvaVbdMyXDWWexbhk4po9iMi3brsuImuXCzKjnrHGeAoZi6tPBnMp4rB7mZhJIrG1QzqsEILRxkbSXXmsbThrOu7cvMVgY4NlvdyfzufK/a6dc7UxXLvogkiGbKmZnJ/+8/fu3ft3b928zVvf+AbOW4pexsnkkC//5m/Qfqnjg+/d4db3HjCfntOFJSZXZLnAFJKyyhAKWtemYbNCacnGaMhgOMDRIJMfbn9/n6qqWCwWeOIGez6fx39OV7AVGKro9SmKgu2dPWaLJVpnjIYbCQEsaJuO4ebmWZ4Xf8W7Hz36RwPYj6KJBWQ9bz6xnC0I1kU1Lx5HR7e6QwfPsmkYn05p5p6t4R7PX7mObyMoXBkVtxPervm0QsRT5hOf+ARN3fDu997GVAX37z2gyHL6Pcl2f8Bp84Dm7JxdO6UKS7YKwagyVLlgt2rpFYpCWbQMUSTXLQhG4HU0e0qZo4JBYaJAWklEEASlED4+LAGJFBrhBUpogpB4L1PBdBiZUWqBF4qmbWlK2HHQeM1kaTmf18xtS9dI7FJBF0l43maookeVZVy+sMvOzi637t7jweOjiOMQMtkbIvhKpRW9KnOMKqibGiEFSgmKTLO92Wd7VHE6mXP37l12tzYp8jytv0mxMXFL13R2PUAXIjrOQ2z3IDiMUrz80o2/d+36tRi1U1RpBKHaP/pH/+iff/t73/nbk/E0dosJHYKUMfbIOgwxvNF3jrJXkfcrqn6BCgYpDcb0KPIqxiARcMTU0clsSq+f88anX2c2HfPk8QPAc+XKJcbzMbNmlkRzPXQy2CoV00GFkJyfn691I6uCIaVEahiMNrmYHTCejJlN51jnI2bD+/gjBDpv19aGum4QwdOG+OsEYJQmW23LVBE7q6ZOK/oYnxR8IMinJuRA1P+EEPDWEoLG+46H9+9TbYz4zGuffGdvb8+tPZAhzujyqlobmknPwaKp/+iT4+P/x61bt8Q//NKvxcVOr2K2OOG9D97mzsNHTGcLZFAM8gFZJtCFJStLdGno9UqEmNO0HZ2VdDaSEULwnJ4dIaVgtBnFmpPJJPGsM3q9HsONEVXVYzjcYGd7jxACp6cnLBtHNRgSQow5v3j5CpP5AusceZaT6RwhAovlnK2tna83bXNvvph/bLHZ3tz7cPEZ9AcfFY08nE+nV0PnMNowGo3oQoTAOzxBBWzXcnp6xnJegy956cYn6GWDNddZSkHdzJPqN54YWit0Zvj2t7/NeDZmc2uANJqzkzHHwzMuXXiRpr/BdgY72Sm9qmZ/YNksHUUhUDqgtI9mSB/wMo8SUWlwWU4oBqhihHAWNz9GmtMIewkZq/VfFPI+DcQTaetGcqt7BN5Fj5AwEuc7vPKIzDIMAWsDPa3YqgpmjWfRdJy3HblvWTjJwrd0BDqVE6QhVwUvPn+dje1t3r99n/P5DCVyhFSpAEUR4+phFzLiNLNcg+0YDXs8d/USi/duc3Z2ztGTI65few6CW3N7Vt2q0hoRYgqC9wGHjXYFosu71+uhpLx1+PAxVdWjKnvx+uYsly5f/Dt/7E/88b/03/zX/82fVel60nU2yih4alaVSpNlGaPNTTrXkWUKQ44OGdubu1y6dBXXWg4PHzGejTk+e0LnGi5vH1CUJd/97jfollNsvaSXC0QmEHQUZQ9jTOQdNQ3buzsMhyMIYLIsfj4uDk+j6liT5YLRZp+XXnyF05Mz3nrrm8guzsKc66iXq9ACR5sSZZWMgCyCj2JXGQFZuTIUuWa2mBCCRymJlKv8sEiLdBaCVPhkRZBKUmQ5XggQBm8dVkru3LvH4dHR3TdefT0mo6wCtYqMZ8FiMU20/eyDhw//8nsf3Oz/8q/8HZaLBb2q4OTwkPvLWyyWSzrfYnoghUdnC4KQyLJE9+N2VWsZcbZdm2aYDqU1o9EwcrVsTBA2WRycz2YzJuMxi+UC6yQhRGZPVZb0+/2oUdOKg8uXuXzlcvzv84ILBwcsl7H7EVIh8BRFxcHBxV8cDkZR48aP0flMl+OPKj4vjafjHes8RZUhtIhCOi2xbQzRa5qG07Mz6s6yN9xja3MDUxQQ7Fr+r7TGuo6OjtwYTBA05zM66di5uMvexV0e3L2PX3TU9464Oz7i9PAdtnnMxb0pZRYoTEOWe9BR6OZFL22fFNZKhMoQOkfpPnK0H2l5508Irsb7OdIbRJAE7xBJjSyTItkLGXGwgMIjETjXEaRJK8boj9Iqrrl9cCglMCIgpUPJQM8INoJm3klOZh1Hi4ZxbXHB0EhFKPpkeY/93T3Gs5rZfE7oGmSZk5sijRBEHLJ3TWzrPTStJTOG4Dt2NgdsDSoeH5/x6OGj1DYXKAIKwSoROTOGtrNrFXIk+0mClFgv2NzaHu/u7n49fo+f4hJIUUc/9cWf+nd+57e+9k+898HNnTzPab2NZMZVNy2in4cAg6pHEFAVPRazjqqXoQtFYxvOzs/44MF7KC1wogHV8uDRbe7ce5fFdMoLzz3H1qjPeHyKknEoXmYFZV4xno7jQN9b6m7BnftnPHl0iAzgug58SNCwgDE5jx8/4e2332N7axehMnxbU3fxeesPM45PT2nahjbhZoN3oA2+66KFI8+QeIpcUxlN5z158Ejnoj6p9eBjlwyezqcTLG3Pil5Js+yAqDsq8pzGw2I6m00nk6Rm90hjKMqMpx5eEeZd+/zDR4/+yt1793b+3t/7ZZpmQVUq6sU45prVDdZ14HwyHWuE7tAyx8j0XAfFrO4iN9x1iCwe/Ps7e+zt7nL//v2kzXE0CXPrvGf/4AJKae7dfRhz8dqGme2ol4uYc2YMbddy4cI+Zb+HFIKtzS3qsl5vFUUIbG1uz3Z2tn8hVxqpsx+v+Khc/K5hs2I6Hb90cnokjVb0B32CjP4n6cEQURLLZc28bXFBMtoYkOWKpW0xKX+rbVpmsykokRJLLaKLAWzVRoXKFOdnZ7CsKWZTivYxZjLmxeKUjUFNXlhQBoRZX8JjKlFG6OJATAeQoSP4FuwSd/8QXIcQHhk8ggyCWSM/RZIRIOKpY4UkdB1GrPQRCZOhUvJoNGNhrSeXOeioqwltixKQ4VACSu/oCSj6ikGuGDeBs9mCw2XNzM9pFj2m3Snz0zNyqWi6hsV8Qpnn9KpNQFJ3jizPcXXcWnkfw8y0dFRGcHl3i3q+ZDqZcHp2Tm9wCe+amDEv9HpLKa3FGB2h+i5iUQMKFwK7u3v3mtY+6pJmI8uLCFBLg08tzJ0//Ad/7t+/dff/8x8KI7Gk3DEhkSp2VEGIyL4xMQurCwqkY9acc/PhO9y8/wHj8ZzGjWnrOUVu2NwY8PIrLzKbnSPbfW5cfYEgItenaRcQHD1tyLUE1yS8KmxsFLz73j1Ojk5o65a2aaOwMrh4ZdUF1i3QuuRsPEWrjOl0SQiONrNUvYqtnT0OnxzhugVCC9o2OuKzooxrYynIdTpMvKXCUnhHRqQhaJknQakiSEnnfHwWPdggQQuccFFwqjTdcslrr33y4R/5Q3/4P1/RFAkgsqfucCFE8N5v3nlw/7+7efvWC1/++7/GYj7h+vUDrly6QDuPfqtm2bBY1tR1Q922LJuWtrO0dYudzRjPZ7SpM3U+au6EcmxtbHI6mSF1hkBRliVtO+fs/JzZYgEIit4AlWXoTGPtIsVYB7zvEkWzY7mYspzN2BiNcB60NBQFeN9GYUcQ7O1c+K0qL29roX+snA4N0EvWg2fb99l0eq1eLqmKkiKL8nt8QKYHPLSOJ0dHLGcLhsUOmxvbCCQygJEKHxQES5FlNMsG5QWt62iVimkDdkF+5uiLlnzxgM3+gkvbDZv9JWXexFPG9dcGSSEhiBVDxD81bkqxhtWv0aFCru/TK+QpQiC9TD+Xfj6Lfi3fRUm69CGe6gIEcm1cFDIFAIawNiZrHaX76MjwFBKCDBTSo3JBWQaGVaA/dRwvlkxby/S0Qy1blJMoldF4z9lsQlVtMBwMEaGjXdYYFbeBRVkQ2joxfUxM1RwNOJsuOD895eDCHkbLtQnzGRNimocoVNB01uOCREXn/q92TWOjAdizmM0p8yJtA+PV4MYLz/+/PvvZz/4zb33rrTdW86ii0IgV7kIqZk3s0MqqYj6vqa3F2glHZ8fUyy7RDT1VWTLc3OHSxT1uvPAc3lnGD4/ITMeiXkTesgCpDbos8HZJWy/wtsU7y4P795mcj1k0NZZIQnAu6q4mdcPZ9CGvvPIKwcP33n6HrqlZzGcslwv29/eYTCZIY6jKMr6ctkGr2C+uinX0fGXkSmBi+0ieGXLnMdohdUdI2W3Wu5UMGaHjrE2gooDWS5wNVL0e/9gf/cf+9aqqHoYQhFJqbd0KSdfTBseDx4/+33dv3f3sb3zpK5yfHnP1yhVef/UGuZF0vQZzYPDWRkuOtbgQIhCvaxlPpjTLJs4OtWIym9JaS9Xv8Sf/1D9BWzf8V3/5v+KD995hY7RBr6o4ny2ZzGsWdRe3VGcTvB/j2g4XBAhFCJ7OWbKQbi3Wce/ePXb29+PnGMMFsD4uboRUbO1s/4L3AaGECPzoSYka4NGjRx/S+JycHn8q+ECexztq13RImeJbkdTzhvlsiQiCne1dNkYbFKbAKB3Xh85R9Urm3RzhAyoErAg0NDhvqawjmwl2yiUHF+YM+gt6vRlSObw3ICtQEWkavCXIuI70AoRzyYiXHNmCpJZ2SWKfyAVpmOi8Sye3XNHCWJl1goiai1iYnrKP/TOwpGcBYasriBAy8ZcDQkSsg5KBXAa0dxTK0xOOodJs53AydZROkcmCW6c1c6HBBNrlkqPDR4x6ffq9kk5AW49RmU5UQ0O3XFKUJQMXHeazec3J8QmL6YKd7Y00+3nKwVFKUdf1et0eyXwCk2n2dna/7Vq7NsM2iyVsPjU1huCpql7zc//oP/rn7z28/wttU6fhbw4qJa/KmLw6HA7IixJRW1CS+XTC+eSc+WJGnmdsDLfY3BnRHxRsbA7xruPk+AijBWSaeuGZO3AiQxmDKgdMFktq63EodN7HFBucTW7SLGe4totbVAJKZTw5eUwzm+A6yxe/+AWuXr3MO++8x2wyJsvz2MFKGWFy9ZKsKDDaAI7OBvBuPTtSSlJpUNbicZR5hu5aitxQdy1ZYSI0PUStk9QKJTXWeow29CpNZ6GpLT/90z/zS6+99tp/nZ6fp5EgyPj+SMnR8ZP/y71bd//01377azx++IiXn3+e115/iWBruvkc6SW2SzlZIopiJZGEmRnJoBeFlj4tAuqmwVrL7t4uL167zm/85m/wwrVrjDZGzGdz3vrWNzk8GVO3Lcpk+ACL1oJQqGCRibXkU45923ZoQGrJeDKmbVvKyuDdKv48vudlUbZF2fu189mM3eFGEEL8eJ3Pzs7OD/ykMYbHR4/3nIuOZCVk/KCEXHuJ6kVDsIHcFAyrPgQZT+dej/l0THCe8fk53nVopWldQAlLTzQUYca2aLk6KLi61bE1ckjlQGlwFYJNEJpQxix2N2+TdynaAYRiLXUXIqy4bs9mzj7dihB1JrET8vGlI4Ya4gJIhTAC0UV98LPKTCUViKd4VO89Qcr1hiOEkBCkEilN6sY6NCFlyHuMgUwocqCQUQ0q8DyYxI0LOvJlHt69zdXnrjAY9pGiwdsO5128dhkDtqPIDRvDPsYo5ssl0+mMg51dbFKqruD4Ee/R4p2H9LkLISmKgsl0/NvzxXSt7SmrHtsHB9Gouv7cvbywv/83ft9P/dR//bf/1i/904vFgsGgjKCv5GPLsoxB1UNnOcWy49HDh8zmM2zXolPefZFrlLAY5alyhfItuqvReZ+265jP4tC5sx3d2FFJaLuW6fk5nfc8sJ752ZTZ8Tl2Gk9oKQRGGYS19DPDwbUrjEYj2qbha1/7Khf2L7CzsxVJeyFEMFzati6XS4yJ7nQX7LomKBURI7kK5EpBHcH28ftvo5q3yOico7MWY3JCkHSJDT4YjjAeFouO55+7dPrH/tgf+/OrA2sdkQR0CeG7bOp/5v33Pvi3fuu3vsq777zLS9dv8IXP/gRVkTGfnjGZe3znEV6lzqqLXCY8wce/d85RJ2a6SA14pjXL8zG/8N//d7Rdx7BfceXiAWdnZ+xub9HYwMnZWcLU2thtmiwiTlZbO7fS6Xh0JrCd5cnRE46Ojrh27XqUGoh4IOMDBxcu/sNer/etzkY+dJa2pD9y8Ynej6fDZmvd9mI+vyGAIiuScSgyIIw2dG0EdEkEVVlRFCWZyRj1B5F/kgRYwVl6mcTi6ZDopmXgFlwoG57fE1zYrsmHGaLcINQKYRvQGhEs3tf4RVxvSgJKrO5Lfj1cJf2cSKfKKunxKZYpnTZSxEhn61c/9QyJL8YVYzvwsaPyz6xyn13teu9xQa1//+ifSboEYlid8NFr7kOHVoLOd6Ba+oVES4HUHqkzqsJz8yTqT9yo5HxxzuGhpAvbFPppSKEwOpoDvUOrQFXmlEXOfNkxOZ9iO482eh3CuPqxKpiO6OGp64bd/Yt3v/DFL9yxH1KgunVm1+ofrQh84Ytf/PNvfeNrP3dycry3tTVEah2/9t5TFAXDfh/nAuOTE9r5EjqH8oqq6NErKzIlKTPJqFciXcfJo8ecHB4SmtvkStAu5uRdSxk8VZGx7w2T5YLczjFlSbd8Qnf3CH98zIaEme9YtDaqzvOSixsjnnv5Bn/oZ/8IX/7Sl1FCcHJ8zNnZGVV/SDu16JThZZ2ltY6mcfT6RQzKdI5MBrTREbGKY2PQx9dLgrdkOkcJSdkrUFrQuQ6TwhtBYBJLaXNziyZIhkP42T/8s/9xnuffqJsmok/W8uWwsiv8kQ9u3f4LX/2dr/Gtb36bG9ee4zOf+gz72xd59dUXkQqO7j7kg3dv8fj+ExDLSFwMItpTkq9PynhQBh/AB7SUacPnUD5QKAVK8fjhQzzw3LWrbO3ucXJ6ypPjE05Oz5hM53R1i8xKkNFQG8cbgqbroIaiMDjvuX//PpcuX4nFitj5dLYjz8rTjdE2rmvRqeD+WJ2P0fkPXLmeHB8dnJyeXhKIeI0SkiDB+xgU2LYdXdshpY5RIkWJQkS+8ZoxExj0Ks7rM4QG7RyFtDxXSa6PNAc7AbVpYXOE8wa3rBF0qLAAWce5jYvO6lUljidzZIiIBLjGBxB+3dmsOp8YaxOHo+vOV0mCCrFAONZeFu9tjKKJ+Q/IhOb0wcUilVpSqSTBreBbYR1t430U/MWWPN6dnQigVVRMu4BWjlw5NkuJMGBEjqDH2aJBVgM2tzY5rRfM5xNUVVGaPOpKktw9ywyugyw3bGxsMJ7UjM/Pmc/mbGwNIpQq0RljIkcMzEvTZpwP7OzuftA07XnXtT+guNXWk/eHH4LsZcbc/pmf/pl//xf/x7/+H9d1gyl1TC2wliLLyfOcO7fvcnpywrDXR3tB4zvA4INCSoNrLPXxGUcnJ6huSVUqdnPHdpWjioDwLUYLdGhwy7tsGI0bBKzvaG1gaTv6Wc3SFPSVYmE108bReodtHMtlw3y2oGsdBxcvcu/uPeq6Ztl0dM4x6A/IqxJvHXiHdR3n5w1SLxj1B2RFzrA/QIcGb1tUcOQqwu1SQBujwXCtkpZCRthWgM57nIC8KPBd4OWXX/nSlatX/qPJLObCi6e0dyGVDFmZb73/3vv/6Ve+8uXy69/6JhcvHvDFz32BQuVon5HrHJHD5evXubBzlQd3Dnn04CYnZ4+Zzs5TfHQcF1jv8CLeRlZBHT5dpVWKQAorW4eI3fBeWbK1MeLShQtM53Pu3rvH/QcPogo/hDWC1jm/tk1JEQHxR0eHnJ+dsXfhAO8cEZukefe9d//4c9dvvDzIs3eEFDKA/7GKj3zGWCoC5Fm+5R3kOjI+lAHrbRz4EuIJku6LZZYjnacUEtG0mLLCtkuKfs7mfslz+7t8+923qG4ecrGc89KFjs3hElkVBDmA2TFhOcEIiZc+zXAqBAEhXRTIJQ8KMl5xhMhTJIEjuBZERxAefI7AxGKgdJrPpAGyTIXLp2x5GVelOgRQEQkidbxWiJX1PgREUvSGdJWKXaJY22+FCBG6LQQupFlRsATl8HhEFyh8D0zAhg6NZUsGyj4UouKRNjxqOrJqQL+3QW1bmnpBoQxV3iN0DqFjEJ7QHuUlRVXipKC1gUldsyE3CSsNU8yjiMmwDpTzKGXIipyLV5779awoQaoPbTeV/118gy4OWD/zyc/+Pz/4/q0/ffvu+/+I6WXoJJDM85xmWXPv3j1MpsiMog6eQgm8tAhqRNMxygSf2Mi4Pmjp5+fofEpe2JiQoDRB13gV8Gof4Yeo8wnUAt9qWiRLZZkbx8Kd0GSGuS846zLOakEbNNevvETbCG7fvs+ysfQ3N+lE4Oz8nBBgNl8gZYx3sqElyID1UVIxns/oZZK+KSi8igdcPUP5JVmeQweyqdnpX8JITZASJ2QUdApJayQLJ3BOcOHCBfsTX/j8v5ZlpnVOkmX5KmNm3f2cHB//e1/58m+89Ftf/XVGu31++vd9hj4aMQuYjZJm4ik2RIplgiuXLrLT3+Xx4QPuPHyfWXOG9hOmy7PI3XYks2icwUmVDk8vCDbEaCURj9QQHCLEhVCVutaD3R1eun6dR0+ecO/+fSaTCUpm4CzBOnxQdKFFVIGunnP85CG7+zsEDzoIhNGcjs+r23c/+BfffPW1fzWJwX68zuf07OQHrl2LxeKT1lrMiiEjJbiIvmhtQ5uii0Nw5EW2vjsXhQa/RBQZtYCgFNc/+QLwgOPZGdc2A1vDDmEakDFxgI74yer4zRc6QygVHd4irDsSZFytC2Tc98dXDKHSzEekBAYZTXGkyPLYIQeE8KkxCukVi34rISVoleB3Ig1i48BakobWKsLDoyZmHfMQM9+FQqZhuFYqImbjdTgWu/RxR9KHj4bWzlHkmh1pcCLQTi3n7Qy0oJcpfCPwXQc5VIM+zXwSKX3ORu1Kv8LoaF2YTKZYdyF+uknRq7RCJ41GSqKj7FVsb29/e8Vk+cE8qI8144gQgvvpn/59/+bpLxz93XZeS9OrImTK6OgpOj9llGXMLJyJjp6GzfmE50POm1cLbrxcsL1/hs4XBNGBKwhMcMIipcerGqklqgzQQDidgxeIYBABVPAUIppccy8oBPQzwa7JaDqYv/cW9w5vciHrqEXNcTejlC1h1MeLDNtB5xxOxrgXb228aqcZV7OIIY7DfoXsXNyy2eieJ1jKomQ4HOGcx3YOmamochbx+6iUJmjJpz/9qX+73+//ZtdZtE4zxjQS6LouLOf17/vlX/mVP/ubv/1bDAYj/sAf+AMYk3P/9n2ubF0jlwbRkj53tZookOUaaTQeQWstyhg2NrZRSjIej8lyTWcbhFC0bR0N34APMh6w0bJOSNYlksO+Swkue3t7DLe2uHb9Ok+eHPOd73yXprX4QGRNpWc9ELhz/x6XnrtOvxqlZQ8UZc7Dhw/++GfeePPf8s7Pf+ziU/WqH7h2zeazKyvOjpISpIiIheDwvovxLFKQZTp5RVTyKC0Z9SRLoZksasTRGbO7HZs8oL81ZmdDI2QDwuGdwAsDQaB1bB1JuEbfNXjXpUHxKmlBJX2HjYM3fNpurQpRAOlilfcOKUzEaQaJIP66IOLAWa4TRiXBdYjk04nbw4hZxXu88OmaF7+RQsTwudULHQNDXcrzIrnN43VOCBM/TgXORhiTkBolQLhITixZslNKPAo3XrJsIOiCvlEMhgO0MvgQMFkOrkGGmEmWZ4Ys08zmLbP5MuJiTcyPf8rmC5GBLQTWCTb6w8l8vvy1xWL5A8XHe89wOOTgQv+jMsBDCEFc2L/wq1/43Of/wtd+5zf/HDkMN/u0Tcvh0WOyMkOoAWG+YNNa9syMz72k+OL1ir0rFgZzQlXS5QO8bzDWJrlCSjoRILzDPXmMG4/JQg8yQ5AmRrhYi5BggkK4gPAd2I4MjROCoe2YPX7ErveoDc1AGx7ajnNZMLOeoASLtsEHu1Zpi6SYlCkJ9uT4hJ1cMywLdLck1wqjFVoF9vb3qYpeCuvzWO/WnbEQCtt6Xv3E67+6v7//79fNYt1JruaFIQSKsuRLv/7l/9OXvvQlNRgN+f1/6KfZ2hhx+90PEAuY5WfMxqeMTzI2xYDJdMbZ2ZSz4ylHJ495cvaQ6fyc2s0RyhFEh9CSvMjpiYrRaJP5YkrnPINeEbtxIeICwLrEu4wZb1JEy4UQgs46vAy4AJvbO9x44SXa1vP1b3wTke5PWsmYH6eLSEQ4O6Xf38DbuGVTWvP46Oil23fv/InBYPBX/A/JJrtcVB8uPs/OALxXNE3zetu2cdir4zpaJiu/SErYgF/HxMQtT/w15bBgMV7A4pS2e8Lt3/wKe4MjdgbRKYtI/GFlUKEA0SKlXUf/0gUEAWUEPq3OhVLPdDkBH9LHGwOqkg5IIEWa3wiR0gCiBkOICMzCO4T0T41vIk3uQ0QZxN8DfOhQWkY1tEiUvOSIFyHldaWolkAkPDrn15fdkEiLSsfi4WQbY15C7JCkNnF4KDq8DWwLgdQlh1PLwi4pyiFlZpguauzcsbu5QWg82piYoZ1ptInD7MbapGuKL4ZanVbEwWHrHTZI9i9efH9jc+t4nVb6bFJmVvwQM6AI1ja8+uor/9ejo8d/8vjJ4cXMGGaTc3xbY4xh7iXD5ZIXsoafeH3I9dcDeucJXnW4cJ1Qfgqz/yKcv484/zqhk3SdipYXJ5DOouscbEmre+isjzADRCfw4zFd2+Jkh7WxK1WaeM0QgsK2ZFIwMJphkTEygQvFHo8WnpuHUx6cn8e5m44mUm1ygo1iUy0kVZHhOktXt2zv9TD1gq5eUmY5ZZGhy0F6juJzIOTKeGyoFy07O/unL774yr/iHW41tM90luxEKZDSe5bL5aPBYMAXP/c5Luxs891vvsXJ40N2+hu0VcXx2S0On7zPbD7nbDLh9HzK2fmcuZ0glAURscVKg/MdjW0RJhJBtVZ0XU1eRHj/zt4ely5dYrxYcuHShYg1do7OtjRNQo50bTKPBmSICJXTswmvf/JNHj464sGD+3HzKyArcpACbTRHT47Z3b1IpgxSq5is4h337t//M598/fW/8mMPnE9Pz55Faejz8/OXItMjunhXbma7zuSyWNvR61VkmY51g4DJM8Z1zXJ8RH/5mIN8zEE2ZtSvkbqAEHU6aB3Lgo/K54Bd502JZ30wMiRz47Pck0AI7Urrnwyj8TCNA51IFJPCpW2AR4aAIIreBHEwTEjXK/lUExS3eiK1vGEVUBt/3xDRG0oJhIs8I6l06oAEeB+9myHEGbiQSGEIwq2H0FGSFKcyDofTEnyDwbFZGLz1nC46lq6jns1obGCxbMi1Yqffxy0acBGCXvUK1GRBay1121GalYQpPM1TkhKMwYiMjc2tb0ilnDYfVqG2tmO+nFMV1Ye3FQK8lKiyevT6Zz7z7/3Gl//hf1IvlzTzOVkQdG1Nrzvl+Y05/+ibm2xfc4SNU9pBjVA9vDVo5RGzM9z0DNHO04c1Qoz28bNT5HIG1qB0QegiaE6JCtAIDwqJkxlBukRGUPH76wPe17GrdJ48CHa1YLtfMqRm82BA5mq+f3zOwhmyvEAhEVqgjSHPMoosx1jLbDqhl48YlRss5nPEPERxrTbxeUHGjlhqglS0zmKykk+9+dn/83Cw9d1VemfUmUm6lGMvhEB4z9Vr137r1Vdf+ecPdke8/fWv8uD2LbaHQ/Y2K6rScjJ/n67pmI4XTOdLxk3NQnW0oUGIQJZp0NEgaztLa6OHS2tBhkYZRd0taZczHp2c8Y1vf4flfEFusnUEdjXq4ZxjOByyvb0dkzsWS4KQVP0BtovXzDfefJOHjx5HG4vWZHkGUtJ0LUiYLRZsjzaS4wB0Zjg8OvrZN+FabrI7P9aq/dLFy89G5RR37tzpSSnXcHIpYoVdXUSjmxeqqorZPhKqssA6x8nZmLIec6BmPNdvGA0cqA7QeKlxRiMU4Dqka+KVSTyNmllH+T6zEo+zmWcifmVCFpI2WqtCJNZKuaiRIep48PGKJtZVKml8CGv41nqWQ/wzXddFewOJbYKJ/rY0N9JrMWJ4atuQIsbDpI+p62KWulR6zT9aeaQ8kiYEpDJkJiImRlWG84FF09I5QTUY0XSe09NzNvOKoqjw7RJLS1kVaKNouo66s/RkltzyqWiulNlSElTG/sH+b0sVX+QPsZtCLOIU5sMDQyFQKs71Lly++F9sbm3/788OH77Q1TU6CMx0yk9snfLm53bYvr6A3gKhMjK3GbtEd0pofxU/dTH62giEyfASrJ3jtEPnEtFZ5HKJsQpBh2s7QiepXMA5kLJCBYH3KsYUk8VsMiPwLm71dHAoa9FSMegZKukJV/cIZcn3HpxQ1xa0iuS9lPBqjKHQGtstmI/HXL2yzbDXQy5s0mpFD5N3z37vYFHXfPqNN//Lg4OLfyGEINI1KxBAaIkIOv73UiLwlXfuX3ru2lW++9ZvcfOd97hx5RovPneNXhVnS14tmC3P8bKjDUtqv6SWLU56lFDosodWga71hLYjCIsNgeAFZVFQljmLxYwyLxhubTA+P0cgmU9nnJ2cMJtMaVxL1aswxlCWJUURrTVFr8f1Gy+wt7cX1/LPP8/zL7zIrQ8+IMuzNHPyzGYx7dZ5tzrtY2eU59RtMxpPp//4cDj8z33wP3rxefTowbMD588tl9OLgQ4vFRZJoXOsa7EuoJSJ91kDUgUC8drkxJTz2QK/cPTMCRf2xwy3LGiLI2A1sW0MAZ/C55ACLxxeJIWuMqBUHPoKjw81QUR3cexQ4mwniAheWmlt4nwoojJi1lAc8AovEUITdLRP4CWSGJkjRIpZwcVUgeCeYvPTJka0NgoBfUy9jKv71QMVrfEy/T6rwilTUlEgqaETwywaO12snELgbAPOIZXCaw2uo5KgS+hcw3FnsYuMrcEGj8b3OT0/48qlA7yN0T2DIkdicSyxfokPJlZwqdOsXeBkhvWKzcEWW5vbX82y7KN1GCEgy4JmNdz/yIQXOVLB/USYHF707ZI2BIrTm3y+f8gXf6ZPcVDjRoGQGQQa1TmwC3BtHPCrGFUcwirUbx7DA5EoCoLPolVGCTQS0VgkJgYHkrQ1SiYsRjowQkCj4vIuzefQEuctRkh2M8NAOy7mQy4Jz2+/f8gyaHrDDYzJ41U5SHSZY4Xne4cNVy9l9Hs9yrMxWnisT7oy7yK3GEPbWC5dufHtgytX/pWmayOo7Xdlqa+6T6U19+7d/s8m5+efvfO9t3ly6zafee1lrlzeR8lA8C1SSNraM562zOYNC+fpRLxa+laRFQWuVbS+ZbmcRwGpCggj6PWG7O3tUddzvPeRrYTDtnN8aBht9bh8dZ/j4xPu3L3DcrHAhRaUp3MNnStwQnByesb+/gEIhXfwyTc+xcnxCUo4clXQeYdvWyanY8obBt+15DJHhMiHts5xfDL+x7d3Lvzn9schGZrUiqdc9YF1Dq0UzgZ0ZliFvT/NbBbkWqGUwOPpgmU8H1NJQ88v2B627OxpROkIWkCWYfICicT7FoEjCIeQDqRPOoUAsosCHOVjbhAudjMh/n8gmT1lSn5Z/TssQUYgOCpuC6SQ4GXE9oukil6ln8bfJooEVy+jT12QDIheibCS0LXJSuEJwiYFg8I5i0QiMGvtUTS8RrK/EDIaOl0UMvoUq6wRWBfWnBytUhKrjKGDznqMF/QKw9x7zuslRTFkYzTi/sOHDAe9iAZtl9GJLWIr3DY1MFy78GNrKRKfSDAcDt+ez+ffHI/HH/kQeO/Z2t9jkBdJQPcRGW6I8cPDx9Mns1nl5kv60zFVMeWzP7lHcQAMDCrzWOGi/cVZ8DbtFlWUKEgVrzA+xtY4OgQaEQLe+qgoNhq6FSeH1aogIi1CiNdXxfqaq7WKUdgiyjLiDUnHg0jBKFdUlUbpXSSCt+4f0jmHImDyKobkaUkLnC4aZq2j6vXRWYOQIW6YvEOiEEJjbWAw7E8+97kv/NnhcHOasKThmWY9fcE8trE8fvzo37t384N/9ub3vsvpg3v81Bc/xWhjACFmmNlO4CzYLmJcOqtYLiyLxjJftLQLz7lPkUFdTWsbnOvw0lP0o11kuVhS100KPYCT44ia9d4zGA64/vzzSKVYLOccHh3G74iMwQBZFue20+l0vZ1z3rK/t8cLL9zgzq33o5ZIRP3b++9/wGc+81nKIsLoECBFZFJNJpMvLBeL7RDCyY9cfA4ODtabrrOzs20pBEqrZNiML2gQgRXjRYRApnTsHoSOrX+zpF84Lg3PuHrBkZdLUB0hZrkgpcK3HT40SGXxoQbZgjRIpRHCxUGyTDtyqVLn4J8RGSZtqUxXGDxBOJArDGSc56zMfgidNl4rsZ6I7vxkx4hbSPH0xBJxg4VrCVbgQxRSyhA7HZ/+G6kEwofYLvs4g9BSRkzoM9criJ1Y8JHiFxGnKsnuJUKxZtOEEFf/UinKXNF3nrr2LCYn7O3uMzl7woMHD7jx4g20yiiKKl7nmpBEl7HLsjY6xYWML3UIns3NzdtxHPTRhSWEQGg68tbxcdsKKQP3P7jrp1ZwoASj2QNef3NI/2UJpYJcYG0TUaVegRUEoQgp8wml1smocSanwEiC6hHOQWLXHON4RY4mx1UwoAysB87O+xj4lwIfBWleqFTMxxJRlhC8RguHomO/hOJqH+8WfON4jjA5Wd5HKoV1DqUNres4PB2zVaq4iVXR1GDxKeZFUeZ9vviFn/zXtza3fsd7EFqDdXGu+IysR2nJ8aOT/8PN99751++9933OH9zlH/n0q2wMwPkWozVBGDok87ajaeD4eMbx8ZTjsxln0zF5kbGzvcvW1hZlleOEZdHMsL5jb3+Xa89f4ytf+Qpf+9o3MEaxtbVJ21jOzyeR7GgtN268gLWOx48P6bqOfq+/xqhEv6Kg61rOz854/PgRV65cizYaGXjxxRc5OnxA27YRiRUCi/mC999/n4sX9iN030gCPkVMne0Zrb7Y7/f/5g/bev1A8Tk5OVlzmyeTyet100QNy8opnehtXWfT9SWgpY70P+9wvkNllgLBxdE52xsSkc9wCFSR45UgdEsEDqUsgZogaqTxcX0dYp6TwIGwICxBKHxIG7DVdSBFJiNX684oVRbpCxOsjypjL5AyJHxZikP2q3lHiiZxYj1AfHrlclgfoG1R3mAyRXAhnuAhdmMEuRpQpWIhElIzi9E4ziKCI6TOJwiZhNjP+HxCSCF9cr3ij47ZeK3TItDPJbWNupN6NuHK5cvcvX2Xuu7Iqow8L8izHC8kVVkmJo9IRGqxbv+NMezs7PxqWZYREPVRnU8IVMIg6/gSfeRfRrHd38xl15DVD3npwpKDGxJbzdG6h7Mt1jfIIBBBxu5UJp2TWDmSVy1nBJaTlQhjEJUkiIbQzYF+LFYuFh1jNF2IqRlCeDrrCEHhCXHskFS4Mq3vY8cbSKoElHMQLCPpGVQOd6nieDLheH5CNtiKK+UgKIoS2yoenk4p9raovaLxFq/ilVFqjfeSz3/uJ37+0oWDn7dtg1DZegYanklbF1Iymc7+zAfvv/8f3X7nezy5+wFvvHyNzb5BiwZjojXCWkfbeo6enPD1t97m5q0HtK2g39/mpz73+3nt9dfY2d2ls5bTyTGLdkrra3qjin/qn/onuXP3Drdv3YMgmM+nPH70hPF4TNc5tNZUVY/33v2Ad/y7tG1L27WpmMt1s9E0LVJD0zXcuXOHS5cux2KCZnNzxKVLl7l77x4iHQRFWXD3zh2az30mxazHBZQUksVyzvn5+aerqvqbzw7g13/lH1F8ohqT5IZ+cmVlitPGoIWOKt+Q8tKVimR7U0RqnndUqqPPkgulYW+jRegOJ5d4mUXDZfAI0YKy+NCAtLE4aCBEywbCpwc1UfdkCuPzEd4qVXygg7d46eOKn6dLq4g8iJsv4ePQWKTwteiliA+twLGKDYiq6ITC8Tyd3WgQNjFYEDjfJgNpAhsHtXa2ixSgho+JrfHEVcjA+srl06ZfpO3Aah3ug1vLF5TRUafURf9OLgV9E2icZTo9Y+viNXr9Aacnpxz0L2N0hjE55/MlMrF0I9o2urWV1iCgKis2Nja+5qz72HW6COD6BXWZf6w3RwnBwcGBv+g7dsQDDl63sOVQeYV3Dc43aBnnOoT4QyQxaPBd/P4m0SYhppHMZ3OEn5HPDapr0WIYIWjOokQRY5aQSVuVOtPViy4irUCR5mghKtFJySBaODIjEF4T2g6NJ4SOl7YyFteH/MN3n2DtgtxEdXhLdMDPncepEoultjVBa7SWoBSf/swX/sqNGy/+ua5r0sEBwTm8jxoiGaLfazKZfOG733/7L9364D319je/wedff4HtzSJ2d8Kk6J1A3Xa8f/sBX/nNr3Hv0Qm9aosXb7zCjeuv8plPf54LBxc4Pj7laP6EZmlxSIQ2bO/ucfTkmPv3HrK1tc3e/j6T83O+9/23WSwa6nrKfD6laVrm8znGZNF242qUiofu6vssZezMO+s5PHrM+fkpW1s7uEQEeOmll5jN5zw5OU7LZcXp2QnLes7u7j7z2SJdNgNtV/PkydEf2N/b+785a3+0zqff76+Kj2ia+rlVWqFIRUArhQsW5WNOeJZl2BCHt4QlRjSMZMtzm9vkAwViGmcwa02FAzlfc4QRMSRu5cSUWjyz6tZxliJEcmnGLVZISuG4wPJJuO6T8jm5yLVIM4XI2MHLZIGIHVVwLr0U0bgZ7+sx50qkPCkhBcHbhN2IQ+M16AaRPGWxHQ8uVjqlZMxK6jqkkLiEXtBSYG2I3VTCbvrEcRVSIIOC4KOEyPl4RdEKZR0GR6YERoCzHefn52xv7/Dg/n12Llr6/QHGZHgXw/Oi4jys3erKedq2Y+/C6HFmzFvDfh/zQxzHPs9pV8XhI/7qoBC44qq37G80ZJemuF6O7EYIGWHspKFwGn+loClPUD6pwGPqp5QdUvi4Le3v4u/P4WgMlOvCErzDexmVxS4QggKX8qY6nxpFmYyVEWgv1wJP0DKgpUBIRQgZJnRIBZVb8pkLGZNmj29O69jJK0XQOi4ChKfpPIHoabS+Bad54cUXv/7GJz/1v3M2bj7xESjnn7UyRZX95t3bd37+g3feG/z2V77Ctb0tLl/aR4gZQgnwfTyOpqt5//YdfuXXvsx8abl2/To3rr/MxvACL934BBcvHESrjoNm6QhOgZTkRcWNF1/iW995m3e/931A8tlPf5az81MeHx7ivSAvKqaTlLK7qCnLirIs4lwsiLWNpmkaer0eQmuabkFdL3jy5Ijt7Z10m4Dt7W2eu/YcZ5Px2nzcth3L5ZKiyONQ3EcOfBrbvGa7bsd7f/wjFZ8g48yg835/0bTPOSQ6K6FLL3nwEashJVppjI5reC8DphFsGce1Dcfe3gKKZdxeSZXEUTXBNYSwSFYDFU8NKRPe0631G6mPXhEx4jxnba0gKqO1Rag2qlVdUjIjEF7FzVR4WhxIQ+Kw8owRJ5giZUgKEZAmwtX9OtVCxxopZBzceoU0BuFU7LIivZfgIr5SuJVFQUTGiZQ4omrUOp+uBynnamX+I0YUW1wyLAai4V7Gq4KRODzGewoDZS7xdGgj8QLOzids7VwAHygLg1aR1xySmValYW3wgc3h6DdGw9GZEtI457qPGfoQrENk5mMflADVYGv0hb2dcTfY64wvK4QXODFLL3xAGkOQIVLuRLx+ChmSoDmRLBFYVYOQZIM+tuhRb1vkoaOcTNC+hxBV3AuIGucl1hfUvRH9wQbjkzGtW2ICaB+iYz14VErrCLaJ8xcZO1m1UuCnoEiQbBaGP/iZy8zeOued8ZJse4BWcXvTSslhB2edpbGeoAo+/doXPnjttTf+VAjiZPW9JpAU8M/mbArz3p1bP/+t73z709/+xlvoYPnEi1fRIiBklAYgW+rWc/PWI/7+r36F+aLmlU+8wv7eZZTM2Bhts7NzkSBzlvUM18UBvrU1C6a8uPc8IgTqxYxAx8svvcJstuDLX/51Apay0jhbrDHGbddR1zWzWUuZ55gyi5lxLsZS1y0UJsYdO+c4HZ9hfZdkGxbnAvv721TvZWBd9HQJxdnpCYJApjVN260zvxaLxcGjR4+uAR8qPjtb2x8uPnWXJu/WXh/P5ntCKQSKENqEknAx8kZIlFRxWCYtjfMYF6hUw6W9CtNf4NWciIIC4VuCaEHHO75IMwBSy7oe8KYIgSBc+oZGTo8SMW1RSBE/UpG2YpTR1iDjViTea0i+rNRQmZX9K56k3sunu1C3Ni7Fjog0Z/IS4QVypWK2FimLOLgl4jeixUSkIedK6xA3XEpGNzEumjx9GujJlU81rW2FUHFwL2WCKrrUeUVNSRAJmoYn05IqV0xshLDt7u/z+PAJ23uXMFqjJWQ6ge99AqtrE5NCteFgb/838AGVKfuxQ8DwzI7444vP0tXTPzMcLkxxoAlolLO4fBFV6xLQIindPULGORkypA0UKKMQShN0vH7Eq2dHsb2Jrx4gTubxwCBCrVzo8M6A1wRdMLp4mXkDi8YhbBs3XjxV3gsRUCF2WVpKdFSXkako/POtJxgDpmN7U/DmQcUHv/0YMyrIKk3hFcsAM5kxtROcFLzyyuvf/fSbP/HHNocbd5/l8yDFD3zJpJR+PB7/09/4+jf+ya985depZ+d88oVrjIZFxJKKuIlyomU8nfOVr/w281nDyy+/zO7ONjIIqrxia3MXpXJOTs+ZLabMxmOmizFtqCkGhmvPX+H4yRH3791ByMBoNEQISa/X4+z8kKZZpqCAkqLIAMFisWA+n9EsG7TWZAli74JlOptRW8FouEkInuMnTzg/P2NnZyclvMQ5z872Ng/uP4xabxFom5qu7dYZZulkTiJQKX7kbdf4/HxlgLu6mM9TwbFPs6FWVoJkYyiKgsV0iuwacrFge6TY2MwIckJQNSpaa9NqPK7Tg5DpIYzkv5XeJcg0pEnLi3SzilctESuw0HE+InWaA6GRQaUHwRNcu7b/h5XkY0UhXD0wSUQYURvJtZc4vKsVo0hs57AW3qlYqFyI1g4fEskv8chWhdN7RNrW+LBSUYMMIeptQhQfWk8ULsqoOXJrTGuMtY0D55U/KwoVlZRkWlJKTb1csL17wKOjQ2azCYPBgGVno6crAfGllEghWNY1eV5SVdVXx+MxOzs7QX5MmlvwDr88izlnH2ey0NmyfnLvlxHNp0wu4qEiPEIFpPBIExcBPtg4QxOx4wwRcBSJASaAcgRyhCgQPmCEQyxrXNMSlASVgU2k7aDJsx6h0XTTCfe/9jU6qdHSI01cvysXZ39CekSwaB3juDUWEwLKe5yzBDpkcJBJvLRwfIvni5KX8hPun/YQvWvYpBWyUhNMxud+8jNv/SM/8wf/ZJ4Xd6V5aiMUQtAkBvYzxWf4ja9//V/77d/8TRazCQbL/v4WSkevocNGjnYL33jrW9y7f5fnb7zM9sYOWmQYUzIcbTEabeGcp+sa6nrBZHFOKzpEJvn05z5F0av47a99FZNlPH/9GsYY/s4v/wqnp08QQpJlGd42OOfROoLTqqpkOOwzPhtzen5GYxuqqozPpANtHcF1lGWFc5ajx4/Y3BihE/1ASsm1a1e5efM2Td0AMUlkuVzEZ1SbyPfpLFVV3t/a2no//KhxyZmOwsHJeHzde0+WZzGHyEeo+CpUbbV27/cGuGWLaGdULLh6YUTe71LXs0TqqGKOnUyXtkJZfEmEwMtodUCK+FJHNmvK10ory/UPj8ODCjFzSzqCeQjCIEIBNg69ve0IToMXax6xCBGbEXzcgoU0ZF4lZ4vw1PwXfDylxQoW5l2iHsr4MaWAQcJqGC6TxCcVslXlDxFU/1TkKfGIpFGJBdi7iO8ICDob1uCFlShRa4MPJPtCwEiBCYG5i3qr4XDAeHyOyRS9fvkD6u/V3zvnGA2HdzY2Rl913jOdTfmo4hMC9PuanlnEAvhxxUdmtPXR82XlEabFSYcSEnSIgYJaEWQswqh4qDhagvBILcEoPBE0F2QvDk9Di5ie0d4ZoxoHvRHOSaTX0drjXcxWA6qmiV2pcFgR8KTMNqMQPnXaLhYYIwWZCBgR4p9Pl+Z+gRAahOogzBjlcz57oeP0wRHCX6fTniwr6ITh9/3hn/t7n3zz0/8LkxXHLqR5Whezzu/cvs3p6en66ymlpK7rf+4f/v1/8NL0bALesbs3YndnEykjCRMCQmke3HvEN7/1HXb2dtnf36cwJVpkVPmI/d3L7O9dZD7v8MGxmE9YdDOaUNMflTz3/DXu3r/NyfETekWBD4E7d+7EjtrH9Im2bRJhIn+GTKowpqLMC3RmePjoUVygKJkQNJ5ca4b9HtZanhwdcvXKZfq9PkHGWd7W1jaXLl3i3t17BCI3yq24PtpEG4739Hr9m5PZ7Px35SRGhfze/kcMnKs+SimOjp5cWk/BhQSlsT6OCayNa3apFEVR0WVzVD1hq+rY3RSgJzg1S6ddeEZxlQa5aWOQqgKo1O0Y1jqB2KLHK1dQ8YTxBIRKwjIZryNWJAaRUFFUqGOCQMRzrOhucX0dkqlUpPVzcH6ticFFrRI+/bkBRHD8gGAjWPCSIExiAoX1kHMF6lrJzLvg6byn9SksL3g676JGQpCGzRJ0VGD7IJ4qdte8+6TiFfFEjzE9Au0cEljUMy5fPuDeo6PUXldrqYFIWJFVFvf+hQt3Grucd13HsgkfKzDs9S9Avrsuyh+lbwa15bvpT5oqYNUSZwTGGYQGqWNHI6RPZuBUyGVImheRPsWo2yJq3hHB0z0+R52DkhWWjBAcUqfiLRxL19AZiQ0CrxTWC1qbhKrOIzRkSqBFZBwrLLlKPm4JAhsFojJ1acHFYtnLgBnXL2bsHo45WZ5TbGyDMPT7m+dvvvnZf87k+XH7jFpXSsnkfMp3v/3tmGCa7l1SSubz+cF8OqXQhs4rtjc341bT+9TRKlxQvH/zHpPpgmtXb1CVFWVWoWXBzs4lDi48R9dFLZvtGqxrkSqQacGNG1fZGPX4tX/wPqGzXH/5OV56+SX+h//h/8vp2Vkyh0eGt/VtSrE1KKXjNlUqHILNzU0Wi5qz83PyokCbHC09RZHR75VkecZsNufs5Jh+r7d+RrIs49q1axwfHcfts4xud60j11mpGFN97dq1X9jd3eWjis/HJJZ2dG3LfD5/WT3D8IjM3siJWc0LhIjbr6qoUAvY7RkGfSBM8LJGmzxupZ4Jvo9djcR5D8ojYypxLAxyJfAL6Uq26oQkXsQOSiqJFz4qokOJ6D4X4ejUEM7xnIBqk+4ndjuROugTgjIWllVRCZDW7WE9L4hy/dQpEbcq67ogQhqEJ3li8oVJpSKa1UcRQ9AZQcTYXBsEXhq8CGnQmV52EVfBzjuC1Ik4yJqfG9VISTgoIxLTKIHRgUJmLJYLBqNR3DSEgA4rllFY52+FEMWNOzvbv7LSYnycuNAYTVkGYP5DHhOBJ1ybzw73tyqHlW3kbaMQKnKi40wuKc5lPFg0mjVmL8RDaQ1rEx3eLpHtAuX6WF9gdUYmOggpdVV7bLfgpO145AXBS5TMkDj6mSGTAdW22ADaeIwC5T1Gpq2lDE8PO51AxyF2811ekLuWcktxeUdyODtktHuR0/Gc61988RdDJ+81vkVm8gcSSnGeT7356R/oItOW5+E733mbVrR4LRgNNmKqidE0nUMbzfh8zvsf3GH/4CLbO9sMen2wml4xZHf7AkVeMZnUNG1H27Us6hkhtFQ9zeWDfT545x3ODg+5vLtPaTL+wa/9AxaLBZkxCBEoK8NiPqEmRMkDoFQMpYxbKYcA9vf3adqO6XRB2c/YGA1ieKI2VGUPYzJm8zn1sibLi/gOB9jd2WF7Z4fx+IyqLFOH7TFG0jYtFy4cHBdl9t+sGOG/+69Rr//h4jMc9LHOl3W9vBaCR6HWPiqhFcoHfNB426GkJCiBVJpRrri438OU0cOlk/8pRtqkMeWKOqp83H5oATKxctQzL7eMw0ovw7oQSWWImrEuzptChuQiUvwpCEMQZwT52wTxVUJYRPGhSLOTEPVCQQaEF0+vFEnMJ5IvNb7wkf4VQuyQVpqh1SwN9zRWhJVAMLI31llfTkiyjV1oG1x9jNCrrDCHC2ndLuJVq7UxN14lLdPa1JtW+X7lppIKIWLShBYS6T04j+s8eV6h8opFGwev3ifuklQ4FyiLHru7e7+mteZjZz0BjBZR0/TD/hIS33X4dgabLUoUBBHwGSANXkZ/EiIN0Vefl0j57sn/E3/OE2gIoaNdLjEhdsFS5XE+J5dxC6o0txdjvv3ojLunHfcyhdYZMhgqqdkpSi5ubXLN5Oi2IbOBTDkk3TqZBBFRo0gb54VZxMAK57FdFPspJBf2B1Tvn0HXMdjY5tq16/+t7TqEi4SD9YsUAlWvpNevfpf6WzLcGPzNF1956T+4f/debrsl/d4ArTKss3gXi+HpyRntouall26wMRrGYqY0g80ddnd3mc/n2E4ynkx4cnIUZ2rac/3lG1y4tM9f+2t/lcViznOXLrN/YY9vv/s96nrJcjkny3XKZtdkPltzvKWMKSuR6R2V6kbBxUuXuHnrFta25PkWeZZjJOQaBr0Bi8WC2WzCTlnhAzRdh8kyLuzvUtdTRpujlOYSD81eNbAvvvDiv9nvl4c/StezLj7L5YK6aa/NZpPL3nUR2wBYKXDWRyh8cun4ziJMBlqwlQl2tnJCNQUdUGi8UOn6EP1QIp12qyIkpIjPYmrFA7EbElKCiv8+1gefNlESIW1EYvgtkHsgN8C/Dkzw8rsE5vHKREj2jNi1BCHBx5mxTCe91PGdCCHEOZIISSidlMFpkB2cjQVSpGKExLssxoyIGCSIe7rCF8pAOUQwR8jsGaSXwKXuz/m4qJfKRFVKSEVxbUaMnZ8Lfg2nF1Kj0bggUC6gA7guoE1F1zRxi+IC1qWInABd59i5vPeBktlbi3n78RusEOL2Z5n/nsUn1Jyb0DYUnVZuiKXGZS3GV7g82WJCogCsplh6GuXBvoz3a1bX1AYfDFoNQZ1D3iF8g/YZnhrVWu7cP+ZXxwvuqgGzUcZ5HrnFCIGyLTenx2w1x/zM1jXeqAaMQouRARssIl2zSHqwVScddUgOQkvf+vj3ZZ+trYq9cMqDySnXP/+p7wx2Lvw927Xx+vNstLEICNV9qI90eMp+9f4rb3zi6y3dT+IaqioaNqXQyORFPD894eLWLhf39tCFoW4gK/uY/iY2HSpdR4SAhbj57W1VbOyPePv732U8m3L52iWuvXKdr371a5yenKIkmFyS5ZrlcoFz8Uq0MramLXaMoe48LnjQgmrU49rzV7l1+xZCRnFkLgOl9JQ60N8csGw6bNsgdI5HoJRkZ2eL4GqKqqBzLZkqqPLKf/6zP/HP90bVX15FTP3Ixef23XvKe7fvva90Elv5ZwyXqwSJEEAbHWNbq5yh6tHvB3w4I3iLfiaTj+S1kavB8ipUM3UcMVFite2SsXVPxWeVVBFS97WW4YYW/ATUV4FzAmMC3wWOUMJBKJ7ydQLxY16FDvL0BIsmBLd2nifvRcrsCmtXfUjXQSUDwoXISU6Y1dWwOjKBJCJY7HKKaxuk8DHEOP1+UsRuMaSVvycNpVkDxuN8QKxH4elGGNaCMK0lJpN0TqG0pJ/3aJ3FtXU0sK42ewSsc2xsDL82ny+mXffxDmPnPZe2N6IC/Id6cSSEru8g5gMph9YuGoFpkdI9HXr/AKG1eIo+EdHmEGggKJQaIaqKUNRQt+BilyQRLE9OuH90RFcNsbnBK4PUIiI5RMT6akrOpnO+++g2e1eusllotGhRyiKcjc+SSgeAiFoukrYlSE3IfBxCG8/GVkVWntJ1lmtXr/xVXNsG137k6CulKX3U9IzLly799++8885PSh/jjjwBJeKBHUQEtF9/4Tp5WbJoWoTqMxzss7d3NQYOBseyremcpbU1IvNcv3GdiweX+J9+8Rdp6po8L5jP5rRNi5SKum7W3bMxmsUiaptWGW7WWqSUtG27vs0YrSmKnP29HRaLGbPpDHVxn8xolPdkSlIUOUZ62uWcsm+QSuK8YzgcoZVI1iroDXp87nOf+9+MhqO/3Ngl6seNSy6LvF/X9XbXdj9wVws+xLmPMdi2Wc+AMqWQpaanNcYsQdr4QqXB6tpnJCNKIjrKfUyPkIlAmFbrEY/P039OBtIV54dgUiFyIFoEM0L4HoI5ITQQJnFFvu4inm7LxOrqt5pXhfSSJhUtSkS70eqP8yEWpRBVsjKtVUW3uprFTkwKGY2vPm6yom7H0Z0extM5RH2S92l4mBTOPjxNvogJNMnhnoSG8WsfsHE6/cwA2COkStcEcM6SpRRTqUxclbsV1tKgteHGjRt/fXd3F/tDZO4+QC9LOqkgfujMhyC8I71N6TogZAtkBLqncUXPSjxc6qhEklyIjhA6CDmSXlQWFwbUkkCTKIGSZbOklZLGaOY60CoZk6tMRhdiGkj00OQ8niz43uNbPHf1AoOsAVWn+ZNfR9aI9LytLrQqU0nZHBDaoocSrSzD4ZDL+9u/42cnyI9g0ggpcVnxkRM05xwbGxv/02g4+nfOTw/7XoQUPRwfa985BlUPNVDM64bOK4b9LS5cfI7B5j6L83Osd8zrGW1YIjLY2B5y5epV3n/vfbrO8dKLn+DTn3mTL3/5S9y7dw/rBDu7u1jXcXp6zEpD6r1fRyetstx4BvMbgqMoCjY2Rrz5xhv81m/8RgK49VDCU0kYFIZeoXh8Okf5aCFBaYSWVMMBTdsy6A/53Gc//69ubm7+pa7p+NEZhs8iNZT+ZIP4GWttMgrHYUcMaNORaSIkgrCuG1WpKRUoY1EmDmNJSmmZ+DueLgmZowaE4NJWS6xl9F4n495a55a0+WKF01CJdugQsgM/J4RjBEOkGCHCFSJ5/AwhF+tsr/XMiiQ4TC90/NdpiOgEwooVi55gXQR4I8BG24ZAEFqHCBYpVNxi+STd1yZZTCSy9WTpaxcJjCJdReKcx4eQCszTIhSEp3MdWkXRYSy2IkHpI7PIPVOMtZFgA51t0cHjXKBtXNqoxOA7HwKbo1E7Go3eruv6h+Yo+RDweQ/y8oenDgiJRJ/JrN8EofM1bTIZgddiu5Um/9nHS6y+lzZ9P1QKHrTx11caZ2xcf0sHRYHVIrb6OsMpSes8bdJMtT5KD4QCaSS2Msy6hrqdIKoAqmbtIJCxc3UrpbWSkdVkZJRSSIsoK2hgNKyQ1557b+PixS/Tfny3uOwSneCjvLfGvHf9+vW/8/XTwz9tQ6C1HQRBLgRdXUebkggpqzJn98JFXnr1FZpGsph5ajtj2Y1xcgnSUQ1jKunt23c5PT2lyHPefvv7NE1LXpQszsY0zZLhsL/K20MIyLN8PY9RStE2bVI0R51eWRYMBj36/YrRxoDvf2/IeDLm+sEWhZaYYMldQ6ZKdoY9WjxtiHopp+IhX+UD/8Uv/OS/vLGx+fPRJS+fycv7MYpPXTdFU9c9HwIqbU5WLl2tFLZNHVB4arfIM0nfZAgV22+lkv5FRRZyEOkDSsUnXrOezlBW1SZeu1Yw/NWENzzTjqxSSeNdPYgFYZWu6XcRcgh0BJYI5k87plVFEWmyusKKhohsCAToBMLL9Z8lgidoEbVAQuI7h/RR+YyTafhoIu5hdTXy8ZWSIipyg0tD6xDjfjpn8WTJ6xQLUbwKxgKUZZEAGXPo4305qsuj+C+ssspkWNvfvLMxthaVOj6BNPH36zrL1ubm7RDCd3/YlWtVfFxTx83fDy0+AuXEfDjcawMGITIC9aqxSANlPnztWqFthVtnqgnyaP4USzweUwZ8Cb62OGlR7QznLdJksbC7+PlGxIpPPG+BEzE8rwN8sLjlFDYzgljSCY8yBql1tKEGFyUZRkSJh1jifIvQDulb6DoKbRhcufwuMFt4E4kKH1VgtKIQH31FVUpx8eLBX3j77eJPt65DyxwXPJ0LNMsaLSXzrsYHSVaUtLbh22+/RVkNOTl8zPvvv8N0McWUBplrWhpssHgf+Pznv8CNG8/zW7/1m3zrW9+JUdp5QVlVPHr8GOtaMhPX3SGl6xqtabsuWXHjyAQh0EZhMo1UksFgwIWLF7n/wfsIf41CZeSAbFt0mTPIK04WDULGr6dX0Ubxxuuf+ouXL1z5eefsisFHLsyPX3x2d3feKstiR7z/7r8QQozVkEKilIiICATeWmQisxltCG6JKRRSpJdcJlVquhQHkYbI4gfwbmkLkYqQ9BH6Llb36PDM0/tMAQorLEN0JgcagkiEvJARhIl/Xng6AmQFIlvPjsTToMEVeEKGtI4N61NhjZD2Ya3NETLOY4RSKKEhRDtFIHY3woWYq+U90nlEUGsDX1xQJQxnUlqvJllaqhTWFlvkgEsbthB3Q1IjfBctC0JilMIYQZMubj6ENT/IdvGUk1Ly/PPP/43d3V37u2HxHxo4C0HZTmF2lsIVf1jzky1Nb+PIWbMjMwmoONd6SuNfu5ufnYPE70VCkqwYS2nj5QhoI1C9DOdBK6C166RPH6LlRKYtowsrzZeM8isft4k5gTyXkMcDQhkQmYib1fXXEoKKcx7vmpT6GfC2Q2qDLHrsXr76PkHiw7OBWz94/bQeZOj4qMmPtZbNjc1fv3T5yu/cuvX9zw3yEuU9i/k0YleITKK2C8zbMWezd5H6NsenZ9jlEiFDlJQ0ElMUnE1OuPnBexR5jgBeuHGDg4OL7G7vcXZ+xnQ6pW1rlJRYG9aiP6N1wp3GItl1XYI8avKyJMsy8ixDK421ltFgyB0bHQ1GqwgKDD7+SIjkqU/q+3SIL5f19fF0+rv4Tz/84lWWH7FqL8vyOM/zX7h66cqv3r179w8ak+FJc4eQFLfWQoizB4FEWJH4OIGAxPkIBZMhnXIypNjhFVTLpKA/n2T5HnS0WkSGjHzm4xcEFCHIxNrRiFCkTkojfR/EA1DH4DuEn8SrmdQJnZHW9TzVJsWPs0t/hEKGLIkfO3zKaV+RDEkBa0JlsDHEz+I1THYZMqVvsFolC78utEppMqHB5tQIGhmwGbAEITKsjUJENLjgCD6PQ24po/0gFSHpksBSCITQaEB5Q8gNQbY45+h8i5cW61ucUFivMAKKPGf/wsH/GHUdvzfQSW6XdLL8PX+dwLQu7NzhaOtV1Bmub/BySCFnIJu0zcqeeSmjlgfSnEckvQ0ydo+ApMUJgd4oEd0Y4Vqk2cKkF2eMp5Y6QgqUWx9NWmuM8zRhSWsXbHYdRb+PG5Wo2oOZE7KWQJtSRlaEQ4H0Nn4ocoRwFplleCdxe5dO8sHuf+jqOdAP/NgTjPVnvbh29YWff3T//l90TQu2JnRLqkHJeDJjMbc0XUfjPKPtjM988VMcHj3h6P5dmmbJpSuXsT5wcnrK3sE+OIVEUhQFv/g3fom7d+4ymy0oq4yXX77Bw4cPmE5OUSrNItOhJNOw2aW54yppNZeaUdWnygqqLKbi7m3tUamKZt7AKEYoheQXFDKPMMDGIV2c+TYCHp0ef/ba89c3hJTnT6/2/39cu5RSaK2Xb7zxxp8JIfzV27dv/2xZVch0NxdCIrXG2ZZAhCBlZYFWJhaG5GoWq3uIXG2zQvRkpS4hGRzS/3wCs6eJbxDPrMJWa0KVXnTJM7HohLCMSmTqNDtYIpRNlocQe8D1ys0980URT6Hxz3ytomYndWUrbpmU+M4jrUMmvAJC4NcEV5GuWCuRoiAUPSZG8nDheLJs6Lyg7SwBTaEVRmfQWOg6VJp7SW3W3rK1kDN9TFLEhDKFRKWHR/BMhnwKI4zXtviwbV7YPM6y7Pb5+fnvXVAEDIabETL/IzwqZbn7PXz1RwmgaONxoTKgfcYPsyo8PiI1hI8LAWTi/BhEkMn/l36tMchBRT2ZU5glTtY4HyNirLMEMgKO1nZRPOrDOjRABo/WgbySeNOifIcsYoEXPgHGfLK1pDCCmMoSjcuYnLrVbOzsPirOv/Ggm/fg4PfFg+9DXxWxjqX+uBcthMD+/u4v7e7un5wd3ttuljX9sqS2HfcfPeZ85jB5jk0r6YcPHmB9oGlbhhubvP7JN/nlX/kVFnWNffAIhObnfu7n+OTrn+GXf+Vv8/DwkPr8nJNHxyzbCWVZMhwMqeuYx5bnOW0yikf8RYtS8VpcVRVFUdDr9dZdcrREVGgjozVDimSKjgJCpeI7WPV62KXDBYuRmvl8vrVcLD6jtf77P05czoeRGmGVB56dvvHGG/8zrfV/e+/evT8htYoRwAmURXoZQlq7R6d4UrpKG+0R66LiUwVO4PcE/OLZHysmT7BJbegj9X8VWvPsLOEZQq5QTWIDqf8fe/8db1l21nfC32ettfc+4abKOXR1Dmq1WlmIoEEEIcBEA46AmcGEzzi8OIznndfYzIwNr+3x2IMH22PGEWM82IAJNjYISyCCAKmlDupUXd2Vq+6tG0/Ye6+1nvljrXPurY5V1dWN1H13f47UfavuPeees/ezn+f3/ELqdGgSK3ZSvKaFZ+I0tmV7JhOwUDbHwLglOscw/W9BCOMaxhGJJcYI3gkmggukyF+NiRVtOzy3MeKTy0s8Ma5ZaxQ/8qlIRWHW9Tk4u5c9rkc/WqwKAU3GV86xVTGtU5KhIBoz2TDddSZTYvCe1fW1FKUSBKUltJ5jx459fOfOnefrur6m+7RZv5BGxle6a4lgQ/yPQ3b++SJ0Me1yYg0bw9Q2kC2iXeKWLZhN54m65BwweW7N1ksasP0Ozijx4gZFJ8UFx9BCCa36FHGcRy7JtIWgkYIUk2S7kVCNsIWHTkh5a9EiMUchRQWvyWVSNRfFhFcNmw6ztz94prrtfvBjmrCabFSfV3xEhKZuGAxGm+r2F7xNgrXuwuEjx/71pbPPfX/hKsat59nTp7m8ukqkpBkHNkYjdu/fz8OfeZjLi4tYI3zjN3wDTeN5+plTzC/Mc3lpibmdO3jy1EnuuvdeBs2QarbD2469ncWLF3jmycdZXFyi1+8yNztD09Z4H6aM5rZtp1uvqqqw1tLpdCjLkm63OwWku90OZVVMHQmNMTmHLmBCwFUV0VikMNRtREwa8Z5++ulj9ppuXOk4evjIC4vP1qPT6QxOnDjxh+bn5//+I488/H0qm5EhiYuiif4tAW8VKKZ3CZmILGNi0YjbQs6adBVGkMKgNqb1e97uXG2/baZxrJvpoG5LXE7M25MMFJNJRJqBaJ2kW4QcfTPRE7Gly4qZeGYTsDuBo/IYpDmLTFuPhGzInrlICtOuBwdtDJxcuszvXVjiidBwvuoyyJiSCYrXSDUOrLZQ93ZxojdHmW05osYpF0MkdzU+ZDZ16n5UckENKYNsUh9H4zFtDDRN8j0qrOHo0aM/W4/HvBLYPO0iqwqkvKYTyJTmMTq3LNaDp3dXvVVwg/TaXGYxTw3hYu5INX+9yJSJvHiYhEFO+oeJfWy/iyxYgllOzGCqtO0zObYpd58Jg0v2JS4kr+3gWno7OxjviTYLgn26sajXNDaLAUmiaQNItKj0GMse9u174GcIO0EDpZmcOy8swFEDofWZE/YSQL54du7Y+ePd3tz3rV45L1cWL7K0NsBWXQTLYDiijYHLS4t0uj0OHTrEoUOHuPue+/job/w68ws7KauSwaim2+vSxpbf+b1PcPHyJVbWVnj3e97D+9/7Hv7dv/lJLi9epmnGDAYjFhYSa3ow3GBC9pt0JVujcoqimBbPGCNtO87pv5sLy+hTakuhadmkkkiGhRSoFZw37Nq1a23rKv+GOp/nCw3bttWjR45+v7HmuU99+pM/HGJKs4gaEDTJAn2kbSIEC9EQY5hiKsmqcdNwXYwhbtFtJZGopuhjleQMNyk6E7GXTucftgjAcmGyWyNdtnBUsmtiUqRtuRPnk1HDC1vpCeHRbskAyzowUVK8i2QFsKSNX3rN6XsDyqnFc/zO+SXOFz02gFo9jRhMZaGNRHGoGC6OBsg4MiOOg90+zqdMJjFyla8ubmKinvR1iCMGQ/SRpm6gLKc2GoPRiLaNOJQ9hw5u7Nq16yOjV1ixT5NKOwXt7G7aa5nVRXDBnyln7vi//flTf4HhKnRa6MTnZb3r1KEy8eQL0DJ/ZpOkkRe3FAKDdOdp4lq6IWShMY4sAGba9aTPRDDBprOi4zALJQwTmEwMOS2FqUslMY/vrsSE5JbZthWdXXc9Wszs+WfEJv8q5qX1taZPv999WfsjYwyj0ajc2BjJleU1ltcG4MokswmRolPRn5tj9549gNA2nve97wu4srLCI488iisK5uYXOH7iVt729rdS9Sp+6Rf/IxcvXqZ0jpMnn+Ly+fM0jWd2dg7ndrKyeoUrV1ZZWJilKApWV1cpiiJ3N2ba9RRFgXNuyv+p65q2rYmxpawyUB0MRs10ARpydLgzBVYsra85uPfoQ7fceuKajOKvufggMDM7g1jh0OFDP1J1ysuf+tSnfnQwWO92yyLdrUNMHOEcJSPG5Q8jTsWNW9vQCTFtOnZlfyAxmSmsbpMVKHZLfdhSLLbYP6a7KJumOiL5DltPBOZpuahbt2eRLTv9qzdrmQowiX7SzL6OBFzOGMU5VAUTNQHkChjL6mCVCytXGPSFVSKEgipAG5UgOcYZS5stDAZNy9JowJ6ZWTqaR6uteM8k7UFMJjwmQzLNzymqWDE0IdDGQBs8xjjapuWWW275RFGVz1zLyKWqdPsFhY0Tqe0rHTNGZWR7x/55NCe+J64/PmNmXEojmZjqTz+TKTScQegcpyo+ef4kxljijOmmECWIRWIJ0RFimxJnJSSrXUkpCcbmXLIY8D6AF2xRpKCCLD6egMuas3fSlDWx6jWoOEIUnJS0I5g7dtvvNqEax/BKRVi4srpC07QvOXaRAfGLF879ocuLi2xsbGCLgsY3tDEyGo8BYWZmFuccly5cwlrH6bNnOfnMM1xeWkxbYmPYs38/GiNLFy8y1++hu3bSNi0ri1d4ZukpriwuUpQF8/Pz7N27j6WlRRYXl5hbmElRTFlq0ev10oarquj1elO9l/eeoixZXrpM27Z0qqQQ8G1yUCgLl0b+Kf1OCSHS7/XjPffc8/9zZTm6ucUHqLpVij+Wgt179vzf73zHu88+/JlP/sTq2pVd1hq8eIYSIfRSBI5LJ49rLLHIm4UYU95VzIsOm9fZRGJOq0iAZDcFlWkLkj/URInOd8sJZpCxBciERZdxBDMFOGP+e2J8jriV3E6GTHBzW7qimLOe7BT+mViBKJIjmDftXglp82SJqYszLega9WiJsRGslDiFZRcZ5/W5RmhUIba4KKgxDAvHRmgJMfk1J8FsWiVbSXfNSMQo2Lxd9CF1gIUpqGykLSs2fKAeNzgMVhL2dMvRY786HgyvaeSKUYmhi+CudWYfY4zSKx9m573/dn3x/HfMjAZI7wlimawsJuOUNxZPl0ol+fsQU0oIDqLbtL7NC4qJNW0UxcQG6wvWpCY6pQzCqisJ2iaaQlSs6aPBUxiPmnUUpWwr1Hiii9iM9agkG1vBJC+orFc0dYVtWnwXVjr3nd3f2fs/jFqI+vLSAGNgfkfvFbeIrih4/PGVL2zGDdYUNH5EYz2jUBPWaoxzrJl1+r0+s3Md3nL/PVw6d4bHHnkYYy1FUSItPHjH/XzkV3+VxZXL1KMR7/uC9/HAA2/jv3zk13jiiSeJXlldu0LrPXv37Wbn7l2oRJZXVlORsY6yLHFFh15vnrKo6Hf7OT1FiCFSlhXLV5aTxKdw+GxfbMTiTaDUBmw3faatUrqSt933tj87Pz/3c6H117nfuobis9VCIGX99H/5+PETX/Lsc/z84uLFY660BBVGXmi9xWEz2KvT2ONJbrpObCsmOqq0Q8vr9C1g5GTrtWXd/tL8gdwFqdvy58omlDytJs/7/he7O+vWPdhVXzNmCzdIt3yfpu5IfEBigzVKpVBK/n2N4JxLRksmUQuNhuRQR6DVuDlSkXPes42EEUWsIfoWJ1NjgGRS7xPOoQjrgyHjcZ0KnG84uO9ws3/f/p9u6uaaZvAYleFgTL9fXeu5koz+iFS79/+vGxuHv2m4unO2XywQeiOsi8niJHpcMFhcWkJk7lJS8+abQ7YB4aqeK+NwuVupVWk1+TJFzBSviyFgS0cgsZRtQR6D843CptTYrQ6VZFvc5I6YlfNFwdraLuZue/dZ6cxfLMz4ZXkqiZeVUjGuOo+ILzg3Vdu7NkbPvj3OCRcvNMSBsGD7zPgSDi6wsLCLUeOJYtm9dx+79h7h8rOPsGtmJ6EU9hzex8LCAmdXTzPWwIWlNQqB1bURy6vrBIVer8/qeJVur0/d1GxsbKAa6Xb6rJoNYkw4j4hQFCVFWU79edKNMd0gfdty5vQZ+v0+rqxovUdtwneMswRJQQk+phv17bfd/sMHdu35+9q2OR3mJhefq6u9oF5ZWFh4eO/ed33pE0888U9Pnnry/V4ja2IYaslC6IErwTbZ7Y8XvrCcKpDGopzHJTG35HL1enyC6Ujc7GymWi+zZQTbchJMx6l41cblBaRF2ZrQoC/BJcvzQDY4w2zZ0IWwiQlI4tb0LfQQCq+4qFidlEGbjNNlIq5N3dvYtwm0s3nk8qnDMYaUeBFTukeywUkxQVGV1rfUOU12fWNAXTcUrsQ3njvuvPNje/fufex6AUDvk9L/GkAf0BbaZUTMU7P7bv0/15588i/2dIzrPAv9QLA12ICVgIQ6bTIzgpnsvSZyk+dvxvIKPHd8PkDtk8Yt5I2oxlSUnXPJGdAmHVhUIURN0h6jKajQ6KZHFKQxNieOmtYjskGju2nt+5ude9827535sKH5uVfA5jFXnU9MX7cgSS2emfR128zUzajywyGyts5eY+kPlujbmnnnmNEaqSyKY+3keR596tMMm8CMRloqdnb38/4vfg+nL1ygM9un6vZYmF+g6M/z7372F1hfW8FZw/zCDE3TcPHiEsvLV5ifn2NhYYFerzfdcInIdMVeTMmb6ebX6XR47vRpVldXue3oYcBQ+4RRVliiKYmSLIBjjNx1913//NDhQ3+ZLWz716z4qCqdssJUwuxsDxF5+q677/3g7Ez//37msw9/23poGGqfBZ1F4lJyjNvSaUxW+JueKJNAN8kaH5tZr5qo9NM7oWzBabYWkizRmKjdZcvmSibFbAurObf0k3FvQjxUnchLmXZrEwq6JO1DqnnOJF2XBIhtslDNhEINaVzqOMt8oSw2gQroWEutE61mcrHe1BoJeGUcWuq2pawqIFloxOgTl0dMjgZKiQuauTxGoQ0BioJRU7O+sYG1BTEqVafi7rvv+ukMMNoXX9W8uJ9PO4LOzLWdSGIszMyCj1Td2b/aufLuL7jyzNoX7JFV2DkkFpdxeyLqxngTcFS56LCZHjJlPZuMEW52oZJSAGhqT6uWIC4xyw0EnxjrxmSfYmOSmDamTzcZgLtMgpXMFp/Ea084Rmn9DjOscYSZY1/+53GzvyWMvz1q/LlXKL05heT5Xy0T1837JEAuDGsr/nC90jELF1bZv/IcC3PLdI57dh7pc9vcTmZ7DUZbjFRE+tSN4fJKZHmtZXncsHHucT7yT8+j1QJoy6FdXR5897sI2e7l0rnzhLZmbmGebrdidnaWum5YWVmjaT0LO+aw1hJjZG5ujl6vR7/fT+4UhZ1iPmtra5w8eZJ+v09/dhYfFG8sVgpadThXgeugAY4cOvyvThw/8aeqwmYjcl5d23Mtnc/WLRhAr1PW995zz/ft3bnjyqd+7/e++/LwottbVxT9LsGOk3xrCvlOnO0zeDyJLY6pg5FsSp8KQMgaILbYmG4C1FOXQgxIswkmyyT/K7yAZ5LTAzf/fatkg3hVodzk/mQuUMa+k3wqxzITkZgikiOK0ZSMsFA55tXQU812p+lOGCf7e2fxbZtsNMQkn6Tc5SQpi+aNF1PxrcnXq8aY01LTurPs9FgZjFkfjNKK3Ef2HzgwOnLkyC/nzyhc62cqAt1OLg96bc1Psq51EO149ug9/93SxXMfGT1yZu/B431MbwWxa+juiLcROykowmYqrMiWRUJkUxMzGa6UxgdqnwDosCUQMkQ/jfmdTNbJMVem1TNqttjNWrrpuB8VgkcoGa4fgJ0fON07cOSnNdYXxMgnrcjLXlCG+DI90aR4KhRuduXpx77fn/xddvtPc+9bNjjxngW6987ids9jwjw6ugwbK4TRCGfn6NFn52oXRhV+3GN92OHySmRpZZEn11ZQsZx+9BNU8weJ9YiFfo/LiwM2Bmusr0tenXe4dPEyV64sE9WzY8cOmqZhZmaGXq9Ht9vFaMrWmvj8rK+vc/HiRXbv3JGEqSESCkMTBbElptOnDsrtt97+y8eO3fI9aPQxCvYmFJ4XLT7PvwEWGbPYvPsJaFzfs+/A99/3znf96vozv/0vfLPYK3ouQyy6hYk86UIkxdNMW1WTsZ7J9iqg0m6q3qfbLZ0WlKgxWYlrIIrffE2T4pM5PVd3TC+O72TSzJYxTXKMS9z8a5LxAkviJanmKOQWxOURKmI1UEpkpiqxTU2ncJg6WSkEhWiEKDH7oSTuBDm51BjBWZNAVLFpg+j9FklK9vIRgw+ANRSdipXzl5MJvYW6aXnggQc+smPHjqfbtr3mkUsVyirpoK7zVCqx2oJXqvLRgw9+wbd84szFf3Hhk586/Lbb9mPbGmlbuntmodqY1kKdrJ00V/X8mUTdvBmkuuTxPpCoOYnUmigeCfea5Nn71k8DGENIzpBRs8WJ6tRZEWPAT+w0BNoWPzrKzMEP/dx6jBdKgcoYBfrAxo1dRop3jtLGA6OVlV8887GffuAe+ysc/+ML7HlwF9p3GO0CBwjlCaw5xXh5GdMO8W0DVKjdINoVSrfMju4MC1WHW/YIB0a7WKuO8Pj5DR579NNYW9ErC/qdksurK6ytbbBr125mZubpdWdY31ibLhy890m7Nb+QrmVrpgLiEALPPfcchSvoz85shhuo4oPSK3uoKTh+4tbfuuuuu/5IjLqOMQg373AvYhtFscXLRMKL3gG1UXW79+z9d3v77zmw9viZ/8PpZfCz2St5nDoGtRADYptEYnbJRiJxuPJFL4qakFnRkmOJwxYTqs1xaWrLICGR2PCIVrk9cbkt1i2r9k170slWa5PMmDZfEk02B4PkWCNEr0SfQEyxoKVm7qSHmDxtE55Rgqvo2hGzOmbGQhGTtQVSI5T4IDTBU4jgDRSFoR43DJoh2DmKGMFEWkkXnNG46aaoijUFagrGdY2aHus1XFwZ4E1KzZybmeOeO+/5F5LX9HKNg7gqOHfjN7BghQ0MZn73r931jX/sTz/6k/EfPfpbv3Pw3tuP4eIiwa8SD3UpigDaJqtWEaIdJzvdUGZxsUXFTQFlG4U2KBiX+yODiCWYQAyWgg6lMZkHVWFjg4aGMSNKVUyocz5aSr2QYNC2R2wcsMzS8CAzt3ztj5hq4W9EImqupeGLL2Oun+6UXkpjxf2353/9Hz2we+bnufdbj1Ec7tOYZQINJXNY77HFOlpvULaCCR20TX1EMBFMh9YUODNA20s47znY9RxbmOFoV7GL5zh5WQiywOz8bqTXQ8w5oKYoIrv37aDouqxNTEnEGgPdTkndjCmty1FYysbaGsP1dXbMzWKDQZyjCZHYtvS6fVyvz449+/7ziVtu/baiKJcmNjt6E4uPmXTCL/XgxR4QjMWreuzM7p/QHXc8PmhmKKRCtExTkioSHRKLxNcIYKJNF9bELCvqluIyATU3ldDpkVblIp4UTzFhNk/+u81jWaLOJ82Xz2Na2NIFTbYeeUumJaJFKjDZ4zlJZYtUkIIj+BxaKIpxKfkSHBKSsyPGYsoOZWHoF4GeJLq/NSTf4GxoJdbQkguMUVr1jNqaNnqcRspMOxCJVNZSIhQ5ATVZylrGdcv62HPq9GXWhy1BLcO64cSJE88dOXLoFyc5Utfz4MbuYw2gHoeVAoN1vV7vo2/70q/7ELf8N7/728/Mce6zM9hndmOegng5LSGaQmmcJYrNP2KA6ghicthLbjAO7w117fET76PsQKBGMKaDs92M/SffahMLrBSpPMSIaQPqobUjVBy0fUQHON1g9dxeqj3f9a/twff8JY3tyvNmp42XLjwvuVq3aSC32kHnl8787rePB/+Zt37TIdzRDoqliDN06SQqglmB8BihPQ1lA06IRmlpwQuFLODK3WjRT1yzCEVzkXjx4ywMPslX3glfcCSwqzlNb3yFWWPYs7CToujShogthNmZDjP9GbrdHvOzcyljrB7R61ZYkeRMIZI4Qs7R7XSwpO5x3LS0IpT9WY4ev/Whe+669781Ypam5ww390i5XZ34fMXPtXyjaQj9Frc8u/OBv7Cx8vTPEc+h0iZNz6T11Uj0WQ9mY8YdNxMlJEbU+Ck+JBmbmYLB01W83SI+3XoHb7N6eiu5MeNHEqcjmWzBeKY6prz6DRMpA9l/2liczZE6npzd7tPWxCnahKzFyobpYiiM0rWGUlPUTekMbTCYIDgxBKPEENIYZg1D39J6T+kKJCidJCSgQGkkZG8kJUZLI8paCFxeWeP02UW8Qts2iCp333PPT6+ub6yN6/F1ffAxKvv2zbOwY/aGsEMVS2LOiNc6brBj96dv/YZv+tJzjx76O8987Be/3SwN7b7bL8DGBbxfJ+4SbCEYSjAtatrccXqMplRSbMV4XRkMW7x2kvZNNcfU5PfbCiEG2pASQMRYnBZITEEH6Vwx2YMJ8GtQN6wu7abY/V2Lc7u/+kdYHzPu2pxg8spdz8scfyhgLmvsfKyqV+9bfuIf3HLsSwTZuwd0ePU5OMEstSGGOt9vC4zro5SIncF0D8A4Ev0YqbooJSY02FBDGNCzDe++bQ/z2vA7n13kbL2XqpgnyhxBDJYxvb5BXJe5uTk6nQ5IZDweMzvbT6kuxrC8vMylS5emxvKKp1WlKit63VluP3HXI/ff9/YPla5/Pln++qtvVKKvzdh1rdijQhf4gVY7/2uns+8/9Hfd+5/Hy49+WdmvidHgtE16Kp2weiT53phM5pt8VXIXIVcvz0Umd+jJnWerX4xMi4zmUSx9yGb65siWTZnZopyfik8TlRmNksWfJtHvQy6IIXVTMcRkcRF9erucQkj4jyFiRRDrKEPDjFXKNsXdmEmqRYzTwqo526sxkXVf06CoFYoAZX7FJgZKJzk8UYnWsjj0nFuvOX15xMZohNpE1T929Fj7nne/85+Kgarrrq945JV28DHlal33+bSJx7VSaCildKXh+Fve/l3HDt/584//xq//0DMnP37foWGPg6NFqksbMNvAQoQZixTF5jKh9dB4tCzQsaWpDaEq0aJMK/WJfjdbbSSv67RsiHZMjGOIY2gitAmcL+oZpG7w656l87dQHf9O5u7+8FKNfFapUANFXi4owxcvPBOM6qXfg0djCutg+Nwzf2j/7rN09kXGODo5RUNpidpALLHWE/06GtpsYlchpocpK+K4Q2xyXLe1CQdSJbQpqlyCB13B4Lnn1opeUfEbj1zi1KhhaI/Q2BJDS7+y2N4sVadKTJEc7metI0ikaVpWV9cZDsc5+E+J4nGlperO8sAD7/nUgw++6+utKc5POHOxvdokzBTtTSlAbsv09ZKg80tRRAzupBGNuEB58O6f3/Dv/DIbfgtDjYb1dPeWSQGQnPYgm4VBJm6psqkox0yLk8jzAOKpXmtrFlXYsna3XG2+vvkbTfAksu3p1KajBZM7IA0RbTRFJWfjfDtR3tNmapIFa7IxeC6i1lKKYcFZugZKzd5qEjEmMZ2jJEZz8KClo7XCQD1eKrpWsDE5Ajib7FlVQ0qMFeHKRsP51cDppTXGreJHNZ1uny/9wAf+5Y6dO56ox6MevMQV9ApUiqYJdK277rKj2ZURUiigRBpRbXxvAfo7f+b4t/zR9YuPvfPLzv3uL/6x4Sc/eWjfzAbzh8bI/mVCL2I7FnUNkWES9doSW/ZxMRFX20IIxpIgOZmuBVSSO6TXdCMbuRYfI2JKtFFk2AetiOOawfmdrA3fyY63fBn9W+8KI3RtBO8B82ts2Y1CSYea55ujhlhkYuxLCUjlszGC02amaR/90OyRHspGjgn3GWvMVA3JJ1tskRghOmJIoYJBA+obdHQFGxSRASoNKgWx6KarR8dobDBSY2zg+N0l3oxY/d2TNB6Gdj+xcFjncEXBxvoGo6Fh777dmxtCktXq0tKVbCuTdGXSMVS9Oe68+/6n3vHOd39jrztzKnjh5g9aL1p8bmj2rwX5Z1UYI04Fs/uj5aGv+FfxuSf+iNWRSMhG3iZR3E0GHGVqrZnuOinOyiA264NyxyNbT/UJ3pNHsqjuau0YskXxvhXOmoxXfrNoqYVo0xq8jZjGZ5hJEQ/WTz4kP7ndQjCYKAlC0jbhPiYJG1N8ssMxomtM8u0hRdxYZ1PsTUw+zU2+W7dBGfqG5XqIzs5l2kSyybDGYDXl0TfBM2obFpdHnL3SsLg6JobI7bfeOf5vv/O7fuSBt93/v7T1OJhkg3/9h2xZBF7HKTCWLiEPXZOFozXYRMe0rW2iK8X8/oHDt/7Knt3f8sN+5Ut/8sJDn3j36ZOPVLsuL3Z29M7SW2jRmYCZ68J8hSl7YOcI9QaxEUJlCbnoqCpt8Aljyh40iBJiYKgVLRXazsJqJC5a6qFj0R+gXPhS9r3jG1q3c/ZpZek/F9r8NQ268vw2z5ADBbfcfFsctXmlJAbpdWozZPz7f8Xs/L27444ZJERKWc4Z9ZqTTDQvZQP4iMEhpkRsgRpLGyLODrAxpg7HryPGo1JgYnJfVJfy6BGPyhixym33Fwzaio998llWtGDkDhBcl+A9g8EGZVlSj2t27FjA+xYnjrXVDS5fWsT7JH8qixLrOtz7lrc//YVf+MEPmaJz0m8RVr8OxedGj/wCJe5pKD8rPfleu/MtJ8aXr7y3ZysILZgxEt2UbxNVMBTTlZ+I5m3sxBMmZ3ZNa2LI7GUzXYtL9mXeKoxI/xa2UsImgaRX/39Q1CdymoQ0e6hX1AtGbd7uCQY35TYZSaTICeGNGJNvMhP7jUTrtwQqCTiSCDWn6hBM4lC0IRCjoVFYjQ1rdUt0BVqPEs/FpO4s2BITamwMLK54Hn3mIucujDh29Bb/wNse+Klv+Nqv/+uHDx16vK6HiIp5VR9hDvcw7lrmbcVTXFV4tkoCgb6ia2VraxMYqXMM9xxctnsO/q0jR+58mssXb2s++ct/Ym3pE184duEo48t02iEdk0S6GEszsiy7gC8Eq2VmXDSJ/xwT0zaQtlnRFNQSWZIFVsa3MjeeRUSelM7yp/ff+S2/Vu66qxnLeH0U25/rmJlB6UeFa30nm30/D8OSKVMjAiMgysvr/QVjnci76tEz31/Nr9CSGO9OWyIdjCQPo5Q/5wntIAVvugJxHWhKRAosMQW7FjmZIyYnA2PM1G4kcc4kBWNaRWWM9i1vedchRhuLfPqz57hYLTDq7CE0A3r9WXbv3klZSfbYcgQfOfXMKZrGE0KgKAuKqsM73vm+x97/BV/yDXMLu5+KMWbr4JfYdH/uFJ/pcSmZS1Rju/Mr/7TWw0806/+lLLVBWwEKxLTJmjR20ChE65M63LTTTG8NcXMqysbjySQwXdyqNltC2inxULZ4MBPDZtejyQLjKpZ1CAnTUXAx+/gYQYqkIlc/UXWYNIoJaMgaNJNX9p4MlsuUD6TWUOfQwgUDXRIRT2MAE/BGsm2FwXmIVlhHWRkr40aZU8FNbFxFGBtD6VvGTcPJpcDCsbc88Y3vPfhTX/Xhr/r55Y3Rbx88dIB63E6iYCKv46EvfTkOgaFOeFVGxhMcL8B/NkVJf27mZP/Erb/sP/ihe0I9eG+ztPgn/NrJL1pfOkVYXmJutuLy8BxPzjvWOhbRGaIJxDgC08OSBKlBI403eNOhdWMuzRymuOOPrnf3HD5P2f0ms/qxz9CfRdsatSmRJaabUV6PvgRP8KrC0mJf4b2wsE6xdiDq8mzX7UU5i5oa1Q7CDMQyc8I8MEJo07aXAtUuqlXqbpxCsQusoQ0Xk66qGUIYoZWgtti0fREBF9N51QE7B2975zzj555ivDFP3HsY3xGc6dObmwUzwBVQ2T5nLjzD4uWl1PVYSxOU+x5465Mf/JIPftXs7MKpJoTX81S6WcVHKBih2nM4eaq348v/TF2f/j9j/DjSzmLCGiE0ICXOJiwlaPbklbQiRJOqOdmZ5mwtDVibkkxjnOS6S9amMJVrTIiEcapaz1asbEoTJFFhM+hc5FjknEGVbTZlKljZzD5XNFlGsOnAp7nwJMqAYIzDGsFm1nIhgVKS9am1FhsSdpRywWK2PS1Yq0eMfYNzBe1ogCuTxaipN4g4Tq23vO+rvu7v7b/v/X/OiWeuX3V2tUpTN3kLeFNY7q/5MaFXtbbE3/oeYtl9rOptPDo7d+LfSv3OewmPweBcS3f2i55++j/97QvuCda6HQalIUiV9wx1dtkTyqLCWkMYpdEEKZjds/cvm8r+mIax07m3IH5wFSgq1/FqjTbM6fCVv0sMoRnu8XGAWE8kbDo35my3dC4l8qoxFhNmkNhDtSTakiCGKIr1DkYtVgqcNElGFJp03plJ15MW/9YUiAlYGmJnQHVvn0PP9njmdy5iR5dY6s9hjVA4R92CqCG2nrNnzjIYDLFlQWxaPvgVX/57H/7wh7/NWnNqXG8gRS+Z9r1O59SrKj6qiicVkxgVIaiI9YVb+DG34/3vH1258Ec75Vls7BOlkzcLNlP+XMrIMgmIFsBYMx11rLEpnZKcQKBx6u08yUuf5DJN78nGMUkuTICayTbBcSrzkMnGa0p8jqiPaKtZ+5NJh6QcdzNJHo3Z2zZIsuaMTEdHI4bSlBgd47SlUsUGsBTJHs0YYgjJX8U62hBpiKyEhuXxCDM7Q2EL0KRcd77lzMCw0T28dOd7v+RHWjsTC20sflwbJ4km8/l2GE8zo1lGsTHTJsOvjaqV30SHtKaiKU88uupu+e4r2rlj5GqiGeJ0BqMFwbREn0LwJkxnSIsyU8yMVzc2fn7W+9jtzTYT294bO2K2Y+lf0+UTw+p9YhuQJKQ1lHkh0gEp0OiIWKwxBCx24ndlwFmDaxRta4hX0DZg1KfWv5pB6RHNGiojVJO1rDgHpQEpsGUg9AbQh+Pv38nlxVVOX3qOZuE+Yo4K922kdCWLFy9x6eIibRNwRcXXfM3X/Iev+bqv/RMxxpWmqUU1qLzONzJ37cv1F9/Xhi1df4rh8wEbcHMPfr/3K3eN1v/N22e0nxi/ts7ov2JNzrOVJhMG80ZKNpGcreJzEd0M/UOvvumb7FynNkcgK8ScfaWJ3EjQLTKiLT9rQgVSQULK55oWldxJpfV78j+JMW3DRLZsz7LplxPFRZ+sJ0OSVIg6zBY3RGNSFlWrsGIi59ZXWC8LemIJMdlujL3liSstb//Gr/4ha4uzwdcYEwLObfmoPj+6nsnZZdhKf5B1Bxjn0Z4hNrtZZwbHjiFaPi2EO0SHSCCBsJr8PDQkjaH3YTNFOwjWVPqpJx/x1ghvv/Ot9DskCsQNFCBRf+1gh4D3451iJ8XOodpJ21LpZ/ygRaST5EG2Sskl60MGV0b4NYsMI72ipJptk3A3a6Vj0aMpCqwf4ohEG4hFxJSRWAoiLVKBVJbWjCmOzrLviOHyuXN05U60spw9e5aFXTMUtuKxJx9meXmFHTt38mVf/uX/+P63vuV7RYyP0fPyoW2vcfERvbFbqZOctfQCFNopWq909jzwP26ML/5iPfqkKXstYspNlnKwQAEmoi5O8Q6T3C5zQZhYZaQ19Ga4RZw6o6YzU6erG9Gc36U+jXCZq6ETmw/NCGv2itEgCSqKAjETGad/J6YXE2WKC9iJYXqUKQAOYKyjMJauE2bUMiMFi61m5nSyR7WAbyKiSq2BK8ZzabxBY/fSxSbltrU8frnm8Ls++LNH7nrgfw/tkBIvhJQDLUDpJOcy/UGdNtdYcVAskT4tjnYrpWMS+IEWquoOUTZjOqWnKHxljENMHzUVYw2IRJwtUz54thbR7C1ciNDvdv3RQ0fiqBnz7NI5jAg7ZuY5tBCuswOKCO11/f0YY4wx5DG/QrTI50Q/l9wWoZfSe2NF88xlTj51mTOXI2ujiqglzhXsnCk5snsXB/fspHIRIW2/nA0Y5zAOgmvQsoYqokVAnEOkR6CA3iy7bxXsQyfpOWUQGmJUZmfnuXjxEmeeO8PRI0ebb/9T3/lnDh878mOoEtvkf24kEUpENdEANu/qnxeA8+RI6jnhZBKq7f1P/b0f/p46XvwHbf2oLbCJ6Sw+K6mrxGGIm6j+hN882TBNTuKJSHXipS7TJFJNwK6QpBV5vFKdaLY0168koVBCeoM1EgNok3KRRE0GpmVa+DRIworIOfAxJ42qokGTgt/krsk6BKUQQ8eatLLXiGrAR8E4gxOHbxqcs1gS4Lc0HrDWjJkpK5pguLx4hdlb3/3QWz/4NX9jpIaO0kdkDjg/7ciMYkzaOTWN+dwsQAJSjKleEKsDwIJuCjnXjGjslgVWigrCrI8Or45WulCAj8MkaZFkqO+sS5ypmGxNelV1Zd+e3cNxM56OY1GVlWZAx/Wv/TX7Eo3XnropxmGsjVgLWiFSZwlPiUgn3xm6KHMYGTM4f5n2sSusrSrLfpaL1QyrUjKMkdmlmp2L57jt4mXefnwn8zMNtlyHTi+5CLgWUyrSVah8ssV2Dssshh0gFdVeS9lTaEa0ccjc7E5m+rP18upg+Uu++Is/+6Gv/Zrvnd+587HWt6LJYUINJmXRJWITmzN93uJ+HhWfMfBs+vB7aDSY7rF/JAd/4An/zN/8OTN6dlZtgytrYJRGc3WZe5O3SDZuGatiztIKuWNSVPIWSzyo36R+R8Om1arkuOGcohrNVE+WLWOmXmY25PEpSh657KaqXTVtKyZeMKqpUMZU8KImkayqRaSDE083JC5HgxJzOms0kRADGiKVyeLREJAYWDZwcjhih93N6qCld88Dl+97/we/KkQ9l7NNh3nz+8IG83MbYk6g6YvfPVeAVTY325myIVFCLLER0ZZea1GxjLLxuhTJHzktLBLT2aul15u5ONub3XDOvQCTjGTC5yu93GiQtnt9k6yALeg1rYW4HyMbNNYgcReFtqip8ezExAXc+kn0zGnOhILzZYdnbZeLlERjqeuG1Spl0i9fOUc9WOXLbz1Ee4eDnqeKQBWQDlCltJDU8XQwsgPj76Vxa8iOAbuMY219lWZmnl5/lne95e1/8+nuZ39wZ7XbdjrdEGMgxvg5cbu62cVnQkVGY+b1eO/KaubX9MCf+Nsb5//tD5b6EEW9H4KD6nzKdI/dlPkVM5EqOXERfMooVxsTzyGm7RhGMtlZs1FUDhYMV8FRm+4eYeIjpLnImTyamWnhS4849RdKmbmpYEWfcB5jJp1YzBuNZIFKtIgpsK5E4girmsDEYDBeccbio5/GxEzik2NRsYblWe/Z0UTueMf7df/b3vkfQuRiDHVKi9ykAb6Rjqt+JyFHK0EnhHY+xJAsQ4oUKZ2WAUyjhdxk8ZAte6uqs+aoYlXGF32qSAsvtzhXkid3b+U6i4/BhV0fMcx8C/ZU4ubQS4xm7SBxB06GGHOBuL7C5SXPqcZyGcuGLRjFxF2qqi6YQD0aEzpdzm/UnD51iWO3HSSUDWo8ppOZVFayn1LAMMYwgrhBYJ1Or2C2V1IN1wn1iHvufds/2Xfw6A8+c+oZmnocgvcUWn7OnATuNT+zklMnpn/3X+sd/tr763PtN+h4DZE6kaU0pq2STGbokLk7FgnFJEswwysRI5Ly1bcSETVbZEx4PjqBr3NSasyg8cTYbFJYgiH6bPwX4yYmpIn+DpboU/GKMX3dREn/nlXwBDP1jE6EsZZCWzrGMFP1UmxyThoVJHVDNm8iYmQN5ZmNhg++7z31gfu/8DsHwf50owRjSTwo4Y19ZDeC5FLpd4TgdxsDtrD5jxOor/jkge1bBJvSRzUVrbIomrTZfPExwWRpjvISfjRTH6rr3ZIFjJ37N2L3/398+OTtzs5hdR7MBug8hAMY+xzoJZYuX+CZKyWnTI9V02NFS8ZaUDiHKwtUBwxjBOcYdzpcuTJk75l1ekfmUNdCEVHr87WV7GOCDIms4lhGGIHx9LsddLjCnQ/c/eRb3/2+vxSt4cEv/Arq5SXcbD/FCoUbdjT4XC8+SpCK2vWnJUgREQfdmbu+u3vwm3aMT//CB5w+QsFsOvEEYghJdWtzcqlMInWyEX3MroUmA86ZPJKIhDaNeLLlbIpbTMl0EtEz8Q+LeSOWGdr5z1OShKKatlQhKGQzdDBJBqHJZ1h1Ypqfvl+jIKaL1SHiW4warEuKdplg5SazqEtD0zZ0fMKjrtQtrel9FCl/okVEstlYIL7xep7nnSsy4TykD8YiMUWYqWKto2njlHcVY0z+zUGnXZAx0O32wnRb+nLP5gQJ8SWKzzhflNc7YYaVsjr8K027cLuzRaZxJPwwmhYrLeHKGmcvrHGq7nG5N8e6FgxwtCmmnHFQ2qaG1mdUNEXWNMNVesU8dEoUn9NZLKrdPK+uABFHnQpshNEgMJYeH/iSD/x8pzRLLYjrOu11923upZ1DmldaMslLe+vK52rxEcBbbLwKlcj782LRzNz2h6vjX/UTwzN8mY5OU5hVpEggcAx1AoNN9nvGTDkRgkubMcm2HGay5hZEbe5UPFOhUpQcmauZm2421+xh4itNclEMqRNKBcpk99VMIFRDCIloaMQmnVnQxMbGpu+JglqDcYbKlnRtQyUGaSMmOiyaVr8ZCI0ak08QAY+yETy//emH9t1111sdQXyKep3wBN643c/UYnUTkNbWjxUmaZuSY6JtomaQOFNGkz3J5KZUVZXddOF+meJjQCt5kdehGOndYP00lMUt/7odvf27Q3hUrK3Bd1AzorXPYMMKF55a4/GznguupLGztD7SRk2GaKakbT3DdsSsQOkjndhQFg1uLuRpsUrkbDUIJYaF5EUlRZrFpJP8kMY1K8ueg+/+ELMHjn9yWDdEsWoKQ9xaSAqHFjd+6ccXzbH/Ay8+CsHhhhUvMMlTylBaPyw6i0X1wLf1D+z73vb0T/x19b87/RCnGrC4JehPdBqzTMwJliakejJZfcVkRXD12kc2vcm2dJmiQJBp4YnU6STPwLdkflDM1pySN2GTDirpulIWlEwErZo4QMSIs5bCGJwK1ljUJ1ql5Oz1RMVMyZstkRaPduDh5564f3197QtmZ2b+a4ibd6VGDdVLDhQTk/6bBBC/3oXnec4DQNG2jTHG5MRbMtE0McUJymBjQMcVm0x0lKoqO6lPvAaliXnhOVtstfS9gd5NTP+jVfGWv9v6R/+ctQOI+1FzCcMiVy6c5olHL3NxULG226EhnQ1GI1WnQ4yB0WCDWj1zGujHyGwM7NhZMnOsA0WRdIXagHqEPqILoN0UnikK2sUgrC+exxY7eODLvuX/ib74qdh6MBEpO5NrPdyUqiE3ZwvmbvIZlbdO8sIPWfGh9BqQQhq3VNhdf1OOfvnPDC/t+Ttm5Tc/WIinkBFKk0PTQ3K6I1tc+NSVG7XEQlKLPI1/CukuMnFQnHY6eYWeXQ81TryFbN7gCzZvxdRnPZcmfx+JZV71J1MqkSLxibS6Csgm84osRRrTig5lO6ZqI4In2DLJPkLqsIxJbFdTWpoQ0MbjpGFltMRDTzzy1bffevt/bdrmKvzMyEsPFC9n+XBtdzFln93BvJu5abi2TtNJBy/zM5+POwjATvyoapohUbrTtt9ZQ4vBWIcnEINQGYXY0LEVas3lZX+Fpq2v83UqM0WPsujf6O++E6FR2g1X7v2fQ/vBL2nDb76tKJextNjBgAufPs2p1ZZL/X2sFnNoDeM22cQWRUUzWKdtR8nXLHTZqw0H5i8x+8AcHN6FUiU7YnblScIltbIMKMIsGi3YIQY4f3mDfV/6J//TzK5931zXm+4LU4Dqc2yId6/jc01uS20a70Nri+5n+oe/8Mdbt/PYcPGTt3d4mkLHGG+J9AjSBzMmUgMNYsKm1CFmUqFJzXbaUtnNczqmr6lGNObMeMn5CJrjVDBoq3m6SVYbCSsSjLrcAZFW8FM/oMTnIfvvTGnUmfRmjcNGwQVQbbCugxWLcY5YN0kiQApua1UxkiKBWxo++9TjX3fi+G3/3xC0vvqNe+3OGUW5sHSFftnFOXsTWIuKlMvJxzu2L9NRPO/raXPYJbbGWUl+1kLG4HKSbN44Sg5aNEBVlHSq6pJXT9Bw3cWnmaiJb+xYYaq1ra5U1d3/Y2j8v4n62Kyxizz35CM8dGqRS2aBujNLpEMdPC2KE8N4VDPcGEAMFK3SFUPPjNhzsEP/xEEo94P2ctHJsqDJhBpKYJWxm6frd9Be+G1cvPX87vf98e+uccTSQeOfX+15sxafq8ahaB3RLQD6r8sD7/tlO3f0Hw9P/8rXx+GTdF2DRIO1RSYbN0QnqLVgDOU4bNl0MY1JmRaCqMTgcx1KWM0UzyF1OrHNgXxxQma0W9jMKaRvU+uV8QfMNAQPNI96qbhpjBiNdKSka7u4OKKUxMAtjKWxduocp4DXME0CagmMaXnm7KnbxsPhe4vS/dqrycC+7mZVPWcWL3J834FXveUs4gDD5fR+huvoysRACL22GSdd33RDmPy61QeKokoaqWwJYcWgPjBXzVZ7ikPEor6BO2IS+5pXcUMVhNCWgP0l497yVYw6f/XS5V/54K9+5hKntM9GbycjLWjHAY1CWXRwtmQ02CC2Ldp6XBOZL2r27PDsu/MIsutWVA7mBZxna6xTOv/GRClQeijn2HhWOHzsLz0dy+6ykix1rX1JntWbr/hMMtBjWVOLoswDUgUTrpRzx75j9tiH/q/63H1/Y7Tyu/dbPUcpQ9C0AYjRob4iikXieBKok10Ps9VqHrtiHr2MJJ4Q0aHRJKxG0milIeZIXYOII/qJVYfdlHZEMqjsEjExx9Hp1hzDkPlJGeQWU9ArF3DDnBNlkqbJTmKPjUk0Jk3iWW8DjQmUZeTi2kXOL5795vvf8pZfa5rXXz06DDU9132F7kdesvBYbSj9pZzRdZ3FUwxE3xVCDtJONxNjFFE/3WWZPNeZnDVeqFAauw98Th+5vqe1k/vWjcdvOuBeVT4T6kpakV9vBt1/98u/fvKDn10tWKl20RSzIBVtOyaqpcAl98XMI3PG0EdZsCMO7a+YP3oEir2o7stas4apk6cGVCPejCEcou/XWV98Cnf4L58pd9/7/uA3/gyiP7S1PnoTsnH/m7j4GFqcDJ9vyv0e6FzyyGOmu/8Xq2PHfkf3HPong3Mf/3C99rjtmA0KsSkJApcAYzOxSdUtSaXkJIpICG22cM3+ySR/ZpEUw0LUtPLOHtFgcqahY5IlLpKJkpoN7ENMpltGryJgJ59Pzadx6pyEDlZaYJyIkpIKTVEUKZitCThXYhTGTU0Uw0hrquj47FOf/bIvetcXztS22Xi9TwYfFK8j3EtSglMhNaLPi5IRUE81fAoTx9yIv5mIIfp21pA6GoPB2QJPg0igMFXWD0ecyrTb7BYVHVtuLhPkRm6Kr2Ym0Z6gJ6wLnw4SYlVGPvnZZz/8mUvrLLkObVniTQ/fBLT12KrCFRX1eExbNyl7XiOVbekXDfsPHsLMHaRlNzZ2UvExNgUlUINElICXLo6C8ekzGPt1PyPHP/S/jaj/ZXfQ/fhVHacChdD0eHMXH2gQmue3gr8OGqO4Ijrdq1aWXHnLH5qZ2f+N9flPf+fg8qkPVsNHysouYYqE+aivpoVHpuSdTcW70UQ41IlzWJQkatVJl2IxKnk5G3K+2OQWaHK3E7I8QzLJ0OS0jYyUxMkFmMSsk/V+U3vqqCAVIXpqDUiR7m4SE19FTWI5OwzGWdoY0dKgjXLy1FO3L55bfdfC3I5fDa+zuZPB4vUc6PmXbdfLl7iEo+rVK93rLT6htTG2OGcobHYU0IizShvSzcCKYHPqQnSOTlVR2uyMaW6s+MirKkCypvDv1QTURsbN4Bt//+mHPnzJQiirRPMIJp2PJnXGTYDBYISOx7iMU5kqsm/XDPsOHUVZoGaGnm6JCZ+22h4V6OqI9XOfxI/fe2rH7X/sf2poZpThX8XO/wqh2pLEkFUuvOmLj7zY2bHF+1RLFS0jxdiY+qer/Xf/TLXr2Fe2S0e+YrjyzJ/W1acLF1fpmnWwOctYZBqxItpgcw48XhL3R4RgayLDTNHP0Sp5BLRhEno/Ua4nAmIdUz6UUc3pFeQs3nTXTSbgZC1YwbLvsio7KOb3riwcvfXM7JnHbuHZ3+w7GeIbQzXXo2MaRn6A0hA00EiJK4pkmhYgWOXyeJknzjzxx9779vf+qm/a1/njEdq2g99Yf9l16sv1RTf+1EL0gbb1tI3Q+ogUbZ6CC2JI2WlilBgaCgIaGvomIsjP5qfukfSFN3S53WD3Y7PqalDhePrU09988sIjNG6EcQVCkbppW+BMgbMloV4n+AYfKjoa2WlXucUNOXLkToo9d9LQT+kntsk5v2nMFN9DxGDtSRafXYH4IXbf8S1/Xc2ehy2LXyDEn1WJL/wUZLv4vHJbBM8AqASi6wiuG0XkF8zB9/1C/8C7HvdLT//p8emHDw3WH9vRDodUJlAVitERViLBGZrgU9EoUqpoG1tcbXGxQNVgTJEukpiSD8el5MwuyfFKCj7iwjiPcWDCxB3RoMGgDTTBMo4lvtiF6e0chT3Hl3YdfssnezsO/SXbnXvs6Ozxvxqfe/wHJQaiT4zpqrS4usaGFh88rYmU1mEQNHgoKuoYefjko1/3wNve+teiCc/q6ylZF4NIjY3tTeNyXE/xUZ2wmV263EwkKrRTgidEAk4CsRnSJTJbWC4vXzy3Y8c+jHE90PpGb4uvYovbSKvQxMOPPvapLx80V5DSIFS0QQjEFE8tFaqRdryexkY6FFIwL57DM1c4evt8Eo0qdDQkh82YTfTcCLHP0ayvs3pGQrXwh+3swW94iOh/RahR+I3PNy6q+1x7QRPqGFAJKq3dMaob65zr/mO39+4fnZ3ZdTD69/25ePH0O4aLZ9/dDM51q3YRE0cUpqQyAXUp6MzbGpFINA61RR6y8sTmDCYqxTgLTjX5mmhQCBEXm9RZeUvQEh8tPigj06foLmDm98GOI0/P7Lv935ednT8ulT1DZdfRAu/X2LFn3y/MzJz4ny6tjqyVMXXdoqbAuQLnPVESGhWnNAABkyxDnjv/3I6li5c/fHTP4X8Q9XXsmRXE7WMgz9HWi5kv9ToWnzAJCJAksyHRJYyZSCkMvvVICFjnIEf7VmWhuUjrqznvNMQbqNeiRkxrCsv5Cye/67PPPbQjloopCsQmsUSSggjOGsbNmKbNujQZE9ohKiXSv5uZhbcAMxSiwCjFHss6cIpmeJmNxT7t4O1P79zxR3+w2Hm8R1j/JNE+h+Xz8nCfw69tnJ198KbMdj5WzMzBczas/IXZzhzc+o4visMrXxhXLn/HaPHcoXbpXBmHK8aMRykiV0ZUeLxbIXSbvFZuEmtWFOMNbpTP2UhKDghJW7NRHiRqQejME6p5XH93W83tfLbfLf5DuWvPku3tXsP1fwn1T2nTIfoaY32yoG6Fnb35T993+PYnTl96/O66gNgonZmKXgVN3WIl3dU1RIqiwHSEOI742LI4uMKpM8987YlDJ/5BfJ1HL2MKjN3JcPgsxhR/AMUne2dnlrsYkybs7B6ZNF5KyIWiKgpm+r1G5FWSLSfultddtARjBYQHP3vyE99/YXgGP0sKELBpmxVixKjQtikUQLRA4wiDp2MLenae+x78Fmyxj+HGKdSfJ/qzRH8GHc1DuCX6cOTnejsefGLHoa/4xUi10srwURek3ezZdLv43PSLQZTCxNCxTXDGz4B2cd3FjB5/VPr7Pqrzt/zDmcPDcqzND8lo8J1mvHo+blxZ9htrM6PBescMVvu2HffQKBp93pQEYlHQzGSzb0yUohx0ur2m6M4M3cyRK7asPmq0/a+ycGDN9LpnMN3LjK8sYkbJKdH7BAbFlmgKmmIWCYYqtKB03nbrPRd/46GP3L0e1glNJLRKWVYpOih6xAiusBhVxCnRBJrQUNPw2JOPfeB99739AWPMp17P0cvYgnEzZDgYYuzrWXwSY9y3Po1f2QZVc2qsaMoTN1UykU8QnVJax0y3PzLmJhSfG2kW87Z0uH7hOx556jd3NUVDcCVIxPtIGyPOFfSrLm3jadoR1IoG6JSK9RW3HXzvyrHbv+47YdxWund+OPxEjPUOWxbfYcxMq2Xv7jV1/EexbY0zh1viLYGqaNNKlbRCaTAMXhw51+3icwNTgFAYT2Emd38Zk9IDFbEQ64lby+LIdGil+1vF7MJqZ+bQ3y33jC8bXe+0vrtThhulu3I2MhwYmjEaWoiRWJW0/S7OFdiyijK/MKaoGlxRI/1lMMraEupmwY8S5dbNVDDTEps4IRz6qou3VSI1WpVQFNgY1/bsueX79u679ZMXFpdKH5XhYESn6ONcgWnb5LCI4GPAZAMQxOMlcPr8mfLsc6e/7fiRWz7V+tev+wnUzM7dwuz8sde121pefITlC5+ZXicTLmcMiadio8FaQ6fTITY+B0sKZdUZdzvdjTw4yY0VEN0cfa9vSp0nhjEa66effPTBC5efoe0r3jiIkXFoMbbAOYezjkG9Tt2OcE2FsS55mdPnrXd9+b+GHf8eWmyxx3V2HPdBBNx+JLRgBoeNjP6IMveTQrtYIheCqt+KqwtdhIjY5HR4VcVJsrnt4nPjEzmQFF7++eVcSOG0XuM/KcTGYiQiwaGVjjSyHMXgYoqqRX3iTmjMOWJt3mQZ8M3E2gFMTiHI+WCbAGzcCeYKpqpB8bZLa6pMjEs8wraofO09piwfP3zg1p979OzvfJN3hjamhI3Z/ixt7Wm1Sb7QzuXzIxnRN3HM6niZk6ef+dpbb7vnf8K415VxKEVikr+ebc/eQ+9E26bj219LGAmCz9YnaQSLGDFENXhjaGOgT6BvzTrGLTbEwiVD3HgDT4+1198eRJUZwXptVj74xJO/d/9IPFqVtIQktcHl80aom4a6qVN8UmlxGpiJBYcXjrRHbnvr/xUosDSiRK92wWLEBIbiTXCCXijQfyVYD+E9Br9mVB5+4TXSBafgxi/4E6uG8DlGNDS8QQ7Z3DzwPB/DZBJ28wrgeaCe9Ld6NdqngEeUoGNG7Vo4urPzs/tkB2V0iHXUvqUoKjq2yBwlIUaDikOdo5UA5ZhxMeKhU4/etba+8kWmMqjT1++xRTLyujxCwBiHK2aPxNhinSFqojIYDFYcSEyhgdJlI6Y0iyrWuMGl1bNP/8ZFQ2ePJ4bE7lKu5xHRqzR61/aIEMxZkerolfMP/8y5S5+cGc9U+KLEFNCqz7IeiwTDYDhkNB6DdwzYwNqG/W2H99/17keK2e5DiR8wTc8MKe6XRmCYZdVNJnx8HHh4k7aylb6SuW4TB4bpY3vsepMcSZFfFhtUwIP3vu2Jhx77TLzw3KeN8QE/bui4km63x3gwSnd3DBHFWkM0Qu0DA19zYfkCTz775H9/7z33/5e2bV7XQu709WWmRVMwbsbznmyNK4J1lhCYZoo7MRg0M94tnapDWRaoH2MwG4ppb+RVm0layXXjkS1Ie/jJJx9zlwcbsKNLzDwx1cSu73YSX6wej6mbhhihsoFudOzdcZAHH/yiK0UbJYYB0WgK0JSXcwJ44xzbxec1QKosNcZ0MhBYPX7vbQ/81idPffZ9thngbdIuVd0uRV0QfIPmVAZjDLYM1D5QmMBGHPHoM4998K67773VFcXTrxfwLEBhLa92g3RdF7KrwNhZnCVImzPOTKaDptW0MULhClxOg+2Io9frU3W7KLFgk7B6vR/ZDRUfrGO4eulDj518mFGh1E5Qk3ynEwxtiDHgG0+MkbKqaOqGHVbY5Uvects7l2bn9//D8caGlwmeIAVi3xyX5XbxeS3u4iESJ9inDat3HL/37+6b3fe+0ehpQgiE1lNWycLCqCFEaGNIAHTpiEEYExjoiKcunOxeWLz4jceP3PojPrw+wLOIUNdjNpavvG4FyNmSjeHGrCfJT1SS7YkDfI4bRnMYYFScGkoVup0O3W6XmMQLcVI8zXWX2xso0cbcfeb0Y992dvU84z6MnSBiUa2zKX0yiG/blhACMSozRYe9OuR4dwdvvfu9/x6Vn4rEaRJvjNl4c7v4bB/XfxdVfGOni5cAzPV2/MztR2979Pzjp+7xGmjrBlt0qIqSUVMTUXyMBFW6ZYVWhia0DOoRVwZXeOLpx7/lloO3/Yi0r1eOtmBiQa/b4/Xi5jtX0Xjfa2JICQ1ACIHWe9Qk76SicjixWAUTlY4r6Pe6FEUKT9MkzHspm/iXabtMRgv1+upVvfYVn33kt/cP4oC6qhhJTB7RMeS8ymSXqzm+2YhhJloWGs9bT5zgwKGjP9FQQa83tYD1IpgJxLNdfLaPlzsDtfGJh7Kl+KRrwEzgbrCmvfv2uz7y8c9+5J7YtDR2hOv16XR7uHqMDYGYLTawhrLjEp4ZlFEc88xzzzy4sbb2/n53/tdjfH3Eps4WdOZ2vH5vpa2IGvuNb4jRJlcCBGtT7JCxBg0xRepkM7HClvT6u6i6h6UhqkWMuXrlfu3VxHWuu1NaOv3IW5aXL2J6Ba2AmsSaR0xmZVs0gg9pi2lFqKKyYA333nn/ElKcCYoY4yeGv9OfL2oR8W/o/IDt4vNqwZGsBXuhI+gmoBBj5NZjd/2rY/tu+77Vy58gxoZRXeNKg3UVNowTP0OUSENXHeoUXyoD33J27TzPnT/539954rZfb16H0UtROqZDglFep9Pfhu8MYfh2KS1F6fCS090FKEtszG4FgZRpbg1tbBEOzFAe2200XBaxVdJ/6wyplxlc8/NfR3JF4nPJdz779O/+yaXxBdZmOjQCZRMICrWxGEk2LqO2YUMbXGzZQcE8Iw7s3seBQ1/8d4N2nzQy3uWII2D4/JPLshmJsF18to8XnIWho0j1CqkJIsyYhd+87463fPyxxYfe51RpxzViS8qiZDQaZUBjEhEk2LLEj2va4LmytszDTzzy4cOHDt+u8ORrDTynPKwW54rX78xXfSDGMI39S+kVW3MtEhZlraNpGoqYmM+awgPVYHk1S+UQru27RRRTGBkuX/yeZ557ynqXkksUjxVHVMWZ5A0uPtK2DSF4usbSjYHdseaeux/Ezc0/GkKDcwwFCS91byvlBn1CtovPG73zEcprIOMNfJrf7zp237+e/8T8+8ZxhUBMplnWUDhH3fh8pQmRiLUW1yloa4+3npPnTvbWNja+4cCeQz+sr9ca/HWTdQionm/bBh8DKgUhp4fodKQV2tbjfWLzeO+xpcNYE5kST2/siB5C+8oXeDLzNxjHA+efffi2pY1lhk5okmM+MUaCgsVSaSJCxjZgNFKo0mlrbulV3HXX+0/hyo9ZFRTGL7Nbz4XHviH7H7NdQW7wujQ5qwte9mGBUiytbzmw58B/uuPI3WvSKBJafNMiqhRFSq4kG5T5EPAEKCC6QC0NV0ZXePLko99rjO55vX5HPzHoeq0fFkB/yYeALdyUF2eNya6GkruhNFRZm9ZB1rpX3RMIJJKnefkHRjCiSUTqB+85++xDC3URGBaGOqewMTG4n5jQxYhooIiRbvAsALcdupO53ff+Hx5zWcVkD8iCMd2XeHQYM0PDzuyXpNvF583e8Vyr/EBBOtYyUzq69J584La3/ZoLoG1LaNvk3VIUU9sFDZGIIlYwpUVKqGnY8AOeeuazRzc2lr++KB3G8po/ph3/6/HQaHwIqDVJBW4y94mEq0WN6cIWQ4gB51wazV795EzrOrRl92UfTdnFOMFa5fLS6S+8eOVpRqZlA6U1SQoiKjhxYCzj0DJuakSTw9kOhT2uyy33fvBh2PkPQUuhOa4a8LjMZnrpR0uXmh7xc1CjtT12vY4os16f7skoRPWiIQbuvuWeh/bv3vu1T6+dI8SYbUIdVVmidZgGC7ahpVN20MIS8AQTubKyxONPPPKn7rnn/n/0WlusqirdTg9bdV+f8UuVcV0TNGImWJPoZn0yFmvNtPOx1mKMSUaWSCAr4Z/X1LzSJ0mrBUFfeTkfRYjOYnXce/rkE+8ahXVGNIxwqM3dTkhWIF50mg4fNVBZx1wLJ/YdZs8tb/vPEDaE8XsI7dcFFv5ytGKFF6QovrBDwzBinoIGd518St0uPm+EXlGuF/9LWRgBgg/s6O/92QeOvfuvnPntn7fjqmXka3rdPkV0eC0YGp/8pdsUmNKbmaNtBmz4AcuyyhPPPf6uO++6/7/p93f86mu9dhcB4vj1wnz2NL7FR4MzBcGkYEgVoQVsNCnXwkDQgI9KiJZo53aBnJDIQ1gmq8DhtV2QgqfgWtw4RNghYtq4tvQ3hmc+deuwUtaCxQTF+NSfBCuoCmVsGPkhI3H0bMH8aI2FAHfcftszrlv8zcgqquZR0LOa8ziuZ0z0lHhzQ+/ydvF5s8FDSaneppt5lPjOe9/rP/7p37QX4xXGozFlUVG6gnHdEHXiEQ3RKc456Fa0gxHr7QYXli9w5vyZ77jtltt/9bW22hABV5jX5aTVGLoIGGunsuAQIz4GgmyCzimVJP1XVEGl6IHcKjE+pMZObKTDtf+OwjVaAa0ais7iuWfev7p2nkEZGMaAknCpVsiBPxYaRULqVZzWdNWzc2Y/R29/5xKsX5IwArNnDVjbcoN60x3bxef1uLAETMfk9j0+emT3sY/cc/Ter7x48mPEKjIaDlno9nHOpKQDjVhrprlk8zvmWW5aWu9ZGa7w5KknPnzHibuOdgr3HK8H5/C1ttcQAwwPq8ZpqmwSljrER6wz2JDfvxgzPmamAPTkfyTExI6+xmopEaprtXwWiUJz98lnH7u9roTxRAaiAtYkcapK2lzWjhg6SFihZ0f0rHD46P3M7nz7TxFKRGP6+4Q39XWxDTi/9gMFIYCGVFi0pS7pfP077nrPT/RDhw4lEpXGt5SdClcUuOQbSoiejdEGUSKuU+ALZaBDnjv/9I6Ll8/+SVcUm851r9EjepJr42v5wKMxrIWY5AipA0q2GkGT+bpsKYAiQgwpINCk9ypnW0dowzXZoapO7J38NT1EYW3x/LdcXjnT37BjluuaViHYpMuLqljniCEQ1BDUUPiGWSLzZZ/b73jXQ9idP4bvQZhBYvHyG/btzmf7uClHzI4s+Y7cumZ8+PDBv3l895FvfXJ4zmyEEUFbOp0ZpG6JwWONTLOoNpohtrK0ozFjapaGizz+5Gf+9OH9x35cRM6+ltHKqmBC/byQwJv9/hhQP4yqRCPYwtFmwDYliWbDdZNSS733KdLImDyCSdgKNkt8BU9DTW45CUe/tjapNNK5ePqJr16rF1mxQ8ZOaEVogserYKxLmfI+ouqJsWbGdpC1hkOHjnH8+L3/AcbruPxZSbhR48Xt4rN9XOPFC6htkeldTmh1zO7+7HMP3PHWZx//ndO3SAlt22Bsk7grNkl9xBja0BKso9ftM9oYMqwH1GaGU2eeOXjp4tlv3bmw52/X9WuL/WiMOff7tZq6FO9DL/qAESFoxEdNq3ZrUKNJViF59axp4+V9S0y4V/u8TddLcIaZAkKtPH859nJTp0FHoweWzjx7l0rNWhhQqyPKhP+TeAkxRNRHQqwRV1PFDnPWccfxt1L19z6lOon3TkOHakWK+t4uPtvHyw1POolDNtc5rSZfZtli0+lwWIrVd9z+vh/7yKc++sOn/TlqKZPBvFWCK2iaBtG0aB43qSi5fkWoWwZhnaWNC3z26c/8sfe+40v/iYgZgLbyGv3ubVCaOOK12peIGHzbzDaiiSHsoeg4muixYilJUdhODKIhjaRiCK7ES3ERzO9wHdYfQZVorj3i0DrhyuVn/8iFwSkZG6VuOkTrCAYan+peVRWIsYzrEY0qBkO/iezt7uPoLe88DeXHmqY1vABcHmMAtRXwBh/DnpcFt118XvlURWMH9TdO7irovigWdHhh7h+/9did33vh5NljvqoI0eCmCQQGDYorEgBbB09RdXAzkXqjZiwDzi2efmB9Y/mr52f2/ssY42t0DxWiBmo/QF+jpYwAXmMRrcEaR4klYGmsQvBYDz4qGkK2XBWCGBosQdwYdF2vIxO4VKG8rvdK9l24/NQfXpMl1kKgjl2CU4INpJ8k2eo7EjSgxlGoZcaP2btrP/sO3PWjGjkpKS43Pv+3l9hAfONbaFDObQPO11c5doLe/BqtChiW3/HW9368L7NUAWgbgleMsZRlSVEUbOI5mrqfoiAYGPmG1cEKp04//Z1qvAQSznrzHwpYjHSJ0aMxvEaPaGIMaYvlXPbqSmZciqbxa8sFa63JBEQx130eX49XM0Ks177t4tmT+1r1rPshI8a0tiVGn5FrJXiPb1qCD0j0FFoz05vlnnvfftFVcz+JBlD8a70g+Jx+bI9d1wHWGFAzk9irN3szoYL6wB2H7/lnd+y/+xt/78ynyqJvCZokBMbotPCkizBSNy0L/RlGozHLg1V2+Q1OnnniA7fdets3VeWOf6vByWtFRy5s/zXDfYwxDP2GxJh8rINI1tgKJq/VVSyqKYBPRLAmMZxztEi85pFQFdr1ax9xbMHq5VMfWNu4xFBqBni8K5L2ThVLzhHD4PFEVUwI9FSZ681zy/F7fpGGZ7UFV8r2dbVdfK5hDgBCo0Q/eO2ex0NVdf7Te+5+3y88duqhr99oxxg3QwgRY8gX12YxbFtP6yKu36EZrbI2XmVp5RxPn3zqa04cf9u/LQv7GoEGinVC53lt883DfCzj0fhQCH76O4sRJK/Scyma/lniAyUVeUw2geHa7F4FVc/K0mIKiLiG7ymKwp47/dRdwzhioJ6hCC2G0KTcNdWAigEF33qISmUc/Sgc3n2cXbuP/hdiQCpBtq+27eJzLV2Jbzcje1+zGhdkJjRsvPX2t/zo0d/d9/WPbzyNqkFM6gAmmVWTNbP3yrjxzPd7MBqzPlrHdxc4f+781xzaf/+tzrRPd8qC18Lvx1h9zSReIgpK18hmJrtkE7bJ6GNc6nSccxRFMjmTHLp4Xe2sWIr5I9f4uwjjUbj94vJHDte0DCM0UqDqqFQJxETAVCH41Ak5a+jZioXY4Y7b7l/Fdj8OLZKU+JY3O7Nwu/hcAx6jwmvrna6IFAN8yVxv5vffec+7Hnnut8/du4HPNg/JejMQKazD5ItUBcRZOjN9fD1kPWywPLi8sL56+fv27j/x58PYvyavWyOvKSnOBz+OAsYVSBaUOlfQaCp6liSrmw5axhHVEFU+Dq6+NoWCItLSn7nW096wsnju2y9vXOxthJZhVKJxOFMSgwAtuLQY8BrRELFYyiDsntnFLUfv+mXdWB9o4TDWCWifTUnFdvHZfgv+wJElgOV3nfjiv/Prv/e7/2TEGWIQNFpMWWAMhOjRoBj1+AijVuiUFaHTcDmusqCLXDj72e88fuzg3wf7zGvidBgFKV+r/YTBa9BoDCEqxjmcKEbb7O0hWBQnYHK6bFCHd11Onz73hJPPEDW8wg1F6VQVRw7tv8bOUBBjHly+9JkfWJNLLMcxrThwQpCGiBI0j4hiELEUQIGl3ygndt+iCwvH/2et68sYO/mstwvPdvF5pdac10cCrCAuYID9uw4/ee9t93L6yfPESgiqBJ/FqICxDicpTG88HjPbn0fKksHaOhvVkHNL5+dPn3/ue47fcttfDMHf9Jcqr3XwpUhHSAAzMSawPyomh3BGNG2+DGnTlf2P1tfXeeyxx16RBhBCYMeOHRw5ePCaMHkxltFg7a1nL56xdYw0IaI2RfpoXgU6UyZlfGjTaIjiJFC6iltP3P2YSPVUrBIelHCq7atru/i8TDWI6vChz7VKnV/F1UbiEAUYK1UVnviC+7/g9G8/+ftHluMq1igeoc1jl83xLlEjEUsdPL2ZHs1wyOL6FeZkkWfOPvVdB48c+zEjcvKmdz+qr1lFNibivbfetxjJqRVicCbS+pAjaARxKc1igvN475mbm5d3v+NLXrHzSc8jjLznWmxorVUuLV/6ynW/ypjIWBUvKVlWFUQNRgtizGx09an4xMDu+QPccuTeDSUMNW8sFbaLz3bxebkJSAg6h4aS18flQKfP69VfvG3vbf/uHUcf/DO/eupXoVKMQFm45OCnCXiOqngDTfTMdDt05mYZrw1Z8YucXXpux+WLF77r0L7Df8WHm597MIkBv/nvggKYsiiwjcGKpHDAzHAorN1SFOw0TjmEwJ49e11/Zo4Q6muon0rTXANTWwTU7Dp97uT7B3GNkSihsESTtGaSx0AryUAoRiUGpYhCVwpuPXT7yszs3h8ajdvpZyBAVZntArRdfF4EiCSiMoelIoXdvl5nSX6eiIHiB95913v0N5796J9t8cSYHGJUNaegJuW0CrTBE1B6szOsjQYs1ovM1rt59vTJP7p354G/FaJeMdK5yb9HhKJ5TeYvEVGNSvQhuYpkf2ybrVIli0hFBOeSe6D6kF9L5FrEtaJQmuqaiuxoNHznpaVzB8cMGYWGYAwtKRpHMBgBS0jiV41EoLQVPam459b7Pwrm543x25fWdvF5ZUBDO8eB3UhMjN4/kPo3Vn/88Im/dcuh43/8qUtP7yqsTVHBGETTBsg6iwJNCAzHY6reHEW3Q726xsZ4nTPnnzt629G7//je3fv+97otb27x8RBpQPxN/bmC4L3ve++zdUacXuClS1oszWt4MZJz203CheT6nkfklUFzU0aeO33+m9eGq3gJjLynsYI4mwDv3PUQI0rAWsFqgfGG3Qv7OHbg1idAqEq7fW1tF59XuM+Jg3LnH/QLiSFEOn139svu/dLfvHx26atXzAZjbRBxlFqiEtHGY7EYsXgPrVjK2V3UQ2WtXWelvcBTZx75s/M79v4LQa7c7CZFY4G345tafBRotO01EgjWYK1DrWAiWM1Go2KhSLIL55UYLCNxyW6Va5OoC69sNJb+jtxzcfXpbxzZEautoS1KEMFpwqNSS2aJ3mOCUmjAUdClx/G9b70w09nzd8BPI5C3j6t6/O3i8zwwIG1YxPzBVsFOi0G579h9Tx1a+BgbGyexzhDZjOlRSYppgxBDZDQa0y0KbLfLYH3MoBlycfHi8YsXz3/r/r0n/oHeRK8fQVCNSeJwE4tPNErbNqWq4nJ0TnweKGwmURoKzliCWEQgxNhRkunYK534ztlrcJUXNtaXv/bshdPzQVvq4MEKzlp8iMlexDk0r9cDLaJCgaGQkjtvufunhc55T719Xb1CsdkuPgo4R0okedkAgdf2MJpsQdXQL3Y++v63vI9nP3aGsfV4I6gVwGBJPjeStZS+bdGiwvS6jMc1K/UGq8MVLp5/9nsWut1/4oOvb+Z7JV2LmXE39W3KUolobGI3GwErkiwgJ+MSJlmMKDjjQCwGJYTQDSHwcmkeChRikGuJRHbCxcvnvmxtuEZjE4nQGpNIhPm1qqZ1fzABMQZHsnndM7eboweP/VIgEuO2ZvuF5/h28XnebbeFah46JnuG/gEeE0ceE/7x/bc+uO9jD3/8h+qNZxijxCyyRDPwnLVNIXjqtqFblJjSMaob1po1zl5+7r4D+/d/R9Xt/tjNczpUTHDYIDe5+BhUtdiqz0rRyBZjLSFEUJMTTMGaAmyBDRERE5FNU/mXPfHtyw9CIgLaHr9w+fSDjQ5paGklxVcbMchEdW8NCPgYCUGpcDhvufXQrefnuzt+pxndXEzsDXN0t4vP9EJSFJm7k+iOENcsfO4EsrmZHeWPvvWOB7732d959oAg1CEiziDGMKG0TK43DRFbOKp+j7ZdZ7VZZ2m0xLnFC3/qvrvf8WP+Jmd8iQ03VWrhXIFzbhh8SK6FklIqjKaAQGssGg0SDc4VeG0Bh5XItbSqAoQYGNYvHwNkjGE0Gn7x+ctnFoJpaGgJNuNAqhmszvEYPtDGmCgBEWbLGe697Z6fs1JcLmO1XWhuYAx7E9WeiPQOIbMnEt6jn0vgoBTtuNW33vXAZ3776d86cMWvILGljgGcJcaAycCsiEGjEhuf/H/KglE9YsNvcPbS2Xcc2n/Ht3c65T+9ad2PghXFlDdvQhWEEHzH2M1UCpGE8/iQug0CFDmlNDGhDc4Kco1VUMS+4qbLuYLl5XPvGgzXiBLw6glWECwSA84ZlLT6j5q6KO8DXQrm+7Mc2HPgUhr/tkeu7eLzCkeYPUiK1Y6fW12yam2CHe/s7/q6Bw+/41d+47Mff29drVDaAqHA25DkBiq4qAQaNiTSLTpIt0PjW5bDCr3mHM+dfvIvnbj1xE+FEIY3q/gEXyDW3LSCHURoo1ZGKmIYYazDiCKxpTAZXDc2eTrndXu0oBhaDTvHvqbxr+AE6P0rvl5ni+Lc0rkvWjUjNpynDhZiiUhMYH9O0dCYpC8lHmstVehybP/tZ2erHf+srVvKbTTjZXrQ7eKzBYr83ESiAhGLHb37rvf+bw+feuS9G7qOxmyenmKCJzAsqBIkEd66nS6+EZpRzXq7xoUrF+46ePTIt/Znej9+syKWletLfnjlWisoEsUYjBSoGIwohdVE4otM45EnOJAai1EIMfRa72n9y+N1aVKUl8V7xk393ktLl+5rJNIaAQqMOrz6bG5Gwp00ac4KI9golJTcduyu/2JN8bSNBknso+09+ysUH/OmfRM0Jp/Qz0m7SUHF09aRnTt2/8e7b7nnsbLpUKrL1hJm2gVM/W80aZ3ECEVZIs4xHI9ZrZd59twzf9HHdjbguRmPqP41GVOTg6OdnqQphFjyPwlmshictViT/l9VXczSk5d+RII2eF76EY1nae3yH14ZLif9FiaFFlqLcw5jHGAyOE4ukA5Hwa75PRzff/wXIUyCArYLz/bY9VJ9hUf788RdPdTV2azmc+wweQsksv72u975s4+efOzuK3oFsR41JlHYMu6Q9E7pfK/bln5V4RuPbyPrYY1zS2fvPH7k2H93YP/Bv30zuh9BGDQjxqG5KXwfVQXFGmMSuGxMzrVSjDhESMby1uKsoVUw064PmRiuvXRRU0z35eOFrGPmyvDiVwz9BsEA4rJy3hFj6jatTVHWnpi6MWMppeLwriNPzvfnfqGNLU4MVt2bPhBwu/i8+JkOYmgP303sdJDQfk5uRdOGRQghsn/HwR95y9G3fNNvPP3R26IzieBmUr4V2fc4ErOXecSWDtvvUq8NWPOrdH2Pc4sXvmtuduFHQwjjm4LT5GTRm8HiVZQQg4khIjaNVs4kPk0gGQw4sVhrsZKM4yeu8apqJx3OS/78qPgNfdn3ujbj4xdXzt3W0BJtwpj0eQNC2popRizWOAwBExwnDt36+xEZ1HiiEbqUb/pAwO3i8xJoSn3gdpr+LmQw/rx4yaYsl9951zv/1sPnPvVjV8wKIZkHJ2P1SZonCqIEVcZ1Q8+VSGGp2yHr4zVOnzt916GdR/67nQsLf+9mTAURZf0mYdiTl5NGmrTOttbl9IwIIU6SKrJ5fKIcWBFCDEWMLy0sVRSnjp4svORvbY1jafXyFy2uXERNSGC6JAeBEMJU0JpGXAihQUzSec12+xzdf/TfWoRSCnCCl21284sdBZ03+9ilBNdNinH9/GiNm7amN9P58Vv33/Ido3OPvLsuPDUtUQUrDhWLxSYcAiHESCygmukxHg0Z+gFrw0s88+xjf/bA3vf9hHXF4qv1+xFgPKwZtw3yKn0iQuLrWOcs1iiRFB8UfepxEoqSpA3Jz9pC5v54H2ZHoyGtb1+yrh3cs5Nep/OS3ZGVgmcvXvnKsbZElxT1QtKUiXVo9NMCJJKW+yWC9ZbDB49f2bWw57cjOl3lB7dt0/zixefN3PmognWYrsO5AObzofgIUVtq3WjfducDP3f6/Ol3r+gKzireCiZaLC5vwASTvacb7xMvpiqJGmkZcWnl3C2LV658++7d+/5WCK8O55rIDG6KaVnyKUrLc0OKTI5KYSw2ACbFDJdlgbEW5wqCadPKO4R+XTfZTfDFX2fwynjUvuhrNVZA2wcuL53/yuhMErCakBJSsfigmKyyj3kZYMVBaKmi4+ju47/f4s807Xa380pHp+i/SYtPxnrGx2/HL/Qg1n8gzhk32mX0ZZ757s6nbz96B58682lKDRBjMlx8XhEwxhJCoCwKClugpmHoWwZmzMnTp757ftfefyrOvaruR0Qoyw61f/WdT5IvSGBieWEcMWupEDPN7ypsgTOWaEzGfiKFK+wtx48bH3x8yY+9kak77os8NWvDpS9eWl8qNCan+tRdgVXJXkIO6yytRsQHHAZcQZcOxw8c+VhFF9oK55SqDNurrm3M5wWoI7E3gy4cwLaez5vKs/UuXbifeuvtD77jyTNP/UDja9QG1GU2sDFTC9LJeBBCpCoqoodGA8PYcnbp4m37L1343t279/z1V+f1LMQYsPbVv4+ZLuAL53C2QK2lsJY2hLSpwqAa0aAJj4kGZxw2FQoHIi9VAOUV3V+Fs4vnv3y9GUApSPaHJoPYziRhqXEODZ6AwVgwYtnT3xf27DjwC6EGiUasBE0D2/axXXyuQkgjlEX2hvn8pDfFEHX/noN/+85Dd37zQ6c/ecwUntqQ0Yl0G0+2F0khH0NATcSWBd63DOOY9XadU2dPfe+u2V3/0Iq9+Gq6H4ODoiK+SstZZx3W2oExFtW05bPGJXPHGBFVLBYrFtGkbnficBbG47H9zMOf1hBfiLOEGNk5v8Btt5wgvAggLQhR4p6llcUHxzTJo2eLkNSoS6kdkuichKSotyho4Mi+I490i95nmsZTlEaLIm4Xnu3i88KuJ+w4hJ/dA94mhfTn468BFLgLb7vzbf/o1OWn/pdVs0GrnpA3MeQRTCYXDylpwZQO24F2HBi1Y5ZWlvatXVn7nr179v7gq+H9SP75wdSvju8joKrqQwA3SWA3KWEvc3jSejsVIGscKmnkDCEwHAx40eITIp2yYNhs8GIYlxFD3dRfsLS6tF9tBJOfVyyiEUKycTXW5uKV3lfV1PHdcvj4zxdIoy5SJPywBDaNm7ePN3nxUUVdhe/MoNn68vP5aFvPvt0H/v3tR27/7t8/9dDRsmOpNXn8TCaMJFMwWAwxXUPYqsR7T+Mb1ptVnj337H8/u2PuJ4yVJ15N96Oi2ejr1UA+AhCNMdjCpXgaZSogFSvYaDGYxK8Rg5rcAblCjp84YeKLuKYpSmEc7TixpV9wWMvyytqXDNoBFMnl0IigJnVYMaYxz4olTN6j/IbO9efYv2v/b0KgNNNqs110tovP805B4zA2AZRvhN/H4R572y3v/IfPnT3zvyyxDNJgpEisZ0MuPILDUFvwpNwvU0FLw4aucnrtzI7dy3v+0oF9B/7Uq9p83ZTLLYumrEUlCSqcWiyKn2S2a9o/OVNgTYknJq2Xc9WuPXu6wPrzCY+C0LYt6+uDFwXFrcKF5cX/ptYaLSLRJNlESuDSlFDoDIV0iO0Yo2PAUrQFR2dPnO0WOz86zkNvXiO32yVlu/hcfQoaxRbwRjF4ikT27tz/U7ccue0Hrjz3+zsKVxFjWlPHHFBH7oQKa5NGShVnHdjkRTMYrXP67HN/ZPeOXT9qjf39V4X9WIPKq9mcgYgEm8FdkSwgRWEiprVp42VEKAoHziIeokbj29a9GNNaRBgOhmgIL+rxHFXvWFlbPpEIhBbnZCKtI8SYOiBjCCFhOdY48IrDcWjPkWctbqOhJZKidMy2gdh28XnBSehS2NsbqZsTzFP33Xb/jz1z6fT/sOZXabTFqBAFxJqkMRJDtCaxf2Mi57miACLeexbXFjsXL1/8H/bu2vvN/kY3X9nW1FX2hrugybbLSJJViEgiEmrqPmKMif+TuUzOOUJetWtUG2MsXqz4GGNYXVtmMNhImNjzClPw4b7ReKNvnUWdy5lck4C/iJpUjFJCKUgUDJaZapYDe/b9uMdHzZSAKILdnru2i89VF6kFrHnDnRWByO7ZPT98x8G7vuYzpx66zzjBC0kUaZLo0hqDaMRYm0zoVTGFQ0QJBMbUnL109pt2ze/6QFV0PqI3IrDVZFVRuOJVnIQFRVEMII1XE5O0NgaIgiUJZ6cqfkkgsEmLg/54PJ5X9NKL/ey9u/cgu/e8CNzjePb0M9/otUYKQcSmi0GEqJpywoykm5YxaAyoOApTsqu7a2Ct+8jS2tKkg2K26rLQ6W+Xn+3ik6+LWIEWb0iRnwKx1NU7jt/zg2cunP5/lsPF6QwzGaGS8tqATUNBeh8MthBEIj40XFm/woWL5//6bcdu+0CIN2hiHRNkc+NTh+Sxy+JMGm+MMagKXpO6XYhT/lJKtxGsNSha1U3de/FxTijkxfdwErW/sbH2TmNTZ2zs5vsWNU67rAmKL8ZiFSQIuxf2PNzvzp7c2i3G/H2yHUm6XXwiEHw/nTn+DXk3EvGqc72Fn73lyImPrJ689AFjhMJYQqI8J9sJSYQ4jCVEzTnojqBjQmjx6rmwePH9+/fs+9aZXv9fhhvcBoo3GHdjHaY1gogJxlisSfiLNRan2XaJcBV5csJ4tslStajruvP8sUsBZwyzZfWiRSm0/u71wdptxqXnU5PIjFEVCKmWSqIMRlGspAJlxbJrYdfPRw3ELev9gNLGQGVvor/sdvH5/O0MNueCN+avKAq+Gfhj+w79rbNnD3zgSlhnbFpEAi4YnApBFRskrd0183/EYVwHry1jhqyxyunFM3/h1sO3/qxqXL/uF6KKaQ2ldTek9bJASRWtdBE7zMCtJHazTZHRFosTS4lLynLb0Mb0Jsz0u92qrF743JqoCS/AgqxhY7jx7qEfSTDZrkMkEQxjxFg3pS2kn2kwqmiILPQWmJvpf3I03rjq+VSV5ejpvtjr2D4AWKi6bybM5w0NZ4FTet0O892ZX7/16O3n1p95+GAUpdaQzK8Q4nRcSWF7ecTB2SIp4NtAExsWlxfvP7DjwJ/aubDwd2+k+xFJSZ43QjZMXY31EyKhEZu6EciugSTqgHFJ2yWKMQVG0o2lV/VmZ3uzL2BaqyrjweiFxUcMF4cXvyJIxDiLollLptPfxeTonqZpUA150+bYOb9zsG/3/ofTR6AveL7twrPd+bzxD4HoAhoVlbB229Hbv+u5S2d+brFedGJKNOd7GbMpD7BTi9IkwyiKErQh+kAdxpy/dO4vzs7N/zux9rkbuYhi1BtSrmhCrduE+RTZItZObVTTiZqKjzUOK4ozNue5C9633Ta2L/D0MdHQLboveL66He9f21h9t0h6Bmszt0eSb5DJ635IzxNsRFQQteye3/tfS6pnPf5FP5Ptbft28Xlz1J9kXQgEiqL4peMHjv/7jZOr39waIZiYEi4kpOtBY7qUswdxWuIYiqJAgNo3XNlYPrCytvYd87MLf+16ux/VtFSsKnvdiIeSOEjOusRatkVKMUWnuwJL0ntJ4jmnf6wlcQtk4IwjSHje+8ML8BcRofH1e4fNcC8WxGyu9UtjE7NakkF/CAHRJCQVNVjv2LOw95cjmtbv28f1HW+WxFLN/7yhJ69pmy/4tuHI/gP//4uXz379pcFFR5EuIJO7n4Rb5NRTkekG0BU2G2QpYz/k7Pkzf7Zf9X+icO7J6+l+VEHDjSu6jbWVNYbCFDkKWlIyaQZ1E4MgjWTOKkUuUMYIqi+xznQvpueyjNrRFzWxweQo5ImQNIqkIMlMS7DiwEAda4wKC70FqqL6xGA82B6vbuDodt/gfj6CgAkENyRKfGN/mplVnEzkYabsfeKO47f+yvqTa18xkIYoEUcuLmJyOoTBJHd6lMT8FSuIEzRENjY2FtZW135g566F776u4i3gfaTUMhW46/zMnLV+YgtvJTGLY1LJklziSaJSsYiF4GIa8zDEGMuoL7RSLcyLco6LtcHal4gB6+zULtWYAsnFfLIu12RylryjrWV+ZuHpEPRTG4PhdiW5gWPnGzkuWTRtP2Knpkzh3G8qEEgQ9u868H17z535rcvDC7trAi12GrUjCDZx5rBFSfARjUl8KU5QozTUnF199k/O7Oj8i37V+/XrTToNPuCvs/8xJqAqn3LGUphJPpdLEgfJbZUIZNY2Oc3CSsSoYWM0vF2sfUHxmZvtXMVsTh1NvGVttHaX2rT1ijgcSaTakKKHJmTGtm0xRqikwJmCuZmZTxgXhxridiXZxnyeP2oJqXFOzJA315GAHOfKp48fuuWfrz659OdVYpYMmM1uJCbG80Q/RVSccZjCEEIgxJZhO6iWl5d/qLOn82WKXhfx0I/9S1qavmTZFCF6XS2LkmBSN2bFgY2J6yMpmcPmIooRrAmgKc+9bdtd43GdzOa3HLXfeGGEjXJP7ZtO0qPFxCnCoSHFQKdiaKaG8aqKVaEwBTt37PzUwuwCQbc9mreLz/MOS6SIfjN7782I6YnhwJ6D//v5Kwe/9fzy2YNq5SqMCGOm5mM2pzRoTsIAIeIhKktry1+yMLf7w/M7d/7sdRHEValH6+h1dEwiQgyxcc4lYDd3OCIGNUlIqzGm4mMMkh0GVRVDCg5s/dUezUYMM2buqtpjxLA+Xj0QcwFWE6freRFw4q7qlCY0BaPQrXo605/51ch217NdfJ4PZrV1tsxQ4pt43xmI2MI+d+zgrf9obWPjBwc6IGraGkWyDenz7uyT9bJ1htgqoY2M/JhLy5d/eGZh/veMtWeuGWAVwZUd1Ndc6945Wb6GwcSDaMJwRhOzWJTE7SGPXQZCXoVLBOdcuWN+x1VjlxGDjpS4dUQSS9uEByc9shiThKxq81iW44jyr+qM4jXgxDBTzT5rRT7bNttG8Td8lG/Q4rO5Z9kmWvjoWZjb+SN75g9+dbNy6h1RFJ/1SknelQFnJfGAtoTiWZv8kr0oV4Zrd84vL33vzrmFvxLjtY8aRpJw83o6H2vtMLORMFPgORUdkIRTiWBFECP4XDhRwRh7sN/tb7oZCqhX2rrN3KZpQSrrevxORDC5CEcDqCAqeRuY3ouoETEOVCiiZefszk8WRbl+s/Lut49tns8bE/0JgMro4IFD//OV8fmf8SGAD6gVgigqQowxbXGMQ3STmWzE4FzqIRsCF5cWv2u+2/nnhXWfvebuR5mY9FzPyx5bayiiRazFWjcNRFRNBUcmwLkIRVEQWo81hhjDbNM2VwPOqSO6qsD5xt/W1v4u52yyGnFKMCAxFyhNrGZVRX1yaCysUMSC2f7cr2kg8Yq2jxvFRd5oxUdQIiO7wbag7+rrv5oxv3h459FfOnfx3Ie0qGklTPobokpmCKeLOWG1AjZtzUwQJEbqdrxncXXth/cfOPwNJEfWa+hkDIONZQZry9MgvWt4wWvOlANrfF/ytknRZAeiqZsSsRnzEayxpMWXIYbYb9urGc7GCdrdfLnGGAbNxld711amMGAUMQWSi7GaRCRMdrTZllYVEegV/bag/K/tyG/ze17NUbzRio+AtEpnPLc9cb1wnGkPz/a/Z+3Kxu8FXdwVbcTEAqsF3mjudlL0sBLTKCY2kRPFQJvU8WvD4dfODYff3CnKn7yWi09EcHk9fa3dj2A2nC3XhVFfkmdG9u5JXYzJfs7WWjTkHNNcMBStgg8uarIEUVW6VYeyKDb1Wgg14y+LVUCsTUJR7BRPUgMmD3xRI1Zs5m4o/aL/eGGrxxN+tH2SbY9dAnWAYT0ExklqsH1TeiH+Ysyzu3bu/ueDpbU/Z6xLPs9qsaK5c0im6a4o0rhBxGZbUVRQHxnXQ9ZXrvzRmfndP3mtsgsHuCJpzK7t45RojQkm5u7GWCQ7CUYmLKaMCUkqmMk/B0SkCDGayXOpJvmDRtislbrXN/5+a+zUrTCKbsG9UheVapqknAGTxr5Ot/sJRMdsdz3bxQcgCMSyoCrctBhtHy/ahrC/s+/vDuu1b1gerxwDxQMuzTG5y0neOEAaxyaqbpLiWzQwGG189VrZ+7pOv/sz135yFeg1AtWC1Nba2uFyaoVNPtQTdjY+fV1N8qKOQtAw8U0uQvB2aqKmSlM302z3NNXprta3s9MxM8tWo6T3yCRlPcSYdmFGUmaYEapO+Tu5Sdw+tosPxKDEoGwbx70ymGKMeW7f/P6/NxzVfxtpUROnXY9kpz8TEy4SbVKSG0zaCEVFNOJjw/pw+Deqfvd3ReTMtTxzWZS5b7mm4jNwQ7fhYio61lhigqAS2KzJQ9maBJJjklEaAjFq4f1m8RGgMiVOEmgtItRtfTyE0J1gOpocQDZ9miEPXUKcuCUaoXQFVafzSJDwhtcKbhefazzapqVt43bxuZb3CiiLzv+50N3xzYv1lfcY6xHdYku6tQgZmzqimPg/1qULH4VBM/5/27uaEEuuKvx9596q9/pn0jGjIWYhcaEII+hCAsog2USQgCAuBBdBEhAMRkVcKeJ/RDRKQCIiuDALSVwIWZgQjInBSNABF6LGOBEjipnJEGaGzvuruue4OPfWqzdMv25nJhOx60LTTXfx3quuW1+d851zvu9tG5PJh7c2N+89KPdTVwfbYiQ1hvhyaEPucA55IDZBskspkVUOIZ18hVFBQna2dqR/LpYS5rMpin7Rop3f7PZJESgRD1wUQIssK5z7suQOqSJEFUcvx0r+SnIIrgfwyXm8COrREAcfPPuS6dGjR+/ZPb37sJFI1i7BJzcaMt/0nupYjn6yi1UCtE2YzCafGVfxETP700Het50frN+cIGh8XiTcAnoDoIhHYareNsrg6ZgPyAIpFDZIbqhjvSOU8yU6maYWTVYDIoBF09woOY3ro4hzXvk7BAluukgoIgOqWJ2ctpOzQ5Xr8tfrxkf/D8AHRD2qh6v53z5pqs1HXj+59qlzu2ffOwkRyTR717tSXyAgGrrooNydZCF7FYtmcuN0Xn1iZ3Pnrn0xxbWS0cxnB6p6RcbTIS7lPpyLyimRhaxY4H+2ko61EZQYklq9VDEwSC0YodNvHu/O7N3CCKVBQ+du302xu/UzQEmQmpAUEbXCRth8rNJ6NoDPEPl0m+uSbF4O+RJhe/S66z43n8+faLioqKkTGEO5cVn6A2UlfWJR91NgNp/dsT3efihKfHI9D2KQKKhs/wcFQSRrJqENHooU9wha129TIrWQJ9hLmiWgpJTGK84R7EfKdgzAW2KISFSgJzq2TD2zNbMZaF4OqxixNd48WSqBwxrAB0kHrdxL+78BVRw9fWR7577p7sufFdIdGMTlKpCByEvZS00bivMhAEE3IRztTnbv2t7cfjLkZsA1qIIQQzfCsfdhgqDNqaBZ6pWSRc8Uoderk1sjM1+jEHGB2JTSaMn5ZDIng0vbtDcZbEyhz4atpPC29IRnQGtOAlEMEdX5KPEpsUEfdQCfvLQxpHbYD5cIQdgeH/n6K4vZrdPF9B0p97yU+6sQq30yOsearvwHgbXEop1/qEnjO0K18SOslRQlVFrMmnP7X1fTfwRGFM9is1xmD7I6nZ67s8GYm7JFzKwqfGBVBVS1v04eWj0WRKDUXLaXlfMqYmtQf20nqQWR8c+C8M8hyB7AJ28WQCsBh6m0y0i/5Oy12Pmhnk3fa62FEkji/lTMN36Zel+BkVzyhhhgkKZp7h6Pxg9RsLv2mpkPux4g92ojI4wGyxGKexGyCBrmaEZy93HqZE9X3o8FVrIaoeoxr+LlsMj6x1qXdhmAwAihD5pWoXq+tbYZouwBfDL4uFPlsC5vbW1tfX86nd42bebvV6o3+kBziX3VoK+HWj5FHgOYiKTtO6fzye2jUXX/Oj6ZBEbVGI02+1nrLEply/JgqhGeBvV4nOIs4cSzgUYjqUUwzbOuruP9iJkdl5DTStBfu592ZcJZaQ6s8An3UVU/N6oHvmcAnx5vkUyHjOsyF0nd2tj+pLZ4eqGL6wVweQkRwFz3uXArflN7r02OnGBUqCY0afHFWsOzVVX90taENKPaOe19rttsNp+recNxpn0yA66yGoGV4ngyRBMK7eYqxN9ZdmvVRRdpbYhaFeH9Q4m24u8lwu6x5hGPp2vCAMb6cb0ArIZ1iMGnaXQYsblCa1SNTrbj9ptp1t7rioctgADm4dJiIcMCPjkVkkz7GhIAu75t2y+Pq/oZknsqqxsrl0NdX59/JUjbqNkIZQxC8hCpLcFHWAgqlz4V56lusF6oJUsReKOIv0aOlNCTZlzhtWgw9dQySHhBQnhWB+A5vODTJnZgU2xihv1wpVJYw+bG5gOtpQ8udHEcMJhKBzqSZzA6QpZ5ksrckofi20c1HZ8vFp+q6/ob697PrWjWgs+5IPEcVa83wP20SBjVK3I9wOg6si3zVCtV9p4oGPTtInyDp1sZs3pPrz74qFnXOR1EnoPZmSHlOqTgYwY0aTXSGXDnSudfeGmjHt+v83RcaEg9Urf8rzMN0gOenJbkA0wNKaXbTe1bBNu9Uz2Brhdf/5cgPEPKBwrRbMbccd2nnqTjkkAtVa20AiRaJtz1RpYPT+Zu5lVHiwLEQMq2z0QQeXSQSTjk4KMXPHmG7XDlV1VVPxnb+JZ5O/8YQ+6hylyL5Lu8+H6V4e6uJG+uMGBmb21b/XSU8O39+n7Wb8gwV1mq8CyHPpc8DQ09kpjZEloaZlZ6FYRMumi5NBNetOfI4PbJft5RZMahxn6I0y76nM2wXv1V16MvJUu3KvTNqu7ntfQtLzrPXuIuGkCS6RNxQBDV9FETeYDkqb3eR/a7nmbnHVT8+hfw6QNKvwonIhBjS/LX/cHS3sG3lUn2UjLbq+ImRdWHRAzhLIf8/nCCDwE0rQ6T61dv/XvE8Z2LdvpTAY+aBCdnWaT5zQXISs3blj7qhOS5KDmmsI+I8bt7gwvX6+KE8LCZ3dmlREX6og8+2YlUgsCSgeQvDPqr0ksUQuwAhpQjUiLmLLFhoitAZqUsr96AKMbHCT44zLEf5sjnMBtwvQYrMD5RhforrS7ug9AtiEgU8VD2hkxXwKBIXPg1ux3kDwBM9kql15eu7SX05D66I/uEcwYgUXU5DOC3In2x+BVC+cdE+BuA9/nH06hiN+XsMYMPHDzzudHk76m1NGy+K7tG/+vWOc7zlE1G1END4dVboqgsnrTGurGDEnl4lYjLBsQLgpkAH0+A4QQMNXhx8IEBVFvH/ZwQ8i8AHyP5MwCbABYw3APgXQBOGXE3gXMgN0X4HQF+vuasHsxfAUAi+SZB+COA7UKgW4nixIdKaTKYcx2uyMdLKtqw10bPbsBxWFftMjwaRb+msM9bnnUvNym7qhNXfu5GHPxSnTDYWZjf7BdNqW1tQtMQvMXMzsM46ZXGfw9gA0BLw4uWDSeU/A3MzuwHqw48AIkJwD8AuMY/n0/OKxBBe5TGTSi/OmyEw5Z2Db5/r/0iNIb4hTbZNQb7OIFd5TLlsv6DIX+pZygUkQDDC7nJ+HLc9V68yO/O7LFjTh90Z2WwPAPgPReeNGERFKPZG03szLAJX/31H6RCNATLstjnAAAAAElFTkSuQmCC"/>
          <p:cNvSpPr>
            <a:spLocks noChangeAspect="1" noChangeArrowheads="1"/>
          </p:cNvSpPr>
          <p:nvPr/>
        </p:nvSpPr>
        <p:spPr bwMode="auto">
          <a:xfrm>
            <a:off x="1555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3078" name="Picture 6" descr="Resultado de imagem para sensores indutivo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864" y="2523936"/>
            <a:ext cx="2319906" cy="1526807"/>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1"/>
          <p:cNvSpPr txBox="1">
            <a:spLocks/>
          </p:cNvSpPr>
          <p:nvPr/>
        </p:nvSpPr>
        <p:spPr bwMode="gray">
          <a:xfrm>
            <a:off x="658914" y="4050743"/>
            <a:ext cx="8825658" cy="112412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1600" dirty="0" smtClean="0">
                <a:latin typeface="Arial Rounded MT Bold" panose="020F0704030504030204" pitchFamily="34" charset="0"/>
              </a:rPr>
              <a:t>            </a:t>
            </a:r>
            <a:r>
              <a:rPr lang="pt-BR" sz="1600" b="1" dirty="0" smtClean="0">
                <a:latin typeface="Arial Rounded MT Bold" panose="020F0704030504030204" pitchFamily="34" charset="0"/>
              </a:rPr>
              <a:t>Sensores Magnéticos -   </a:t>
            </a:r>
          </a:p>
          <a:p>
            <a:r>
              <a:rPr lang="pt-BR" sz="1600" dirty="0" smtClean="0">
                <a:latin typeface="Arial Rounded MT Bold" panose="020F0704030504030204" pitchFamily="34" charset="0"/>
              </a:rPr>
              <a:t>Os </a:t>
            </a:r>
            <a:r>
              <a:rPr lang="pt-BR" sz="1600" dirty="0">
                <a:latin typeface="Arial Rounded MT Bold" panose="020F0704030504030204" pitchFamily="34" charset="0"/>
              </a:rPr>
              <a:t>sensores de proximidade magnéticos foram idealizados para detectar o campo magnético gerado por um ímã que pode ser um acionador magnético. Podem ser aplicados no monitoramento de válvulas lineares ou cilindros pneumáticos.</a:t>
            </a:r>
            <a:endParaRPr lang="pt-BR" sz="1600" dirty="0">
              <a:latin typeface="Arial Rounded MT Bold" panose="020F0704030504030204" pitchFamily="34" charset="0"/>
            </a:endParaRPr>
          </a:p>
        </p:txBody>
      </p:sp>
      <p:pic>
        <p:nvPicPr>
          <p:cNvPr id="3080" name="Picture 8" descr="Resultado de imagem para sensores magnetico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9949" y="4437776"/>
            <a:ext cx="2395406" cy="166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623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18688" y="600446"/>
            <a:ext cx="8825658" cy="956505"/>
          </a:xfrm>
        </p:spPr>
        <p:txBody>
          <a:bodyPr/>
          <a:lstStyle/>
          <a:p>
            <a:r>
              <a:rPr lang="pt-BR" dirty="0" smtClean="0">
                <a:latin typeface="Arial Rounded MT Bold" panose="020F0704030504030204" pitchFamily="34" charset="0"/>
              </a:rPr>
              <a:t>           </a:t>
            </a:r>
            <a:r>
              <a:rPr lang="pt-BR" sz="3600" dirty="0" smtClean="0">
                <a:latin typeface="Arial Rounded MT Bold" panose="020F0704030504030204" pitchFamily="34" charset="0"/>
              </a:rPr>
              <a:t>O que é MCU?</a:t>
            </a:r>
            <a:endParaRPr lang="pt-BR" sz="3600" dirty="0">
              <a:latin typeface="Arial Rounded MT Bold" panose="020F0704030504030204" pitchFamily="34" charset="0"/>
            </a:endParaRPr>
          </a:p>
        </p:txBody>
      </p:sp>
      <p:sp>
        <p:nvSpPr>
          <p:cNvPr id="5" name="Título 1"/>
          <p:cNvSpPr txBox="1">
            <a:spLocks/>
          </p:cNvSpPr>
          <p:nvPr/>
        </p:nvSpPr>
        <p:spPr bwMode="gray">
          <a:xfrm>
            <a:off x="-714618" y="2128641"/>
            <a:ext cx="8825658" cy="95650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smtClean="0">
                <a:latin typeface="Arial Rounded MT Bold" panose="020F0704030504030204" pitchFamily="34" charset="0"/>
              </a:rPr>
              <a:t>       </a:t>
            </a:r>
            <a:endParaRPr lang="pt-BR" sz="3600" dirty="0">
              <a:latin typeface="Arial Rounded MT Bold" panose="020F0704030504030204" pitchFamily="34" charset="0"/>
            </a:endParaRPr>
          </a:p>
        </p:txBody>
      </p:sp>
      <p:sp>
        <p:nvSpPr>
          <p:cNvPr id="3" name="Retângulo 2"/>
          <p:cNvSpPr/>
          <p:nvPr/>
        </p:nvSpPr>
        <p:spPr>
          <a:xfrm>
            <a:off x="650211" y="1556951"/>
            <a:ext cx="6096000" cy="2062103"/>
          </a:xfrm>
          <a:prstGeom prst="rect">
            <a:avLst/>
          </a:prstGeom>
        </p:spPr>
        <p:txBody>
          <a:bodyPr>
            <a:spAutoFit/>
          </a:bodyPr>
          <a:lstStyle/>
          <a:p>
            <a:r>
              <a:rPr lang="pt-BR" sz="1600" dirty="0">
                <a:solidFill>
                  <a:schemeClr val="bg1"/>
                </a:solidFill>
                <a:latin typeface="Arial Rounded MT Bold" panose="020F0704030504030204" pitchFamily="34" charset="0"/>
              </a:rPr>
              <a:t>Os microcontroladores são microprocessadores que podem ser programados para funções específicas. Em geral, eles são usados para controlar circuitos e, por isso, são comumente encontrados dentro de outros dispositivos, sendo conhecidos como "controladores embutidos". A estrutura interna de um microcontrolador apresenta um processador, bem como circuitos de memória e periféricos de entrada e saída.</a:t>
            </a:r>
          </a:p>
        </p:txBody>
      </p:sp>
      <p:pic>
        <p:nvPicPr>
          <p:cNvPr id="4098" name="Picture 2" descr="Resultado de imagem para o que são microcontroladore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211" y="3619054"/>
            <a:ext cx="3264642" cy="281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15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25997" y="674587"/>
            <a:ext cx="8825658" cy="956505"/>
          </a:xfrm>
        </p:spPr>
        <p:txBody>
          <a:bodyPr/>
          <a:lstStyle/>
          <a:p>
            <a:r>
              <a:rPr lang="pt-BR" dirty="0" smtClean="0">
                <a:latin typeface="Arial Rounded MT Bold" panose="020F0704030504030204" pitchFamily="34" charset="0"/>
              </a:rPr>
              <a:t>                 </a:t>
            </a:r>
            <a:r>
              <a:rPr lang="pt-BR" sz="3600" dirty="0" smtClean="0">
                <a:latin typeface="Arial Rounded MT Bold" panose="020F0704030504030204" pitchFamily="34" charset="0"/>
              </a:rPr>
              <a:t>Tipos de MCU:</a:t>
            </a:r>
            <a:endParaRPr lang="pt-BR" sz="3600" dirty="0">
              <a:latin typeface="Arial Rounded MT Bold" panose="020F0704030504030204" pitchFamily="34" charset="0"/>
            </a:endParaRPr>
          </a:p>
        </p:txBody>
      </p:sp>
      <p:sp>
        <p:nvSpPr>
          <p:cNvPr id="5" name="Título 1"/>
          <p:cNvSpPr txBox="1">
            <a:spLocks/>
          </p:cNvSpPr>
          <p:nvPr/>
        </p:nvSpPr>
        <p:spPr bwMode="gray">
          <a:xfrm>
            <a:off x="541764" y="1963024"/>
            <a:ext cx="8825658" cy="117109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1200" dirty="0" smtClean="0">
                <a:latin typeface="Arial Rounded MT Bold" panose="020F0704030504030204" pitchFamily="34" charset="0"/>
              </a:rPr>
              <a:t>                 </a:t>
            </a:r>
            <a:r>
              <a:rPr lang="pt-BR" sz="1400" b="1" dirty="0" smtClean="0">
                <a:latin typeface="Arial Rounded MT Bold" panose="020F0704030504030204" pitchFamily="34" charset="0"/>
              </a:rPr>
              <a:t>Arduino - </a:t>
            </a:r>
          </a:p>
          <a:p>
            <a:r>
              <a:rPr lang="pt-BR" sz="1200" dirty="0" smtClean="0">
                <a:latin typeface="Arial Rounded MT Bold" panose="020F0704030504030204" pitchFamily="34" charset="0"/>
              </a:rPr>
              <a:t>A </a:t>
            </a:r>
            <a:r>
              <a:rPr lang="pt-BR" sz="1200" dirty="0">
                <a:latin typeface="Arial Rounded MT Bold" panose="020F0704030504030204" pitchFamily="34" charset="0"/>
              </a:rPr>
              <a:t>placa arduino foi uma placa desenvolvida na Europa, é uma placa que possibilita o desenvolvedor criar um protipagem eletrônica de hardware livre e único. As placas arduino foram projetadas com um microcontrolador </a:t>
            </a:r>
            <a:r>
              <a:rPr lang="pt-BR" sz="1200" dirty="0" err="1">
                <a:latin typeface="Arial Rounded MT Bold" panose="020F0704030504030204" pitchFamily="34" charset="0"/>
              </a:rPr>
              <a:t>atmel</a:t>
            </a:r>
            <a:r>
              <a:rPr lang="pt-BR" sz="1200" dirty="0">
                <a:latin typeface="Arial Rounded MT Bold" panose="020F0704030504030204" pitchFamily="34" charset="0"/>
              </a:rPr>
              <a:t> AVR, essa placa têm controle de entrada e saída embutidos, e utiliza uma linguagem de programação padrão. É famosa em comunidades por ter um baixo custo, se destaca por ser simples de utilizar, podendo ser possível que até mesmo designers e amadores possam criar grandes trabalhos.</a:t>
            </a:r>
            <a:endParaRPr lang="pt-BR" sz="1200" dirty="0">
              <a:latin typeface="Arial Rounded MT Bold" panose="020F0704030504030204" pitchFamily="34" charset="0"/>
            </a:endParaRPr>
          </a:p>
        </p:txBody>
      </p:sp>
      <p:pic>
        <p:nvPicPr>
          <p:cNvPr id="5122" name="Picture 2" descr="arduino microcontroladore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0097" y="2103956"/>
            <a:ext cx="2335984" cy="1939537"/>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p:cNvSpPr/>
          <p:nvPr/>
        </p:nvSpPr>
        <p:spPr>
          <a:xfrm>
            <a:off x="541764" y="4454554"/>
            <a:ext cx="6096000" cy="1569660"/>
          </a:xfrm>
          <a:prstGeom prst="rect">
            <a:avLst/>
          </a:prstGeom>
        </p:spPr>
        <p:txBody>
          <a:bodyPr>
            <a:spAutoFit/>
          </a:bodyPr>
          <a:lstStyle/>
          <a:p>
            <a:r>
              <a:rPr lang="pt-BR" sz="1200" b="1" dirty="0" smtClean="0">
                <a:solidFill>
                  <a:schemeClr val="bg1"/>
                </a:solidFill>
                <a:latin typeface="Arial Rounded MT Bold" panose="020F0704030504030204" pitchFamily="34" charset="0"/>
              </a:rPr>
              <a:t>Raspberry Pi –</a:t>
            </a:r>
          </a:p>
          <a:p>
            <a:r>
              <a:rPr lang="pt-BR" sz="1200" dirty="0" smtClean="0">
                <a:solidFill>
                  <a:schemeClr val="bg1"/>
                </a:solidFill>
                <a:latin typeface="Arial Rounded MT Bold" panose="020F0704030504030204" pitchFamily="34" charset="0"/>
              </a:rPr>
              <a:t>O </a:t>
            </a:r>
            <a:r>
              <a:rPr lang="pt-BR" sz="1200" dirty="0">
                <a:solidFill>
                  <a:schemeClr val="bg1"/>
                </a:solidFill>
                <a:latin typeface="Arial Rounded MT Bold" panose="020F0704030504030204" pitchFamily="34" charset="0"/>
              </a:rPr>
              <a:t>raspberry é unidade processável do tamanho de um cartão de crédito, que pode ser conectado a um monitor ou televisor compatível com HDMI, é um hardware integrado de uma placa única, a principal ideia do Raspberry é ensinar computação e </a:t>
            </a:r>
            <a:r>
              <a:rPr lang="pt-BR" sz="1200" dirty="0" smtClean="0">
                <a:solidFill>
                  <a:schemeClr val="bg1"/>
                </a:solidFill>
                <a:latin typeface="Arial Rounded MT Bold" panose="020F0704030504030204" pitchFamily="34" charset="0"/>
              </a:rPr>
              <a:t>ciências </a:t>
            </a:r>
            <a:r>
              <a:rPr lang="pt-BR" sz="1200" dirty="0">
                <a:solidFill>
                  <a:schemeClr val="bg1"/>
                </a:solidFill>
                <a:latin typeface="Arial Rounded MT Bold" panose="020F0704030504030204" pitchFamily="34" charset="0"/>
              </a:rPr>
              <a:t>similares através de uma computação real. É possível trabalhar com perifericos integrados a placa, que é composta por um system on chip, modelo que inclui um processador arm de 700mgz, GPU Video Core IV, e 512 GB de memoria ram.</a:t>
            </a:r>
          </a:p>
        </p:txBody>
      </p:sp>
      <p:pic>
        <p:nvPicPr>
          <p:cNvPr id="5124" name="Picture 4" descr="raspberry pi">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574" y="5001033"/>
            <a:ext cx="285750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23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34235" y="583973"/>
            <a:ext cx="8825658" cy="931790"/>
          </a:xfrm>
        </p:spPr>
        <p:txBody>
          <a:bodyPr/>
          <a:lstStyle/>
          <a:p>
            <a:r>
              <a:rPr lang="pt-BR" dirty="0" smtClean="0">
                <a:latin typeface="Arial Rounded MT Bold" panose="020F0704030504030204" pitchFamily="34" charset="0"/>
              </a:rPr>
              <a:t>                 </a:t>
            </a:r>
            <a:r>
              <a:rPr lang="pt-BR" sz="3600" dirty="0" smtClean="0">
                <a:latin typeface="Arial Rounded MT Bold" panose="020F0704030504030204" pitchFamily="34" charset="0"/>
              </a:rPr>
              <a:t>O que é SBC?</a:t>
            </a:r>
            <a:endParaRPr lang="pt-BR" sz="3600" dirty="0">
              <a:latin typeface="Arial Rounded MT Bold" panose="020F0704030504030204" pitchFamily="34" charset="0"/>
            </a:endParaRPr>
          </a:p>
        </p:txBody>
      </p:sp>
      <p:sp>
        <p:nvSpPr>
          <p:cNvPr id="5" name="Título 1"/>
          <p:cNvSpPr txBox="1">
            <a:spLocks/>
          </p:cNvSpPr>
          <p:nvPr/>
        </p:nvSpPr>
        <p:spPr bwMode="gray">
          <a:xfrm>
            <a:off x="-1295274" y="3034957"/>
            <a:ext cx="8825658" cy="9317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smtClean="0">
                <a:latin typeface="Arial Rounded MT Bold" panose="020F0704030504030204" pitchFamily="34" charset="0"/>
              </a:rPr>
              <a:t>                </a:t>
            </a:r>
            <a:endParaRPr lang="pt-BR" sz="3600" dirty="0">
              <a:latin typeface="Arial Rounded MT Bold" panose="020F0704030504030204" pitchFamily="34" charset="0"/>
            </a:endParaRPr>
          </a:p>
        </p:txBody>
      </p:sp>
      <p:sp>
        <p:nvSpPr>
          <p:cNvPr id="6" name="Título 1"/>
          <p:cNvSpPr txBox="1">
            <a:spLocks/>
          </p:cNvSpPr>
          <p:nvPr/>
        </p:nvSpPr>
        <p:spPr bwMode="gray">
          <a:xfrm>
            <a:off x="711093" y="1201924"/>
            <a:ext cx="8825658" cy="228513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1600" dirty="0" smtClean="0">
                <a:latin typeface="Arial Rounded MT Bold" panose="020F0704030504030204" pitchFamily="34" charset="0"/>
              </a:rPr>
              <a:t>Computador </a:t>
            </a:r>
            <a:r>
              <a:rPr lang="pt-BR" sz="1600" dirty="0">
                <a:latin typeface="Arial Rounded MT Bold" panose="020F0704030504030204" pitchFamily="34" charset="0"/>
              </a:rPr>
              <a:t>de placa única é um computador onde todos os componentes electrónicos necessários para o seu funcionamento estão situados numa única placa de circuito impresso. Estes computadores são geralmente usados em sistemas de controle, alarmes, sistemas de medidas, entre outros</a:t>
            </a:r>
            <a:r>
              <a:rPr lang="pt-BR" sz="1600" dirty="0" smtClean="0">
                <a:latin typeface="Arial Rounded MT Bold" panose="020F0704030504030204" pitchFamily="34" charset="0"/>
              </a:rPr>
              <a:t>.</a:t>
            </a:r>
          </a:p>
          <a:p>
            <a:endParaRPr lang="pt-BR" sz="1600" dirty="0">
              <a:latin typeface="Arial Rounded MT Bold" panose="020F0704030504030204" pitchFamily="34" charset="0"/>
            </a:endParaRPr>
          </a:p>
          <a:p>
            <a:endParaRPr lang="pt-BR" sz="1600" dirty="0" smtClean="0">
              <a:latin typeface="Arial Rounded MT Bold" panose="020F0704030504030204" pitchFamily="34" charset="0"/>
            </a:endParaRPr>
          </a:p>
          <a:p>
            <a:endParaRPr lang="pt-BR" sz="1600" dirty="0">
              <a:latin typeface="Arial Rounded MT Bold" panose="020F0704030504030204" pitchFamily="34" charset="0"/>
            </a:endParaRPr>
          </a:p>
          <a:p>
            <a:r>
              <a:rPr lang="pt-BR" sz="1600" dirty="0" smtClean="0">
                <a:latin typeface="Arial Rounded MT Bold" panose="020F0704030504030204" pitchFamily="34" charset="0"/>
              </a:rPr>
              <a:t>•Broker- É o dispositivo que faz o intermédio de conexões do dispositivo para a internet</a:t>
            </a:r>
          </a:p>
        </p:txBody>
      </p:sp>
      <p:pic>
        <p:nvPicPr>
          <p:cNvPr id="7170" name="Picture 2" descr="Resultado de imagem para computador de placa unica">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069" y="4440418"/>
            <a:ext cx="3557864" cy="1955573"/>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p:cNvSpPr txBox="1">
            <a:spLocks/>
          </p:cNvSpPr>
          <p:nvPr/>
        </p:nvSpPr>
        <p:spPr bwMode="gray">
          <a:xfrm>
            <a:off x="711093" y="1797962"/>
            <a:ext cx="8825658" cy="1223547"/>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pt-BR" sz="1600" dirty="0" smtClean="0">
              <a:latin typeface="Arial Rounded MT Bold" panose="020F0704030504030204" pitchFamily="34" charset="0"/>
            </a:endParaRPr>
          </a:p>
        </p:txBody>
      </p:sp>
    </p:spTree>
    <p:extLst>
      <p:ext uri="{BB962C8B-B14F-4D97-AF65-F5344CB8AC3E}">
        <p14:creationId xmlns:p14="http://schemas.microsoft.com/office/powerpoint/2010/main" val="602511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 Sala da Diretoria">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119</TotalTime>
  <Words>760</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Arial Rounded MT Bold</vt:lpstr>
      <vt:lpstr>Century Gothic</vt:lpstr>
      <vt:lpstr>Wingdings 3</vt:lpstr>
      <vt:lpstr>Íon - Sala da Diretoria</vt:lpstr>
      <vt:lpstr>                  IOT</vt:lpstr>
      <vt:lpstr>                 •Internet                  •Coisas                  •Sensores/Tipos                  •Mcu                  •Sbc/Broker                  •Topologia física                  •Explicação da topologia                  •O que é IOT</vt:lpstr>
      <vt:lpstr>                 O que é Internet?</vt:lpstr>
      <vt:lpstr>                  O que são Coisas?</vt:lpstr>
      <vt:lpstr>             O que são sensores?</vt:lpstr>
      <vt:lpstr>                 Tipos de Sensores:</vt:lpstr>
      <vt:lpstr>           O que é MCU?</vt:lpstr>
      <vt:lpstr>                 Tipos de MCU:</vt:lpstr>
      <vt:lpstr>                 O que é SBC?</vt:lpstr>
      <vt:lpstr>Cenário Físico:</vt:lpstr>
      <vt:lpstr>                Explicação do Cenário:</vt:lpstr>
      <vt:lpstr>                O Que é IOT?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REBECA FERREIRA CORREA DE SOUZA</dc:creator>
  <cp:lastModifiedBy>REBECA FERREIRA CORREA DE SOUZA</cp:lastModifiedBy>
  <cp:revision>11</cp:revision>
  <dcterms:created xsi:type="dcterms:W3CDTF">2018-04-09T17:56:59Z</dcterms:created>
  <dcterms:modified xsi:type="dcterms:W3CDTF">2018-04-09T19:56:59Z</dcterms:modified>
</cp:coreProperties>
</file>