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623050" cy="9810750"/>
  <p:embeddedFontLst>
    <p:embeddedFont>
      <p:font typeface="Economica"/>
      <p:regular r:id="rId13"/>
      <p:bold r:id="rId14"/>
      <p:italic r:id="rId15"/>
      <p:boldItalic r:id="rId16"/>
    </p:embeddedFont>
    <p:embeddedFont>
      <p:font typeface="Roboto Condensed"/>
      <p:regular r:id="rId17"/>
      <p:bold r:id="rId18"/>
      <p:italic r:id="rId19"/>
      <p:boldItalic r:id="rId20"/>
    </p:embeddedFont>
    <p:embeddedFont>
      <p:font typeface="Roboto Condensed Light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Italic.fntdata"/><Relationship Id="rId22" Type="http://schemas.openxmlformats.org/officeDocument/2006/relationships/font" Target="fonts/RobotoCondensedLight-bold.fntdata"/><Relationship Id="rId21" Type="http://schemas.openxmlformats.org/officeDocument/2006/relationships/font" Target="fonts/RobotoCondensedLight-regular.fntdata"/><Relationship Id="rId24" Type="http://schemas.openxmlformats.org/officeDocument/2006/relationships/font" Target="fonts/RobotoCondensedLight-boldItalic.fntdata"/><Relationship Id="rId23" Type="http://schemas.openxmlformats.org/officeDocument/2006/relationships/font" Target="fonts/RobotoCondensed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RobotoCondensed-regular.fntdata"/><Relationship Id="rId16" Type="http://schemas.openxmlformats.org/officeDocument/2006/relationships/font" Target="fonts/Economica-boldItalic.fntdata"/><Relationship Id="rId19" Type="http://schemas.openxmlformats.org/officeDocument/2006/relationships/font" Target="fonts/RobotoCondensed-italic.fntdata"/><Relationship Id="rId18" Type="http://schemas.openxmlformats.org/officeDocument/2006/relationships/font" Target="fonts/RobotoCondense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ffa855af_0_104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ffa855af_0_104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71ffa855af_0_104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879475" y="758825"/>
            <a:ext cx="4865687" cy="3649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1ffa855af_0_395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71ffa855af_0_395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ffa855af_0_410:notes"/>
          <p:cNvSpPr/>
          <p:nvPr>
            <p:ph idx="2" type="sldImg"/>
          </p:nvPr>
        </p:nvSpPr>
        <p:spPr>
          <a:xfrm>
            <a:off x="879475" y="758825"/>
            <a:ext cx="4865700" cy="364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ffa855af_0_410:notes"/>
          <p:cNvSpPr txBox="1"/>
          <p:nvPr>
            <p:ph idx="1" type="body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71ffa855af_0_410:notes"/>
          <p:cNvSpPr txBox="1"/>
          <p:nvPr>
            <p:ph idx="12" type="sldNum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i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b="0" i="0" sz="90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Estructuras de control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Explicación P1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13217" t="0"/>
          <a:stretch/>
        </p:blipFill>
        <p:spPr>
          <a:xfrm>
            <a:off x="5759625" y="6094550"/>
            <a:ext cx="3313376" cy="68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36325" y="6175225"/>
            <a:ext cx="2442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Oswald"/>
                <a:ea typeface="Oswald"/>
                <a:cs typeface="Oswald"/>
                <a:sym typeface="Oswald"/>
              </a:rPr>
              <a:t>CADP 2020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421699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i="0" lang="en-US" sz="33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ESTRUCTURAS DE CONTROL </a:t>
            </a:r>
            <a:r>
              <a:rPr lang="en-US" sz="33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i="0" lang="en-US" sz="33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i="1" lang="en-US" sz="33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Pascal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2305050"/>
            <a:ext cx="6096000" cy="35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704125" y="1576796"/>
            <a:ext cx="27759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2200"/>
              <a:buFont typeface="Calibri"/>
              <a:buNone/>
            </a:pPr>
            <a:r>
              <a:rPr i="1" lang="en-US" sz="2200" u="none">
                <a:solidFill>
                  <a:srgbClr val="76717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 visto en teoría</a:t>
            </a:r>
            <a:endParaRPr>
              <a:solidFill>
                <a:srgbClr val="76717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135550" y="2486125"/>
            <a:ext cx="20304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 If-else</a:t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until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2178775" y="6184450"/>
            <a:ext cx="6252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En esta práctica trabajaremos con </a:t>
            </a:r>
            <a:r>
              <a:rPr i="1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 y </a:t>
            </a:r>
            <a:r>
              <a:rPr i="1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while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118625" y="6174850"/>
            <a:ext cx="819000" cy="46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BA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i="0" lang="en-US" sz="2400">
                <a:latin typeface="Consolas"/>
                <a:ea typeface="Consolas"/>
                <a:cs typeface="Consolas"/>
                <a:sym typeface="Consolas"/>
              </a:rPr>
              <a:t>if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39750" y="2339975"/>
            <a:ext cx="7872300" cy="10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de teclado dos números enteros 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el resultado de la suma de ambos, </a:t>
            </a:r>
            <a:r>
              <a:rPr b="1"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sólo si éste es mayor que 50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135262" y="3535450"/>
            <a:ext cx="4873500" cy="255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rogram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sumaMayor50;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umero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1, 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o2, res: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readln(n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umero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readln(n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umero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res := 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umero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 + 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umero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(res &gt; 50)then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resultado es: ’, res);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nd.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39750" y="2278050"/>
            <a:ext cx="78915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de teclado un número entero que representa la nota de un examen final 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si el alumno aprobó o no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. Considere que este examen se aprueba con 4 o más.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319312" y="3751425"/>
            <a:ext cx="4505400" cy="2554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rogram 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notaExamen;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nota: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readln(nota);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(nota &gt;= 4)then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alumno aprobó’)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writeln(‘El alumno no aprobó’);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nd.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26101" y="1543050"/>
            <a:ext cx="5410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i="0" lang="en-US" sz="2400">
                <a:latin typeface="Consolas"/>
                <a:ea typeface="Consolas"/>
                <a:cs typeface="Consolas"/>
                <a:sym typeface="Consolas"/>
              </a:rPr>
              <a:t>if - else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611170" y="2268525"/>
            <a:ext cx="7606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de teclado números enteros </a:t>
            </a:r>
            <a:r>
              <a:rPr b="1"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hasta que se ingrese el 0 (cero) 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e </a:t>
            </a:r>
            <a:r>
              <a:rPr i="0" lang="en-US" sz="2000" u="sng"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i="0" lang="en-US" sz="2000" u="none">
                <a:latin typeface="Roboto Condensed"/>
                <a:ea typeface="Roboto Condensed"/>
                <a:cs typeface="Roboto Condensed"/>
                <a:sym typeface="Roboto Condensed"/>
              </a:rPr>
              <a:t> la cantidad de números leídos.  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388775" y="3284625"/>
            <a:ext cx="7042500" cy="30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numeros;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umero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 cant: integer;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cant:= 0;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read(numero);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while (numero &lt;&gt; 0) do </a:t>
            </a:r>
            <a:r>
              <a:rPr b="0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solidFill>
                <a:srgbClr val="00FF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cant:= cant +1;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read(numero);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cantidad de n</a:t>
            </a:r>
            <a:r>
              <a:rPr lang="en-US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úme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ros leídos es: ’,cant);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0" i="0" lang="en-US" sz="16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i="0" lang="en-US" sz="3400" u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EJEMPLOS DE USO</a:t>
            </a:r>
            <a:endParaRPr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26101" y="1543050"/>
            <a:ext cx="54108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b="1"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8431212" y="88900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862200" y="1907725"/>
            <a:ext cx="756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400"/>
              <a:buFont typeface="Calibri"/>
              <a:buNone/>
            </a:pP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Realizar un programa que </a:t>
            </a:r>
            <a:r>
              <a:rPr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 de teclado números enteros </a:t>
            </a:r>
            <a:r>
              <a:rPr b="1"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hasta que se ingrese el 0 (cero) </a:t>
            </a: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e </a:t>
            </a:r>
            <a:r>
              <a:rPr i="0" lang="en-US" sz="2400"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 la cantidad de </a:t>
            </a:r>
            <a:r>
              <a:rPr b="1"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números mayores que 5</a:t>
            </a:r>
            <a:r>
              <a:rPr i="0" lang="en-US" sz="2400" u="none">
                <a:latin typeface="Roboto Condensed"/>
                <a:ea typeface="Roboto Condensed"/>
                <a:cs typeface="Roboto Condensed"/>
                <a:sym typeface="Roboto Condensed"/>
              </a:rPr>
              <a:t>. 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35012" y="6712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Economica"/>
                <a:ea typeface="Economica"/>
                <a:cs typeface="Economica"/>
                <a:sym typeface="Economica"/>
              </a:rPr>
              <a:t>EJERCICIO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272200" y="3352800"/>
            <a:ext cx="6975000" cy="307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ejercicioExp1;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numero, cant: integer;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cant := 0;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read(numero);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(numero &lt;&gt; 0) </a:t>
            </a:r>
            <a:r>
              <a:rPr b="1"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(numero &gt; 5) </a:t>
            </a:r>
            <a:r>
              <a:rPr b="1"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b="1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cant:= cant + 1;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read(numero);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write('La cantidad de números mayores que 5 es', cant);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