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00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0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65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47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482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50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92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24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9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43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86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08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4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96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0B12-B96C-4C2E-848B-074013DE6F71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CE310F-984D-40D9-89DE-45027802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88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7909" y="1888067"/>
            <a:ext cx="8803740" cy="164630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Algoritmo &amp; Fluxograma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9711" y="5365316"/>
            <a:ext cx="7766936" cy="109689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Prof. Ms. Ricardo Alexandre </a:t>
            </a:r>
            <a:r>
              <a:rPr lang="pt-BR" sz="2000" dirty="0" err="1">
                <a:solidFill>
                  <a:schemeClr val="tx1"/>
                </a:solidFill>
              </a:rPr>
              <a:t>Bontempo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5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2755-8E27-4FAF-ACEF-889EAA72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97" y="349910"/>
            <a:ext cx="8596668" cy="762000"/>
          </a:xfrm>
        </p:spPr>
        <p:txBody>
          <a:bodyPr>
            <a:normAutofit/>
          </a:bodyPr>
          <a:lstStyle/>
          <a:p>
            <a:pPr marL="64770">
              <a:lnSpc>
                <a:spcPct val="100000"/>
              </a:lnSpc>
              <a:spcBef>
                <a:spcPts val="100"/>
              </a:spcBef>
              <a:tabLst>
                <a:tab pos="294005" algn="l"/>
                <a:tab pos="294640" algn="l"/>
              </a:tabLst>
            </a:pPr>
            <a:r>
              <a:rPr lang="pt-BR" sz="3600" b="1" spc="-5" dirty="0">
                <a:latin typeface="Arial"/>
                <a:cs typeface="Arial"/>
              </a:rPr>
              <a:t>Fluxograma</a:t>
            </a:r>
            <a:endParaRPr lang="pt-BR" sz="3600" dirty="0">
              <a:latin typeface="Arial"/>
              <a:cs typeface="Arial"/>
            </a:endParaRPr>
          </a:p>
        </p:txBody>
      </p:sp>
      <p:pic>
        <p:nvPicPr>
          <p:cNvPr id="10" name="Picture 2" descr="Gama Academy | Aprender, Transformar e Impactar">
            <a:extLst>
              <a:ext uri="{FF2B5EF4-FFF2-40B4-BE49-F238E27FC236}">
                <a16:creationId xmlns:a16="http://schemas.microsoft.com/office/drawing/2014/main" id="{C388D474-8B10-4DAA-A524-3A4A0AE3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27" y="349910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DD8C9857-E4E7-A9EC-2B32-394A2610382E}"/>
              </a:ext>
            </a:extLst>
          </p:cNvPr>
          <p:cNvGrpSpPr/>
          <p:nvPr/>
        </p:nvGrpSpPr>
        <p:grpSpPr>
          <a:xfrm>
            <a:off x="3979842" y="422243"/>
            <a:ext cx="5434871" cy="6257380"/>
            <a:chOff x="1484630" y="899159"/>
            <a:chExt cx="4591685" cy="5071618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DDDF2B11-234E-955A-A45E-DEB6FDC4D60A}"/>
                </a:ext>
              </a:extLst>
            </p:cNvPr>
            <p:cNvSpPr/>
            <p:nvPr/>
          </p:nvSpPr>
          <p:spPr>
            <a:xfrm>
              <a:off x="1484630" y="89915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-9143" y="9906"/>
                  </a:moveTo>
                  <a:lnTo>
                    <a:pt x="9143" y="9906"/>
                  </a:lnTo>
                </a:path>
              </a:pathLst>
            </a:custGeom>
            <a:ln w="1981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E96368BA-FB6B-BC47-542C-8914007F35C7}"/>
                </a:ext>
              </a:extLst>
            </p:cNvPr>
            <p:cNvSpPr/>
            <p:nvPr/>
          </p:nvSpPr>
          <p:spPr>
            <a:xfrm>
              <a:off x="1484630" y="899159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-9143" y="9144"/>
                  </a:moveTo>
                  <a:lnTo>
                    <a:pt x="9143" y="9144"/>
                  </a:lnTo>
                </a:path>
              </a:pathLst>
            </a:custGeom>
            <a:ln w="1828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6AC0BBDB-93C8-86CC-2E0A-CCD87D16D73C}"/>
                </a:ext>
              </a:extLst>
            </p:cNvPr>
            <p:cNvSpPr/>
            <p:nvPr/>
          </p:nvSpPr>
          <p:spPr>
            <a:xfrm>
              <a:off x="6075933" y="89915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-9144" y="9906"/>
                  </a:moveTo>
                  <a:lnTo>
                    <a:pt x="9144" y="9906"/>
                  </a:lnTo>
                </a:path>
              </a:pathLst>
            </a:custGeom>
            <a:ln w="1981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AC8C937-322C-B397-67DA-AFC0BF4E14CA}"/>
                </a:ext>
              </a:extLst>
            </p:cNvPr>
            <p:cNvSpPr/>
            <p:nvPr/>
          </p:nvSpPr>
          <p:spPr>
            <a:xfrm>
              <a:off x="6075933" y="899159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-9144" y="9144"/>
                  </a:moveTo>
                  <a:lnTo>
                    <a:pt x="9144" y="9144"/>
                  </a:lnTo>
                </a:path>
              </a:pathLst>
            </a:custGeom>
            <a:ln w="1828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902A52E2-3759-3670-B77F-1427621E656D}"/>
                </a:ext>
              </a:extLst>
            </p:cNvPr>
            <p:cNvSpPr/>
            <p:nvPr/>
          </p:nvSpPr>
          <p:spPr>
            <a:xfrm>
              <a:off x="1484630" y="5968872"/>
              <a:ext cx="4591685" cy="1905"/>
            </a:xfrm>
            <a:custGeom>
              <a:avLst/>
              <a:gdLst/>
              <a:ahLst/>
              <a:cxnLst/>
              <a:rect l="l" t="t" r="r" b="b"/>
              <a:pathLst>
                <a:path w="4591685" h="1904">
                  <a:moveTo>
                    <a:pt x="4591177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4591177" y="1524"/>
                  </a:lnTo>
                  <a:lnTo>
                    <a:pt x="4591177" y="0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6">
              <a:extLst>
                <a:ext uri="{FF2B5EF4-FFF2-40B4-BE49-F238E27FC236}">
                  <a16:creationId xmlns:a16="http://schemas.microsoft.com/office/drawing/2014/main" id="{6D30321C-BA67-D9C1-5E8C-98E8C321D50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615" y="1652015"/>
              <a:ext cx="3799331" cy="4152899"/>
            </a:xfrm>
            <a:prstGeom prst="rect">
              <a:avLst/>
            </a:prstGeom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50D048B-A95C-EE17-3CD2-93D842FA7E20}"/>
              </a:ext>
            </a:extLst>
          </p:cNvPr>
          <p:cNvSpPr txBox="1"/>
          <p:nvPr/>
        </p:nvSpPr>
        <p:spPr>
          <a:xfrm>
            <a:off x="337782" y="1406548"/>
            <a:ext cx="61073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b="1" spc="-5" dirty="0">
                <a:latin typeface="Arial"/>
                <a:cs typeface="Arial"/>
              </a:rPr>
              <a:t>Exemplo:</a:t>
            </a:r>
            <a:endParaRPr lang="pt-BR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400" dirty="0">
              <a:latin typeface="Arial"/>
              <a:cs typeface="Arial"/>
            </a:endParaRPr>
          </a:p>
          <a:p>
            <a:pPr marL="146050" indent="-87630">
              <a:lnSpc>
                <a:spcPct val="100000"/>
              </a:lnSpc>
              <a:buChar char="-"/>
              <a:tabLst>
                <a:tab pos="146685" algn="l"/>
              </a:tabLst>
            </a:pPr>
            <a:r>
              <a:rPr lang="pt-BR" sz="1600" b="1" spc="-5" dirty="0">
                <a:latin typeface="Arial"/>
                <a:cs typeface="Arial"/>
              </a:rPr>
              <a:t>Cálculo </a:t>
            </a:r>
            <a:r>
              <a:rPr lang="pt-BR" sz="1600" b="1" dirty="0">
                <a:latin typeface="Arial"/>
                <a:cs typeface="Arial"/>
              </a:rPr>
              <a:t>da</a:t>
            </a:r>
            <a:r>
              <a:rPr lang="pt-BR" sz="1600" b="1" spc="-15" dirty="0">
                <a:latin typeface="Arial"/>
                <a:cs typeface="Arial"/>
              </a:rPr>
              <a:t> </a:t>
            </a:r>
            <a:r>
              <a:rPr lang="pt-BR" sz="1600" b="1" spc="-5" dirty="0">
                <a:latin typeface="Arial"/>
                <a:cs typeface="Arial"/>
              </a:rPr>
              <a:t>média</a:t>
            </a:r>
            <a:r>
              <a:rPr lang="pt-BR" sz="1600" b="1" spc="-15" dirty="0">
                <a:latin typeface="Arial"/>
                <a:cs typeface="Arial"/>
              </a:rPr>
              <a:t> </a:t>
            </a:r>
            <a:r>
              <a:rPr lang="pt-BR" sz="1600" b="1" dirty="0">
                <a:latin typeface="Arial"/>
                <a:cs typeface="Arial"/>
              </a:rPr>
              <a:t>de</a:t>
            </a:r>
            <a:r>
              <a:rPr lang="pt-BR" sz="1600" b="1" spc="-10" dirty="0">
                <a:latin typeface="Arial"/>
                <a:cs typeface="Arial"/>
              </a:rPr>
              <a:t> </a:t>
            </a:r>
            <a:r>
              <a:rPr lang="pt-BR" sz="1600" b="1" dirty="0">
                <a:latin typeface="Arial"/>
                <a:cs typeface="Arial"/>
              </a:rPr>
              <a:t>um </a:t>
            </a:r>
            <a:r>
              <a:rPr lang="pt-BR" sz="1600" b="1" spc="-5" dirty="0">
                <a:latin typeface="Arial"/>
                <a:cs typeface="Arial"/>
              </a:rPr>
              <a:t>aluno:</a:t>
            </a:r>
            <a:endParaRPr lang="pt-BR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-"/>
            </a:pPr>
            <a:endParaRPr lang="pt-BR" sz="1200" dirty="0">
              <a:latin typeface="Arial"/>
              <a:cs typeface="Arial"/>
            </a:endParaRPr>
          </a:p>
          <a:p>
            <a:pPr marL="516255" lvl="1" indent="-229235">
              <a:lnSpc>
                <a:spcPct val="100000"/>
              </a:lnSpc>
              <a:buSzPct val="90909"/>
              <a:buFont typeface="Symbol"/>
              <a:buChar char=""/>
              <a:tabLst>
                <a:tab pos="516255" algn="l"/>
                <a:tab pos="516890" algn="l"/>
              </a:tabLst>
            </a:pPr>
            <a:r>
              <a:rPr lang="pt-BR" sz="1600" spc="-5" dirty="0">
                <a:latin typeface="Microsoft Sans Serif"/>
                <a:cs typeface="Microsoft Sans Serif"/>
              </a:rPr>
              <a:t>Obter</a:t>
            </a:r>
            <a:r>
              <a:rPr lang="pt-BR" sz="1600" spc="1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as suas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2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notas</a:t>
            </a:r>
            <a:r>
              <a:rPr lang="pt-BR" sz="1600" dirty="0">
                <a:latin typeface="Microsoft Sans Serif"/>
                <a:cs typeface="Microsoft Sans Serif"/>
              </a:rPr>
              <a:t> </a:t>
            </a:r>
            <a:r>
              <a:rPr lang="pt-BR" sz="1600" spc="-10" dirty="0">
                <a:latin typeface="Microsoft Sans Serif"/>
                <a:cs typeface="Microsoft Sans Serif"/>
              </a:rPr>
              <a:t>de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provas;</a:t>
            </a:r>
            <a:endParaRPr lang="pt-BR" sz="1600" dirty="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lang="pt-BR" sz="1200" dirty="0">
              <a:latin typeface="Microsoft Sans Serif"/>
              <a:cs typeface="Microsoft Sans Serif"/>
            </a:endParaRPr>
          </a:p>
          <a:p>
            <a:pPr marL="516255" lvl="1" indent="-229235">
              <a:lnSpc>
                <a:spcPct val="100000"/>
              </a:lnSpc>
              <a:buSzPct val="90909"/>
              <a:buFont typeface="Symbol"/>
              <a:buChar char=""/>
              <a:tabLst>
                <a:tab pos="516255" algn="l"/>
                <a:tab pos="516890" algn="l"/>
              </a:tabLst>
            </a:pPr>
            <a:r>
              <a:rPr lang="pt-BR" sz="1600" spc="-5" dirty="0">
                <a:latin typeface="Microsoft Sans Serif"/>
                <a:cs typeface="Microsoft Sans Serif"/>
              </a:rPr>
              <a:t>Calcular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a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média</a:t>
            </a:r>
            <a:r>
              <a:rPr lang="pt-BR" sz="1600" spc="-1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aritmética;</a:t>
            </a:r>
            <a:endParaRPr lang="pt-BR" sz="1600" dirty="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lang="pt-BR" sz="1200" dirty="0">
              <a:latin typeface="Microsoft Sans Serif"/>
              <a:cs typeface="Microsoft Sans Serif"/>
            </a:endParaRPr>
          </a:p>
          <a:p>
            <a:pPr marL="516255" lvl="1" indent="-229235">
              <a:lnSpc>
                <a:spcPct val="100000"/>
              </a:lnSpc>
              <a:buSzPct val="90909"/>
              <a:buFont typeface="Symbol"/>
              <a:buChar char=""/>
              <a:tabLst>
                <a:tab pos="516255" algn="l"/>
                <a:tab pos="516890" algn="l"/>
              </a:tabLst>
            </a:pPr>
            <a:r>
              <a:rPr lang="pt-BR" sz="1600" spc="-5" dirty="0">
                <a:latin typeface="Microsoft Sans Serif"/>
                <a:cs typeface="Microsoft Sans Serif"/>
              </a:rPr>
              <a:t>Se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a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média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for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maior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ou </a:t>
            </a:r>
            <a:r>
              <a:rPr lang="pt-BR" sz="1600" spc="-5" dirty="0">
                <a:latin typeface="Microsoft Sans Serif"/>
                <a:cs typeface="Microsoft Sans Serif"/>
              </a:rPr>
              <a:t>igual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a</a:t>
            </a:r>
            <a:r>
              <a:rPr lang="pt-BR" sz="1600" spc="15" dirty="0">
                <a:latin typeface="Microsoft Sans Serif"/>
                <a:cs typeface="Microsoft Sans Serif"/>
              </a:rPr>
              <a:t> </a:t>
            </a:r>
            <a:r>
              <a:rPr lang="pt-BR" sz="1600" spc="-10" dirty="0">
                <a:latin typeface="Microsoft Sans Serif"/>
                <a:cs typeface="Microsoft Sans Serif"/>
              </a:rPr>
              <a:t>7,</a:t>
            </a:r>
            <a:r>
              <a:rPr lang="pt-BR" sz="1600" spc="20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o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aluno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foi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aprovado;</a:t>
            </a:r>
            <a:endParaRPr lang="pt-BR" sz="1600" dirty="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lang="pt-BR" sz="1200" dirty="0">
              <a:latin typeface="Microsoft Sans Serif"/>
              <a:cs typeface="Microsoft Sans Serif"/>
            </a:endParaRPr>
          </a:p>
          <a:p>
            <a:pPr marL="516255" lvl="1" indent="-229235">
              <a:lnSpc>
                <a:spcPct val="100000"/>
              </a:lnSpc>
              <a:buSzPct val="90909"/>
              <a:buFont typeface="Symbol"/>
              <a:buChar char=""/>
              <a:tabLst>
                <a:tab pos="516255" algn="l"/>
                <a:tab pos="516890" algn="l"/>
              </a:tabLst>
            </a:pPr>
            <a:r>
              <a:rPr lang="pt-BR" sz="1600" dirty="0">
                <a:latin typeface="Microsoft Sans Serif"/>
                <a:cs typeface="Microsoft Sans Serif"/>
              </a:rPr>
              <a:t>Senão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o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aluno foi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reprovado.</a:t>
            </a:r>
            <a:endParaRPr lang="pt-BR" sz="16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53630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2755-8E27-4FAF-ACEF-889EAA72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97" y="349910"/>
            <a:ext cx="8596668" cy="762000"/>
          </a:xfrm>
        </p:spPr>
        <p:txBody>
          <a:bodyPr>
            <a:normAutofit/>
          </a:bodyPr>
          <a:lstStyle/>
          <a:p>
            <a:pPr marL="64770">
              <a:lnSpc>
                <a:spcPct val="100000"/>
              </a:lnSpc>
              <a:spcBef>
                <a:spcPts val="100"/>
              </a:spcBef>
              <a:tabLst>
                <a:tab pos="294005" algn="l"/>
                <a:tab pos="294640" algn="l"/>
              </a:tabLst>
            </a:pPr>
            <a:r>
              <a:rPr lang="pt-BR" sz="3600" b="1" spc="-5" dirty="0">
                <a:latin typeface="Arial"/>
                <a:cs typeface="Arial"/>
              </a:rPr>
              <a:t>Fluxograma</a:t>
            </a:r>
            <a:endParaRPr lang="pt-BR" sz="3600" dirty="0">
              <a:latin typeface="Arial"/>
              <a:cs typeface="Arial"/>
            </a:endParaRPr>
          </a:p>
        </p:txBody>
      </p:sp>
      <p:pic>
        <p:nvPicPr>
          <p:cNvPr id="10" name="Picture 2" descr="Gama Academy | Aprender, Transformar e Impactar">
            <a:extLst>
              <a:ext uri="{FF2B5EF4-FFF2-40B4-BE49-F238E27FC236}">
                <a16:creationId xmlns:a16="http://schemas.microsoft.com/office/drawing/2014/main" id="{C388D474-8B10-4DAA-A524-3A4A0AE3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27" y="349910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DD8C9857-E4E7-A9EC-2B32-394A2610382E}"/>
              </a:ext>
            </a:extLst>
          </p:cNvPr>
          <p:cNvGrpSpPr/>
          <p:nvPr/>
        </p:nvGrpSpPr>
        <p:grpSpPr>
          <a:xfrm>
            <a:off x="0" y="349910"/>
            <a:ext cx="5434871" cy="6257380"/>
            <a:chOff x="1484630" y="899159"/>
            <a:chExt cx="4591685" cy="5071618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DDDF2B11-234E-955A-A45E-DEB6FDC4D60A}"/>
                </a:ext>
              </a:extLst>
            </p:cNvPr>
            <p:cNvSpPr/>
            <p:nvPr/>
          </p:nvSpPr>
          <p:spPr>
            <a:xfrm>
              <a:off x="1484630" y="89915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-9143" y="9906"/>
                  </a:moveTo>
                  <a:lnTo>
                    <a:pt x="9143" y="9906"/>
                  </a:lnTo>
                </a:path>
              </a:pathLst>
            </a:custGeom>
            <a:ln w="1981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E96368BA-FB6B-BC47-542C-8914007F35C7}"/>
                </a:ext>
              </a:extLst>
            </p:cNvPr>
            <p:cNvSpPr/>
            <p:nvPr/>
          </p:nvSpPr>
          <p:spPr>
            <a:xfrm>
              <a:off x="1484630" y="899159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-9143" y="9144"/>
                  </a:moveTo>
                  <a:lnTo>
                    <a:pt x="9143" y="9144"/>
                  </a:lnTo>
                </a:path>
              </a:pathLst>
            </a:custGeom>
            <a:ln w="1828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6AC0BBDB-93C8-86CC-2E0A-CCD87D16D73C}"/>
                </a:ext>
              </a:extLst>
            </p:cNvPr>
            <p:cNvSpPr/>
            <p:nvPr/>
          </p:nvSpPr>
          <p:spPr>
            <a:xfrm>
              <a:off x="6075933" y="89915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-9144" y="9906"/>
                  </a:moveTo>
                  <a:lnTo>
                    <a:pt x="9144" y="9906"/>
                  </a:lnTo>
                </a:path>
              </a:pathLst>
            </a:custGeom>
            <a:ln w="1981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AC8C937-322C-B397-67DA-AFC0BF4E14CA}"/>
                </a:ext>
              </a:extLst>
            </p:cNvPr>
            <p:cNvSpPr/>
            <p:nvPr/>
          </p:nvSpPr>
          <p:spPr>
            <a:xfrm>
              <a:off x="6075933" y="899159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-9144" y="9144"/>
                  </a:moveTo>
                  <a:lnTo>
                    <a:pt x="9144" y="9144"/>
                  </a:lnTo>
                </a:path>
              </a:pathLst>
            </a:custGeom>
            <a:ln w="1828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902A52E2-3759-3670-B77F-1427621E656D}"/>
                </a:ext>
              </a:extLst>
            </p:cNvPr>
            <p:cNvSpPr/>
            <p:nvPr/>
          </p:nvSpPr>
          <p:spPr>
            <a:xfrm>
              <a:off x="1484630" y="5968872"/>
              <a:ext cx="4591685" cy="1905"/>
            </a:xfrm>
            <a:custGeom>
              <a:avLst/>
              <a:gdLst/>
              <a:ahLst/>
              <a:cxnLst/>
              <a:rect l="l" t="t" r="r" b="b"/>
              <a:pathLst>
                <a:path w="4591685" h="1904">
                  <a:moveTo>
                    <a:pt x="4591177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4591177" y="1524"/>
                  </a:lnTo>
                  <a:lnTo>
                    <a:pt x="4591177" y="0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6">
              <a:extLst>
                <a:ext uri="{FF2B5EF4-FFF2-40B4-BE49-F238E27FC236}">
                  <a16:creationId xmlns:a16="http://schemas.microsoft.com/office/drawing/2014/main" id="{6D30321C-BA67-D9C1-5E8C-98E8C321D50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615" y="1652015"/>
              <a:ext cx="3799331" cy="4152899"/>
            </a:xfrm>
            <a:prstGeom prst="rect">
              <a:avLst/>
            </a:prstGeom>
          </p:spPr>
        </p:pic>
      </p:grpSp>
      <p:graphicFrame>
        <p:nvGraphicFramePr>
          <p:cNvPr id="3" name="object 16">
            <a:extLst>
              <a:ext uri="{FF2B5EF4-FFF2-40B4-BE49-F238E27FC236}">
                <a16:creationId xmlns:a16="http://schemas.microsoft.com/office/drawing/2014/main" id="{2FD70984-28FF-43C5-DAAF-9534784ED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114796"/>
              </p:ext>
            </p:extLst>
          </p:nvPr>
        </p:nvGraphicFramePr>
        <p:xfrm>
          <a:off x="5342097" y="2701259"/>
          <a:ext cx="5382259" cy="1575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39"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Aspecto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positivo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Aspecto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negativo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4A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0714">
                <a:tc>
                  <a:txBody>
                    <a:bodyPr/>
                    <a:lstStyle/>
                    <a:p>
                      <a:pPr marL="92710" marR="88265" indent="635" algn="ctr">
                        <a:lnSpc>
                          <a:spcPct val="1436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Não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é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necessário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aprender</a:t>
                      </a:r>
                      <a:r>
                        <a:rPr sz="11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novos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conceitos,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pois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língua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natural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já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é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bem </a:t>
                      </a:r>
                      <a:r>
                        <a:rPr sz="1100" spc="-2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conhecida.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158115" indent="1905" algn="ctr">
                        <a:lnSpc>
                          <a:spcPct val="143600"/>
                        </a:lnSpc>
                        <a:spcBef>
                          <a:spcPts val="2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língua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natural dá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oportunidade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para </a:t>
                      </a:r>
                      <a:r>
                        <a:rPr sz="1100" spc="-2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várias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interpretações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e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ambiguidades, </a:t>
                      </a:r>
                      <a:r>
                        <a:rPr sz="1100" spc="-2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dificultando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transcrição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desse 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algoritmo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para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programa.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7C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93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6690" y="474469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Muito Obrigado</a:t>
            </a:r>
            <a:br>
              <a:rPr lang="pt-BR" sz="2400" b="1" dirty="0"/>
            </a:b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Prof. Ms. Ricardo Alexandre Bontempo</a:t>
            </a:r>
            <a:r>
              <a:rPr lang="pt-BR" sz="2400" b="1" dirty="0"/>
              <a:t>  </a:t>
            </a:r>
          </a:p>
        </p:txBody>
      </p:sp>
      <p:pic>
        <p:nvPicPr>
          <p:cNvPr id="10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31" y="17104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C023027-13B8-4197-82C8-7DB0DD17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16CD2AA-E537-4622-A198-AFCA4DD8F649}"/>
              </a:ext>
            </a:extLst>
          </p:cNvPr>
          <p:cNvSpPr/>
          <p:nvPr/>
        </p:nvSpPr>
        <p:spPr>
          <a:xfrm>
            <a:off x="4305675" y="1759986"/>
            <a:ext cx="2638697" cy="26386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11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2755-8E27-4FAF-ACEF-889EAA72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97" y="349910"/>
            <a:ext cx="8596668" cy="762000"/>
          </a:xfrm>
        </p:spPr>
        <p:txBody>
          <a:bodyPr>
            <a:normAutofit/>
          </a:bodyPr>
          <a:lstStyle/>
          <a:p>
            <a:pPr marL="67945">
              <a:spcBef>
                <a:spcPts val="575"/>
              </a:spcBef>
              <a:tabLst>
                <a:tab pos="296545" algn="l"/>
                <a:tab pos="297180" algn="l"/>
              </a:tabLst>
            </a:pPr>
            <a:r>
              <a:rPr lang="pt-BR" b="1" spc="-5" dirty="0">
                <a:latin typeface="Arial"/>
                <a:cs typeface="Arial"/>
              </a:rPr>
              <a:t>O que é um Algoritmo?</a:t>
            </a:r>
          </a:p>
        </p:txBody>
      </p:sp>
      <p:pic>
        <p:nvPicPr>
          <p:cNvPr id="10" name="Picture 2" descr="Gama Academy | Aprender, Transformar e Impactar">
            <a:extLst>
              <a:ext uri="{FF2B5EF4-FFF2-40B4-BE49-F238E27FC236}">
                <a16:creationId xmlns:a16="http://schemas.microsoft.com/office/drawing/2014/main" id="{C388D474-8B10-4DAA-A524-3A4A0AE3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27" y="349910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4EEA6EB-0EB5-96F8-8A1F-5B0098D2A6D1}"/>
              </a:ext>
            </a:extLst>
          </p:cNvPr>
          <p:cNvSpPr txBox="1"/>
          <p:nvPr/>
        </p:nvSpPr>
        <p:spPr>
          <a:xfrm>
            <a:off x="701397" y="1454162"/>
            <a:ext cx="10803666" cy="3138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4795" marR="2426970" indent="-228600">
              <a:lnSpc>
                <a:spcPct val="143300"/>
              </a:lnSpc>
              <a:spcBef>
                <a:spcPts val="100"/>
              </a:spcBef>
              <a:buFont typeface="Courier New"/>
              <a:buChar char="o"/>
              <a:tabLst>
                <a:tab pos="265430" algn="l"/>
              </a:tabLst>
            </a:pPr>
            <a:r>
              <a:rPr lang="pt-BR" sz="2400" spc="-5" dirty="0">
                <a:latin typeface="Microsoft Sans Serif"/>
                <a:cs typeface="Microsoft Sans Serif"/>
              </a:rPr>
              <a:t>Você</a:t>
            </a:r>
            <a:r>
              <a:rPr lang="pt-BR" sz="2400" spc="1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sabe</a:t>
            </a:r>
            <a:r>
              <a:rPr lang="pt-BR" sz="240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o</a:t>
            </a:r>
            <a:r>
              <a:rPr lang="pt-BR" sz="2400" spc="1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que</a:t>
            </a:r>
            <a:r>
              <a:rPr lang="pt-BR" sz="2400" spc="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é</a:t>
            </a:r>
            <a:r>
              <a:rPr lang="pt-BR" sz="2400" spc="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um</a:t>
            </a:r>
            <a:r>
              <a:rPr lang="pt-BR" sz="2400" spc="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Algoritmo? </a:t>
            </a:r>
            <a:r>
              <a:rPr lang="pt-BR" sz="2400" spc="-30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Um</a:t>
            </a:r>
            <a:r>
              <a:rPr lang="pt-BR" sz="2400" spc="1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Algoritmo</a:t>
            </a:r>
            <a:r>
              <a:rPr lang="pt-BR" sz="2400" spc="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é...</a:t>
            </a:r>
            <a:endParaRPr lang="pt-BR" sz="2400" dirty="0">
              <a:latin typeface="Microsoft Sans Serif"/>
              <a:cs typeface="Microsoft Sans Serif"/>
            </a:endParaRPr>
          </a:p>
          <a:p>
            <a:pPr marL="501015" marR="5080" lvl="1" indent="-228600">
              <a:lnSpc>
                <a:spcPct val="143300"/>
              </a:lnSpc>
              <a:spcBef>
                <a:spcPts val="10"/>
              </a:spcBef>
              <a:buFont typeface="Wingdings"/>
              <a:buChar char=""/>
              <a:tabLst>
                <a:tab pos="501015" algn="l"/>
                <a:tab pos="501650" algn="l"/>
              </a:tabLst>
            </a:pPr>
            <a:r>
              <a:rPr lang="pt-BR" sz="2400" dirty="0">
                <a:latin typeface="Microsoft Sans Serif"/>
                <a:cs typeface="Microsoft Sans Serif"/>
              </a:rPr>
              <a:t>É</a:t>
            </a:r>
            <a:r>
              <a:rPr lang="pt-BR" sz="2400" spc="18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uma</a:t>
            </a:r>
            <a:r>
              <a:rPr lang="pt-BR" sz="2400" spc="185" dirty="0">
                <a:latin typeface="Microsoft Sans Serif"/>
                <a:cs typeface="Microsoft Sans Serif"/>
              </a:rPr>
              <a:t> </a:t>
            </a:r>
            <a:r>
              <a:rPr lang="pt-BR" sz="2400" spc="-10" dirty="0">
                <a:latin typeface="Microsoft Sans Serif"/>
                <a:cs typeface="Microsoft Sans Serif"/>
              </a:rPr>
              <a:t>linguagem</a:t>
            </a:r>
            <a:r>
              <a:rPr lang="pt-BR" sz="2400" spc="19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intermediária</a:t>
            </a:r>
            <a:r>
              <a:rPr lang="pt-BR" sz="2400" spc="17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entre</a:t>
            </a:r>
            <a:r>
              <a:rPr lang="pt-BR" sz="2400" spc="18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a</a:t>
            </a:r>
            <a:r>
              <a:rPr lang="pt-BR" sz="2400" spc="18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linguagem</a:t>
            </a:r>
            <a:r>
              <a:rPr lang="pt-BR" sz="2400" spc="18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humana</a:t>
            </a:r>
            <a:r>
              <a:rPr lang="pt-BR" sz="2400" spc="17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e</a:t>
            </a:r>
            <a:r>
              <a:rPr lang="pt-BR" sz="2400" spc="17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as </a:t>
            </a:r>
            <a:r>
              <a:rPr lang="pt-BR" sz="2400" spc="-30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linguagens</a:t>
            </a:r>
            <a:r>
              <a:rPr lang="pt-BR" sz="2400" spc="5" dirty="0">
                <a:latin typeface="Microsoft Sans Serif"/>
                <a:cs typeface="Microsoft Sans Serif"/>
              </a:rPr>
              <a:t> </a:t>
            </a:r>
            <a:r>
              <a:rPr lang="pt-BR" sz="2400" dirty="0">
                <a:latin typeface="Microsoft Sans Serif"/>
                <a:cs typeface="Microsoft Sans Serif"/>
              </a:rPr>
              <a:t>de</a:t>
            </a:r>
            <a:r>
              <a:rPr lang="pt-BR" sz="2400" spc="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programação;</a:t>
            </a:r>
            <a:endParaRPr lang="pt-BR" sz="2400" dirty="0">
              <a:latin typeface="Microsoft Sans Serif"/>
              <a:cs typeface="Microsoft Sans Serif"/>
            </a:endParaRPr>
          </a:p>
          <a:p>
            <a:pPr marL="501015" lvl="1" indent="-229235">
              <a:lnSpc>
                <a:spcPct val="100000"/>
              </a:lnSpc>
              <a:spcBef>
                <a:spcPts val="635"/>
              </a:spcBef>
              <a:buFont typeface="Wingdings"/>
              <a:buChar char=""/>
              <a:tabLst>
                <a:tab pos="501015" algn="l"/>
                <a:tab pos="501650" algn="l"/>
              </a:tabLst>
            </a:pPr>
            <a:r>
              <a:rPr lang="pt-BR" sz="2400" dirty="0">
                <a:latin typeface="Microsoft Sans Serif"/>
                <a:cs typeface="Microsoft Sans Serif"/>
              </a:rPr>
              <a:t>É</a:t>
            </a:r>
            <a:r>
              <a:rPr lang="pt-BR" sz="2400" spc="1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utilizado</a:t>
            </a:r>
            <a:r>
              <a:rPr lang="pt-BR" sz="2400" spc="2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para</a:t>
            </a:r>
            <a:r>
              <a:rPr lang="pt-BR" sz="2400" spc="1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representar</a:t>
            </a:r>
            <a:r>
              <a:rPr lang="pt-BR" sz="2400" spc="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a</a:t>
            </a:r>
            <a:r>
              <a:rPr lang="pt-BR" sz="2400" spc="4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solução</a:t>
            </a:r>
            <a:r>
              <a:rPr lang="pt-BR" sz="2400" spc="1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de</a:t>
            </a:r>
            <a:r>
              <a:rPr lang="pt-BR" sz="2400" spc="1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um</a:t>
            </a:r>
            <a:r>
              <a:rPr lang="pt-BR" sz="240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problema;</a:t>
            </a:r>
            <a:endParaRPr lang="pt-BR" sz="2400" dirty="0">
              <a:latin typeface="Microsoft Sans Serif"/>
              <a:cs typeface="Microsoft Sans Serif"/>
            </a:endParaRPr>
          </a:p>
          <a:p>
            <a:pPr marL="501015" lvl="1" indent="-22923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501015" algn="l"/>
                <a:tab pos="501650" algn="l"/>
              </a:tabLst>
            </a:pPr>
            <a:r>
              <a:rPr lang="pt-BR" sz="2400" spc="-5" dirty="0">
                <a:latin typeface="Microsoft Sans Serif"/>
                <a:cs typeface="Microsoft Sans Serif"/>
              </a:rPr>
              <a:t>Descrevem</a:t>
            </a:r>
            <a:r>
              <a:rPr lang="pt-BR" sz="2400" spc="2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instruções</a:t>
            </a:r>
            <a:r>
              <a:rPr lang="pt-BR" sz="2400" spc="1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a</a:t>
            </a:r>
            <a:r>
              <a:rPr lang="pt-BR" sz="2400" spc="2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serem</a:t>
            </a:r>
            <a:r>
              <a:rPr lang="pt-BR" sz="2400" spc="2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executadas</a:t>
            </a:r>
            <a:r>
              <a:rPr lang="pt-BR" sz="2400" spc="1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pelos</a:t>
            </a:r>
            <a:r>
              <a:rPr lang="pt-BR" sz="2400" spc="2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computadores.</a:t>
            </a:r>
            <a:endParaRPr lang="pt-BR"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lang="pt-BR" sz="13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b="1" dirty="0">
              <a:solidFill>
                <a:srgbClr val="FF0000"/>
              </a:solidFill>
              <a:latin typeface="inheri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9EA78D-B76D-A125-250D-DDFF7DD19E21}"/>
              </a:ext>
            </a:extLst>
          </p:cNvPr>
          <p:cNvSpPr txBox="1"/>
          <p:nvPr/>
        </p:nvSpPr>
        <p:spPr>
          <a:xfrm>
            <a:off x="3042314" y="4384007"/>
            <a:ext cx="6107372" cy="2039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8910" marR="586740" indent="-635" algn="ctr">
              <a:lnSpc>
                <a:spcPct val="143600"/>
              </a:lnSpc>
            </a:pP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lang="pt-BR"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especificação</a:t>
            </a:r>
            <a:r>
              <a:rPr lang="pt-BR"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 uma</a:t>
            </a:r>
            <a:r>
              <a:rPr lang="pt-BR"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sequência</a:t>
            </a:r>
            <a:r>
              <a:rPr lang="pt-BR"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ordenada</a:t>
            </a:r>
            <a:r>
              <a:rPr lang="pt-BR"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 instruções,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finitas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pt-BR"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não-ambíguas,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que</a:t>
            </a:r>
            <a:r>
              <a:rPr lang="pt-BR"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deve</a:t>
            </a:r>
            <a:r>
              <a:rPr lang="pt-BR"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ser</a:t>
            </a:r>
            <a:r>
              <a:rPr lang="pt-BR"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seguida</a:t>
            </a:r>
            <a:r>
              <a:rPr lang="pt-BR"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para</a:t>
            </a:r>
            <a:r>
              <a:rPr lang="pt-BR" sz="1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solução</a:t>
            </a:r>
            <a:r>
              <a:rPr lang="pt-BR"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lang="pt-BR" sz="1800" b="1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lang="pt-BR"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determinado</a:t>
            </a:r>
            <a:r>
              <a:rPr lang="pt-BR"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problema,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garantindo</a:t>
            </a:r>
            <a:r>
              <a:rPr lang="pt-BR"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a sua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 repetibilidade.</a:t>
            </a:r>
            <a:endParaRPr lang="pt-BR"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07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2755-8E27-4FAF-ACEF-889EAA72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97" y="349910"/>
            <a:ext cx="8596668" cy="762000"/>
          </a:xfrm>
        </p:spPr>
        <p:txBody>
          <a:bodyPr>
            <a:normAutofit/>
          </a:bodyPr>
          <a:lstStyle/>
          <a:p>
            <a:pPr marL="67945">
              <a:lnSpc>
                <a:spcPct val="100000"/>
              </a:lnSpc>
              <a:spcBef>
                <a:spcPts val="575"/>
              </a:spcBef>
              <a:tabLst>
                <a:tab pos="296545" algn="l"/>
                <a:tab pos="297180" algn="l"/>
              </a:tabLst>
            </a:pPr>
            <a:r>
              <a:rPr lang="pt-BR" sz="3600" b="1" spc="-5" dirty="0">
                <a:latin typeface="Arial"/>
                <a:cs typeface="Arial"/>
              </a:rPr>
              <a:t>Algoritmos</a:t>
            </a:r>
            <a:r>
              <a:rPr lang="pt-BR" sz="3600" b="1" spc="-10" dirty="0">
                <a:latin typeface="Arial"/>
                <a:cs typeface="Arial"/>
              </a:rPr>
              <a:t> </a:t>
            </a:r>
            <a:r>
              <a:rPr lang="pt-BR" sz="3600" b="1" dirty="0">
                <a:latin typeface="Arial"/>
                <a:cs typeface="Arial"/>
              </a:rPr>
              <a:t>no</a:t>
            </a:r>
            <a:r>
              <a:rPr lang="pt-BR" sz="3600" b="1" spc="-5" dirty="0">
                <a:latin typeface="Arial"/>
                <a:cs typeface="Arial"/>
              </a:rPr>
              <a:t> dia a</a:t>
            </a:r>
            <a:r>
              <a:rPr lang="pt-BR" sz="3600" b="1" dirty="0">
                <a:latin typeface="Arial"/>
                <a:cs typeface="Arial"/>
              </a:rPr>
              <a:t> </a:t>
            </a:r>
            <a:r>
              <a:rPr lang="pt-BR" sz="3600" b="1" spc="-10" dirty="0">
                <a:latin typeface="Arial"/>
                <a:cs typeface="Arial"/>
              </a:rPr>
              <a:t>dia</a:t>
            </a:r>
            <a:endParaRPr lang="pt-BR" sz="3600" dirty="0">
              <a:latin typeface="Arial"/>
              <a:cs typeface="Arial"/>
            </a:endParaRPr>
          </a:p>
        </p:txBody>
      </p:sp>
      <p:pic>
        <p:nvPicPr>
          <p:cNvPr id="10" name="Picture 2" descr="Gama Academy | Aprender, Transformar e Impactar">
            <a:extLst>
              <a:ext uri="{FF2B5EF4-FFF2-40B4-BE49-F238E27FC236}">
                <a16:creationId xmlns:a16="http://schemas.microsoft.com/office/drawing/2014/main" id="{C388D474-8B10-4DAA-A524-3A4A0AE3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27" y="349910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4EEA6EB-0EB5-96F8-8A1F-5B0098D2A6D1}"/>
              </a:ext>
            </a:extLst>
          </p:cNvPr>
          <p:cNvSpPr txBox="1"/>
          <p:nvPr/>
        </p:nvSpPr>
        <p:spPr>
          <a:xfrm>
            <a:off x="701397" y="1454162"/>
            <a:ext cx="10803666" cy="3138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4795" marR="2426970" indent="-228600">
              <a:lnSpc>
                <a:spcPct val="143300"/>
              </a:lnSpc>
              <a:spcBef>
                <a:spcPts val="100"/>
              </a:spcBef>
              <a:buFont typeface="Courier New"/>
              <a:buChar char="o"/>
              <a:tabLst>
                <a:tab pos="265430" algn="l"/>
              </a:tabLst>
            </a:pPr>
            <a:r>
              <a:rPr lang="pt-BR" sz="2400" spc="-5" dirty="0">
                <a:latin typeface="Microsoft Sans Serif"/>
                <a:cs typeface="Microsoft Sans Serif"/>
              </a:rPr>
              <a:t>Aplicamos</a:t>
            </a:r>
            <a:r>
              <a:rPr lang="pt-BR" sz="240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o</a:t>
            </a:r>
            <a:r>
              <a:rPr lang="pt-BR" sz="240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conceito</a:t>
            </a:r>
            <a:r>
              <a:rPr lang="pt-BR" sz="2400" dirty="0">
                <a:latin typeface="Microsoft Sans Serif"/>
                <a:cs typeface="Microsoft Sans Serif"/>
              </a:rPr>
              <a:t> </a:t>
            </a:r>
            <a:r>
              <a:rPr lang="pt-BR" sz="2400" spc="-10" dirty="0">
                <a:latin typeface="Microsoft Sans Serif"/>
                <a:cs typeface="Microsoft Sans Serif"/>
              </a:rPr>
              <a:t>de</a:t>
            </a:r>
            <a:r>
              <a:rPr lang="pt-BR" sz="2400" spc="-5" dirty="0">
                <a:latin typeface="Microsoft Sans Serif"/>
                <a:cs typeface="Microsoft Sans Serif"/>
              </a:rPr>
              <a:t> algoritmo</a:t>
            </a:r>
            <a:r>
              <a:rPr lang="pt-BR" sz="240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diariamente</a:t>
            </a:r>
            <a:r>
              <a:rPr lang="pt-BR" sz="240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sempre</a:t>
            </a:r>
            <a:r>
              <a:rPr lang="pt-BR" sz="2400" spc="310" dirty="0">
                <a:latin typeface="Microsoft Sans Serif"/>
                <a:cs typeface="Microsoft Sans Serif"/>
              </a:rPr>
              <a:t> </a:t>
            </a:r>
            <a:r>
              <a:rPr lang="pt-BR" sz="2400" spc="-15" dirty="0">
                <a:latin typeface="Microsoft Sans Serif"/>
                <a:cs typeface="Microsoft Sans Serif"/>
              </a:rPr>
              <a:t>que </a:t>
            </a:r>
            <a:r>
              <a:rPr lang="pt-BR" sz="2400" spc="-1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estabelecemos um planejamento mental </a:t>
            </a:r>
            <a:r>
              <a:rPr lang="pt-BR" sz="2400" spc="-10" dirty="0">
                <a:latin typeface="Microsoft Sans Serif"/>
                <a:cs typeface="Microsoft Sans Serif"/>
              </a:rPr>
              <a:t>para </a:t>
            </a:r>
            <a:r>
              <a:rPr lang="pt-BR" sz="2400" spc="-5" dirty="0">
                <a:latin typeface="Microsoft Sans Serif"/>
                <a:cs typeface="Microsoft Sans Serif"/>
              </a:rPr>
              <a:t>realizar </a:t>
            </a:r>
            <a:r>
              <a:rPr lang="pt-BR" sz="2400" dirty="0">
                <a:latin typeface="Microsoft Sans Serif"/>
                <a:cs typeface="Microsoft Sans Serif"/>
              </a:rPr>
              <a:t>uma </a:t>
            </a:r>
            <a:r>
              <a:rPr lang="pt-BR" sz="2400" spc="-5" dirty="0">
                <a:latin typeface="Microsoft Sans Serif"/>
                <a:cs typeface="Microsoft Sans Serif"/>
              </a:rPr>
              <a:t>determinada </a:t>
            </a:r>
            <a:r>
              <a:rPr lang="pt-BR" sz="2400" dirty="0">
                <a:latin typeface="Microsoft Sans Serif"/>
                <a:cs typeface="Microsoft Sans Serif"/>
              </a:rPr>
              <a:t> tarefa, </a:t>
            </a:r>
            <a:r>
              <a:rPr lang="pt-BR" sz="2400" spc="-5" dirty="0">
                <a:latin typeface="Microsoft Sans Serif"/>
                <a:cs typeface="Microsoft Sans Serif"/>
              </a:rPr>
              <a:t>considerando que deveremos executar um conjunto </a:t>
            </a:r>
            <a:r>
              <a:rPr lang="pt-BR" sz="2400" spc="-10" dirty="0">
                <a:latin typeface="Microsoft Sans Serif"/>
                <a:cs typeface="Microsoft Sans Serif"/>
              </a:rPr>
              <a:t>de </a:t>
            </a:r>
            <a:r>
              <a:rPr lang="pt-BR" sz="2400" spc="-5" dirty="0">
                <a:latin typeface="Microsoft Sans Serif"/>
                <a:cs typeface="Microsoft Sans Serif"/>
              </a:rPr>
              <a:t>passos até </a:t>
            </a:r>
            <a:r>
              <a:rPr lang="pt-BR" sz="2400" spc="-30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atingir</a:t>
            </a:r>
            <a:r>
              <a:rPr lang="pt-BR" sz="240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o</a:t>
            </a:r>
            <a:r>
              <a:rPr lang="pt-BR" sz="2400" spc="2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objetivo</a:t>
            </a:r>
            <a:r>
              <a:rPr lang="pt-BR" sz="2400" spc="1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desejado.</a:t>
            </a:r>
            <a:endParaRPr lang="pt-BR" sz="13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b="1" dirty="0">
              <a:solidFill>
                <a:srgbClr val="FF0000"/>
              </a:solidFill>
              <a:latin typeface="inheri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9EA78D-B76D-A125-250D-DDFF7DD19E21}"/>
              </a:ext>
            </a:extLst>
          </p:cNvPr>
          <p:cNvSpPr txBox="1"/>
          <p:nvPr/>
        </p:nvSpPr>
        <p:spPr>
          <a:xfrm>
            <a:off x="435592" y="4415209"/>
            <a:ext cx="610737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21615" algn="ctr">
              <a:lnSpc>
                <a:spcPct val="100000"/>
              </a:lnSpc>
              <a:spcBef>
                <a:spcPts val="100"/>
              </a:spcBef>
            </a:pPr>
            <a:r>
              <a:rPr lang="pt-BR" sz="2000" b="1" spc="-5" dirty="0">
                <a:solidFill>
                  <a:srgbClr val="FF0000"/>
                </a:solidFill>
                <a:latin typeface="Arial"/>
                <a:cs typeface="Arial"/>
              </a:rPr>
              <a:t>Exemplos de algoritmos</a:t>
            </a:r>
            <a:r>
              <a:rPr lang="pt-BR" sz="20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2000" b="1" spc="-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lang="pt-BR" sz="2000" b="1" dirty="0">
                <a:solidFill>
                  <a:srgbClr val="FF0000"/>
                </a:solidFill>
                <a:latin typeface="Arial"/>
                <a:cs typeface="Arial"/>
              </a:rPr>
              <a:t> dia</a:t>
            </a:r>
            <a:r>
              <a:rPr lang="pt-BR" sz="2000" b="1" spc="-5" dirty="0">
                <a:solidFill>
                  <a:srgbClr val="FF0000"/>
                </a:solidFill>
                <a:latin typeface="Arial"/>
                <a:cs typeface="Arial"/>
              </a:rPr>
              <a:t> a dia:</a:t>
            </a:r>
            <a:endParaRPr lang="pt-BR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pt-BR" sz="1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13740" indent="-228600">
              <a:lnSpc>
                <a:spcPct val="100000"/>
              </a:lnSpc>
              <a:buFont typeface="Symbol"/>
              <a:buChar char=""/>
              <a:tabLst>
                <a:tab pos="713105" algn="l"/>
                <a:tab pos="713740" algn="l"/>
              </a:tabLst>
            </a:pPr>
            <a:r>
              <a:rPr lang="pt-BR" sz="1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Receitas</a:t>
            </a:r>
            <a:r>
              <a:rPr lang="pt-BR" sz="18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lang="pt-BR" sz="1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culinárias;</a:t>
            </a:r>
            <a:endParaRPr lang="pt-BR" sz="18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"/>
            </a:pPr>
            <a:endParaRPr lang="pt-BR" sz="18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713740" indent="-228600">
              <a:lnSpc>
                <a:spcPct val="100000"/>
              </a:lnSpc>
              <a:buFont typeface="Symbol"/>
              <a:buChar char=""/>
              <a:tabLst>
                <a:tab pos="713105" algn="l"/>
                <a:tab pos="713740" algn="l"/>
              </a:tabLst>
            </a:pPr>
            <a:r>
              <a:rPr lang="pt-BR" sz="1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Manuais</a:t>
            </a:r>
            <a:r>
              <a:rPr lang="pt-BR"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 de </a:t>
            </a:r>
            <a:r>
              <a:rPr lang="pt-BR" sz="1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instrução;</a:t>
            </a:r>
            <a:endParaRPr lang="pt-BR" sz="18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"/>
            </a:pPr>
            <a:endParaRPr lang="pt-BR" sz="20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713740" indent="-228600">
              <a:lnSpc>
                <a:spcPct val="100000"/>
              </a:lnSpc>
              <a:buSzPct val="109090"/>
              <a:buFont typeface="Symbol"/>
              <a:buChar char=""/>
              <a:tabLst>
                <a:tab pos="713105" algn="l"/>
                <a:tab pos="713740" algn="l"/>
              </a:tabLst>
            </a:pPr>
            <a:r>
              <a:rPr lang="pt-BR" sz="1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Roteiros</a:t>
            </a:r>
            <a:r>
              <a:rPr lang="pt-BR" sz="18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lang="pt-BR" sz="1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realização</a:t>
            </a:r>
            <a:r>
              <a:rPr lang="pt-BR" sz="18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de</a:t>
            </a:r>
            <a:r>
              <a:rPr lang="pt-BR" sz="18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lang="pt-BR" sz="1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tarefas</a:t>
            </a:r>
            <a:r>
              <a:rPr lang="pt-BR" sz="18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específicas.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4B2F2F-D0EB-48EA-AADD-441448CAC897}"/>
              </a:ext>
            </a:extLst>
          </p:cNvPr>
          <p:cNvSpPr txBox="1"/>
          <p:nvPr/>
        </p:nvSpPr>
        <p:spPr>
          <a:xfrm>
            <a:off x="5810535" y="4183309"/>
            <a:ext cx="6107372" cy="210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pt-BR" sz="2000" dirty="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ct val="143700"/>
              </a:lnSpc>
              <a:spcBef>
                <a:spcPts val="1190"/>
              </a:spcBef>
            </a:pPr>
            <a:r>
              <a:rPr lang="pt-BR" sz="1800" dirty="0">
                <a:latin typeface="Courier New"/>
                <a:cs typeface="Courier New"/>
              </a:rPr>
              <a:t>o </a:t>
            </a:r>
            <a:r>
              <a:rPr lang="pt-BR" sz="1800" spc="-5" dirty="0">
                <a:latin typeface="Microsoft Sans Serif"/>
                <a:cs typeface="Microsoft Sans Serif"/>
              </a:rPr>
              <a:t>Um dos </a:t>
            </a:r>
            <a:r>
              <a:rPr lang="pt-BR" sz="1800" spc="-10" dirty="0">
                <a:latin typeface="Microsoft Sans Serif"/>
                <a:cs typeface="Microsoft Sans Serif"/>
              </a:rPr>
              <a:t>vários </a:t>
            </a:r>
            <a:r>
              <a:rPr lang="pt-BR" sz="1800" spc="-5" dirty="0">
                <a:latin typeface="Microsoft Sans Serif"/>
                <a:cs typeface="Microsoft Sans Serif"/>
              </a:rPr>
              <a:t>exemplos do uso </a:t>
            </a:r>
            <a:r>
              <a:rPr lang="pt-BR" sz="1800" spc="-10" dirty="0">
                <a:latin typeface="Microsoft Sans Serif"/>
                <a:cs typeface="Microsoft Sans Serif"/>
              </a:rPr>
              <a:t>de </a:t>
            </a:r>
            <a:r>
              <a:rPr lang="pt-BR" sz="1800" spc="-5" dirty="0">
                <a:latin typeface="Microsoft Sans Serif"/>
                <a:cs typeface="Microsoft Sans Serif"/>
              </a:rPr>
              <a:t>algoritmos no nosso </a:t>
            </a:r>
            <a:r>
              <a:rPr lang="pt-BR" sz="1800" spc="-10" dirty="0">
                <a:latin typeface="Microsoft Sans Serif"/>
                <a:cs typeface="Microsoft Sans Serif"/>
              </a:rPr>
              <a:t>dia </a:t>
            </a:r>
            <a:r>
              <a:rPr lang="pt-BR" sz="1800" spc="-5" dirty="0">
                <a:latin typeface="Microsoft Sans Serif"/>
                <a:cs typeface="Microsoft Sans Serif"/>
              </a:rPr>
              <a:t>a </a:t>
            </a:r>
            <a:r>
              <a:rPr lang="pt-BR" sz="1800" spc="-10" dirty="0">
                <a:latin typeface="Microsoft Sans Serif"/>
                <a:cs typeface="Microsoft Sans Serif"/>
              </a:rPr>
              <a:t>dia são as </a:t>
            </a:r>
            <a:r>
              <a:rPr lang="pt-BR" sz="1800" spc="-5" dirty="0">
                <a:latin typeface="Microsoft Sans Serif"/>
                <a:cs typeface="Microsoft Sans Serif"/>
              </a:rPr>
              <a:t> receitas</a:t>
            </a:r>
            <a:r>
              <a:rPr lang="pt-BR" sz="1800" dirty="0">
                <a:latin typeface="Microsoft Sans Serif"/>
                <a:cs typeface="Microsoft Sans Serif"/>
              </a:rPr>
              <a:t> </a:t>
            </a:r>
            <a:r>
              <a:rPr lang="pt-BR" sz="1800" spc="-5" dirty="0">
                <a:latin typeface="Microsoft Sans Serif"/>
                <a:cs typeface="Microsoft Sans Serif"/>
              </a:rPr>
              <a:t>culinárias,</a:t>
            </a:r>
            <a:r>
              <a:rPr lang="pt-BR" sz="1800" dirty="0">
                <a:latin typeface="Microsoft Sans Serif"/>
                <a:cs typeface="Microsoft Sans Serif"/>
              </a:rPr>
              <a:t> </a:t>
            </a:r>
            <a:r>
              <a:rPr lang="pt-BR" sz="1800" spc="-10" dirty="0">
                <a:latin typeface="Microsoft Sans Serif"/>
                <a:cs typeface="Microsoft Sans Serif"/>
              </a:rPr>
              <a:t>pois</a:t>
            </a:r>
            <a:r>
              <a:rPr lang="pt-BR" sz="1800" spc="-5" dirty="0">
                <a:latin typeface="Microsoft Sans Serif"/>
                <a:cs typeface="Microsoft Sans Serif"/>
              </a:rPr>
              <a:t> </a:t>
            </a:r>
            <a:r>
              <a:rPr lang="pt-BR" sz="1800" dirty="0">
                <a:latin typeface="Microsoft Sans Serif"/>
                <a:cs typeface="Microsoft Sans Serif"/>
              </a:rPr>
              <a:t>estas</a:t>
            </a:r>
            <a:r>
              <a:rPr lang="pt-BR" sz="1800" spc="5" dirty="0">
                <a:latin typeface="Microsoft Sans Serif"/>
                <a:cs typeface="Microsoft Sans Serif"/>
              </a:rPr>
              <a:t> </a:t>
            </a:r>
            <a:r>
              <a:rPr lang="pt-BR" sz="1800" spc="-5" dirty="0">
                <a:latin typeface="Microsoft Sans Serif"/>
                <a:cs typeface="Microsoft Sans Serif"/>
              </a:rPr>
              <a:t>possuem</a:t>
            </a:r>
            <a:r>
              <a:rPr lang="pt-BR" sz="1800" dirty="0">
                <a:latin typeface="Microsoft Sans Serif"/>
                <a:cs typeface="Microsoft Sans Serif"/>
              </a:rPr>
              <a:t> </a:t>
            </a:r>
            <a:r>
              <a:rPr lang="pt-BR" sz="1800" spc="-10" dirty="0">
                <a:latin typeface="Microsoft Sans Serif"/>
                <a:cs typeface="Microsoft Sans Serif"/>
              </a:rPr>
              <a:t>um</a:t>
            </a:r>
            <a:r>
              <a:rPr lang="pt-BR" sz="1800" spc="-5" dirty="0">
                <a:latin typeface="Microsoft Sans Serif"/>
                <a:cs typeface="Microsoft Sans Serif"/>
              </a:rPr>
              <a:t> conjunto</a:t>
            </a:r>
            <a:r>
              <a:rPr lang="pt-BR" sz="1800" dirty="0">
                <a:latin typeface="Microsoft Sans Serif"/>
                <a:cs typeface="Microsoft Sans Serif"/>
              </a:rPr>
              <a:t> </a:t>
            </a:r>
            <a:r>
              <a:rPr lang="pt-BR" sz="1800" spc="-10" dirty="0">
                <a:latin typeface="Microsoft Sans Serif"/>
                <a:cs typeface="Microsoft Sans Serif"/>
              </a:rPr>
              <a:t>de</a:t>
            </a:r>
            <a:r>
              <a:rPr lang="pt-BR" sz="1800" spc="-5" dirty="0">
                <a:latin typeface="Microsoft Sans Serif"/>
                <a:cs typeface="Microsoft Sans Serif"/>
              </a:rPr>
              <a:t> passos</a:t>
            </a:r>
            <a:r>
              <a:rPr lang="pt-BR" sz="1800" dirty="0">
                <a:latin typeface="Microsoft Sans Serif"/>
                <a:cs typeface="Microsoft Sans Serif"/>
              </a:rPr>
              <a:t> </a:t>
            </a:r>
            <a:r>
              <a:rPr lang="pt-BR" sz="1800" spc="-5" dirty="0">
                <a:latin typeface="Microsoft Sans Serif"/>
                <a:cs typeface="Microsoft Sans Serif"/>
              </a:rPr>
              <a:t>que </a:t>
            </a:r>
            <a:r>
              <a:rPr lang="pt-BR" sz="1800" dirty="0">
                <a:latin typeface="Microsoft Sans Serif"/>
                <a:cs typeface="Microsoft Sans Serif"/>
              </a:rPr>
              <a:t> </a:t>
            </a:r>
            <a:r>
              <a:rPr lang="pt-BR" sz="1800" spc="-5" dirty="0">
                <a:latin typeface="Microsoft Sans Serif"/>
                <a:cs typeface="Microsoft Sans Serif"/>
              </a:rPr>
              <a:t>devem</a:t>
            </a:r>
            <a:r>
              <a:rPr lang="pt-BR" sz="1800" spc="20" dirty="0">
                <a:latin typeface="Microsoft Sans Serif"/>
                <a:cs typeface="Microsoft Sans Serif"/>
              </a:rPr>
              <a:t> </a:t>
            </a:r>
            <a:r>
              <a:rPr lang="pt-BR" sz="1800" dirty="0">
                <a:latin typeface="Microsoft Sans Serif"/>
                <a:cs typeface="Microsoft Sans Serif"/>
              </a:rPr>
              <a:t>ser</a:t>
            </a:r>
            <a:r>
              <a:rPr lang="pt-BR" sz="1800" spc="10" dirty="0">
                <a:latin typeface="Microsoft Sans Serif"/>
                <a:cs typeface="Microsoft Sans Serif"/>
              </a:rPr>
              <a:t> </a:t>
            </a:r>
            <a:r>
              <a:rPr lang="pt-BR" sz="1800" spc="-5" dirty="0">
                <a:latin typeface="Microsoft Sans Serif"/>
                <a:cs typeface="Microsoft Sans Serif"/>
              </a:rPr>
              <a:t>seguidos</a:t>
            </a:r>
            <a:r>
              <a:rPr lang="pt-BR" sz="1800" spc="5" dirty="0">
                <a:latin typeface="Microsoft Sans Serif"/>
                <a:cs typeface="Microsoft Sans Serif"/>
              </a:rPr>
              <a:t> </a:t>
            </a:r>
            <a:r>
              <a:rPr lang="pt-BR" sz="1800" spc="-5" dirty="0">
                <a:latin typeface="Microsoft Sans Serif"/>
                <a:cs typeface="Microsoft Sans Serif"/>
              </a:rPr>
              <a:t>para</a:t>
            </a:r>
            <a:r>
              <a:rPr lang="pt-BR" sz="1800" spc="10" dirty="0">
                <a:latin typeface="Microsoft Sans Serif"/>
                <a:cs typeface="Microsoft Sans Serif"/>
              </a:rPr>
              <a:t> </a:t>
            </a:r>
            <a:r>
              <a:rPr lang="pt-BR" sz="1800" spc="-5" dirty="0">
                <a:latin typeface="Microsoft Sans Serif"/>
                <a:cs typeface="Microsoft Sans Serif"/>
              </a:rPr>
              <a:t>obter</a:t>
            </a:r>
            <a:r>
              <a:rPr lang="pt-BR" sz="1800" spc="10" dirty="0">
                <a:latin typeface="Microsoft Sans Serif"/>
                <a:cs typeface="Microsoft Sans Serif"/>
              </a:rPr>
              <a:t> </a:t>
            </a:r>
            <a:r>
              <a:rPr lang="pt-BR" sz="1800" spc="-5" dirty="0">
                <a:latin typeface="Microsoft Sans Serif"/>
                <a:cs typeface="Microsoft Sans Serif"/>
              </a:rPr>
              <a:t>o</a:t>
            </a:r>
            <a:r>
              <a:rPr lang="pt-BR" sz="1800" spc="5" dirty="0">
                <a:latin typeface="Microsoft Sans Serif"/>
                <a:cs typeface="Microsoft Sans Serif"/>
              </a:rPr>
              <a:t> </a:t>
            </a:r>
            <a:r>
              <a:rPr lang="pt-BR" sz="1800" spc="-5" dirty="0">
                <a:latin typeface="Microsoft Sans Serif"/>
                <a:cs typeface="Microsoft Sans Serif"/>
              </a:rPr>
              <a:t>resultado</a:t>
            </a:r>
            <a:r>
              <a:rPr lang="pt-BR" sz="1800" spc="5" dirty="0">
                <a:latin typeface="Microsoft Sans Serif"/>
                <a:cs typeface="Microsoft Sans Serif"/>
              </a:rPr>
              <a:t> </a:t>
            </a:r>
            <a:r>
              <a:rPr lang="pt-BR" sz="1800" spc="-5" dirty="0">
                <a:latin typeface="Microsoft Sans Serif"/>
                <a:cs typeface="Microsoft Sans Serif"/>
              </a:rPr>
              <a:t>esperado.</a:t>
            </a:r>
            <a:endParaRPr lang="pt-BR" sz="18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338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2755-8E27-4FAF-ACEF-889EAA72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97" y="349910"/>
            <a:ext cx="8596668" cy="762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lang="pt-BR" sz="3600" b="1" dirty="0">
                <a:latin typeface="Arial"/>
                <a:cs typeface="Arial"/>
              </a:rPr>
              <a:t>Receita</a:t>
            </a:r>
            <a:r>
              <a:rPr lang="pt-BR" sz="3600" b="1" spc="-25" dirty="0">
                <a:latin typeface="Arial"/>
                <a:cs typeface="Arial"/>
              </a:rPr>
              <a:t> </a:t>
            </a:r>
            <a:r>
              <a:rPr lang="pt-BR" sz="3600" b="1" spc="-10" dirty="0">
                <a:latin typeface="Arial"/>
                <a:cs typeface="Arial"/>
              </a:rPr>
              <a:t>de</a:t>
            </a:r>
            <a:r>
              <a:rPr lang="pt-BR" sz="3600" b="1" spc="-20" dirty="0">
                <a:latin typeface="Arial"/>
                <a:cs typeface="Arial"/>
              </a:rPr>
              <a:t> </a:t>
            </a:r>
            <a:r>
              <a:rPr lang="pt-BR" sz="3600" b="1" spc="-5" dirty="0">
                <a:latin typeface="Arial"/>
                <a:cs typeface="Arial"/>
              </a:rPr>
              <a:t>Brigadeiro</a:t>
            </a:r>
            <a:endParaRPr lang="pt-BR" sz="3600" dirty="0">
              <a:latin typeface="Arial"/>
              <a:cs typeface="Arial"/>
            </a:endParaRPr>
          </a:p>
        </p:txBody>
      </p:sp>
      <p:pic>
        <p:nvPicPr>
          <p:cNvPr id="10" name="Picture 2" descr="Gama Academy | Aprender, Transformar e Impactar">
            <a:extLst>
              <a:ext uri="{FF2B5EF4-FFF2-40B4-BE49-F238E27FC236}">
                <a16:creationId xmlns:a16="http://schemas.microsoft.com/office/drawing/2014/main" id="{C388D474-8B10-4DAA-A524-3A4A0AE3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27" y="349910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4EEA6EB-0EB5-96F8-8A1F-5B0098D2A6D1}"/>
              </a:ext>
            </a:extLst>
          </p:cNvPr>
          <p:cNvSpPr txBox="1"/>
          <p:nvPr/>
        </p:nvSpPr>
        <p:spPr>
          <a:xfrm>
            <a:off x="1629446" y="1497313"/>
            <a:ext cx="10803666" cy="4725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7180" marR="3016885" indent="-228600">
              <a:lnSpc>
                <a:spcPct val="143600"/>
              </a:lnSpc>
              <a:spcBef>
                <a:spcPts val="20"/>
              </a:spcBef>
            </a:pPr>
            <a:r>
              <a:rPr lang="pt-BR" sz="1600" b="1" spc="-5" dirty="0">
                <a:latin typeface="Arial"/>
                <a:cs typeface="Arial"/>
              </a:rPr>
              <a:t>1.</a:t>
            </a:r>
            <a:r>
              <a:rPr lang="pt-BR" sz="1600" b="1" spc="245" dirty="0">
                <a:latin typeface="Arial"/>
                <a:cs typeface="Arial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Separar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spc="-10" dirty="0">
                <a:latin typeface="Microsoft Sans Serif"/>
                <a:cs typeface="Microsoft Sans Serif"/>
              </a:rPr>
              <a:t>os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ingredientes:</a:t>
            </a:r>
            <a:endParaRPr lang="pt-BR" sz="1600" dirty="0">
              <a:latin typeface="Microsoft Sans Serif"/>
              <a:cs typeface="Microsoft Sans Serif"/>
            </a:endParaRPr>
          </a:p>
          <a:p>
            <a:pPr marL="297180">
              <a:lnSpc>
                <a:spcPct val="100000"/>
              </a:lnSpc>
              <a:spcBef>
                <a:spcPts val="575"/>
              </a:spcBef>
            </a:pPr>
            <a:r>
              <a:rPr lang="pt-BR" sz="1600" dirty="0">
                <a:latin typeface="Microsoft Sans Serif"/>
                <a:cs typeface="Microsoft Sans Serif"/>
              </a:rPr>
              <a:t>1 lata de leite condensado</a:t>
            </a:r>
          </a:p>
          <a:p>
            <a:pPr marL="297180">
              <a:lnSpc>
                <a:spcPct val="100000"/>
              </a:lnSpc>
              <a:spcBef>
                <a:spcPts val="575"/>
              </a:spcBef>
            </a:pPr>
            <a:r>
              <a:rPr lang="pt-BR" sz="1600" dirty="0">
                <a:latin typeface="Microsoft Sans Serif"/>
                <a:cs typeface="Microsoft Sans Serif"/>
              </a:rPr>
              <a:t>1 </a:t>
            </a:r>
            <a:r>
              <a:rPr lang="pt-BR" sz="1600" spc="-5" dirty="0">
                <a:latin typeface="Microsoft Sans Serif"/>
                <a:cs typeface="Microsoft Sans Serif"/>
              </a:rPr>
              <a:t>colher</a:t>
            </a:r>
            <a:r>
              <a:rPr lang="pt-BR" sz="1600" spc="1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de</a:t>
            </a:r>
            <a:r>
              <a:rPr lang="pt-BR" sz="1600" spc="-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sopa</a:t>
            </a:r>
            <a:r>
              <a:rPr lang="pt-BR" sz="1600" spc="-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de</a:t>
            </a:r>
            <a:r>
              <a:rPr lang="pt-BR" sz="1600" spc="-1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manteiga</a:t>
            </a:r>
            <a:endParaRPr lang="pt-BR" sz="1600" dirty="0">
              <a:latin typeface="Microsoft Sans Serif"/>
              <a:cs typeface="Microsoft Sans Serif"/>
            </a:endParaRPr>
          </a:p>
          <a:p>
            <a:pPr marL="297180">
              <a:lnSpc>
                <a:spcPct val="100000"/>
              </a:lnSpc>
              <a:spcBef>
                <a:spcPts val="580"/>
              </a:spcBef>
            </a:pPr>
            <a:r>
              <a:rPr lang="pt-BR" sz="1600" dirty="0">
                <a:latin typeface="Microsoft Sans Serif"/>
                <a:cs typeface="Microsoft Sans Serif"/>
              </a:rPr>
              <a:t>4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colheres</a:t>
            </a:r>
            <a:r>
              <a:rPr lang="pt-BR" sz="1600" dirty="0">
                <a:latin typeface="Microsoft Sans Serif"/>
                <a:cs typeface="Microsoft Sans Serif"/>
              </a:rPr>
              <a:t> de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sopa de</a:t>
            </a:r>
            <a:r>
              <a:rPr lang="pt-BR" sz="1600" spc="-5" dirty="0">
                <a:latin typeface="Microsoft Sans Serif"/>
                <a:cs typeface="Microsoft Sans Serif"/>
              </a:rPr>
              <a:t> chocolate</a:t>
            </a:r>
            <a:r>
              <a:rPr lang="pt-BR" sz="1600" spc="2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em</a:t>
            </a:r>
            <a:r>
              <a:rPr lang="pt-BR" sz="1600" spc="1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pó</a:t>
            </a:r>
          </a:p>
          <a:p>
            <a:pPr marL="297180" indent="-228600">
              <a:lnSpc>
                <a:spcPct val="100000"/>
              </a:lnSpc>
              <a:spcBef>
                <a:spcPts val="575"/>
              </a:spcBef>
              <a:buFont typeface="Arial"/>
              <a:buAutoNum type="arabicPeriod" startAt="2"/>
              <a:tabLst>
                <a:tab pos="297180" algn="l"/>
              </a:tabLst>
            </a:pPr>
            <a:r>
              <a:rPr lang="pt-BR" sz="1600" spc="-5" dirty="0">
                <a:latin typeface="Microsoft Sans Serif"/>
                <a:cs typeface="Microsoft Sans Serif"/>
              </a:rPr>
              <a:t>Colocar</a:t>
            </a:r>
            <a:r>
              <a:rPr lang="pt-BR" sz="1600" spc="1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todos os</a:t>
            </a:r>
            <a:r>
              <a:rPr lang="pt-BR" sz="1600" spc="-5" dirty="0">
                <a:latin typeface="Microsoft Sans Serif"/>
                <a:cs typeface="Microsoft Sans Serif"/>
              </a:rPr>
              <a:t> ingredientes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em</a:t>
            </a:r>
            <a:r>
              <a:rPr lang="pt-BR" sz="1600" spc="2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uma panela;</a:t>
            </a:r>
            <a:endParaRPr lang="pt-BR" sz="1600" dirty="0">
              <a:latin typeface="Microsoft Sans Serif"/>
              <a:cs typeface="Microsoft Sans Serif"/>
            </a:endParaRPr>
          </a:p>
          <a:p>
            <a:pPr marL="297180" indent="-228600">
              <a:lnSpc>
                <a:spcPct val="100000"/>
              </a:lnSpc>
              <a:spcBef>
                <a:spcPts val="575"/>
              </a:spcBef>
              <a:buFont typeface="Arial"/>
              <a:buAutoNum type="arabicPeriod" startAt="2"/>
              <a:tabLst>
                <a:tab pos="297180" algn="l"/>
              </a:tabLst>
            </a:pPr>
            <a:r>
              <a:rPr lang="pt-BR" sz="1600" spc="-5" dirty="0">
                <a:latin typeface="Microsoft Sans Serif"/>
                <a:cs typeface="Microsoft Sans Serif"/>
              </a:rPr>
              <a:t>Misturar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spc="-10" dirty="0">
                <a:latin typeface="Microsoft Sans Serif"/>
                <a:cs typeface="Microsoft Sans Serif"/>
              </a:rPr>
              <a:t>os</a:t>
            </a:r>
            <a:r>
              <a:rPr lang="pt-BR" sz="160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ingredientes;</a:t>
            </a:r>
            <a:endParaRPr lang="pt-BR" sz="1600" dirty="0">
              <a:latin typeface="Microsoft Sans Serif"/>
              <a:cs typeface="Microsoft Sans Serif"/>
            </a:endParaRPr>
          </a:p>
          <a:p>
            <a:pPr marL="297180" marR="63500" indent="-228600">
              <a:lnSpc>
                <a:spcPct val="143900"/>
              </a:lnSpc>
              <a:spcBef>
                <a:spcPts val="10"/>
              </a:spcBef>
              <a:buFont typeface="Arial"/>
              <a:buAutoNum type="arabicPeriod" startAt="2"/>
              <a:tabLst>
                <a:tab pos="297180" algn="l"/>
              </a:tabLst>
            </a:pPr>
            <a:r>
              <a:rPr lang="pt-BR" sz="1600" spc="-5" dirty="0">
                <a:latin typeface="Microsoft Sans Serif"/>
                <a:cs typeface="Microsoft Sans Serif"/>
              </a:rPr>
              <a:t>Cozinhar</a:t>
            </a:r>
            <a:r>
              <a:rPr lang="pt-BR" sz="1600" spc="260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a</a:t>
            </a:r>
            <a:r>
              <a:rPr lang="pt-BR" sz="1600" spc="254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mistura</a:t>
            </a:r>
            <a:r>
              <a:rPr lang="pt-BR" sz="1600" spc="250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em</a:t>
            </a:r>
            <a:r>
              <a:rPr lang="pt-BR" sz="1600" spc="23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fogo</a:t>
            </a:r>
            <a:r>
              <a:rPr lang="pt-BR" sz="1600" spc="245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médio</a:t>
            </a:r>
            <a:r>
              <a:rPr lang="pt-BR" sz="1600" spc="254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até</a:t>
            </a:r>
            <a:r>
              <a:rPr lang="pt-BR" sz="1600" spc="254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começar</a:t>
            </a:r>
            <a:r>
              <a:rPr lang="pt-BR" sz="1600" spc="260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a</a:t>
            </a:r>
            <a:r>
              <a:rPr lang="pt-BR" sz="1600" spc="26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soltar</a:t>
            </a:r>
            <a:r>
              <a:rPr lang="pt-BR" sz="1600" spc="260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do</a:t>
            </a:r>
            <a:r>
              <a:rPr lang="pt-BR" sz="1600" spc="229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fundo</a:t>
            </a:r>
            <a:r>
              <a:rPr lang="pt-BR" sz="1600" spc="24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da </a:t>
            </a:r>
            <a:r>
              <a:rPr lang="pt-BR" sz="1600" spc="-28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panela.</a:t>
            </a:r>
            <a:endParaRPr lang="pt-BR" sz="1600" dirty="0">
              <a:latin typeface="Microsoft Sans Serif"/>
              <a:cs typeface="Microsoft Sans Serif"/>
            </a:endParaRPr>
          </a:p>
          <a:p>
            <a:pPr marL="297180" indent="-228600">
              <a:lnSpc>
                <a:spcPct val="100000"/>
              </a:lnSpc>
              <a:spcBef>
                <a:spcPts val="575"/>
              </a:spcBef>
              <a:buFont typeface="Arial"/>
              <a:buAutoNum type="arabicPeriod" startAt="2"/>
              <a:tabLst>
                <a:tab pos="297180" algn="l"/>
              </a:tabLst>
            </a:pPr>
            <a:r>
              <a:rPr lang="pt-BR" sz="1600" spc="-5" dirty="0">
                <a:latin typeface="Microsoft Sans Serif"/>
                <a:cs typeface="Microsoft Sans Serif"/>
              </a:rPr>
              <a:t>Desligar</a:t>
            </a:r>
            <a:r>
              <a:rPr lang="pt-BR" sz="1600" dirty="0">
                <a:latin typeface="Microsoft Sans Serif"/>
                <a:cs typeface="Microsoft Sans Serif"/>
              </a:rPr>
              <a:t> o</a:t>
            </a:r>
            <a:r>
              <a:rPr lang="pt-BR" sz="1600" spc="-3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fogo;</a:t>
            </a:r>
            <a:endParaRPr lang="pt-BR" sz="1600" dirty="0">
              <a:latin typeface="Microsoft Sans Serif"/>
              <a:cs typeface="Microsoft Sans Serif"/>
            </a:endParaRPr>
          </a:p>
          <a:p>
            <a:pPr marL="297180" indent="-228600">
              <a:lnSpc>
                <a:spcPct val="100000"/>
              </a:lnSpc>
              <a:spcBef>
                <a:spcPts val="575"/>
              </a:spcBef>
              <a:buFont typeface="Arial"/>
              <a:buAutoNum type="arabicPeriod" startAt="2"/>
              <a:tabLst>
                <a:tab pos="297180" algn="l"/>
              </a:tabLst>
            </a:pPr>
            <a:r>
              <a:rPr lang="pt-BR" sz="1600" spc="-5" dirty="0">
                <a:latin typeface="Microsoft Sans Serif"/>
                <a:cs typeface="Microsoft Sans Serif"/>
              </a:rPr>
              <a:t>Colocar</a:t>
            </a:r>
            <a:r>
              <a:rPr lang="pt-BR" sz="1600" spc="1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o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brigadeiro em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refratário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de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vidro;</a:t>
            </a:r>
            <a:endParaRPr lang="pt-BR" sz="1600" dirty="0">
              <a:latin typeface="Microsoft Sans Serif"/>
              <a:cs typeface="Microsoft Sans Serif"/>
            </a:endParaRPr>
          </a:p>
          <a:p>
            <a:pPr marL="297180" indent="-228600">
              <a:lnSpc>
                <a:spcPct val="100000"/>
              </a:lnSpc>
              <a:spcBef>
                <a:spcPts val="575"/>
              </a:spcBef>
              <a:buFont typeface="Arial"/>
              <a:buAutoNum type="arabicPeriod" startAt="2"/>
              <a:tabLst>
                <a:tab pos="297180" algn="l"/>
              </a:tabLst>
            </a:pPr>
            <a:r>
              <a:rPr lang="pt-BR" sz="1600" dirty="0">
                <a:latin typeface="Microsoft Sans Serif"/>
                <a:cs typeface="Microsoft Sans Serif"/>
              </a:rPr>
              <a:t>Esperar</a:t>
            </a:r>
            <a:r>
              <a:rPr lang="pt-BR" sz="1600" spc="-1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o</a:t>
            </a:r>
            <a:r>
              <a:rPr lang="pt-BR" sz="1600" spc="-5" dirty="0">
                <a:latin typeface="Microsoft Sans Serif"/>
                <a:cs typeface="Microsoft Sans Serif"/>
              </a:rPr>
              <a:t> brigadeiro</a:t>
            </a:r>
            <a:r>
              <a:rPr lang="pt-BR" sz="1600" spc="-15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esfriar;</a:t>
            </a:r>
            <a:endParaRPr lang="pt-BR" sz="1600" dirty="0">
              <a:latin typeface="Microsoft Sans Serif"/>
              <a:cs typeface="Microsoft Sans Serif"/>
            </a:endParaRPr>
          </a:p>
          <a:p>
            <a:pPr marL="297180" indent="-228600">
              <a:lnSpc>
                <a:spcPct val="100000"/>
              </a:lnSpc>
              <a:spcBef>
                <a:spcPts val="575"/>
              </a:spcBef>
              <a:buFont typeface="Arial"/>
              <a:buAutoNum type="arabicPeriod" startAt="2"/>
              <a:tabLst>
                <a:tab pos="297180" algn="l"/>
              </a:tabLst>
            </a:pPr>
            <a:r>
              <a:rPr lang="pt-BR" sz="1600" spc="-5" dirty="0">
                <a:latin typeface="Microsoft Sans Serif"/>
                <a:cs typeface="Microsoft Sans Serif"/>
              </a:rPr>
              <a:t>Enrolar</a:t>
            </a:r>
            <a:r>
              <a:rPr lang="pt-BR" sz="1600" spc="1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o</a:t>
            </a:r>
            <a:r>
              <a:rPr lang="pt-BR" sz="1600" spc="-5" dirty="0">
                <a:latin typeface="Microsoft Sans Serif"/>
                <a:cs typeface="Microsoft Sans Serif"/>
              </a:rPr>
              <a:t> brigadeiro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em </a:t>
            </a:r>
            <a:r>
              <a:rPr lang="pt-BR" sz="1600" dirty="0">
                <a:latin typeface="Microsoft Sans Serif"/>
                <a:cs typeface="Microsoft Sans Serif"/>
              </a:rPr>
              <a:t>formato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esférico;</a:t>
            </a:r>
            <a:endParaRPr lang="pt-BR" sz="1600" dirty="0">
              <a:latin typeface="Microsoft Sans Serif"/>
              <a:cs typeface="Microsoft Sans Serif"/>
            </a:endParaRPr>
          </a:p>
          <a:p>
            <a:pPr marL="297180" indent="-228600">
              <a:lnSpc>
                <a:spcPct val="100000"/>
              </a:lnSpc>
              <a:spcBef>
                <a:spcPts val="580"/>
              </a:spcBef>
              <a:buFont typeface="Arial"/>
              <a:buAutoNum type="arabicPeriod" startAt="2"/>
              <a:tabLst>
                <a:tab pos="297180" algn="l"/>
              </a:tabLst>
            </a:pPr>
            <a:r>
              <a:rPr lang="pt-BR" sz="1600" dirty="0">
                <a:latin typeface="Microsoft Sans Serif"/>
                <a:cs typeface="Microsoft Sans Serif"/>
              </a:rPr>
              <a:t>Passar</a:t>
            </a:r>
            <a:r>
              <a:rPr lang="pt-BR" sz="1600" spc="1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o </a:t>
            </a:r>
            <a:r>
              <a:rPr lang="pt-BR" sz="1600" spc="-5" dirty="0">
                <a:latin typeface="Microsoft Sans Serif"/>
                <a:cs typeface="Microsoft Sans Serif"/>
              </a:rPr>
              <a:t>brigadeiro</a:t>
            </a:r>
            <a:r>
              <a:rPr lang="pt-BR" sz="160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enrolado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no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granulado;</a:t>
            </a:r>
            <a:endParaRPr lang="pt-BR" sz="1600" dirty="0">
              <a:latin typeface="Microsoft Sans Serif"/>
              <a:cs typeface="Microsoft Sans Serif"/>
            </a:endParaRPr>
          </a:p>
          <a:p>
            <a:pPr marL="297180" indent="-228600">
              <a:lnSpc>
                <a:spcPct val="100000"/>
              </a:lnSpc>
              <a:spcBef>
                <a:spcPts val="575"/>
              </a:spcBef>
              <a:buSzPct val="90909"/>
              <a:buFont typeface="Arial"/>
              <a:buAutoNum type="arabicPeriod" startAt="2"/>
              <a:tabLst>
                <a:tab pos="297180" algn="l"/>
              </a:tabLst>
            </a:pPr>
            <a:r>
              <a:rPr lang="pt-BR" sz="1600" spc="-5" dirty="0">
                <a:latin typeface="Microsoft Sans Serif"/>
                <a:cs typeface="Microsoft Sans Serif"/>
              </a:rPr>
              <a:t>Colocar</a:t>
            </a:r>
            <a:r>
              <a:rPr lang="pt-BR" sz="1600" spc="15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o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brigadeiro</a:t>
            </a:r>
            <a:r>
              <a:rPr lang="pt-BR" sz="1600" dirty="0">
                <a:latin typeface="Microsoft Sans Serif"/>
                <a:cs typeface="Microsoft Sans Serif"/>
              </a:rPr>
              <a:t> na</a:t>
            </a:r>
            <a:r>
              <a:rPr lang="pt-BR" sz="1600" spc="-10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forminha</a:t>
            </a:r>
            <a:r>
              <a:rPr lang="pt-BR" sz="1600" spc="10" dirty="0">
                <a:latin typeface="Microsoft Sans Serif"/>
                <a:cs typeface="Microsoft Sans Serif"/>
              </a:rPr>
              <a:t> </a:t>
            </a:r>
            <a:r>
              <a:rPr lang="pt-BR" sz="1600" dirty="0">
                <a:latin typeface="Microsoft Sans Serif"/>
                <a:cs typeface="Microsoft Sans Serif"/>
              </a:rPr>
              <a:t>de</a:t>
            </a:r>
            <a:r>
              <a:rPr lang="pt-BR" sz="1600" spc="5" dirty="0">
                <a:latin typeface="Microsoft Sans Serif"/>
                <a:cs typeface="Microsoft Sans Serif"/>
              </a:rPr>
              <a:t> </a:t>
            </a:r>
            <a:r>
              <a:rPr lang="pt-BR" sz="1600" spc="-5" dirty="0">
                <a:latin typeface="Microsoft Sans Serif"/>
                <a:cs typeface="Microsoft Sans Serif"/>
              </a:rPr>
              <a:t>papel.</a:t>
            </a:r>
            <a:endParaRPr lang="pt-BR" sz="16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b="1" dirty="0">
              <a:solidFill>
                <a:srgbClr val="FF0000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21391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2755-8E27-4FAF-ACEF-889EAA72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97" y="349910"/>
            <a:ext cx="8596668" cy="762000"/>
          </a:xfrm>
        </p:spPr>
        <p:txBody>
          <a:bodyPr>
            <a:normAutofit/>
          </a:bodyPr>
          <a:lstStyle/>
          <a:p>
            <a:pPr marL="64770">
              <a:lnSpc>
                <a:spcPct val="100000"/>
              </a:lnSpc>
              <a:spcBef>
                <a:spcPts val="100"/>
              </a:spcBef>
              <a:tabLst>
                <a:tab pos="294005" algn="l"/>
                <a:tab pos="294640" algn="l"/>
              </a:tabLst>
            </a:pPr>
            <a:r>
              <a:rPr lang="pt-BR" sz="3600" b="1" spc="-5" dirty="0">
                <a:latin typeface="Arial"/>
                <a:cs typeface="Arial"/>
              </a:rPr>
              <a:t>Para</a:t>
            </a:r>
            <a:r>
              <a:rPr lang="pt-BR" sz="3600" b="1" spc="5" dirty="0">
                <a:latin typeface="Arial"/>
                <a:cs typeface="Arial"/>
              </a:rPr>
              <a:t> </a:t>
            </a:r>
            <a:r>
              <a:rPr lang="pt-BR" sz="3600" b="1" spc="-10" dirty="0">
                <a:latin typeface="Arial"/>
                <a:cs typeface="Arial"/>
              </a:rPr>
              <a:t>que</a:t>
            </a:r>
            <a:r>
              <a:rPr lang="pt-BR" sz="3600" b="1" dirty="0">
                <a:latin typeface="Arial"/>
                <a:cs typeface="Arial"/>
              </a:rPr>
              <a:t> </a:t>
            </a:r>
            <a:r>
              <a:rPr lang="pt-BR" sz="3600" b="1" spc="-10" dirty="0">
                <a:latin typeface="Arial"/>
                <a:cs typeface="Arial"/>
              </a:rPr>
              <a:t>serve</a:t>
            </a:r>
            <a:r>
              <a:rPr lang="pt-BR" sz="3600" b="1" spc="5" dirty="0">
                <a:latin typeface="Arial"/>
                <a:cs typeface="Arial"/>
              </a:rPr>
              <a:t> </a:t>
            </a:r>
            <a:r>
              <a:rPr lang="pt-BR" sz="3600" b="1" spc="-5" dirty="0">
                <a:latin typeface="Arial"/>
                <a:cs typeface="Arial"/>
              </a:rPr>
              <a:t>um</a:t>
            </a:r>
            <a:r>
              <a:rPr lang="pt-BR" sz="3600" b="1" dirty="0">
                <a:latin typeface="Arial"/>
                <a:cs typeface="Arial"/>
              </a:rPr>
              <a:t> </a:t>
            </a:r>
            <a:r>
              <a:rPr lang="pt-BR" sz="3600" b="1" spc="-5" dirty="0">
                <a:latin typeface="Arial"/>
                <a:cs typeface="Arial"/>
              </a:rPr>
              <a:t>algoritmo?</a:t>
            </a:r>
            <a:endParaRPr lang="pt-BR" sz="3600" dirty="0">
              <a:latin typeface="Arial"/>
              <a:cs typeface="Arial"/>
            </a:endParaRPr>
          </a:p>
        </p:txBody>
      </p:sp>
      <p:pic>
        <p:nvPicPr>
          <p:cNvPr id="10" name="Picture 2" descr="Gama Academy | Aprender, Transformar e Impactar">
            <a:extLst>
              <a:ext uri="{FF2B5EF4-FFF2-40B4-BE49-F238E27FC236}">
                <a16:creationId xmlns:a16="http://schemas.microsoft.com/office/drawing/2014/main" id="{C388D474-8B10-4DAA-A524-3A4A0AE3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27" y="349910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4EEA6EB-0EB5-96F8-8A1F-5B0098D2A6D1}"/>
              </a:ext>
            </a:extLst>
          </p:cNvPr>
          <p:cNvSpPr txBox="1"/>
          <p:nvPr/>
        </p:nvSpPr>
        <p:spPr>
          <a:xfrm>
            <a:off x="475803" y="1592847"/>
            <a:ext cx="10803666" cy="4770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8800" marR="10160" lvl="1" indent="-342900">
              <a:lnSpc>
                <a:spcPct val="144200"/>
              </a:lnSpc>
              <a:buFont typeface="Arial" panose="020B0604020202020204" pitchFamily="34" charset="0"/>
              <a:buChar char="•"/>
              <a:tabLst>
                <a:tab pos="444500" algn="l"/>
                <a:tab pos="445134" algn="l"/>
              </a:tabLst>
            </a:pPr>
            <a:r>
              <a:rPr lang="pt-BR" sz="2000" dirty="0">
                <a:latin typeface="Microsoft Sans Serif"/>
                <a:cs typeface="Microsoft Sans Serif"/>
              </a:rPr>
              <a:t>O</a:t>
            </a:r>
            <a:r>
              <a:rPr lang="pt-BR" sz="2000" spc="22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algoritmo</a:t>
            </a:r>
            <a:r>
              <a:rPr lang="pt-BR" sz="2000" spc="21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é</a:t>
            </a:r>
            <a:r>
              <a:rPr lang="pt-BR" sz="2000" spc="21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uma</a:t>
            </a:r>
            <a:r>
              <a:rPr lang="pt-BR" sz="2000" spc="22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sequência</a:t>
            </a:r>
            <a:r>
              <a:rPr lang="pt-BR" sz="2000" spc="21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de</a:t>
            </a:r>
            <a:r>
              <a:rPr lang="pt-BR" sz="2000" spc="21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passos</a:t>
            </a:r>
            <a:r>
              <a:rPr lang="pt-BR" sz="2000" spc="220" dirty="0">
                <a:latin typeface="Microsoft Sans Serif"/>
                <a:cs typeface="Microsoft Sans Serif"/>
              </a:rPr>
              <a:t> </a:t>
            </a:r>
            <a:r>
              <a:rPr lang="pt-BR" sz="2000" spc="-10" dirty="0">
                <a:latin typeface="Microsoft Sans Serif"/>
                <a:cs typeface="Microsoft Sans Serif"/>
              </a:rPr>
              <a:t>lógicos</a:t>
            </a:r>
            <a:r>
              <a:rPr lang="pt-BR" sz="2000" spc="22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e</a:t>
            </a:r>
            <a:r>
              <a:rPr lang="pt-BR" sz="2000" spc="21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finitos</a:t>
            </a:r>
            <a:r>
              <a:rPr lang="pt-BR" sz="2000" spc="22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que</a:t>
            </a:r>
            <a:r>
              <a:rPr lang="pt-BR" sz="2000" spc="21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permite </a:t>
            </a:r>
            <a:r>
              <a:rPr lang="pt-BR" sz="2000" spc="-30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solucionar problemas;</a:t>
            </a:r>
          </a:p>
          <a:p>
            <a:pPr marL="558800" marR="10160" lvl="1" indent="-342900">
              <a:lnSpc>
                <a:spcPct val="144200"/>
              </a:lnSpc>
              <a:buFont typeface="Arial" panose="020B0604020202020204" pitchFamily="34" charset="0"/>
              <a:buChar char="•"/>
              <a:tabLst>
                <a:tab pos="444500" algn="l"/>
                <a:tab pos="445134" algn="l"/>
              </a:tabLst>
            </a:pPr>
            <a:endParaRPr lang="pt-BR" sz="2000" dirty="0">
              <a:latin typeface="Microsoft Sans Serif"/>
              <a:cs typeface="Microsoft Sans Serif"/>
            </a:endParaRPr>
          </a:p>
          <a:p>
            <a:pPr marL="558800" marR="10160" lvl="1" indent="-342900">
              <a:lnSpc>
                <a:spcPts val="2080"/>
              </a:lnSpc>
              <a:spcBef>
                <a:spcPts val="160"/>
              </a:spcBef>
              <a:buFont typeface="Arial" panose="020B0604020202020204" pitchFamily="34" charset="0"/>
              <a:buChar char="•"/>
              <a:tabLst>
                <a:tab pos="444500" algn="l"/>
                <a:tab pos="445134" algn="l"/>
              </a:tabLst>
            </a:pPr>
            <a:r>
              <a:rPr lang="pt-BR" sz="2000" dirty="0">
                <a:latin typeface="Microsoft Sans Serif"/>
                <a:cs typeface="Microsoft Sans Serif"/>
              </a:rPr>
              <a:t>O</a:t>
            </a:r>
            <a:r>
              <a:rPr lang="pt-BR" sz="2000" spc="60" dirty="0">
                <a:latin typeface="Microsoft Sans Serif"/>
                <a:cs typeface="Microsoft Sans Serif"/>
              </a:rPr>
              <a:t> </a:t>
            </a:r>
            <a:r>
              <a:rPr lang="pt-BR" sz="2000" spc="-10" dirty="0">
                <a:latin typeface="Microsoft Sans Serif"/>
                <a:cs typeface="Microsoft Sans Serif"/>
              </a:rPr>
              <a:t>objetivo</a:t>
            </a:r>
            <a:r>
              <a:rPr lang="pt-BR" sz="2000" spc="7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de</a:t>
            </a:r>
            <a:r>
              <a:rPr lang="pt-BR" sz="2000" spc="6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aprender</a:t>
            </a:r>
            <a:r>
              <a:rPr lang="pt-BR" sz="2000" spc="6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a</a:t>
            </a:r>
            <a:r>
              <a:rPr lang="pt-BR" sz="2000" spc="7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criar</a:t>
            </a:r>
            <a:r>
              <a:rPr lang="pt-BR" sz="2000" spc="5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algoritmos</a:t>
            </a:r>
            <a:r>
              <a:rPr lang="pt-BR" sz="2000" spc="5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é</a:t>
            </a:r>
            <a:r>
              <a:rPr lang="pt-BR" sz="2000" spc="70" dirty="0">
                <a:latin typeface="Microsoft Sans Serif"/>
                <a:cs typeface="Microsoft Sans Serif"/>
              </a:rPr>
              <a:t> </a:t>
            </a:r>
            <a:r>
              <a:rPr lang="pt-BR" sz="2000" spc="-10" dirty="0">
                <a:latin typeface="Microsoft Sans Serif"/>
                <a:cs typeface="Microsoft Sans Serif"/>
              </a:rPr>
              <a:t>que</a:t>
            </a:r>
            <a:r>
              <a:rPr lang="pt-BR" sz="2000" spc="7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este</a:t>
            </a:r>
            <a:r>
              <a:rPr lang="pt-BR" sz="2000" spc="6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é</a:t>
            </a:r>
            <a:r>
              <a:rPr lang="pt-BR" sz="2000" spc="5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a</a:t>
            </a:r>
            <a:r>
              <a:rPr lang="pt-BR" sz="2000" spc="5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base</a:t>
            </a:r>
            <a:r>
              <a:rPr lang="pt-BR" sz="2000" spc="70" dirty="0">
                <a:latin typeface="Microsoft Sans Serif"/>
                <a:cs typeface="Microsoft Sans Serif"/>
              </a:rPr>
              <a:t> </a:t>
            </a:r>
            <a:r>
              <a:rPr lang="pt-BR" sz="2000" spc="-15" dirty="0">
                <a:latin typeface="Microsoft Sans Serif"/>
                <a:cs typeface="Microsoft Sans Serif"/>
              </a:rPr>
              <a:t>de </a:t>
            </a:r>
            <a:r>
              <a:rPr lang="pt-BR" sz="2000" spc="-30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conhecimentos</a:t>
            </a:r>
            <a:r>
              <a:rPr lang="pt-BR" sz="2000" dirty="0">
                <a:latin typeface="Microsoft Sans Serif"/>
                <a:cs typeface="Microsoft Sans Serif"/>
              </a:rPr>
              <a:t> para </a:t>
            </a:r>
            <a:r>
              <a:rPr lang="pt-BR" sz="2000" spc="-5" dirty="0">
                <a:latin typeface="Microsoft Sans Serif"/>
                <a:cs typeface="Microsoft Sans Serif"/>
              </a:rPr>
              <a:t>as</a:t>
            </a:r>
            <a:r>
              <a:rPr lang="pt-BR" sz="2000" spc="1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linguagens</a:t>
            </a:r>
            <a:r>
              <a:rPr lang="pt-BR" sz="2000" spc="10" dirty="0">
                <a:latin typeface="Microsoft Sans Serif"/>
                <a:cs typeface="Microsoft Sans Serif"/>
              </a:rPr>
              <a:t> </a:t>
            </a:r>
            <a:r>
              <a:rPr lang="pt-BR" sz="2000" dirty="0">
                <a:latin typeface="Microsoft Sans Serif"/>
                <a:cs typeface="Microsoft Sans Serif"/>
              </a:rPr>
              <a:t>de</a:t>
            </a:r>
            <a:r>
              <a:rPr lang="pt-BR" sz="2000" spc="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programação;</a:t>
            </a:r>
          </a:p>
          <a:p>
            <a:pPr marL="558800" marR="10160" lvl="1" indent="-342900">
              <a:lnSpc>
                <a:spcPts val="2080"/>
              </a:lnSpc>
              <a:spcBef>
                <a:spcPts val="160"/>
              </a:spcBef>
              <a:buFont typeface="Arial" panose="020B0604020202020204" pitchFamily="34" charset="0"/>
              <a:buChar char="•"/>
              <a:tabLst>
                <a:tab pos="444500" algn="l"/>
                <a:tab pos="445134" algn="l"/>
              </a:tabLst>
            </a:pPr>
            <a:endParaRPr lang="pt-BR" sz="2000" dirty="0">
              <a:latin typeface="Microsoft Sans Serif"/>
              <a:cs typeface="Microsoft Sans Serif"/>
            </a:endParaRPr>
          </a:p>
          <a:p>
            <a:pPr marL="558165" lvl="1" indent="-342900">
              <a:lnSpc>
                <a:spcPct val="100000"/>
              </a:lnSpc>
              <a:spcBef>
                <a:spcPts val="445"/>
              </a:spcBef>
              <a:buFont typeface="Arial" panose="020B0604020202020204" pitchFamily="34" charset="0"/>
              <a:buChar char="•"/>
              <a:tabLst>
                <a:tab pos="444500" algn="l"/>
                <a:tab pos="445134" algn="l"/>
              </a:tabLst>
            </a:pPr>
            <a:r>
              <a:rPr lang="pt-BR" sz="2000" dirty="0">
                <a:latin typeface="Microsoft Sans Serif"/>
                <a:cs typeface="Microsoft Sans Serif"/>
              </a:rPr>
              <a:t>Em</a:t>
            </a:r>
            <a:r>
              <a:rPr lang="pt-BR" sz="2000" spc="12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geral,</a:t>
            </a:r>
            <a:r>
              <a:rPr lang="pt-BR" sz="2000" spc="12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existem</a:t>
            </a:r>
            <a:r>
              <a:rPr lang="pt-BR" sz="2000" spc="10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muitas</a:t>
            </a:r>
            <a:r>
              <a:rPr lang="pt-BR" sz="2000" spc="11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maneiras</a:t>
            </a:r>
            <a:r>
              <a:rPr lang="pt-BR" sz="2000" spc="114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de</a:t>
            </a:r>
            <a:r>
              <a:rPr lang="pt-BR" sz="2000" spc="114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resolver</a:t>
            </a:r>
            <a:r>
              <a:rPr lang="pt-BR" sz="2000" spc="12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o</a:t>
            </a:r>
            <a:r>
              <a:rPr lang="pt-BR" sz="2000" spc="12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mesmo</a:t>
            </a:r>
            <a:r>
              <a:rPr lang="pt-BR" sz="2000" spc="12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problema.</a:t>
            </a:r>
            <a:r>
              <a:rPr lang="pt-BR" sz="2000" spc="12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Ou</a:t>
            </a:r>
            <a:r>
              <a:rPr lang="pt-BR" sz="200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seja,</a:t>
            </a:r>
            <a:r>
              <a:rPr lang="pt-BR" sz="2000" spc="2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podem</a:t>
            </a:r>
            <a:r>
              <a:rPr lang="pt-BR" sz="2000" spc="3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ser</a:t>
            </a:r>
            <a:r>
              <a:rPr lang="pt-BR" sz="2000" spc="2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criados</a:t>
            </a:r>
            <a:r>
              <a:rPr lang="pt-BR" sz="2000" spc="20" dirty="0">
                <a:latin typeface="Microsoft Sans Serif"/>
                <a:cs typeface="Microsoft Sans Serif"/>
              </a:rPr>
              <a:t> </a:t>
            </a:r>
            <a:r>
              <a:rPr lang="pt-BR" sz="2000" spc="-10" dirty="0">
                <a:latin typeface="Microsoft Sans Serif"/>
                <a:cs typeface="Microsoft Sans Serif"/>
              </a:rPr>
              <a:t>vários</a:t>
            </a:r>
            <a:r>
              <a:rPr lang="pt-BR" sz="2000" spc="2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algoritmos</a:t>
            </a:r>
            <a:r>
              <a:rPr lang="pt-BR" sz="2000" spc="1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diferentes</a:t>
            </a:r>
            <a:r>
              <a:rPr lang="pt-BR" sz="2000" spc="20" dirty="0">
                <a:latin typeface="Microsoft Sans Serif"/>
                <a:cs typeface="Microsoft Sans Serif"/>
              </a:rPr>
              <a:t> </a:t>
            </a:r>
            <a:r>
              <a:rPr lang="pt-BR" sz="2000" spc="-10" dirty="0">
                <a:latin typeface="Microsoft Sans Serif"/>
                <a:cs typeface="Microsoft Sans Serif"/>
              </a:rPr>
              <a:t>para</a:t>
            </a:r>
            <a:r>
              <a:rPr lang="pt-BR" sz="2000" spc="3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resolver</a:t>
            </a:r>
            <a:r>
              <a:rPr lang="pt-BR" sz="2000" spc="2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o </a:t>
            </a:r>
            <a:r>
              <a:rPr lang="pt-BR" sz="2000" spc="-30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mesmo</a:t>
            </a:r>
            <a:r>
              <a:rPr lang="pt-BR" sz="200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problema;</a:t>
            </a:r>
          </a:p>
          <a:p>
            <a:pPr marL="787400" marR="12700" indent="-342900">
              <a:lnSpc>
                <a:spcPct val="1433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pt-BR" sz="2000" dirty="0">
              <a:latin typeface="Microsoft Sans Serif"/>
              <a:cs typeface="Microsoft Sans Serif"/>
            </a:endParaRPr>
          </a:p>
          <a:p>
            <a:pPr marL="558800" marR="5080" lvl="1" indent="-342900">
              <a:lnSpc>
                <a:spcPct val="143300"/>
              </a:lnSpc>
              <a:spcBef>
                <a:spcPts val="15"/>
              </a:spcBef>
              <a:buFont typeface="Arial" panose="020B0604020202020204" pitchFamily="34" charset="0"/>
              <a:buChar char="•"/>
              <a:tabLst>
                <a:tab pos="444500" algn="l"/>
                <a:tab pos="445134" algn="l"/>
              </a:tabLst>
            </a:pPr>
            <a:r>
              <a:rPr lang="pt-BR" sz="2000" spc="-5" dirty="0">
                <a:latin typeface="Microsoft Sans Serif"/>
                <a:cs typeface="Microsoft Sans Serif"/>
              </a:rPr>
              <a:t>Assim,</a:t>
            </a:r>
            <a:r>
              <a:rPr lang="pt-BR" sz="2000" spc="1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ao</a:t>
            </a:r>
            <a:r>
              <a:rPr lang="pt-BR" sz="2000" spc="3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criarmos</a:t>
            </a:r>
            <a:r>
              <a:rPr lang="pt-BR" sz="2000" spc="30" dirty="0">
                <a:latin typeface="Microsoft Sans Serif"/>
                <a:cs typeface="Microsoft Sans Serif"/>
              </a:rPr>
              <a:t> </a:t>
            </a:r>
            <a:r>
              <a:rPr lang="pt-BR" sz="2000" spc="-10" dirty="0">
                <a:latin typeface="Microsoft Sans Serif"/>
                <a:cs typeface="Microsoft Sans Serif"/>
              </a:rPr>
              <a:t>um</a:t>
            </a:r>
            <a:r>
              <a:rPr lang="pt-BR" sz="2000" spc="2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algoritmo,</a:t>
            </a:r>
            <a:r>
              <a:rPr lang="pt-BR" sz="2000" spc="3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indicamos</a:t>
            </a:r>
            <a:r>
              <a:rPr lang="pt-BR" sz="2000" spc="15" dirty="0">
                <a:latin typeface="Microsoft Sans Serif"/>
                <a:cs typeface="Microsoft Sans Serif"/>
              </a:rPr>
              <a:t> </a:t>
            </a:r>
            <a:r>
              <a:rPr lang="pt-BR" sz="2000" dirty="0">
                <a:latin typeface="Microsoft Sans Serif"/>
                <a:cs typeface="Microsoft Sans Serif"/>
              </a:rPr>
              <a:t>uma</a:t>
            </a:r>
            <a:r>
              <a:rPr lang="pt-BR" sz="2000" spc="2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dentre</a:t>
            </a:r>
            <a:r>
              <a:rPr lang="pt-BR" sz="2000" spc="35" dirty="0">
                <a:latin typeface="Microsoft Sans Serif"/>
                <a:cs typeface="Microsoft Sans Serif"/>
              </a:rPr>
              <a:t> </a:t>
            </a:r>
            <a:r>
              <a:rPr lang="pt-BR" sz="2000" dirty="0">
                <a:latin typeface="Microsoft Sans Serif"/>
                <a:cs typeface="Microsoft Sans Serif"/>
              </a:rPr>
              <a:t>várias</a:t>
            </a:r>
            <a:r>
              <a:rPr lang="pt-BR" sz="2000" spc="30" dirty="0">
                <a:latin typeface="Microsoft Sans Serif"/>
                <a:cs typeface="Microsoft Sans Serif"/>
              </a:rPr>
              <a:t> </a:t>
            </a:r>
            <a:r>
              <a:rPr lang="pt-BR" sz="2000" dirty="0">
                <a:latin typeface="Microsoft Sans Serif"/>
                <a:cs typeface="Microsoft Sans Serif"/>
              </a:rPr>
              <a:t>possíveis </a:t>
            </a:r>
            <a:r>
              <a:rPr lang="pt-BR" sz="2000" spc="-30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sequências</a:t>
            </a:r>
            <a:r>
              <a:rPr lang="pt-BR" sz="2000" spc="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de</a:t>
            </a:r>
            <a:r>
              <a:rPr lang="pt-BR" sz="2000" spc="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passos</a:t>
            </a:r>
            <a:r>
              <a:rPr lang="pt-BR" sz="2000" spc="-1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para</a:t>
            </a:r>
            <a:r>
              <a:rPr lang="pt-BR" sz="2000" spc="1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solucionar</a:t>
            </a:r>
            <a:r>
              <a:rPr lang="pt-BR" sz="2000" spc="1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o</a:t>
            </a:r>
            <a:r>
              <a:rPr lang="pt-BR" sz="2000" spc="1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problema</a:t>
            </a:r>
            <a:r>
              <a:rPr lang="pt-BR" sz="1100" spc="-5" dirty="0">
                <a:latin typeface="Microsoft Sans Serif"/>
                <a:cs typeface="Microsoft Sans Serif"/>
              </a:rPr>
              <a:t>.</a:t>
            </a:r>
            <a:endParaRPr lang="pt-BR" sz="11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b="1" dirty="0">
              <a:solidFill>
                <a:srgbClr val="FF0000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8128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2755-8E27-4FAF-ACEF-889EAA72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97" y="349910"/>
            <a:ext cx="8596668" cy="762000"/>
          </a:xfrm>
        </p:spPr>
        <p:txBody>
          <a:bodyPr>
            <a:normAutofit/>
          </a:bodyPr>
          <a:lstStyle/>
          <a:p>
            <a:pPr marL="67945">
              <a:lnSpc>
                <a:spcPct val="100000"/>
              </a:lnSpc>
              <a:spcBef>
                <a:spcPts val="590"/>
              </a:spcBef>
              <a:tabLst>
                <a:tab pos="296545" algn="l"/>
                <a:tab pos="297180" algn="l"/>
              </a:tabLst>
            </a:pPr>
            <a:r>
              <a:rPr lang="pt-BR" sz="3600" b="1" spc="-5" dirty="0">
                <a:latin typeface="Arial"/>
                <a:cs typeface="Arial"/>
              </a:rPr>
              <a:t>Algoritmo</a:t>
            </a:r>
            <a:r>
              <a:rPr lang="pt-BR" sz="3600" b="1" spc="-10" dirty="0">
                <a:latin typeface="Arial"/>
                <a:cs typeface="Arial"/>
              </a:rPr>
              <a:t> </a:t>
            </a:r>
            <a:r>
              <a:rPr lang="pt-BR" sz="3600" b="1" spc="-5" dirty="0">
                <a:latin typeface="Arial"/>
                <a:cs typeface="Arial"/>
              </a:rPr>
              <a:t>computacional</a:t>
            </a:r>
            <a:endParaRPr lang="pt-BR" sz="3600" dirty="0">
              <a:latin typeface="Arial"/>
              <a:cs typeface="Arial"/>
            </a:endParaRPr>
          </a:p>
        </p:txBody>
      </p:sp>
      <p:pic>
        <p:nvPicPr>
          <p:cNvPr id="10" name="Picture 2" descr="Gama Academy | Aprender, Transformar e Impactar">
            <a:extLst>
              <a:ext uri="{FF2B5EF4-FFF2-40B4-BE49-F238E27FC236}">
                <a16:creationId xmlns:a16="http://schemas.microsoft.com/office/drawing/2014/main" id="{C388D474-8B10-4DAA-A524-3A4A0AE3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27" y="349910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4EEA6EB-0EB5-96F8-8A1F-5B0098D2A6D1}"/>
              </a:ext>
            </a:extLst>
          </p:cNvPr>
          <p:cNvSpPr txBox="1"/>
          <p:nvPr/>
        </p:nvSpPr>
        <p:spPr>
          <a:xfrm>
            <a:off x="475803" y="1592847"/>
            <a:ext cx="108036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spc="-5" dirty="0">
                <a:latin typeface="Microsoft Sans Serif"/>
                <a:cs typeface="Microsoft Sans Serif"/>
              </a:rPr>
              <a:t>Para que </a:t>
            </a:r>
            <a:r>
              <a:rPr lang="pt-BR" sz="2400" spc="-10" dirty="0">
                <a:latin typeface="Microsoft Sans Serif"/>
                <a:cs typeface="Microsoft Sans Serif"/>
              </a:rPr>
              <a:t>um </a:t>
            </a:r>
            <a:r>
              <a:rPr lang="pt-BR" sz="2400" spc="-5" dirty="0">
                <a:latin typeface="Microsoft Sans Serif"/>
                <a:cs typeface="Microsoft Sans Serif"/>
              </a:rPr>
              <a:t>computador possa desempenhar uma tarefa é necessário </a:t>
            </a:r>
            <a:r>
              <a:rPr lang="pt-BR" sz="240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que</a:t>
            </a:r>
            <a:r>
              <a:rPr lang="pt-BR" sz="2400" dirty="0">
                <a:latin typeface="Microsoft Sans Serif"/>
                <a:cs typeface="Microsoft Sans Serif"/>
              </a:rPr>
              <a:t> esta</a:t>
            </a:r>
            <a:r>
              <a:rPr lang="pt-BR" sz="2400" spc="5" dirty="0">
                <a:latin typeface="Microsoft Sans Serif"/>
                <a:cs typeface="Microsoft Sans Serif"/>
              </a:rPr>
              <a:t> </a:t>
            </a:r>
            <a:r>
              <a:rPr lang="pt-BR" sz="2400" spc="-10" dirty="0">
                <a:latin typeface="Microsoft Sans Serif"/>
                <a:cs typeface="Microsoft Sans Serif"/>
              </a:rPr>
              <a:t>seja</a:t>
            </a:r>
            <a:r>
              <a:rPr lang="pt-BR" sz="2400" spc="-5" dirty="0">
                <a:latin typeface="Microsoft Sans Serif"/>
                <a:cs typeface="Microsoft Sans Serif"/>
              </a:rPr>
              <a:t> detalhada,</a:t>
            </a:r>
            <a:r>
              <a:rPr lang="pt-BR" sz="240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passo</a:t>
            </a:r>
            <a:r>
              <a:rPr lang="pt-BR" sz="240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a</a:t>
            </a:r>
            <a:r>
              <a:rPr lang="pt-BR" sz="240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passo,</a:t>
            </a:r>
            <a:r>
              <a:rPr lang="pt-BR" sz="2400" dirty="0">
                <a:latin typeface="Microsoft Sans Serif"/>
                <a:cs typeface="Microsoft Sans Serif"/>
              </a:rPr>
              <a:t> </a:t>
            </a:r>
            <a:r>
              <a:rPr lang="pt-BR" sz="2400" spc="-10" dirty="0">
                <a:latin typeface="Microsoft Sans Serif"/>
                <a:cs typeface="Microsoft Sans Serif"/>
              </a:rPr>
              <a:t>em</a:t>
            </a:r>
            <a:r>
              <a:rPr lang="pt-BR" sz="2400" spc="-5" dirty="0">
                <a:latin typeface="Microsoft Sans Serif"/>
                <a:cs typeface="Microsoft Sans Serif"/>
              </a:rPr>
              <a:t> uma</a:t>
            </a:r>
            <a:r>
              <a:rPr lang="pt-BR" sz="2400" dirty="0">
                <a:latin typeface="Microsoft Sans Serif"/>
                <a:cs typeface="Microsoft Sans Serif"/>
              </a:rPr>
              <a:t> </a:t>
            </a:r>
            <a:r>
              <a:rPr lang="pt-BR" sz="2400" spc="-10" dirty="0">
                <a:latin typeface="Microsoft Sans Serif"/>
                <a:cs typeface="Microsoft Sans Serif"/>
              </a:rPr>
              <a:t>linguagem </a:t>
            </a:r>
            <a:r>
              <a:rPr lang="pt-BR" sz="2400" spc="-5" dirty="0">
                <a:latin typeface="Microsoft Sans Serif"/>
                <a:cs typeface="Microsoft Sans Serif"/>
              </a:rPr>
              <a:t> </a:t>
            </a:r>
            <a:r>
              <a:rPr lang="pt-BR" sz="2400" dirty="0">
                <a:latin typeface="Microsoft Sans Serif"/>
                <a:cs typeface="Microsoft Sans Serif"/>
              </a:rPr>
              <a:t>compreensível</a:t>
            </a:r>
            <a:r>
              <a:rPr lang="pt-BR" sz="2400" spc="1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pela</a:t>
            </a:r>
            <a:r>
              <a:rPr lang="pt-BR" sz="2400" spc="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máquina,</a:t>
            </a:r>
            <a:r>
              <a:rPr lang="pt-BR" sz="2400" spc="1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por</a:t>
            </a:r>
            <a:r>
              <a:rPr lang="pt-BR" sz="2400" spc="1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meio</a:t>
            </a:r>
            <a:r>
              <a:rPr lang="pt-BR" sz="2400" spc="5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de</a:t>
            </a:r>
            <a:r>
              <a:rPr lang="pt-BR" sz="2400" spc="10" dirty="0">
                <a:latin typeface="Microsoft Sans Serif"/>
                <a:cs typeface="Microsoft Sans Serif"/>
              </a:rPr>
              <a:t> </a:t>
            </a:r>
            <a:r>
              <a:rPr lang="pt-BR" sz="2400" spc="-5" dirty="0">
                <a:latin typeface="Microsoft Sans Serif"/>
                <a:cs typeface="Microsoft Sans Serif"/>
              </a:rPr>
              <a:t>um...</a:t>
            </a:r>
            <a:r>
              <a:rPr lang="pt-BR" sz="2400" spc="35" dirty="0">
                <a:latin typeface="Microsoft Sans Serif"/>
                <a:cs typeface="Microsoft Sans Serif"/>
              </a:rPr>
              <a:t> </a:t>
            </a:r>
            <a:r>
              <a:rPr lang="pt-BR" sz="2400" b="1" spc="-5" dirty="0">
                <a:latin typeface="Arial"/>
                <a:cs typeface="Arial"/>
              </a:rPr>
              <a:t>Programa</a:t>
            </a:r>
            <a:r>
              <a:rPr lang="pt-BR" sz="2400" spc="-5" dirty="0">
                <a:latin typeface="Microsoft Sans Serif"/>
                <a:cs typeface="Microsoft Sans Serif"/>
              </a:rPr>
              <a:t>.</a:t>
            </a:r>
            <a:endParaRPr lang="pt-BR" sz="24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b="1" dirty="0">
              <a:solidFill>
                <a:srgbClr val="FF0000"/>
              </a:solidFill>
              <a:latin typeface="inheri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E119F2-45B5-F0B5-B31B-CFCFAD287DD5}"/>
              </a:ext>
            </a:extLst>
          </p:cNvPr>
          <p:cNvSpPr txBox="1"/>
          <p:nvPr/>
        </p:nvSpPr>
        <p:spPr>
          <a:xfrm>
            <a:off x="475803" y="2942659"/>
            <a:ext cx="10803666" cy="1505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9980" marR="714375" indent="-617855" algn="ctr">
              <a:lnSpc>
                <a:spcPct val="143600"/>
              </a:lnSpc>
              <a:spcBef>
                <a:spcPts val="5"/>
              </a:spcBef>
            </a:pP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Um programa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computador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é um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algoritmo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escrito em um </a:t>
            </a:r>
            <a:r>
              <a:rPr lang="pt-BR" sz="1800" b="1" spc="-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formato</a:t>
            </a:r>
            <a:endParaRPr lang="pt-BR" b="1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109980" marR="714375" indent="-617855" algn="ctr">
              <a:lnSpc>
                <a:spcPct val="143600"/>
              </a:lnSpc>
              <a:spcBef>
                <a:spcPts val="5"/>
              </a:spcBef>
            </a:pP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compreensível</a:t>
            </a:r>
            <a:r>
              <a:rPr lang="pt-BR"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Arial"/>
                <a:cs typeface="Arial"/>
              </a:rPr>
              <a:t>pelo</a:t>
            </a:r>
            <a:r>
              <a:rPr lang="pt-BR" sz="1800" b="1" spc="-5" dirty="0">
                <a:solidFill>
                  <a:srgbClr val="FF0000"/>
                </a:solidFill>
                <a:latin typeface="Arial"/>
                <a:cs typeface="Arial"/>
              </a:rPr>
              <a:t> computador.</a:t>
            </a:r>
            <a:endParaRPr lang="pt-BR" sz="18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pt-BR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pt-BR" sz="2000" dirty="0">
              <a:latin typeface="Arial"/>
              <a:cs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ACB493-D0D9-CED7-9C93-3673F712C30D}"/>
              </a:ext>
            </a:extLst>
          </p:cNvPr>
          <p:cNvSpPr txBox="1"/>
          <p:nvPr/>
        </p:nvSpPr>
        <p:spPr>
          <a:xfrm>
            <a:off x="475803" y="4091062"/>
            <a:ext cx="11361356" cy="2239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6870" marR="8255" indent="-342900">
              <a:lnSpc>
                <a:spcPct val="1433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2570" algn="l"/>
                <a:tab pos="243204" algn="l"/>
              </a:tabLst>
            </a:pPr>
            <a:r>
              <a:rPr lang="pt-BR" sz="2000" spc="-5" dirty="0">
                <a:latin typeface="Microsoft Sans Serif"/>
                <a:cs typeface="Microsoft Sans Serif"/>
              </a:rPr>
              <a:t>Na</a:t>
            </a:r>
            <a:r>
              <a:rPr lang="pt-BR" sz="2000" spc="8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elaboração</a:t>
            </a:r>
            <a:r>
              <a:rPr lang="pt-BR" sz="2000" spc="7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de</a:t>
            </a:r>
            <a:r>
              <a:rPr lang="pt-BR" sz="2000" spc="70" dirty="0">
                <a:latin typeface="Microsoft Sans Serif"/>
                <a:cs typeface="Microsoft Sans Serif"/>
              </a:rPr>
              <a:t> </a:t>
            </a:r>
            <a:r>
              <a:rPr lang="pt-BR" sz="2000" spc="-10" dirty="0">
                <a:latin typeface="Microsoft Sans Serif"/>
                <a:cs typeface="Microsoft Sans Serif"/>
              </a:rPr>
              <a:t>um</a:t>
            </a:r>
            <a:r>
              <a:rPr lang="pt-BR" sz="2000" spc="7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algoritmo</a:t>
            </a:r>
            <a:r>
              <a:rPr lang="pt-BR" sz="2000" spc="7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devem</a:t>
            </a:r>
            <a:r>
              <a:rPr lang="pt-BR" sz="2000" spc="90" dirty="0">
                <a:latin typeface="Microsoft Sans Serif"/>
                <a:cs typeface="Microsoft Sans Serif"/>
              </a:rPr>
              <a:t> </a:t>
            </a:r>
            <a:r>
              <a:rPr lang="pt-BR" sz="2000" spc="-10" dirty="0">
                <a:latin typeface="Microsoft Sans Serif"/>
                <a:cs typeface="Microsoft Sans Serif"/>
              </a:rPr>
              <a:t>ser</a:t>
            </a:r>
            <a:r>
              <a:rPr lang="pt-BR" sz="2000" spc="7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especificadas</a:t>
            </a:r>
            <a:r>
              <a:rPr lang="pt-BR" sz="2000" spc="6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ações</a:t>
            </a:r>
            <a:r>
              <a:rPr lang="pt-BR" sz="2000" spc="6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claras</a:t>
            </a:r>
            <a:r>
              <a:rPr lang="pt-BR" sz="2000" spc="7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e </a:t>
            </a:r>
            <a:r>
              <a:rPr lang="pt-BR" sz="2000" spc="-30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precisas</a:t>
            </a:r>
            <a:r>
              <a:rPr lang="pt-BR" sz="2000" spc="1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que</a:t>
            </a:r>
            <a:r>
              <a:rPr lang="pt-BR" sz="2000" spc="1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resultem</a:t>
            </a:r>
            <a:r>
              <a:rPr lang="pt-BR" sz="2000" spc="1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na</a:t>
            </a:r>
            <a:r>
              <a:rPr lang="pt-BR" sz="2000" spc="1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solução</a:t>
            </a:r>
            <a:r>
              <a:rPr lang="pt-BR" sz="2000" spc="10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do</a:t>
            </a:r>
            <a:r>
              <a:rPr lang="pt-BR" sz="2000" spc="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problema</a:t>
            </a:r>
            <a:r>
              <a:rPr lang="pt-BR" sz="2000" spc="15" dirty="0">
                <a:latin typeface="Microsoft Sans Serif"/>
                <a:cs typeface="Microsoft Sans Serif"/>
              </a:rPr>
              <a:t> </a:t>
            </a:r>
            <a:r>
              <a:rPr lang="pt-BR" sz="2000" spc="-5" dirty="0">
                <a:latin typeface="Microsoft Sans Serif"/>
                <a:cs typeface="Microsoft Sans Serif"/>
              </a:rPr>
              <a:t>proposto;</a:t>
            </a:r>
            <a:endParaRPr lang="pt-BR" sz="2000" dirty="0">
              <a:latin typeface="Microsoft Sans Serif"/>
              <a:cs typeface="Microsoft Sans Serif"/>
            </a:endParaRPr>
          </a:p>
          <a:p>
            <a:pPr marL="356870" marR="8255" indent="-342900">
              <a:lnSpc>
                <a:spcPct val="1433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2570" algn="l"/>
                <a:tab pos="243204" algn="l"/>
              </a:tabLst>
            </a:pPr>
            <a:r>
              <a:rPr lang="pt-BR" sz="2000" spc="-5" dirty="0">
                <a:latin typeface="Microsoft Sans Serif"/>
                <a:cs typeface="Microsoft Sans Serif"/>
              </a:rPr>
              <a:t>A lógica está na correta sequência de passos que deve ser seguida para  alcançar um objetivo específico;</a:t>
            </a:r>
          </a:p>
          <a:p>
            <a:pPr marL="356870" marR="8255" indent="-342900">
              <a:lnSpc>
                <a:spcPct val="1433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2570" algn="l"/>
                <a:tab pos="243204" algn="l"/>
              </a:tabLst>
            </a:pPr>
            <a:r>
              <a:rPr lang="pt-BR" sz="2000" spc="-5" dirty="0">
                <a:latin typeface="Microsoft Sans Serif"/>
                <a:cs typeface="Microsoft Sans Serif"/>
              </a:rPr>
              <a:t>O grau de detalhe do algoritmo dependerá da situação em que o  programador se encontra.</a:t>
            </a:r>
          </a:p>
        </p:txBody>
      </p:sp>
    </p:spTree>
    <p:extLst>
      <p:ext uri="{BB962C8B-B14F-4D97-AF65-F5344CB8AC3E}">
        <p14:creationId xmlns:p14="http://schemas.microsoft.com/office/powerpoint/2010/main" val="26136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2755-8E27-4FAF-ACEF-889EAA72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97" y="349910"/>
            <a:ext cx="8596668" cy="762000"/>
          </a:xfrm>
        </p:spPr>
        <p:txBody>
          <a:bodyPr>
            <a:normAutofit/>
          </a:bodyPr>
          <a:lstStyle/>
          <a:p>
            <a:pPr marL="67945">
              <a:lnSpc>
                <a:spcPct val="100000"/>
              </a:lnSpc>
              <a:spcBef>
                <a:spcPts val="590"/>
              </a:spcBef>
              <a:tabLst>
                <a:tab pos="296545" algn="l"/>
                <a:tab pos="297180" algn="l"/>
              </a:tabLst>
            </a:pPr>
            <a:r>
              <a:rPr lang="pt-BR" sz="3600" b="1" spc="-5" dirty="0">
                <a:latin typeface="Arial"/>
                <a:cs typeface="Arial"/>
              </a:rPr>
              <a:t>Propriedades essenciais</a:t>
            </a:r>
            <a:endParaRPr lang="pt-BR" sz="3600" dirty="0">
              <a:latin typeface="Arial"/>
              <a:cs typeface="Arial"/>
            </a:endParaRPr>
          </a:p>
        </p:txBody>
      </p:sp>
      <p:pic>
        <p:nvPicPr>
          <p:cNvPr id="10" name="Picture 2" descr="Gama Academy | Aprender, Transformar e Impactar">
            <a:extLst>
              <a:ext uri="{FF2B5EF4-FFF2-40B4-BE49-F238E27FC236}">
                <a16:creationId xmlns:a16="http://schemas.microsoft.com/office/drawing/2014/main" id="{C388D474-8B10-4DAA-A524-3A4A0AE3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27" y="349910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19">
            <a:extLst>
              <a:ext uri="{FF2B5EF4-FFF2-40B4-BE49-F238E27FC236}">
                <a16:creationId xmlns:a16="http://schemas.microsoft.com/office/drawing/2014/main" id="{784D8E23-A0C6-1EE1-9319-27A3909E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50178"/>
              </p:ext>
            </p:extLst>
          </p:nvPr>
        </p:nvGraphicFramePr>
        <p:xfrm>
          <a:off x="1108116" y="1969531"/>
          <a:ext cx="8841102" cy="3789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7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998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Completo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0"/>
                        </a:lnSpc>
                      </a:pPr>
                      <a:endParaRPr lang="pt-BR" sz="1600" dirty="0">
                        <a:latin typeface="Microsoft Sans Serif"/>
                        <a:cs typeface="Microsoft Sans Serif"/>
                      </a:endParaRPr>
                    </a:p>
                    <a:p>
                      <a:pPr marL="68580">
                        <a:lnSpc>
                          <a:spcPts val="1310"/>
                        </a:lnSpc>
                      </a:pPr>
                      <a:r>
                        <a:rPr sz="1600" dirty="0" err="1">
                          <a:latin typeface="Microsoft Sans Serif"/>
                          <a:cs typeface="Microsoft Sans Serif"/>
                        </a:rPr>
                        <a:t>Todas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ações</a:t>
                      </a:r>
                      <a:r>
                        <a:rPr sz="16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precisam</a:t>
                      </a:r>
                      <a:r>
                        <a:rPr sz="16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ser</a:t>
                      </a:r>
                      <a:r>
                        <a:rPr sz="16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descritas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6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devem</a:t>
                      </a:r>
                      <a:r>
                        <a:rPr sz="16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ser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únicas.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93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Sem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redundância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Um</a:t>
                      </a:r>
                      <a:r>
                        <a:rPr sz="1600" spc="1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conjunto</a:t>
                      </a:r>
                      <a:r>
                        <a:rPr sz="1600" spc="1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1600" spc="1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instruções</a:t>
                      </a:r>
                      <a:r>
                        <a:rPr sz="1600" spc="1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só</a:t>
                      </a:r>
                      <a:r>
                        <a:rPr sz="1600" spc="1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pode</a:t>
                      </a:r>
                      <a:r>
                        <a:rPr sz="1600" spc="1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ter</a:t>
                      </a:r>
                      <a:r>
                        <a:rPr sz="1600" spc="1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uma</a:t>
                      </a:r>
                      <a:r>
                        <a:rPr sz="1600" spc="1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única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forma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ser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interpretada.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98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Determinístico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0"/>
                        </a:lnSpc>
                      </a:pPr>
                      <a:endParaRPr lang="pt-BR" sz="1600" spc="-5" dirty="0">
                        <a:latin typeface="Microsoft Sans Serif"/>
                        <a:cs typeface="Microsoft Sans Serif"/>
                      </a:endParaRPr>
                    </a:p>
                    <a:p>
                      <a:pPr marL="68580">
                        <a:lnSpc>
                          <a:spcPts val="1310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Se</a:t>
                      </a:r>
                      <a:r>
                        <a:rPr sz="1600" spc="4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1600" spc="40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instruções</a:t>
                      </a:r>
                      <a:r>
                        <a:rPr sz="1600" spc="3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forem</a:t>
                      </a:r>
                      <a:r>
                        <a:rPr sz="1600" spc="409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executadas,</a:t>
                      </a:r>
                      <a:r>
                        <a:rPr sz="1600" spc="40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600" spc="40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resultado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esperado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 será sempre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atingido.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3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Finito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1600" spc="229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instruções</a:t>
                      </a:r>
                      <a:r>
                        <a:rPr sz="1600" spc="2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precisam</a:t>
                      </a:r>
                      <a:r>
                        <a:rPr sz="1600" spc="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terminar</a:t>
                      </a:r>
                      <a:r>
                        <a:rPr sz="1600" spc="2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após</a:t>
                      </a:r>
                      <a:r>
                        <a:rPr sz="1600" spc="2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um</a:t>
                      </a:r>
                      <a:r>
                        <a:rPr sz="1600" spc="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número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limitado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 de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passos.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2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2755-8E27-4FAF-ACEF-889EAA72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97" y="349910"/>
            <a:ext cx="8596668" cy="762000"/>
          </a:xfrm>
        </p:spPr>
        <p:txBody>
          <a:bodyPr>
            <a:normAutofit/>
          </a:bodyPr>
          <a:lstStyle/>
          <a:p>
            <a:pPr marL="64770">
              <a:lnSpc>
                <a:spcPct val="100000"/>
              </a:lnSpc>
              <a:spcBef>
                <a:spcPts val="100"/>
              </a:spcBef>
              <a:tabLst>
                <a:tab pos="294005" algn="l"/>
                <a:tab pos="294640" algn="l"/>
              </a:tabLst>
            </a:pPr>
            <a:r>
              <a:rPr lang="pt-BR" sz="3600" b="1" spc="-5" dirty="0">
                <a:latin typeface="Arial"/>
                <a:cs typeface="Arial"/>
              </a:rPr>
              <a:t>Fluxograma</a:t>
            </a:r>
            <a:endParaRPr lang="pt-BR" sz="3600" dirty="0">
              <a:latin typeface="Arial"/>
              <a:cs typeface="Arial"/>
            </a:endParaRPr>
          </a:p>
        </p:txBody>
      </p:sp>
      <p:pic>
        <p:nvPicPr>
          <p:cNvPr id="10" name="Picture 2" descr="Gama Academy | Aprender, Transformar e Impactar">
            <a:extLst>
              <a:ext uri="{FF2B5EF4-FFF2-40B4-BE49-F238E27FC236}">
                <a16:creationId xmlns:a16="http://schemas.microsoft.com/office/drawing/2014/main" id="{C388D474-8B10-4DAA-A524-3A4A0AE3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27" y="349910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80BC67-50FE-FA16-EE5B-EC58588CA53E}"/>
              </a:ext>
            </a:extLst>
          </p:cNvPr>
          <p:cNvSpPr txBox="1"/>
          <p:nvPr/>
        </p:nvSpPr>
        <p:spPr>
          <a:xfrm>
            <a:off x="701397" y="1592847"/>
            <a:ext cx="10324172" cy="3731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900" marR="8255" lvl="1" algn="just">
              <a:lnSpc>
                <a:spcPct val="143300"/>
              </a:lnSpc>
              <a:tabLst>
                <a:tab pos="445134" algn="l"/>
              </a:tabLst>
            </a:pPr>
            <a:r>
              <a:rPr lang="pt-BR" sz="2800" dirty="0">
                <a:latin typeface="Microsoft Sans Serif"/>
                <a:cs typeface="Microsoft Sans Serif"/>
              </a:rPr>
              <a:t>É</a:t>
            </a:r>
            <a:r>
              <a:rPr lang="pt-BR" sz="2800" spc="5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uma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representação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gráfica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10" dirty="0">
                <a:latin typeface="Microsoft Sans Serif"/>
                <a:cs typeface="Microsoft Sans Serif"/>
              </a:rPr>
              <a:t>em</a:t>
            </a:r>
            <a:r>
              <a:rPr lang="pt-BR" sz="2800" spc="-5" dirty="0">
                <a:latin typeface="Microsoft Sans Serif"/>
                <a:cs typeface="Microsoft Sans Serif"/>
              </a:rPr>
              <a:t> que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formas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geométricas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diferentes 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implicam</a:t>
            </a:r>
            <a:r>
              <a:rPr lang="pt-BR" sz="2800" spc="1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ações</a:t>
            </a:r>
            <a:r>
              <a:rPr lang="pt-BR" sz="2800" spc="1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(instruções,</a:t>
            </a:r>
            <a:r>
              <a:rPr lang="pt-BR" sz="2800" spc="15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comandos)</a:t>
            </a:r>
            <a:r>
              <a:rPr lang="pt-BR" sz="2800" spc="1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distintos;</a:t>
            </a:r>
            <a:endParaRPr lang="pt-BR" sz="2800" dirty="0">
              <a:latin typeface="Microsoft Sans Serif"/>
              <a:cs typeface="Microsoft Sans Serif"/>
            </a:endParaRPr>
          </a:p>
          <a:p>
            <a:pPr marL="215900" marR="5080" lvl="1" algn="just">
              <a:lnSpc>
                <a:spcPct val="143900"/>
              </a:lnSpc>
              <a:spcBef>
                <a:spcPts val="5"/>
              </a:spcBef>
              <a:tabLst>
                <a:tab pos="445134" algn="l"/>
              </a:tabLst>
            </a:pPr>
            <a:endParaRPr lang="pt-BR" sz="2800" dirty="0">
              <a:latin typeface="Microsoft Sans Serif"/>
              <a:cs typeface="Microsoft Sans Serif"/>
            </a:endParaRPr>
          </a:p>
          <a:p>
            <a:pPr marL="215900" marR="5080" lvl="1" algn="just">
              <a:lnSpc>
                <a:spcPct val="143900"/>
              </a:lnSpc>
              <a:spcBef>
                <a:spcPts val="5"/>
              </a:spcBef>
              <a:tabLst>
                <a:tab pos="445134" algn="l"/>
              </a:tabLst>
            </a:pPr>
            <a:r>
              <a:rPr lang="pt-BR" sz="2800" dirty="0">
                <a:latin typeface="Microsoft Sans Serif"/>
                <a:cs typeface="Microsoft Sans Serif"/>
              </a:rPr>
              <a:t>É </a:t>
            </a:r>
            <a:r>
              <a:rPr lang="pt-BR" sz="2800" spc="-5" dirty="0">
                <a:latin typeface="Microsoft Sans Serif"/>
                <a:cs typeface="Microsoft Sans Serif"/>
              </a:rPr>
              <a:t>mais precisa que a </a:t>
            </a:r>
            <a:r>
              <a:rPr lang="pt-BR" sz="28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Descrição Narrativa</a:t>
            </a:r>
            <a:r>
              <a:rPr lang="pt-BR" sz="2800" spc="-5" dirty="0">
                <a:latin typeface="Microsoft Sans Serif"/>
                <a:cs typeface="Microsoft Sans Serif"/>
              </a:rPr>
              <a:t>, porém não se preocupa com 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detalhes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de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implementação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10" dirty="0">
                <a:latin typeface="Microsoft Sans Serif"/>
                <a:cs typeface="Microsoft Sans Serif"/>
              </a:rPr>
              <a:t>do</a:t>
            </a:r>
            <a:r>
              <a:rPr lang="pt-BR" sz="2800" spc="-5" dirty="0">
                <a:latin typeface="Microsoft Sans Serif"/>
                <a:cs typeface="Microsoft Sans Serif"/>
              </a:rPr>
              <a:t> programa,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como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o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tipo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5" dirty="0">
                <a:latin typeface="Microsoft Sans Serif"/>
                <a:cs typeface="Microsoft Sans Serif"/>
              </a:rPr>
              <a:t>das</a:t>
            </a:r>
            <a:r>
              <a:rPr lang="pt-BR" sz="2800" dirty="0">
                <a:latin typeface="Microsoft Sans Serif"/>
                <a:cs typeface="Microsoft Sans Serif"/>
              </a:rPr>
              <a:t> </a:t>
            </a:r>
            <a:r>
              <a:rPr lang="pt-BR" sz="2800" spc="-10" dirty="0">
                <a:latin typeface="Microsoft Sans Serif"/>
                <a:cs typeface="Microsoft Sans Serif"/>
              </a:rPr>
              <a:t>variáveis </a:t>
            </a:r>
            <a:r>
              <a:rPr lang="pt-BR" sz="2800" spc="-5" dirty="0">
                <a:latin typeface="Microsoft Sans Serif"/>
                <a:cs typeface="Microsoft Sans Serif"/>
              </a:rPr>
              <a:t> utilizadas.</a:t>
            </a:r>
            <a:endParaRPr lang="pt-BR" sz="28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62869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2755-8E27-4FAF-ACEF-889EAA72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97" y="349910"/>
            <a:ext cx="8596668" cy="762000"/>
          </a:xfrm>
        </p:spPr>
        <p:txBody>
          <a:bodyPr>
            <a:normAutofit/>
          </a:bodyPr>
          <a:lstStyle/>
          <a:p>
            <a:pPr marL="64770">
              <a:lnSpc>
                <a:spcPct val="100000"/>
              </a:lnSpc>
              <a:spcBef>
                <a:spcPts val="100"/>
              </a:spcBef>
              <a:tabLst>
                <a:tab pos="294005" algn="l"/>
                <a:tab pos="294640" algn="l"/>
              </a:tabLst>
            </a:pPr>
            <a:r>
              <a:rPr lang="pt-BR" sz="3600" b="1" spc="-5" dirty="0">
                <a:latin typeface="Arial"/>
                <a:cs typeface="Arial"/>
              </a:rPr>
              <a:t>Fluxograma</a:t>
            </a:r>
            <a:endParaRPr lang="pt-BR" sz="3600" dirty="0">
              <a:latin typeface="Arial"/>
              <a:cs typeface="Arial"/>
            </a:endParaRPr>
          </a:p>
        </p:txBody>
      </p:sp>
      <p:pic>
        <p:nvPicPr>
          <p:cNvPr id="10" name="Picture 2" descr="Gama Academy | Aprender, Transformar e Impactar">
            <a:extLst>
              <a:ext uri="{FF2B5EF4-FFF2-40B4-BE49-F238E27FC236}">
                <a16:creationId xmlns:a16="http://schemas.microsoft.com/office/drawing/2014/main" id="{C388D474-8B10-4DAA-A524-3A4A0AE3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27" y="349910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object 5">
            <a:extLst>
              <a:ext uri="{FF2B5EF4-FFF2-40B4-BE49-F238E27FC236}">
                <a16:creationId xmlns:a16="http://schemas.microsoft.com/office/drawing/2014/main" id="{B8D14AB2-F8B4-4667-C56D-C57B1A211D91}"/>
              </a:ext>
            </a:extLst>
          </p:cNvPr>
          <p:cNvGrpSpPr/>
          <p:nvPr/>
        </p:nvGrpSpPr>
        <p:grpSpPr>
          <a:xfrm>
            <a:off x="259765" y="832513"/>
            <a:ext cx="6045958" cy="5812054"/>
            <a:chOff x="1484630" y="899159"/>
            <a:chExt cx="4591685" cy="4506214"/>
          </a:xfrm>
        </p:grpSpPr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0DADE8D6-C360-93A3-227E-9C1BD51E489D}"/>
                </a:ext>
              </a:extLst>
            </p:cNvPr>
            <p:cNvSpPr/>
            <p:nvPr/>
          </p:nvSpPr>
          <p:spPr>
            <a:xfrm>
              <a:off x="1484630" y="89915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-9143" y="9906"/>
                  </a:moveTo>
                  <a:lnTo>
                    <a:pt x="9143" y="9906"/>
                  </a:lnTo>
                </a:path>
              </a:pathLst>
            </a:custGeom>
            <a:ln w="1981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73A6D198-59CD-6FB3-FE2F-9C727DEA86F1}"/>
                </a:ext>
              </a:extLst>
            </p:cNvPr>
            <p:cNvSpPr/>
            <p:nvPr/>
          </p:nvSpPr>
          <p:spPr>
            <a:xfrm>
              <a:off x="1484630" y="899159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-9143" y="9144"/>
                  </a:moveTo>
                  <a:lnTo>
                    <a:pt x="9143" y="9144"/>
                  </a:lnTo>
                </a:path>
              </a:pathLst>
            </a:custGeom>
            <a:ln w="1828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9F87D650-8A0F-FCA2-E7C5-7821447E613A}"/>
                </a:ext>
              </a:extLst>
            </p:cNvPr>
            <p:cNvSpPr/>
            <p:nvPr/>
          </p:nvSpPr>
          <p:spPr>
            <a:xfrm>
              <a:off x="6075933" y="89915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-9144" y="9906"/>
                  </a:moveTo>
                  <a:lnTo>
                    <a:pt x="9144" y="9906"/>
                  </a:lnTo>
                </a:path>
              </a:pathLst>
            </a:custGeom>
            <a:ln w="1981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7D0FCFD-87CC-B8C0-7C24-EEA4581AC7BA}"/>
                </a:ext>
              </a:extLst>
            </p:cNvPr>
            <p:cNvSpPr/>
            <p:nvPr/>
          </p:nvSpPr>
          <p:spPr>
            <a:xfrm>
              <a:off x="6075933" y="899159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-9144" y="9144"/>
                  </a:moveTo>
                  <a:lnTo>
                    <a:pt x="9144" y="9144"/>
                  </a:lnTo>
                </a:path>
              </a:pathLst>
            </a:custGeom>
            <a:ln w="1828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D1DEEE-D482-D185-FCA9-C51253AA8113}"/>
                </a:ext>
              </a:extLst>
            </p:cNvPr>
            <p:cNvSpPr/>
            <p:nvPr/>
          </p:nvSpPr>
          <p:spPr>
            <a:xfrm>
              <a:off x="1484630" y="5403468"/>
              <a:ext cx="4591685" cy="1905"/>
            </a:xfrm>
            <a:custGeom>
              <a:avLst/>
              <a:gdLst/>
              <a:ahLst/>
              <a:cxnLst/>
              <a:rect l="l" t="t" r="r" b="b"/>
              <a:pathLst>
                <a:path w="4591685" h="1904">
                  <a:moveTo>
                    <a:pt x="4591177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4591177" y="1524"/>
                  </a:lnTo>
                  <a:lnTo>
                    <a:pt x="4591177" y="0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>
              <a:extLst>
                <a:ext uri="{FF2B5EF4-FFF2-40B4-BE49-F238E27FC236}">
                  <a16:creationId xmlns:a16="http://schemas.microsoft.com/office/drawing/2014/main" id="{4BE01C6D-8348-2C77-8C06-14FC06B1C95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9216" y="1333499"/>
              <a:ext cx="3342131" cy="3904488"/>
            </a:xfrm>
            <a:prstGeom prst="rect">
              <a:avLst/>
            </a:prstGeom>
          </p:spPr>
        </p:pic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670583-6214-D981-26D7-F0FDC73B6DF6}"/>
              </a:ext>
            </a:extLst>
          </p:cNvPr>
          <p:cNvSpPr txBox="1"/>
          <p:nvPr/>
        </p:nvSpPr>
        <p:spPr>
          <a:xfrm>
            <a:off x="5947012" y="2708226"/>
            <a:ext cx="6107372" cy="1594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9525">
              <a:lnSpc>
                <a:spcPts val="2080"/>
              </a:lnSpc>
              <a:spcBef>
                <a:spcPts val="80"/>
              </a:spcBef>
              <a:tabLst>
                <a:tab pos="241300" algn="l"/>
              </a:tabLst>
            </a:pPr>
            <a:r>
              <a:rPr lang="pt-BR" b="1" dirty="0">
                <a:latin typeface="Microsoft Sans Serif"/>
                <a:cs typeface="Microsoft Sans Serif"/>
              </a:rPr>
              <a:t>O fluxograma utiliza símbolos específicos para a representação gráfica  dos algoritmos;</a:t>
            </a:r>
          </a:p>
          <a:p>
            <a:pPr marL="241300" marR="5080" indent="-228600">
              <a:lnSpc>
                <a:spcPct val="144200"/>
              </a:lnSpc>
              <a:spcBef>
                <a:spcPts val="100"/>
              </a:spcBef>
              <a:buFont typeface="Courier New"/>
              <a:buChar char="o"/>
              <a:tabLst>
                <a:tab pos="241300" algn="l"/>
              </a:tabLst>
            </a:pPr>
            <a:endParaRPr lang="pt-BR" sz="1800" dirty="0">
              <a:latin typeface="Microsoft Sans Serif"/>
              <a:cs typeface="Microsoft Sans Serif"/>
            </a:endParaRPr>
          </a:p>
          <a:p>
            <a:pPr marL="12700" marR="9525">
              <a:lnSpc>
                <a:spcPts val="2080"/>
              </a:lnSpc>
              <a:spcBef>
                <a:spcPts val="80"/>
              </a:spcBef>
              <a:tabLst>
                <a:tab pos="241300" algn="l"/>
              </a:tabLst>
            </a:pPr>
            <a:r>
              <a:rPr lang="pt-BR" sz="1800" b="1" dirty="0">
                <a:latin typeface="Microsoft Sans Serif"/>
                <a:cs typeface="Microsoft Sans Serif"/>
              </a:rPr>
              <a:t>Os</a:t>
            </a:r>
            <a:r>
              <a:rPr lang="pt-BR" sz="1800" b="1" spc="100" dirty="0">
                <a:latin typeface="Microsoft Sans Serif"/>
                <a:cs typeface="Microsoft Sans Serif"/>
              </a:rPr>
              <a:t> </a:t>
            </a:r>
            <a:r>
              <a:rPr lang="pt-BR" sz="1800" b="1" dirty="0">
                <a:latin typeface="Microsoft Sans Serif"/>
                <a:cs typeface="Microsoft Sans Serif"/>
              </a:rPr>
              <a:t>símbolos</a:t>
            </a:r>
            <a:r>
              <a:rPr lang="pt-BR" sz="1800" b="1" spc="100" dirty="0">
                <a:latin typeface="Microsoft Sans Serif"/>
                <a:cs typeface="Microsoft Sans Serif"/>
              </a:rPr>
              <a:t> </a:t>
            </a:r>
            <a:r>
              <a:rPr lang="pt-BR" sz="1800" b="1" spc="-5" dirty="0">
                <a:latin typeface="Microsoft Sans Serif"/>
                <a:cs typeface="Microsoft Sans Serif"/>
              </a:rPr>
              <a:t>sofrem</a:t>
            </a:r>
            <a:r>
              <a:rPr lang="pt-BR" sz="1800" b="1" spc="95" dirty="0">
                <a:latin typeface="Microsoft Sans Serif"/>
                <a:cs typeface="Microsoft Sans Serif"/>
              </a:rPr>
              <a:t> </a:t>
            </a:r>
            <a:r>
              <a:rPr lang="pt-BR" sz="1800" b="1" spc="-5" dirty="0">
                <a:latin typeface="Microsoft Sans Serif"/>
                <a:cs typeface="Microsoft Sans Serif"/>
              </a:rPr>
              <a:t>algumas</a:t>
            </a:r>
            <a:r>
              <a:rPr lang="pt-BR" sz="1800" b="1" spc="90" dirty="0">
                <a:latin typeface="Microsoft Sans Serif"/>
                <a:cs typeface="Microsoft Sans Serif"/>
              </a:rPr>
              <a:t> </a:t>
            </a:r>
            <a:r>
              <a:rPr lang="pt-BR" sz="1800" b="1" spc="-5" dirty="0">
                <a:latin typeface="Microsoft Sans Serif"/>
                <a:cs typeface="Microsoft Sans Serif"/>
              </a:rPr>
              <a:t>variações</a:t>
            </a:r>
            <a:r>
              <a:rPr lang="pt-BR" sz="1800" b="1" spc="90" dirty="0">
                <a:latin typeface="Microsoft Sans Serif"/>
                <a:cs typeface="Microsoft Sans Serif"/>
              </a:rPr>
              <a:t> </a:t>
            </a:r>
            <a:r>
              <a:rPr lang="pt-BR" sz="1800" b="1" spc="-10" dirty="0">
                <a:latin typeface="Microsoft Sans Serif"/>
                <a:cs typeface="Microsoft Sans Serif"/>
              </a:rPr>
              <a:t>de</a:t>
            </a:r>
            <a:r>
              <a:rPr lang="pt-BR" sz="1800" b="1" spc="110" dirty="0">
                <a:latin typeface="Microsoft Sans Serif"/>
                <a:cs typeface="Microsoft Sans Serif"/>
              </a:rPr>
              <a:t> </a:t>
            </a:r>
            <a:r>
              <a:rPr lang="pt-BR" sz="1800" b="1" spc="-5" dirty="0">
                <a:latin typeface="Microsoft Sans Serif"/>
                <a:cs typeface="Microsoft Sans Serif"/>
              </a:rPr>
              <a:t>acordo</a:t>
            </a:r>
            <a:r>
              <a:rPr lang="pt-BR" sz="1800" b="1" spc="95" dirty="0">
                <a:latin typeface="Microsoft Sans Serif"/>
                <a:cs typeface="Microsoft Sans Serif"/>
              </a:rPr>
              <a:t> </a:t>
            </a:r>
            <a:r>
              <a:rPr lang="pt-BR" sz="1800" b="1" spc="-5" dirty="0">
                <a:latin typeface="Microsoft Sans Serif"/>
                <a:cs typeface="Microsoft Sans Serif"/>
              </a:rPr>
              <a:t>com</a:t>
            </a:r>
            <a:r>
              <a:rPr lang="pt-BR" sz="1800" b="1" spc="95" dirty="0">
                <a:latin typeface="Microsoft Sans Serif"/>
                <a:cs typeface="Microsoft Sans Serif"/>
              </a:rPr>
              <a:t> </a:t>
            </a:r>
            <a:r>
              <a:rPr lang="pt-BR" sz="1800" b="1" spc="-5" dirty="0">
                <a:latin typeface="Microsoft Sans Serif"/>
                <a:cs typeface="Microsoft Sans Serif"/>
              </a:rPr>
              <a:t>o</a:t>
            </a:r>
            <a:r>
              <a:rPr lang="pt-BR" sz="1800" b="1" spc="95" dirty="0">
                <a:latin typeface="Microsoft Sans Serif"/>
                <a:cs typeface="Microsoft Sans Serif"/>
              </a:rPr>
              <a:t> </a:t>
            </a:r>
            <a:r>
              <a:rPr lang="pt-BR" sz="1800" b="1" spc="-5" dirty="0">
                <a:latin typeface="Microsoft Sans Serif"/>
                <a:cs typeface="Microsoft Sans Serif"/>
              </a:rPr>
              <a:t>autor</a:t>
            </a:r>
            <a:r>
              <a:rPr lang="pt-BR" sz="1800" b="1" spc="95" dirty="0">
                <a:latin typeface="Microsoft Sans Serif"/>
                <a:cs typeface="Microsoft Sans Serif"/>
              </a:rPr>
              <a:t> </a:t>
            </a:r>
            <a:r>
              <a:rPr lang="pt-BR" sz="1800" b="1" spc="-10" dirty="0">
                <a:latin typeface="Microsoft Sans Serif"/>
                <a:cs typeface="Microsoft Sans Serif"/>
              </a:rPr>
              <a:t>ou </a:t>
            </a:r>
            <a:r>
              <a:rPr lang="pt-BR" sz="1800" b="1" spc="-305" dirty="0">
                <a:latin typeface="Microsoft Sans Serif"/>
                <a:cs typeface="Microsoft Sans Serif"/>
              </a:rPr>
              <a:t> </a:t>
            </a:r>
            <a:r>
              <a:rPr lang="pt-BR" sz="1800" b="1" spc="-5" dirty="0">
                <a:latin typeface="Microsoft Sans Serif"/>
                <a:cs typeface="Microsoft Sans Serif"/>
              </a:rPr>
              <a:t>ferramenta</a:t>
            </a:r>
            <a:r>
              <a:rPr lang="pt-BR" sz="1800" b="1" spc="5" dirty="0">
                <a:latin typeface="Microsoft Sans Serif"/>
                <a:cs typeface="Microsoft Sans Serif"/>
              </a:rPr>
              <a:t> </a:t>
            </a:r>
            <a:r>
              <a:rPr lang="pt-BR" sz="1800" b="1" spc="-5" dirty="0">
                <a:latin typeface="Microsoft Sans Serif"/>
                <a:cs typeface="Microsoft Sans Serif"/>
              </a:rPr>
              <a:t>em</a:t>
            </a:r>
            <a:r>
              <a:rPr lang="pt-BR" sz="1800" b="1" spc="20" dirty="0">
                <a:latin typeface="Microsoft Sans Serif"/>
                <a:cs typeface="Microsoft Sans Serif"/>
              </a:rPr>
              <a:t> </a:t>
            </a:r>
            <a:r>
              <a:rPr lang="pt-BR" sz="1800" b="1" spc="-5" dirty="0">
                <a:latin typeface="Microsoft Sans Serif"/>
                <a:cs typeface="Microsoft Sans Serif"/>
              </a:rPr>
              <a:t>uso.</a:t>
            </a:r>
            <a:endParaRPr lang="pt-BR" sz="1800" b="1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3118362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1644</TotalTime>
  <Words>696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Courier New</vt:lpstr>
      <vt:lpstr>inherit</vt:lpstr>
      <vt:lpstr>Microsoft Sans Serif</vt:lpstr>
      <vt:lpstr>Symbol</vt:lpstr>
      <vt:lpstr>Trebuchet MS</vt:lpstr>
      <vt:lpstr>Verdana</vt:lpstr>
      <vt:lpstr>Wingdings</vt:lpstr>
      <vt:lpstr>Wingdings 3</vt:lpstr>
      <vt:lpstr>Facetado</vt:lpstr>
      <vt:lpstr>Algoritmo &amp; Fluxograma</vt:lpstr>
      <vt:lpstr>O que é um Algoritmo?</vt:lpstr>
      <vt:lpstr>Algoritmos no dia a dia</vt:lpstr>
      <vt:lpstr>Receita de Brigadeiro</vt:lpstr>
      <vt:lpstr>Para que serve um algoritmo?</vt:lpstr>
      <vt:lpstr>Algoritmo computacional</vt:lpstr>
      <vt:lpstr>Propriedades essenciais</vt:lpstr>
      <vt:lpstr>Fluxograma</vt:lpstr>
      <vt:lpstr>Fluxograma</vt:lpstr>
      <vt:lpstr>Fluxograma</vt:lpstr>
      <vt:lpstr>Fluxograma</vt:lpstr>
      <vt:lpstr>Muito Obrigado Prof. Ms. Ricardo Alexandre Bontempo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ALEXANDRE BONTEMPO</dc:creator>
  <cp:lastModifiedBy>RICARDO ALEXANDRE BONTEMPO</cp:lastModifiedBy>
  <cp:revision>39</cp:revision>
  <dcterms:created xsi:type="dcterms:W3CDTF">2021-11-22T10:13:51Z</dcterms:created>
  <dcterms:modified xsi:type="dcterms:W3CDTF">2023-01-10T13:50:02Z</dcterms:modified>
</cp:coreProperties>
</file>