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73" r:id="rId6"/>
    <p:sldId id="268" r:id="rId7"/>
    <p:sldId id="275" r:id="rId8"/>
    <p:sldId id="272" r:id="rId9"/>
    <p:sldId id="274" r:id="rId10"/>
    <p:sldId id="276" r:id="rId11"/>
    <p:sldId id="277" r:id="rId12"/>
    <p:sldId id="278" r:id="rId13"/>
    <p:sldId id="270" r:id="rId14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85FF7-85E6-44A5-A3F6-F6652923696B}" v="1" dt="2023-10-25T23:44:42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103" d="100"/>
          <a:sy n="103" d="100"/>
        </p:scale>
        <p:origin x="132" y="2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6749" y="1484784"/>
            <a:ext cx="8735325" cy="2000251"/>
          </a:xfrm>
        </p:spPr>
        <p:txBody>
          <a:bodyPr rtlCol="0">
            <a:normAutofit/>
          </a:bodyPr>
          <a:lstStyle/>
          <a:p>
            <a:pPr algn="ctr">
              <a:spcBef>
                <a:spcPts val="2400"/>
              </a:spcBef>
              <a:spcAft>
                <a:spcPts val="200"/>
              </a:spcAft>
            </a:pPr>
            <a:r>
              <a:rPr lang="pt-PT" sz="4400" kern="1400" dirty="0" err="1">
                <a:effectLst/>
                <a:latin typeface="Oswald" panose="00000500000000000000" pitchFamily="2" charset="0"/>
                <a:ea typeface="STXinwei" panose="02010800040101010101" pitchFamily="2" charset="-122"/>
                <a:cs typeface="Times New Roman" panose="02020603050405020304" pitchFamily="18" charset="0"/>
              </a:rPr>
              <a:t>Mini-Projeto</a:t>
            </a:r>
            <a:r>
              <a:rPr lang="pt-PT" sz="4400" kern="1400" dirty="0">
                <a:effectLst/>
                <a:latin typeface="Oswald" panose="00000500000000000000" pitchFamily="2" charset="0"/>
                <a:ea typeface="STXinwei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pt-PT" sz="4400" kern="1400" dirty="0" err="1">
                <a:effectLst/>
                <a:latin typeface="Oswald" panose="00000500000000000000" pitchFamily="2" charset="0"/>
                <a:ea typeface="STXinwei" panose="02010800040101010101" pitchFamily="2" charset="-122"/>
                <a:cs typeface="Times New Roman" panose="02020603050405020304" pitchFamily="18" charset="0"/>
              </a:rPr>
              <a:t>Minimax</a:t>
            </a:r>
            <a:br>
              <a:rPr lang="pt-PT" sz="4400" kern="1400" dirty="0">
                <a:effectLst/>
                <a:latin typeface="Constantia" panose="02030602050306030303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</a:br>
            <a:endParaRPr lang="pt-PT" sz="4400" cap="all" dirty="0">
              <a:effectLst/>
              <a:latin typeface="Constantia" panose="02030602050306030303" pitchFamily="18" charset="0"/>
              <a:ea typeface="STXinwe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32B480-61DE-5529-2503-5D9BF408B5D3}"/>
              </a:ext>
            </a:extLst>
          </p:cNvPr>
          <p:cNvSpPr txBox="1"/>
          <p:nvPr/>
        </p:nvSpPr>
        <p:spPr>
          <a:xfrm>
            <a:off x="1845940" y="4005064"/>
            <a:ext cx="8735325" cy="159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2400"/>
              </a:spcAft>
            </a:pPr>
            <a:r>
              <a:rPr lang="pt-PT" sz="2400" cap="all" dirty="0">
                <a:effectLst/>
                <a:latin typeface="Constantia" panose="02030602050306030303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 </a:t>
            </a:r>
            <a:endParaRPr lang="pt-PT" sz="2800" cap="all" dirty="0">
              <a:effectLst/>
              <a:latin typeface="Constantia" panose="02030602050306030303" pitchFamily="18" charset="0"/>
              <a:ea typeface="STXinwei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pt-PT" sz="24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Rebeca Sampaio, nº 20211332/Mário Nascimento, nº 20210387  </a:t>
            </a:r>
            <a:endParaRPr lang="pt-PT" sz="2000" dirty="0">
              <a:effectLst/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pt-PT" sz="24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Docente: César Nero | 11-10-2023</a:t>
            </a:r>
            <a:endParaRPr lang="pt-PT" sz="2000" dirty="0">
              <a:effectLst/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pt-pt" dirty="0"/>
              <a:t>Conclusão </a:t>
            </a:r>
          </a:p>
        </p:txBody>
      </p:sp>
      <p:pic>
        <p:nvPicPr>
          <p:cNvPr id="8" name="Picture 7" descr="Caneta colocada em cima de uma linha de assinatura">
            <a:extLst>
              <a:ext uri="{FF2B5EF4-FFF2-40B4-BE49-F238E27FC236}">
                <a16:creationId xmlns:a16="http://schemas.microsoft.com/office/drawing/2014/main" id="{E62A4A13-3E15-A653-9320-05A0442BE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35475"/>
          <a:stretch/>
        </p:blipFill>
        <p:spPr>
          <a:xfrm>
            <a:off x="1218883" y="1701797"/>
            <a:ext cx="10360501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5876E-EEA2-F496-6707-798A86EF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</a:t>
            </a:r>
            <a:r>
              <a:rPr lang="pt-PT" dirty="0" err="1"/>
              <a:t>íce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70A3F3-7C2F-45ED-D086-E564FD51D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751539"/>
          </a:xfrm>
        </p:spPr>
        <p:txBody>
          <a:bodyPr/>
          <a:lstStyle/>
          <a:p>
            <a:r>
              <a:rPr lang="pt-PT" dirty="0" err="1"/>
              <a:t>Minimax</a:t>
            </a:r>
            <a:endParaRPr lang="pt-PT" dirty="0"/>
          </a:p>
          <a:p>
            <a:r>
              <a:rPr lang="pt-PT" dirty="0" err="1"/>
              <a:t>Minimax</a:t>
            </a:r>
            <a:r>
              <a:rPr lang="pt-PT" dirty="0"/>
              <a:t> no xadrez</a:t>
            </a:r>
          </a:p>
          <a:p>
            <a:r>
              <a:rPr lang="pt-PT" dirty="0"/>
              <a:t>Pontos vistas</a:t>
            </a:r>
          </a:p>
          <a:p>
            <a:r>
              <a:rPr lang="pt-PT" dirty="0"/>
              <a:t>Demonstração</a:t>
            </a:r>
          </a:p>
          <a:p>
            <a:r>
              <a:rPr lang="pt-PT" dirty="0"/>
              <a:t>Conclusão </a:t>
            </a:r>
          </a:p>
        </p:txBody>
      </p:sp>
    </p:spTree>
    <p:extLst>
      <p:ext uri="{BB962C8B-B14F-4D97-AF65-F5344CB8AC3E}">
        <p14:creationId xmlns:p14="http://schemas.microsoft.com/office/powerpoint/2010/main" val="395765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1B9C429-2AD8-9055-F81A-360B8D060CF9}"/>
              </a:ext>
            </a:extLst>
          </p:cNvPr>
          <p:cNvSpPr txBox="1"/>
          <p:nvPr/>
        </p:nvSpPr>
        <p:spPr>
          <a:xfrm>
            <a:off x="1218883" y="404664"/>
            <a:ext cx="10360501" cy="8128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300"/>
              </a:spcAft>
            </a:pPr>
            <a:r>
              <a:rPr lang="pt-PT" sz="3600" b="1" dirty="0">
                <a:effectLst/>
                <a:latin typeface="+mj-lt"/>
                <a:ea typeface="+mj-ea"/>
                <a:cs typeface="+mj-cs"/>
              </a:rPr>
              <a:t>O que é o </a:t>
            </a:r>
            <a:r>
              <a:rPr lang="pt-PT" sz="3600" b="1" dirty="0" err="1">
                <a:effectLst/>
                <a:latin typeface="+mj-lt"/>
                <a:ea typeface="+mj-ea"/>
                <a:cs typeface="+mj-cs"/>
              </a:rPr>
              <a:t>minimax</a:t>
            </a:r>
            <a:r>
              <a:rPr lang="pt-PT" sz="3600" b="1" dirty="0">
                <a:effectLst/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CB5BE8-6EB5-A0A2-0BFB-5F70CBE98305}"/>
              </a:ext>
            </a:extLst>
          </p:cNvPr>
          <p:cNvSpPr txBox="1"/>
          <p:nvPr/>
        </p:nvSpPr>
        <p:spPr>
          <a:xfrm>
            <a:off x="1218883" y="1706880"/>
            <a:ext cx="5595609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PT" sz="2200" dirty="0"/>
              <a:t>A</a:t>
            </a:r>
            <a:r>
              <a:rPr lang="pt-PT" sz="2200" dirty="0">
                <a:effectLst/>
              </a:rPr>
              <a:t>ssume que o oponente sempre fará os melhores movimentos possíveis para maximizar sua vantagem;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1000"/>
              </a:spcAft>
              <a:buClr>
                <a:schemeClr val="accent1"/>
              </a:buClr>
              <a:buFont typeface="Arial" pitchFamily="34" charset="0"/>
              <a:buChar char="•"/>
            </a:pPr>
            <a:endParaRPr lang="pt-PT" sz="2200" dirty="0"/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10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200" dirty="0">
                <a:effectLst/>
              </a:rPr>
              <a:t>Tem como objetivo tomar decisões que minimizem a perda máxima potencial</a:t>
            </a:r>
            <a:r>
              <a:rPr lang="en-US" sz="2200" dirty="0"/>
              <a:t>;</a:t>
            </a:r>
            <a:endParaRPr lang="pt-PT" sz="2200" dirty="0">
              <a:effectLst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1000"/>
              </a:spcAft>
              <a:buClr>
                <a:schemeClr val="accent1"/>
              </a:buClr>
              <a:buFont typeface="Arial" pitchFamily="34" charset="0"/>
              <a:buChar char="•"/>
            </a:pPr>
            <a:endParaRPr lang="pt-PT" sz="2200" dirty="0">
              <a:effectLst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10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200" dirty="0">
                <a:effectLst/>
              </a:rPr>
              <a:t>É uma estratégia que envolve minimizar a possível perda em um cenário de pior caso.</a:t>
            </a:r>
            <a:endParaRPr lang="pt-PT" sz="2200" dirty="0"/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1000"/>
              </a:spcAft>
              <a:buClr>
                <a:schemeClr val="accent1"/>
              </a:buClr>
              <a:buFont typeface="Arial" pitchFamily="34" charset="0"/>
              <a:buChar char="•"/>
            </a:pPr>
            <a:endParaRPr lang="pt-PT" sz="2200" dirty="0">
              <a:effectLst/>
            </a:endParaRPr>
          </a:p>
        </p:txBody>
      </p:sp>
      <p:pic>
        <p:nvPicPr>
          <p:cNvPr id="1028" name="Picture 4" descr="Artificial Intelligence | Mini-Max Algorithm - Javatpoint">
            <a:extLst>
              <a:ext uri="{FF2B5EF4-FFF2-40B4-BE49-F238E27FC236}">
                <a16:creationId xmlns:a16="http://schemas.microsoft.com/office/drawing/2014/main" id="{05BD7E9E-1927-2BC8-36F5-20654C659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2460" y="1772816"/>
            <a:ext cx="4579200" cy="409838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eligencia Artificial #3 - MiniMax | Condado Braveheart">
            <a:extLst>
              <a:ext uri="{FF2B5EF4-FFF2-40B4-BE49-F238E27FC236}">
                <a16:creationId xmlns:a16="http://schemas.microsoft.com/office/drawing/2014/main" id="{3F40C585-0725-3099-3C3A-B1CF9B4C7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513" y="712977"/>
            <a:ext cx="11142662" cy="543204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334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B28FE18A-CEBA-7778-1B82-2ECE46358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5276" y="3573016"/>
            <a:ext cx="5976664" cy="851352"/>
          </a:xfrm>
        </p:spPr>
        <p:txBody>
          <a:bodyPr>
            <a:normAutofit/>
          </a:bodyPr>
          <a:lstStyle/>
          <a:p>
            <a:r>
              <a:rPr lang="pt-PT" dirty="0">
                <a:effectLst/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Neuro network é um sistema computacional inspirado vagamente no funcionamento do cérebro humano</a:t>
            </a:r>
            <a:endParaRPr lang="pt-PT" dirty="0">
              <a:latin typeface="+mj-lt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BF439B1-067C-ABC6-0193-3AA1888566A5}"/>
              </a:ext>
            </a:extLst>
          </p:cNvPr>
          <p:cNvSpPr txBox="1"/>
          <p:nvPr/>
        </p:nvSpPr>
        <p:spPr>
          <a:xfrm>
            <a:off x="1195276" y="1052736"/>
            <a:ext cx="610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 err="1"/>
              <a:t>Minimax</a:t>
            </a:r>
            <a:r>
              <a:rPr lang="pt-PT" sz="3200" b="1" dirty="0"/>
              <a:t> no xadrez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1DC802E-3C3C-F1D9-9A70-F485395A40C8}"/>
              </a:ext>
            </a:extLst>
          </p:cNvPr>
          <p:cNvSpPr txBox="1"/>
          <p:nvPr/>
        </p:nvSpPr>
        <p:spPr>
          <a:xfrm>
            <a:off x="1220666" y="2132856"/>
            <a:ext cx="61107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dirty="0"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D</a:t>
            </a:r>
            <a:r>
              <a:rPr lang="pt-PT" sz="2000" dirty="0">
                <a:effectLst/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evido à complexidade do xadrez, a aplicação direta do </a:t>
            </a:r>
            <a:r>
              <a:rPr lang="pt-PT" sz="2000" dirty="0" err="1">
                <a:effectLst/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Minimax</a:t>
            </a:r>
            <a:r>
              <a:rPr lang="pt-PT" sz="2000" dirty="0">
                <a:effectLst/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 sem otimizações seria impraticável, mesmo para computadores modernos</a:t>
            </a:r>
            <a:endParaRPr lang="pt-PT" sz="2000" dirty="0">
              <a:latin typeface="+mj-lt"/>
            </a:endParaRPr>
          </a:p>
        </p:txBody>
      </p:sp>
      <p:pic>
        <p:nvPicPr>
          <p:cNvPr id="15" name="Imagem 14" descr="1_fTWDdJ2m3L72X6rqce9_tQ">
            <a:extLst>
              <a:ext uri="{FF2B5EF4-FFF2-40B4-BE49-F238E27FC236}">
                <a16:creationId xmlns:a16="http://schemas.microsoft.com/office/drawing/2014/main" id="{D47E7BE0-82FE-236B-C5C3-8BDE3682C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96" y="1280541"/>
            <a:ext cx="3909060" cy="3832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0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1EFD1-D8D3-B08F-3716-3D3E4E62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433392"/>
            <a:ext cx="4062942" cy="567184"/>
          </a:xfrm>
        </p:spPr>
        <p:txBody>
          <a:bodyPr/>
          <a:lstStyle/>
          <a:p>
            <a:r>
              <a:rPr lang="en-US" dirty="0"/>
              <a:t>Neural network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D29D9B9-72E1-79F0-B1D2-660F2DEF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820" y="1556792"/>
            <a:ext cx="5616624" cy="4640752"/>
          </a:xfrm>
        </p:spPr>
        <p:txBody>
          <a:bodyPr>
            <a:normAutofit/>
          </a:bodyPr>
          <a:lstStyle/>
          <a:p>
            <a:r>
              <a:rPr lang="pt-PT" sz="1900" dirty="0">
                <a:effectLst/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O processo de uma rede neural envolve duas etapas principais:</a:t>
            </a:r>
          </a:p>
          <a:p>
            <a:r>
              <a:rPr lang="pt-PT" sz="1900" dirty="0">
                <a:effectLst/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endParaRPr lang="pt-PT" sz="1900" dirty="0"/>
          </a:p>
          <a:p>
            <a:r>
              <a:rPr lang="pt-PT" sz="1900" b="1" dirty="0" err="1">
                <a:effectLst/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Feedforward</a:t>
            </a:r>
            <a:r>
              <a:rPr lang="pt-PT" sz="1900" b="1" dirty="0">
                <a:effectLst/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pt-PT" sz="1900" b="1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-  </a:t>
            </a:r>
            <a:r>
              <a:rPr lang="pt-PT" sz="1900" dirty="0">
                <a:effectLst/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O resultado final da camada de saída é a previsão ou a saída do modelo;</a:t>
            </a:r>
          </a:p>
          <a:p>
            <a:endParaRPr lang="pt-PT" sz="1900" dirty="0">
              <a:effectLst/>
              <a:latin typeface="+mj-lt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r>
              <a:rPr lang="pt-PT" sz="1900" b="1" u="sng" dirty="0" err="1">
                <a:effectLst/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Backpropagation</a:t>
            </a:r>
            <a:r>
              <a:rPr lang="pt-PT" sz="1900" b="1" u="sng" dirty="0">
                <a:effectLst/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- </a:t>
            </a:r>
            <a:r>
              <a:rPr lang="pt-PT" sz="1900" dirty="0">
                <a:effectLst/>
                <a:latin typeface="+mj-lt"/>
                <a:ea typeface="Constantia" panose="02030602050306030303" pitchFamily="18" charset="0"/>
                <a:cs typeface="Times New Roman" panose="02020603050405020304" pitchFamily="18" charset="0"/>
              </a:rPr>
              <a:t>Após obter a saída, o algoritmo compara a saída prevista com a saída desejada (rótulos verdadeiros) usando uma função de custo .</a:t>
            </a:r>
          </a:p>
          <a:p>
            <a:endParaRPr lang="pt-PT" sz="1800" b="1" u="sng" dirty="0">
              <a:effectLst/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endParaRPr lang="pt-PT" sz="4200" dirty="0"/>
          </a:p>
        </p:txBody>
      </p:sp>
      <p:pic>
        <p:nvPicPr>
          <p:cNvPr id="2052" name="Picture 4" descr="What Is a Neural Network?">
            <a:extLst>
              <a:ext uri="{FF2B5EF4-FFF2-40B4-BE49-F238E27FC236}">
                <a16:creationId xmlns:a16="http://schemas.microsoft.com/office/drawing/2014/main" id="{CBCB206B-076E-867A-EAAD-39D0ADA006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980728"/>
            <a:ext cx="5484813" cy="52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1F2C03F-3C80-8392-25F2-66FE8660F42C}"/>
              </a:ext>
            </a:extLst>
          </p:cNvPr>
          <p:cNvSpPr txBox="1">
            <a:spLocks/>
          </p:cNvSpPr>
          <p:nvPr/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PT"/>
              <a:t>Heuristica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DDBDE-D08F-4AFC-4C05-C57A2F547EE5}"/>
              </a:ext>
            </a:extLst>
          </p:cNvPr>
          <p:cNvSpPr txBox="1"/>
          <p:nvPr/>
        </p:nvSpPr>
        <p:spPr>
          <a:xfrm>
            <a:off x="1218883" y="17068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>
                <a:effectLst/>
              </a:rPr>
              <a:t>Valor das peças</a:t>
            </a:r>
          </a:p>
          <a:p>
            <a:pPr marL="742950" lvl="1" indent="-28575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>
                <a:effectLst/>
              </a:rPr>
              <a:t>Tabela de valores para peças por quadrado</a:t>
            </a:r>
          </a:p>
          <a:p>
            <a:pPr marL="742950" lvl="1" indent="-28575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>
                <a:effectLst/>
              </a:rPr>
              <a:t>Peões isolados e passados</a:t>
            </a:r>
          </a:p>
          <a:p>
            <a:pPr marL="742950" lvl="1" indent="-28575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>
                <a:effectLst/>
              </a:rPr>
              <a:t>Segurança doa Reia</a:t>
            </a:r>
          </a:p>
          <a:p>
            <a:pPr marL="742950" lvl="1" indent="-28575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>
                <a:effectLst/>
              </a:rPr>
              <a:t>Mobilidade</a:t>
            </a:r>
          </a:p>
          <a:p>
            <a:pPr marL="742950" lvl="1" indent="-28575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>
                <a:effectLst/>
              </a:rPr>
              <a:t>Torres em filas/colunas abertas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>
                <a:effectLst/>
              </a:rPr>
              <a:t>Bispos alinhados</a:t>
            </a:r>
            <a:endParaRPr lang="pt-PT" sz="2600"/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>
                <a:effectLst/>
              </a:rPr>
              <a:t>Atividade das peças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>
                <a:effectLst/>
              </a:rPr>
              <a:t>Captura de peças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endParaRPr lang="pt-PT" sz="2600"/>
          </a:p>
        </p:txBody>
      </p:sp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7AB9F8E4-7CB2-8299-0184-2DAFEE6ED0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0" t="27236" r="8852" b="10239"/>
          <a:stretch/>
        </p:blipFill>
        <p:spPr bwMode="auto">
          <a:xfrm>
            <a:off x="6500707" y="2199983"/>
            <a:ext cx="5078677" cy="34791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04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1F2C03F-3C80-8392-25F2-66FE8660F42C}"/>
              </a:ext>
            </a:extLst>
          </p:cNvPr>
          <p:cNvSpPr txBox="1">
            <a:spLocks/>
          </p:cNvSpPr>
          <p:nvPr/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PT" dirty="0"/>
              <a:t>Neural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DDBDE-D08F-4AFC-4C05-C57A2F547EE5}"/>
              </a:ext>
            </a:extLst>
          </p:cNvPr>
          <p:cNvSpPr txBox="1"/>
          <p:nvPr/>
        </p:nvSpPr>
        <p:spPr>
          <a:xfrm>
            <a:off x="1013629" y="17068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55000" lnSpcReduction="20000"/>
          </a:bodyPr>
          <a:lstStyle/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 dirty="0">
                <a:effectLst/>
              </a:rPr>
              <a:t>Camada de entrada (8,8,1)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 dirty="0">
                <a:effectLst/>
              </a:rPr>
              <a:t>Bloco </a:t>
            </a:r>
            <a:r>
              <a:rPr lang="pt-PT" sz="2600" dirty="0" err="1"/>
              <a:t>c</a:t>
            </a:r>
            <a:r>
              <a:rPr lang="pt-PT" sz="2600" dirty="0" err="1">
                <a:effectLst/>
              </a:rPr>
              <a:t>onvolucional</a:t>
            </a:r>
            <a:r>
              <a:rPr lang="pt-PT" sz="2600" dirty="0">
                <a:effectLst/>
              </a:rPr>
              <a:t> com Conexão Residual e Regularização L2</a:t>
            </a:r>
          </a:p>
          <a:p>
            <a:pPr marL="1352444" lvl="2" indent="-2857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 dirty="0">
                <a:effectLst/>
              </a:rPr>
              <a:t>Duas camadas </a:t>
            </a:r>
            <a:r>
              <a:rPr lang="pt-PT" sz="2600" dirty="0" err="1">
                <a:effectLst/>
              </a:rPr>
              <a:t>convolucionais</a:t>
            </a:r>
            <a:r>
              <a:rPr lang="pt-PT" sz="2600" dirty="0">
                <a:effectLst/>
              </a:rPr>
              <a:t> 3x3 com 64 filtros e ativação </a:t>
            </a:r>
            <a:r>
              <a:rPr lang="pt-PT" sz="2600" dirty="0" err="1">
                <a:effectLst/>
              </a:rPr>
              <a:t>ReLU</a:t>
            </a:r>
            <a:r>
              <a:rPr lang="pt-PT" sz="2600" dirty="0">
                <a:effectLst/>
              </a:rPr>
              <a:t>.</a:t>
            </a:r>
          </a:p>
          <a:p>
            <a:pPr marL="1352444" lvl="2" indent="-2857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 dirty="0">
                <a:effectLst/>
              </a:rPr>
              <a:t>As saídas dessas camadas são somadas para formar uma conexão residual.</a:t>
            </a:r>
          </a:p>
          <a:p>
            <a:pPr marL="1352444" lvl="2" indent="-2857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 dirty="0">
                <a:effectLst/>
              </a:rPr>
              <a:t>Após isso, é aplicada uma camada de </a:t>
            </a:r>
            <a:r>
              <a:rPr lang="pt-PT" sz="2600" dirty="0" err="1">
                <a:effectLst/>
              </a:rPr>
              <a:t>pooling</a:t>
            </a:r>
            <a:r>
              <a:rPr lang="pt-PT" sz="2600" dirty="0">
                <a:effectLst/>
              </a:rPr>
              <a:t> 2x2.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 dirty="0">
                <a:effectLst/>
              </a:rPr>
              <a:t>Bloco </a:t>
            </a:r>
            <a:r>
              <a:rPr lang="pt-PT" sz="2600" dirty="0" err="1">
                <a:effectLst/>
              </a:rPr>
              <a:t>convolucional</a:t>
            </a:r>
            <a:r>
              <a:rPr lang="pt-PT" sz="2600" dirty="0">
                <a:effectLst/>
              </a:rPr>
              <a:t> com Conexão Residual e Regularização L2 (igual mas 128 filtros)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 dirty="0">
                <a:effectLst/>
              </a:rPr>
              <a:t>Camada de </a:t>
            </a:r>
            <a:r>
              <a:rPr lang="pt-PT" sz="2600" dirty="0" err="1">
                <a:effectLst/>
              </a:rPr>
              <a:t>flattening</a:t>
            </a:r>
            <a:endParaRPr lang="pt-PT" sz="2600" dirty="0">
              <a:effectLst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 dirty="0">
                <a:effectLst/>
              </a:rPr>
              <a:t>Bloco </a:t>
            </a:r>
            <a:r>
              <a:rPr lang="pt-PT" sz="2600" dirty="0"/>
              <a:t>t</a:t>
            </a:r>
            <a:r>
              <a:rPr lang="pt-PT" sz="2600" dirty="0">
                <a:effectLst/>
              </a:rPr>
              <a:t>otalmente conectado com conexão </a:t>
            </a:r>
            <a:r>
              <a:rPr lang="pt-PT" sz="2600" dirty="0"/>
              <a:t>r</a:t>
            </a:r>
            <a:r>
              <a:rPr lang="pt-PT" sz="2600" dirty="0">
                <a:effectLst/>
              </a:rPr>
              <a:t>esidual, regularização L2 e </a:t>
            </a:r>
            <a:r>
              <a:rPr lang="pt-PT" sz="2600" dirty="0" err="1">
                <a:effectLst/>
              </a:rPr>
              <a:t>Dropout</a:t>
            </a:r>
            <a:endParaRPr lang="pt-PT" sz="2600" dirty="0">
              <a:effectLst/>
            </a:endParaRPr>
          </a:p>
          <a:p>
            <a:pPr marL="1352444" lvl="2" indent="-2857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 dirty="0">
                <a:effectLst/>
              </a:rPr>
              <a:t>Duas camadas densas com 512 neurónios cada e ativação </a:t>
            </a:r>
            <a:r>
              <a:rPr lang="pt-PT" sz="2600" dirty="0" err="1">
                <a:effectLst/>
              </a:rPr>
              <a:t>ReLU</a:t>
            </a:r>
            <a:r>
              <a:rPr lang="pt-PT" sz="2600" dirty="0">
                <a:effectLst/>
              </a:rPr>
              <a:t>.</a:t>
            </a:r>
          </a:p>
          <a:p>
            <a:pPr marL="1352444" lvl="2" indent="-2857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 dirty="0">
                <a:effectLst/>
              </a:rPr>
              <a:t>As camadas possuem </a:t>
            </a:r>
            <a:r>
              <a:rPr lang="pt-PT" sz="2600" dirty="0" err="1">
                <a:effectLst/>
              </a:rPr>
              <a:t>dropout</a:t>
            </a:r>
            <a:r>
              <a:rPr lang="pt-PT" sz="2600" dirty="0">
                <a:effectLst/>
              </a:rPr>
              <a:t> de 50% para prevenir </a:t>
            </a:r>
            <a:r>
              <a:rPr lang="pt-PT" sz="2600" dirty="0" err="1">
                <a:effectLst/>
              </a:rPr>
              <a:t>overfitting</a:t>
            </a:r>
            <a:r>
              <a:rPr lang="pt-PT" sz="2600" dirty="0">
                <a:effectLst/>
              </a:rPr>
              <a:t>.</a:t>
            </a:r>
          </a:p>
          <a:p>
            <a:pPr marL="1352444" lvl="2" indent="-2857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 dirty="0">
                <a:effectLst/>
              </a:rPr>
              <a:t>Uma conexão residual é adicionada entre as duas camadas densas.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2600" dirty="0"/>
              <a:t>Camada de output</a:t>
            </a:r>
            <a:endParaRPr lang="pt-PT" sz="2600" dirty="0">
              <a:effectLst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endParaRPr lang="pt-PT" sz="2600" dirty="0"/>
          </a:p>
        </p:txBody>
      </p:sp>
      <p:pic>
        <p:nvPicPr>
          <p:cNvPr id="2" name="Picture 1" descr="A screenshot of a game&#10;&#10;Description automatically generated">
            <a:extLst>
              <a:ext uri="{FF2B5EF4-FFF2-40B4-BE49-F238E27FC236}">
                <a16:creationId xmlns:a16="http://schemas.microsoft.com/office/drawing/2014/main" id="{D0644F40-9D08-0FC4-600F-7C97854CC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07" y="2009643"/>
            <a:ext cx="5078677" cy="3859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170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D522-844E-35D8-A5CA-F37D3CC6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en-US" dirty="0" err="1"/>
              <a:t>Demonstra</a:t>
            </a:r>
            <a:r>
              <a:rPr lang="pt-PT" dirty="0" err="1"/>
              <a:t>ção</a:t>
            </a:r>
            <a:endParaRPr lang="pt-PT" dirty="0"/>
          </a:p>
        </p:txBody>
      </p:sp>
      <p:pic>
        <p:nvPicPr>
          <p:cNvPr id="14" name="Picture Placeholder 13" descr="A chess board with chess pieces on it&#10;&#10;Description automatically generated">
            <a:extLst>
              <a:ext uri="{FF2B5EF4-FFF2-40B4-BE49-F238E27FC236}">
                <a16:creationId xmlns:a16="http://schemas.microsoft.com/office/drawing/2014/main" id="{8267D932-5B73-E73A-5034-97BACF64E5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7" r="20387" b="2"/>
          <a:stretch/>
        </p:blipFill>
        <p:spPr>
          <a:xfrm>
            <a:off x="5484971" y="584200"/>
            <a:ext cx="6094413" cy="5588000"/>
          </a:xfrm>
          <a:noFill/>
        </p:spPr>
      </p:pic>
    </p:spTree>
    <p:extLst>
      <p:ext uri="{BB962C8B-B14F-4D97-AF65-F5344CB8AC3E}">
        <p14:creationId xmlns:p14="http://schemas.microsoft.com/office/powerpoint/2010/main" val="330867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" id="{7937A00E-BA26-42C4-8F50-F93CA9CC2358}" vid="{94A5997D-5A7B-41B1-91EA-4D5CFF10FA40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6CBB7BDF80FC4F81DCBC61CB4685D0" ma:contentTypeVersion="5" ma:contentTypeDescription="Criar um novo documento." ma:contentTypeScope="" ma:versionID="f9830275b8acb7f5494f5a69be9edf6b">
  <xsd:schema xmlns:xsd="http://www.w3.org/2001/XMLSchema" xmlns:xs="http://www.w3.org/2001/XMLSchema" xmlns:p="http://schemas.microsoft.com/office/2006/metadata/properties" xmlns:ns3="c8d79968-e473-444b-b413-4cc0e735ede8" targetNamespace="http://schemas.microsoft.com/office/2006/metadata/properties" ma:root="true" ma:fieldsID="cb21fb7630ad3c9a5cb3e676736889d9" ns3:_="">
    <xsd:import namespace="c8d79968-e473-444b-b413-4cc0e735ed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79968-e473-444b-b413-4cc0e735ed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d79968-e473-444b-b413-4cc0e735ede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DB3D96-1BE7-4CC5-87AE-4ECDAACEF0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d79968-e473-444b-b413-4cc0e735ed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c8d79968-e473-444b-b413-4cc0e735ede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49BCCA-336C-4D48-BBA7-1C61A348AB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triplo (ecrã panorâmico)</Template>
  <TotalTime>234</TotalTime>
  <Words>326</Words>
  <Application>Microsoft Office PowerPoint</Application>
  <PresentationFormat>Custom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Constantia</vt:lpstr>
      <vt:lpstr>Oswald</vt:lpstr>
      <vt:lpstr>Tecnologia 16x9</vt:lpstr>
      <vt:lpstr>Mini-Projeto: Minimax </vt:lpstr>
      <vt:lpstr>Indíce</vt:lpstr>
      <vt:lpstr>PowerPoint Presentation</vt:lpstr>
      <vt:lpstr>PowerPoint Presentation</vt:lpstr>
      <vt:lpstr>PowerPoint Presentation</vt:lpstr>
      <vt:lpstr>Neural network</vt:lpstr>
      <vt:lpstr>PowerPoint Presentation</vt:lpstr>
      <vt:lpstr>PowerPoint Presentation</vt:lpstr>
      <vt:lpstr>Demonstração</vt:lpstr>
      <vt:lpstr>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Mini-Projeto: Algoritmos de Procura</dc:title>
  <dc:creator>Rebeca Henriques de Melo Sampaio</dc:creator>
  <cp:lastModifiedBy>Mario Nascimento</cp:lastModifiedBy>
  <cp:revision>8</cp:revision>
  <dcterms:created xsi:type="dcterms:W3CDTF">2023-10-11T18:44:07Z</dcterms:created>
  <dcterms:modified xsi:type="dcterms:W3CDTF">2023-10-27T13:24:29Z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0x010100DF6CBB7BDF80FC4F81DCBC61CB4685D0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