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1B0305F-B93C-4CCA-BB86-5FCFF2A8430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28207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6A593D8-EC28-4216-B02F-ED9E0AAA41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B7C541-DC38-4898-A4C0-371952F709A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494550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15D6D7-F34E-4F2E-90C8-B42019AB021A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42938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F87110-5F1E-4F7D-A527-A96E32227CD4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002580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8AE56DC-FBCA-4798-9A14-420C76733A83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509214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504DE2-F9B0-49A0-AB96-4495E5BAACEC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166131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EA6AF78-5F9B-4402-A0D6-6944F07D9899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45502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268DD0-B38F-4B7E-9F8D-D63D482BCD52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494071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399D3D-D30A-42D5-B481-2BC14FBEB947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36533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B9D0FC-4BB9-4671-978B-8DEAA82B8ED4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634470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6BBCE2-0615-4703-97D2-63DCE7D46D8B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01885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CE6340-CA8E-4E07-B1B0-0580D5462C5F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46618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7E8CC9-C4EF-4A13-BDCB-DCF327ECC0B7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87118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CE557D-4D82-477D-B2E1-993ADE5B170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87129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0A334E-E33D-4B4C-A20C-C4CB810CBCD7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2027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88D6B7-F076-4EDA-B5FA-456FFAD5251C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7281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2B254D-7559-4036-921E-2D3192E41734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13165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12867C-A13A-4561-9022-88B6B6C31791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65104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18314F-AD52-4C34-A835-413801F40B6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82906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F222F9-4414-43FF-B3E1-663E1BAD7F79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02124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BFBF7F-0B7D-46A6-AEC0-FEAF9ABD5D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6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4EAC1B-D5AE-4ED9-8EA5-B6FDFA29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39AAF4-18FD-44BA-B731-2091CE91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715767-89EE-4101-A841-D9DC2268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7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8CEC8-7512-4398-875E-C0097E2227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0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E970E1-3CCD-40C0-9C41-ECB26A6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1CA932-1F62-418D-9A1A-8CA79E6FA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2F9A66-89C3-4946-81DB-8BA77E5A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34BD27-0B29-44EA-9B05-99EE9DFB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31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09F99D70-EC4D-46BE-95AB-D2A213139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58A0A-5B9C-471B-9201-95F6A408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9F38F503-C32E-4AC6-ACF9-8CD9BFA460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Correct Swap Function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" y="2796198"/>
            <a:ext cx="4083050" cy="291184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13" y="3403568"/>
            <a:ext cx="4081462" cy="169710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Pointer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Can </a:t>
            </a:r>
            <a:r>
              <a:rPr lang="en-US" sz="2000" dirty="0"/>
              <a:t>use a few arithmetic operators on </a:t>
            </a:r>
            <a:r>
              <a:rPr lang="en-US" sz="2000" dirty="0" smtClean="0"/>
              <a:t>pointers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79" dirty="0" smtClean="0"/>
              <a:t>pointer + integer = pointer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79" dirty="0" smtClean="0"/>
              <a:t>pointer – integer = pointer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79" dirty="0" smtClean="0"/>
              <a:t>pointer – pointer = integer</a:t>
            </a:r>
            <a:endParaRPr lang="en-US" sz="1779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Can </a:t>
            </a:r>
            <a:r>
              <a:rPr lang="en-US" sz="2000" dirty="0"/>
              <a:t>also use relational and equality </a:t>
            </a:r>
            <a:r>
              <a:rPr lang="en-US" sz="2000" dirty="0" smtClean="0"/>
              <a:t>operators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79" dirty="0" smtClean="0"/>
              <a:t>pointer == pointer (address is the same)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79" dirty="0"/>
              <a:t>p</a:t>
            </a:r>
            <a:r>
              <a:rPr lang="en-US" sz="1779" dirty="0" smtClean="0"/>
              <a:t>ointer != pointer  (different addresses)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Pointer Arithmetic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Adding/Subtracting </a:t>
            </a:r>
            <a:r>
              <a:rPr lang="en-US" dirty="0"/>
              <a:t>an integer moves the address by that number * size of the type being pointed to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9" y="3599530"/>
            <a:ext cx="8564170" cy="1305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Pointers And Arrays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Since </a:t>
            </a:r>
            <a:r>
              <a:rPr lang="en-US" sz="2000" dirty="0"/>
              <a:t>pointers and arrays both point to a location, we can do this</a:t>
            </a:r>
            <a:r>
              <a:rPr lang="en-US" sz="2000" dirty="0" smtClean="0"/>
              <a:t>: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sz="2000" dirty="0"/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sz="2000" dirty="0" smtClean="0"/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What </a:t>
            </a:r>
            <a:r>
              <a:rPr lang="en-US" sz="2000" dirty="0"/>
              <a:t>do we get if we deference </a:t>
            </a:r>
            <a:r>
              <a:rPr lang="en-US" sz="2000" dirty="0" smtClean="0"/>
              <a:t>p?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6" y="2479594"/>
            <a:ext cx="5953956" cy="1152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Iterating An Array With A Pointer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/>
              <a:t>Set all the values in an array to 0 using pointers</a:t>
            </a:r>
            <a:r>
              <a:rPr lang="en-US" dirty="0" smtClean="0"/>
              <a:t>: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03" y="2853811"/>
            <a:ext cx="5901222" cy="3615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A Bit More Compicated</a:t>
            </a:r>
            <a:br>
              <a:rPr lang="en-US"/>
            </a:br>
            <a:r>
              <a:rPr lang="en-US"/>
              <a:t>Same Result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89" y="2647950"/>
            <a:ext cx="5946049" cy="321408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Pointer Arithmetic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Subtracting </a:t>
            </a:r>
            <a:r>
              <a:rPr lang="en-US" sz="2000" dirty="0"/>
              <a:t>a pointer is only valid if both pointers are in the same array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Gives </a:t>
            </a:r>
            <a:r>
              <a:rPr lang="en-US" sz="2000" dirty="0"/>
              <a:t>the difference in </a:t>
            </a:r>
            <a:r>
              <a:rPr lang="en-US" sz="2000" dirty="0" smtClean="0"/>
              <a:t>elements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0" y="3299451"/>
            <a:ext cx="9793067" cy="1905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Relational/Equality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&lt;, </a:t>
            </a:r>
            <a:r>
              <a:rPr lang="en-US" sz="2000" dirty="0"/>
              <a:t>&lt;=, &gt;, &gt;= only valid if pointers are in the same array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8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1559" dirty="0">
                <a:solidFill>
                  <a:schemeClr val="tx1"/>
                </a:solidFill>
              </a:rPr>
              <a:t>Compare the position in the array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==, </a:t>
            </a:r>
            <a:r>
              <a:rPr lang="en-US" sz="2000" dirty="0"/>
              <a:t>!= can be used with any pointer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8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1559" dirty="0">
                <a:solidFill>
                  <a:schemeClr val="tx1"/>
                </a:solidFill>
              </a:rPr>
              <a:t>Checks if it's the same location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Subscripts and Pointers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Subscript operators </a:t>
            </a:r>
            <a:r>
              <a:rPr lang="en-US" sz="2000" dirty="0"/>
              <a:t>are actually a </a:t>
            </a:r>
            <a:r>
              <a:rPr lang="en-US" sz="2000" dirty="0" smtClean="0"/>
              <a:t>shortcut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79" dirty="0" smtClean="0"/>
              <a:t>It offsets the pointer, then dereferences</a:t>
            </a:r>
            <a:endParaRPr lang="en-US" sz="177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62" y="2713582"/>
            <a:ext cx="5934903" cy="3077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Passing Arrays To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Can't </a:t>
            </a:r>
            <a:r>
              <a:rPr lang="en-US" sz="2000" dirty="0"/>
              <a:t>really pass an array to a function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Passes </a:t>
            </a:r>
            <a:r>
              <a:rPr lang="en-US" sz="2000" dirty="0"/>
              <a:t>address of array </a:t>
            </a:r>
            <a:r>
              <a:rPr lang="en-US" sz="2000" dirty="0" smtClean="0"/>
              <a:t>instead</a:t>
            </a:r>
            <a:endParaRPr lang="en-US" sz="2000" dirty="0"/>
          </a:p>
          <a:p>
            <a:pPr marL="221747" lvl="1" indent="0">
              <a:buNone/>
            </a:pPr>
            <a:r>
              <a:rPr lang="en-US" sz="1779" b="1" dirty="0" smtClean="0">
                <a:latin typeface="Courier New" pitchFamily="49"/>
              </a:rPr>
              <a:t>	void </a:t>
            </a:r>
            <a:r>
              <a:rPr lang="en-US" sz="1779" b="1" dirty="0" err="1">
                <a:latin typeface="Courier New" pitchFamily="49"/>
              </a:rPr>
              <a:t>MyFunc</a:t>
            </a:r>
            <a:r>
              <a:rPr lang="en-US" sz="1779" b="1" dirty="0">
                <a:latin typeface="Courier New" pitchFamily="49"/>
              </a:rPr>
              <a:t>(</a:t>
            </a:r>
            <a:r>
              <a:rPr lang="en-US" sz="1779" b="1" dirty="0" err="1">
                <a:latin typeface="Courier New" pitchFamily="49"/>
              </a:rPr>
              <a:t>int</a:t>
            </a:r>
            <a:r>
              <a:rPr lang="en-US" sz="1779" b="1" dirty="0">
                <a:latin typeface="Courier New" pitchFamily="49"/>
              </a:rPr>
              <a:t> array[]);</a:t>
            </a:r>
          </a:p>
          <a:p>
            <a:pPr marL="0" indent="0">
              <a:buNone/>
            </a:pPr>
            <a:r>
              <a:rPr lang="en-US" sz="2000" smtClean="0"/>
              <a:t>is </a:t>
            </a:r>
            <a:r>
              <a:rPr lang="en-US" sz="2000" dirty="0"/>
              <a:t>actually</a:t>
            </a:r>
          </a:p>
          <a:p>
            <a:pPr marL="322542" lvl="1" indent="0">
              <a:buNone/>
            </a:pPr>
            <a:r>
              <a:rPr lang="en-US" sz="1779" b="1" dirty="0">
                <a:latin typeface="Courier New" pitchFamily="49"/>
              </a:rPr>
              <a:t>	</a:t>
            </a:r>
            <a:r>
              <a:rPr lang="en-US" sz="1779" b="1" dirty="0" smtClean="0">
                <a:latin typeface="Courier New" pitchFamily="49"/>
              </a:rPr>
              <a:t>void </a:t>
            </a:r>
            <a:r>
              <a:rPr lang="en-US" sz="1779" b="1" dirty="0" err="1">
                <a:latin typeface="Courier New" pitchFamily="49"/>
              </a:rPr>
              <a:t>MyFunc</a:t>
            </a:r>
            <a:r>
              <a:rPr lang="en-US" sz="1779" b="1" dirty="0">
                <a:latin typeface="Courier New" pitchFamily="49"/>
              </a:rPr>
              <a:t>(</a:t>
            </a:r>
            <a:r>
              <a:rPr lang="en-US" sz="1779" b="1" dirty="0" err="1">
                <a:latin typeface="Courier New" pitchFamily="49"/>
              </a:rPr>
              <a:t>int</a:t>
            </a:r>
            <a:r>
              <a:rPr lang="en-US" sz="1779" b="1" dirty="0">
                <a:latin typeface="Courier New" pitchFamily="49"/>
              </a:rPr>
              <a:t>* array);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We </a:t>
            </a:r>
            <a:r>
              <a:rPr lang="en-US" sz="2000" dirty="0"/>
              <a:t>will be using the second definition from now 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You </a:t>
            </a:r>
            <a:r>
              <a:rPr lang="en-US" sz="2000" dirty="0"/>
              <a:t>can use pointer arithmetic or sub scripting in the function, your choice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Location, Not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•"/>
            </a:pPr>
            <a:r>
              <a:rPr lang="en-US" sz="2000" dirty="0" smtClean="0"/>
              <a:t> Sometimes </a:t>
            </a:r>
            <a:r>
              <a:rPr lang="en-US" sz="2000" dirty="0"/>
              <a:t>want to talk about data's location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2000" dirty="0" smtClean="0"/>
              <a:t> Location is called </a:t>
            </a:r>
            <a:r>
              <a:rPr lang="en-US" sz="2000" dirty="0"/>
              <a:t>an address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2000" dirty="0" smtClean="0"/>
              <a:t> All </a:t>
            </a:r>
            <a:r>
              <a:rPr lang="en-US" sz="2000" dirty="0"/>
              <a:t>data has an address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2000" dirty="0" smtClean="0"/>
              <a:t> Can </a:t>
            </a:r>
            <a:r>
              <a:rPr lang="en-US" sz="2000" dirty="0"/>
              <a:t>see address using the &amp; </a:t>
            </a:r>
            <a:r>
              <a:rPr lang="en-US" sz="2000" dirty="0" smtClean="0"/>
              <a:t>operator (remember </a:t>
            </a:r>
            <a:r>
              <a:rPr lang="en-US" sz="2000" dirty="0" err="1" smtClean="0"/>
              <a:t>scanf</a:t>
            </a:r>
            <a:r>
              <a:rPr lang="en-US" sz="2000" dirty="0" smtClean="0"/>
              <a:t>?)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30" y="4011796"/>
            <a:ext cx="6935168" cy="2457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Pointers store the address of some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access that data using the * (dereference)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move and compare pointers using pointer arithmetic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Passing a pointer to a function will let the function modify the data the pointer is pointing to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6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19" y="2035969"/>
            <a:ext cx="7874000" cy="4432300"/>
          </a:xfrm>
        </p:spPr>
      </p:pic>
    </p:spTree>
    <p:extLst>
      <p:ext uri="{BB962C8B-B14F-4D97-AF65-F5344CB8AC3E}">
        <p14:creationId xmlns:p14="http://schemas.microsoft.com/office/powerpoint/2010/main" val="285052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Pointers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Can </a:t>
            </a:r>
            <a:r>
              <a:rPr lang="en-US" sz="2000" dirty="0"/>
              <a:t>store an address in a pointer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Must </a:t>
            </a:r>
            <a:r>
              <a:rPr lang="en-US" sz="2000" dirty="0"/>
              <a:t>specify what </a:t>
            </a:r>
            <a:r>
              <a:rPr lang="en-US" sz="2000" dirty="0" smtClean="0"/>
              <a:t>type of data is </a:t>
            </a:r>
            <a:r>
              <a:rPr lang="en-US" sz="2000" dirty="0"/>
              <a:t>stored at the location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Adding </a:t>
            </a:r>
            <a:r>
              <a:rPr lang="en-US" sz="2000" dirty="0"/>
              <a:t>* after the </a:t>
            </a:r>
            <a:r>
              <a:rPr lang="en-US" sz="2000" dirty="0" smtClean="0"/>
              <a:t>type during </a:t>
            </a:r>
            <a:r>
              <a:rPr lang="en-US" sz="2000" i="1" dirty="0" smtClean="0"/>
              <a:t>declaration</a:t>
            </a:r>
            <a:r>
              <a:rPr lang="en-US" sz="2000" dirty="0" smtClean="0"/>
              <a:t> </a:t>
            </a:r>
            <a:r>
              <a:rPr lang="en-US" sz="2000" dirty="0"/>
              <a:t>denotes it's  a pointer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NULL </a:t>
            </a:r>
            <a:r>
              <a:rPr lang="en-US" sz="2000" dirty="0"/>
              <a:t>– Address that points to </a:t>
            </a:r>
            <a:r>
              <a:rPr lang="en-US" sz="2000" dirty="0" smtClean="0"/>
              <a:t>nothing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1" y="4252084"/>
            <a:ext cx="8888065" cy="1743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Visualizing Pointers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 err="1">
                <a:latin typeface="Courier New" pitchFamily="49"/>
              </a:rPr>
              <a:t>int</a:t>
            </a:r>
            <a:r>
              <a:rPr lang="en-US" sz="2000" b="1" dirty="0">
                <a:latin typeface="Courier New" pitchFamily="49"/>
              </a:rPr>
              <a:t> </a:t>
            </a:r>
            <a:r>
              <a:rPr lang="en-US" sz="2000" b="1" dirty="0" err="1">
                <a:latin typeface="Courier New" pitchFamily="49"/>
              </a:rPr>
              <a:t>i</a:t>
            </a:r>
            <a:r>
              <a:rPr lang="en-US" sz="2000" b="1" dirty="0">
                <a:latin typeface="Courier New" pitchFamily="49"/>
              </a:rPr>
              <a:t>; </a:t>
            </a:r>
            <a:r>
              <a:rPr lang="en-US" sz="2000" b="1" dirty="0" smtClean="0">
                <a:latin typeface="Courier New" pitchFamily="49"/>
              </a:rPr>
              <a:t> /* Declare </a:t>
            </a:r>
            <a:r>
              <a:rPr lang="en-US" sz="2000" b="1" dirty="0" err="1" smtClean="0">
                <a:latin typeface="Courier New" pitchFamily="49"/>
              </a:rPr>
              <a:t>i</a:t>
            </a:r>
            <a:r>
              <a:rPr lang="en-US" sz="2000" b="1" dirty="0" smtClean="0">
                <a:latin typeface="Courier New" pitchFamily="49"/>
              </a:rPr>
              <a:t>, an </a:t>
            </a:r>
            <a:r>
              <a:rPr lang="en-US" sz="2000" b="1" dirty="0" err="1" smtClean="0">
                <a:latin typeface="Courier New" pitchFamily="49"/>
              </a:rPr>
              <a:t>int</a:t>
            </a:r>
            <a:r>
              <a:rPr lang="en-US" sz="2000" b="1" dirty="0" smtClean="0">
                <a:latin typeface="Courier New" pitchFamily="49"/>
              </a:rPr>
              <a:t>      */</a:t>
            </a:r>
            <a:endParaRPr lang="en-US" sz="2000" b="1" dirty="0">
              <a:latin typeface="Courier New" pitchFamily="49"/>
            </a:endParaRPr>
          </a:p>
          <a:p>
            <a:pPr lvl="0"/>
            <a:r>
              <a:rPr lang="en-US" sz="2000" b="1" dirty="0" err="1">
                <a:latin typeface="Courier New" pitchFamily="49"/>
              </a:rPr>
              <a:t>int</a:t>
            </a:r>
            <a:r>
              <a:rPr lang="en-US" sz="2000" b="1" dirty="0">
                <a:latin typeface="Courier New" pitchFamily="49"/>
              </a:rPr>
              <a:t>* p; /* Declare pointer to </a:t>
            </a:r>
            <a:r>
              <a:rPr lang="en-US" sz="2000" b="1" dirty="0" err="1">
                <a:latin typeface="Courier New" pitchFamily="49"/>
              </a:rPr>
              <a:t>int</a:t>
            </a:r>
            <a:r>
              <a:rPr lang="en-US" sz="2000" b="1" dirty="0">
                <a:latin typeface="Courier New" pitchFamily="49"/>
              </a:rPr>
              <a:t> */</a:t>
            </a:r>
          </a:p>
          <a:p>
            <a:pPr lvl="0"/>
            <a:endParaRPr lang="en-US" sz="2000" b="1" dirty="0">
              <a:latin typeface="Courier New" pitchFamily="49"/>
            </a:endParaRPr>
          </a:p>
          <a:p>
            <a:pPr lvl="0"/>
            <a:endParaRPr lang="en-US" sz="2000" b="1" dirty="0">
              <a:latin typeface="Courier New" pitchFamily="49"/>
            </a:endParaRPr>
          </a:p>
          <a:p>
            <a:pPr lvl="0"/>
            <a:r>
              <a:rPr lang="en-US" sz="2000" b="1" dirty="0">
                <a:latin typeface="Courier New" pitchFamily="49"/>
              </a:rPr>
              <a:t>p = &amp;</a:t>
            </a:r>
            <a:r>
              <a:rPr lang="en-US" sz="2000" b="1" dirty="0" err="1">
                <a:latin typeface="Courier New" pitchFamily="49"/>
              </a:rPr>
              <a:t>i</a:t>
            </a:r>
            <a:r>
              <a:rPr lang="en-US" sz="2000" b="1" dirty="0">
                <a:latin typeface="Courier New" pitchFamily="49"/>
              </a:rPr>
              <a:t>; /* Store address of </a:t>
            </a:r>
            <a:r>
              <a:rPr lang="en-US" sz="2000" b="1" dirty="0" err="1">
                <a:latin typeface="Courier New" pitchFamily="49"/>
              </a:rPr>
              <a:t>i</a:t>
            </a:r>
            <a:r>
              <a:rPr lang="en-US" sz="2000" b="1" dirty="0">
                <a:latin typeface="Courier New" pitchFamily="49"/>
              </a:rPr>
              <a:t> in p */</a:t>
            </a:r>
          </a:p>
          <a:p>
            <a:pPr lvl="0"/>
            <a:endParaRPr lang="en-US" sz="2000" b="1" dirty="0">
              <a:latin typeface="Courier New" pitchFamily="49"/>
            </a:endParaRPr>
          </a:p>
          <a:p>
            <a:pPr lvl="0"/>
            <a:endParaRPr lang="en-US" sz="2000" b="1" dirty="0">
              <a:latin typeface="Courier New" pitchFamily="49"/>
            </a:endParaRPr>
          </a:p>
          <a:p>
            <a:pPr lvl="0"/>
            <a:r>
              <a:rPr lang="en-US" sz="2000" b="1" dirty="0" err="1">
                <a:latin typeface="Courier New" pitchFamily="49"/>
              </a:rPr>
              <a:t>i</a:t>
            </a:r>
            <a:r>
              <a:rPr lang="en-US" sz="2000" b="1" dirty="0">
                <a:latin typeface="Courier New" pitchFamily="49"/>
              </a:rPr>
              <a:t> = 10; /* Store 10 in </a:t>
            </a:r>
            <a:r>
              <a:rPr lang="en-US" sz="2000" b="1" dirty="0" err="1">
                <a:latin typeface="Courier New" pitchFamily="49"/>
              </a:rPr>
              <a:t>i</a:t>
            </a:r>
            <a:r>
              <a:rPr lang="en-US" sz="2000" b="1" dirty="0">
                <a:latin typeface="Courier New" pitchFamily="49"/>
              </a:rPr>
              <a:t> */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904074" y="2847129"/>
            <a:ext cx="4291560" cy="110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2904074" y="4212059"/>
            <a:ext cx="4286880" cy="110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2940074" y="5682604"/>
            <a:ext cx="4250880" cy="109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Getting At The Data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To </a:t>
            </a:r>
            <a:r>
              <a:rPr lang="en-US" dirty="0"/>
              <a:t>access the data, use the </a:t>
            </a:r>
            <a:r>
              <a:rPr lang="en-US" dirty="0" smtClean="0"/>
              <a:t>* (dereference) operator</a:t>
            </a:r>
            <a:endParaRPr lang="en-US" sz="3470" dirty="0">
              <a:solidFill>
                <a:srgbClr val="FFFFFF"/>
              </a:solidFill>
              <a:latin typeface="Liberation Sans" pitchFamily="1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* </a:t>
            </a:r>
            <a:r>
              <a:rPr lang="en-US" dirty="0"/>
              <a:t>has many uses, depends on the </a:t>
            </a:r>
            <a:r>
              <a:rPr lang="en-US" dirty="0" smtClean="0"/>
              <a:t>context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/>
          <a:stretch/>
        </p:blipFill>
        <p:spPr>
          <a:xfrm>
            <a:off x="574476" y="3416650"/>
            <a:ext cx="8982075" cy="1944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Another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/>
          <a:stretch/>
        </p:blipFill>
        <p:spPr>
          <a:xfrm>
            <a:off x="1533392" y="2747001"/>
            <a:ext cx="7064243" cy="257084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Type Checks</a:t>
            </a:r>
            <a:br>
              <a:rPr lang="en-US" dirty="0"/>
            </a:br>
            <a:r>
              <a:rPr lang="en-US" dirty="0"/>
              <a:t>Which of these are ok?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82" y="2438401"/>
            <a:ext cx="2946263" cy="380942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Passing Pointers To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Can </a:t>
            </a:r>
            <a:r>
              <a:rPr lang="en-US" sz="2000" dirty="0"/>
              <a:t>only have 1 return value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What </a:t>
            </a:r>
            <a:r>
              <a:rPr lang="en-US" sz="2000" dirty="0"/>
              <a:t>if we want more?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Pass </a:t>
            </a:r>
            <a:r>
              <a:rPr lang="en-US" sz="2000" dirty="0"/>
              <a:t>a pointer (location) instead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Allows </a:t>
            </a:r>
            <a:r>
              <a:rPr lang="en-US" sz="2000" dirty="0"/>
              <a:t>us to get directly at the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35" y="4365960"/>
            <a:ext cx="7220958" cy="1133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Incorrect Swap Function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" y="2616901"/>
            <a:ext cx="4083050" cy="327043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13" y="3366854"/>
            <a:ext cx="4081462" cy="177052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485</Words>
  <Application>Microsoft Office PowerPoint</Application>
  <PresentationFormat>Custom</PresentationFormat>
  <Paragraphs>95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Microsoft YaHei</vt:lpstr>
      <vt:lpstr>Arial</vt:lpstr>
      <vt:lpstr>Calibri</vt:lpstr>
      <vt:lpstr>Calibri Light</vt:lpstr>
      <vt:lpstr>Courier New</vt:lpstr>
      <vt:lpstr>Liberation Sans</vt:lpstr>
      <vt:lpstr>Liberation Serif</vt:lpstr>
      <vt:lpstr>Mangal</vt:lpstr>
      <vt:lpstr>Segoe UI</vt:lpstr>
      <vt:lpstr>StarSymbol</vt:lpstr>
      <vt:lpstr>Tahoma</vt:lpstr>
      <vt:lpstr>Wingdings</vt:lpstr>
      <vt:lpstr>Retrospect</vt:lpstr>
      <vt:lpstr>Pointers</vt:lpstr>
      <vt:lpstr>Location, Not Data</vt:lpstr>
      <vt:lpstr>Pointers</vt:lpstr>
      <vt:lpstr>Visualizing Pointers</vt:lpstr>
      <vt:lpstr>Getting At The Data </vt:lpstr>
      <vt:lpstr>Another Example</vt:lpstr>
      <vt:lpstr>Type Checks Which of these are ok?</vt:lpstr>
      <vt:lpstr>Passing Pointers To Functions</vt:lpstr>
      <vt:lpstr>Incorrect Swap Function</vt:lpstr>
      <vt:lpstr>Correct Swap Function</vt:lpstr>
      <vt:lpstr>Pointer Operators</vt:lpstr>
      <vt:lpstr>Pointer Arithmetic</vt:lpstr>
      <vt:lpstr>Pointers And Arrays</vt:lpstr>
      <vt:lpstr>Iterating An Array With A Pointer</vt:lpstr>
      <vt:lpstr>A Bit More Compicated Same Result</vt:lpstr>
      <vt:lpstr>Pointer Arithmetic Cont.</vt:lpstr>
      <vt:lpstr>Relational/Equality Operators</vt:lpstr>
      <vt:lpstr>Subscripts and Pointers</vt:lpstr>
      <vt:lpstr>Passing Arrays To Functions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Arin Elizabeth Domning</dc:creator>
  <cp:lastModifiedBy>Arin Elizabeth Domning</cp:lastModifiedBy>
  <cp:revision>113</cp:revision>
  <dcterms:created xsi:type="dcterms:W3CDTF">2016-06-26T15:08:00Z</dcterms:created>
  <dcterms:modified xsi:type="dcterms:W3CDTF">2017-07-12T18:31:32Z</dcterms:modified>
</cp:coreProperties>
</file>