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07200" y="836640"/>
            <a:ext cx="8316000" cy="3930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07200" y="836640"/>
            <a:ext cx="8316000" cy="3930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907200" y="836640"/>
            <a:ext cx="8316000" cy="3930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07200" y="836640"/>
            <a:ext cx="8316000" cy="3930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07200" y="836640"/>
            <a:ext cx="8316000" cy="3930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07200" y="836640"/>
            <a:ext cx="8316000" cy="3930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07200" y="836640"/>
            <a:ext cx="8316000" cy="3930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907200" y="2388240"/>
            <a:ext cx="8316000" cy="15119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07200" y="836640"/>
            <a:ext cx="8316000" cy="3930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07200" y="836640"/>
            <a:ext cx="8316000" cy="3930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07200" y="836640"/>
            <a:ext cx="8316000" cy="3930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07200" y="836640"/>
            <a:ext cx="8316000" cy="3930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07200" y="836640"/>
            <a:ext cx="8316000" cy="3930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907200" y="836640"/>
            <a:ext cx="8316000" cy="3930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07200" y="836640"/>
            <a:ext cx="8316000" cy="3930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07200" y="836640"/>
            <a:ext cx="8316000" cy="3930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07200" y="836640"/>
            <a:ext cx="8316000" cy="3930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07200" y="836640"/>
            <a:ext cx="8316000" cy="3930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907200" y="2388240"/>
            <a:ext cx="8316000" cy="15119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07200" y="836640"/>
            <a:ext cx="8316000" cy="3930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07200" y="836640"/>
            <a:ext cx="8316000" cy="3930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07200" y="836640"/>
            <a:ext cx="8316000" cy="3930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7055640"/>
            <a:ext cx="10080360" cy="503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982560"/>
            <a:ext cx="10080360" cy="72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986760" y="1915560"/>
            <a:ext cx="82407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2520" y="7055640"/>
            <a:ext cx="10077480" cy="503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982560"/>
            <a:ext cx="10077480" cy="7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907200" y="836640"/>
            <a:ext cx="8316000" cy="3930840"/>
          </a:xfrm>
          <a:prstGeom prst="rect">
            <a:avLst/>
          </a:prstGeom>
        </p:spPr>
        <p:txBody>
          <a:bodyPr anchor="b">
            <a:normAutofit fontScale="97000"/>
          </a:bodyPr>
          <a:p>
            <a:pPr>
              <a:lnSpc>
                <a:spcPct val="85000"/>
              </a:lnSpc>
            </a:pPr>
            <a:r>
              <a:rPr b="0" lang="en-US" sz="8820" spc="-55" strike="noStrike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b="0" lang="en-US" sz="88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907200" y="7120800"/>
            <a:ext cx="2043720" cy="40212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047760" y="7120800"/>
            <a:ext cx="3987360" cy="40212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8186040" y="7120800"/>
            <a:ext cx="1084320" cy="40212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116B8CD-FEED-4B6C-8F29-A620ECFAC50D}" type="slidenum">
              <a:rPr b="0" lang="en-US" sz="116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160" spc="-1" strike="noStrike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998280" y="4787640"/>
            <a:ext cx="816552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5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55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5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55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5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55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7055640"/>
            <a:ext cx="10080360" cy="503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982560"/>
            <a:ext cx="10080360" cy="72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986760" y="1915560"/>
            <a:ext cx="82407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907200" y="316080"/>
            <a:ext cx="8316000" cy="159876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5290" spc="-55" strike="noStrike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b="0" lang="en-US" sz="52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907200" y="2034720"/>
            <a:ext cx="8316000" cy="4434480"/>
          </a:xfrm>
          <a:prstGeom prst="rect">
            <a:avLst/>
          </a:prstGeom>
        </p:spPr>
        <p:txBody>
          <a:bodyPr lIns="0" rIns="0">
            <a:noAutofit/>
          </a:bodyPr>
          <a:p>
            <a:pPr marL="100800" indent="-100440">
              <a:lnSpc>
                <a:spcPct val="90000"/>
              </a:lnSpc>
              <a:spcBef>
                <a:spcPts val="1324"/>
              </a:spcBef>
              <a:spcAft>
                <a:spcPts val="22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210" spc="-1" strike="noStrike">
                <a:solidFill>
                  <a:srgbClr val="404040"/>
                </a:solidFill>
                <a:latin typeface="Calibri"/>
              </a:rPr>
              <a:t>Click to edit Master text styles</a:t>
            </a:r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  <a:p>
            <a:pPr lvl="1" marL="423360" indent="-201240">
              <a:lnSpc>
                <a:spcPct val="90000"/>
              </a:lnSpc>
              <a:spcBef>
                <a:spcPts val="221"/>
              </a:spcBef>
              <a:spcAft>
                <a:spcPts val="442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99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lang="en-US" sz="1990" spc="-1" strike="noStrike">
              <a:solidFill>
                <a:srgbClr val="404040"/>
              </a:solidFill>
              <a:latin typeface="Calibri"/>
            </a:endParaRPr>
          </a:p>
          <a:p>
            <a:pPr lvl="2" marL="624960" indent="-201240">
              <a:lnSpc>
                <a:spcPct val="90000"/>
              </a:lnSpc>
              <a:spcBef>
                <a:spcPts val="221"/>
              </a:spcBef>
              <a:spcAft>
                <a:spcPts val="442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55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lang="en-US" sz="1550" spc="-1" strike="noStrike">
              <a:solidFill>
                <a:srgbClr val="404040"/>
              </a:solidFill>
              <a:latin typeface="Calibri"/>
            </a:endParaRPr>
          </a:p>
          <a:p>
            <a:pPr lvl="3" marL="826560" indent="-201240">
              <a:lnSpc>
                <a:spcPct val="90000"/>
              </a:lnSpc>
              <a:spcBef>
                <a:spcPts val="221"/>
              </a:spcBef>
              <a:spcAft>
                <a:spcPts val="442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550" spc="-1" strike="noStrike">
                <a:solidFill>
                  <a:srgbClr val="404040"/>
                </a:solidFill>
                <a:latin typeface="Calibri"/>
              </a:rPr>
              <a:t>Fourth level</a:t>
            </a:r>
            <a:endParaRPr b="0" lang="en-US" sz="1550" spc="-1" strike="noStrike">
              <a:solidFill>
                <a:srgbClr val="404040"/>
              </a:solidFill>
              <a:latin typeface="Calibri"/>
            </a:endParaRPr>
          </a:p>
          <a:p>
            <a:pPr lvl="4" marL="1028160" indent="-201240">
              <a:lnSpc>
                <a:spcPct val="90000"/>
              </a:lnSpc>
              <a:spcBef>
                <a:spcPts val="221"/>
              </a:spcBef>
              <a:spcAft>
                <a:spcPts val="442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550" spc="-1" strike="noStrike">
                <a:solidFill>
                  <a:srgbClr val="404040"/>
                </a:solidFill>
                <a:latin typeface="Calibri"/>
              </a:rPr>
              <a:t>Fifth level</a:t>
            </a:r>
            <a:endParaRPr b="0" lang="en-US" sz="155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907200" y="7120800"/>
            <a:ext cx="2043720" cy="40212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047760" y="7120800"/>
            <a:ext cx="3987360" cy="40212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8186040" y="7120800"/>
            <a:ext cx="1084320" cy="40212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8BC97AE-00C6-4B7F-9B98-ABAE1B418684}" type="slidenum">
              <a:rPr b="0" lang="en-US" sz="116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16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907200" y="836640"/>
            <a:ext cx="8316000" cy="39308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8000" spc="-55" strike="noStrike">
                <a:solidFill>
                  <a:srgbClr val="262626"/>
                </a:solidFill>
                <a:latin typeface="Calibri Light"/>
              </a:rPr>
              <a:t>Strings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909720" y="4911480"/>
            <a:ext cx="8316000" cy="1259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907200" y="316080"/>
            <a:ext cx="8316000" cy="15987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5290" spc="-55" strike="noStrike">
                <a:solidFill>
                  <a:srgbClr val="404040"/>
                </a:solidFill>
                <a:latin typeface="Calibri Light"/>
              </a:rPr>
              <a:t>Printing Strings With printf</a:t>
            </a:r>
            <a:endParaRPr b="0" lang="en-US" sz="52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907200" y="2034720"/>
            <a:ext cx="8316000" cy="44344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432000" indent="-323640">
              <a:lnSpc>
                <a:spcPct val="90000"/>
              </a:lnSpc>
              <a:spcAft>
                <a:spcPts val="1528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Can print string variables or strings in quotes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432000" indent="-323640">
              <a:lnSpc>
                <a:spcPct val="90000"/>
              </a:lnSpc>
              <a:spcAft>
                <a:spcPts val="1528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Use the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format specifier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%s: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1528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1528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432000" indent="-323640">
              <a:lnSpc>
                <a:spcPct val="90000"/>
              </a:lnSpc>
              <a:spcAft>
                <a:spcPts val="1528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Can also use puts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3640">
              <a:lnSpc>
                <a:spcPct val="90000"/>
              </a:lnSpc>
              <a:spcAft>
                <a:spcPts val="1225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Takes a string, does not use format specifiers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3640">
              <a:lnSpc>
                <a:spcPct val="90000"/>
              </a:lnSpc>
              <a:spcAft>
                <a:spcPts val="1225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Moves to the next line after printing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18" name="Picture 5" descr=""/>
          <p:cNvPicPr/>
          <p:nvPr/>
        </p:nvPicPr>
        <p:blipFill>
          <a:blip r:embed="rId1"/>
          <a:srcRect l="8250" t="0" r="0" b="0"/>
          <a:stretch/>
        </p:blipFill>
        <p:spPr>
          <a:xfrm>
            <a:off x="2022480" y="2941560"/>
            <a:ext cx="6251040" cy="761760"/>
          </a:xfrm>
          <a:prstGeom prst="rect">
            <a:avLst/>
          </a:prstGeom>
          <a:ln>
            <a:noFill/>
          </a:ln>
        </p:spPr>
      </p:pic>
      <p:pic>
        <p:nvPicPr>
          <p:cNvPr id="119" name="Picture 6" descr=""/>
          <p:cNvPicPr/>
          <p:nvPr/>
        </p:nvPicPr>
        <p:blipFill>
          <a:blip r:embed="rId2"/>
          <a:srcRect l="17510" t="0" r="0" b="0"/>
          <a:stretch/>
        </p:blipFill>
        <p:spPr>
          <a:xfrm>
            <a:off x="3090600" y="5227560"/>
            <a:ext cx="3949200" cy="99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907200" y="316080"/>
            <a:ext cx="8316000" cy="15987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5290" spc="-55" strike="noStrike">
                <a:solidFill>
                  <a:srgbClr val="404040"/>
                </a:solidFill>
                <a:latin typeface="Calibri Light"/>
              </a:rPr>
              <a:t>Getting Strings As Input</a:t>
            </a:r>
            <a:endParaRPr b="0" lang="en-US" sz="52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907200" y="2034720"/>
            <a:ext cx="8316000" cy="44344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432000" indent="-323640">
              <a:lnSpc>
                <a:spcPct val="90000"/>
              </a:lnSpc>
              <a:spcAft>
                <a:spcPts val="1528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Can use scanf, but has problems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432000" indent="-323640">
              <a:lnSpc>
                <a:spcPct val="90000"/>
              </a:lnSpc>
              <a:spcAft>
                <a:spcPts val="1528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gets is a better alternative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3640">
              <a:lnSpc>
                <a:spcPct val="90000"/>
              </a:lnSpc>
              <a:spcAft>
                <a:spcPts val="1225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Reads everything entered by user until they press enter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3640">
              <a:lnSpc>
                <a:spcPct val="90000"/>
              </a:lnSpc>
              <a:spcAft>
                <a:spcPts val="1225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Automatically adds NULL character at the end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432000" indent="-323640">
              <a:lnSpc>
                <a:spcPct val="90000"/>
              </a:lnSpc>
              <a:spcAft>
                <a:spcPts val="1528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Must use a char array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432000" indent="-323640">
              <a:lnSpc>
                <a:spcPct val="90000"/>
              </a:lnSpc>
              <a:spcAft>
                <a:spcPts val="1528"/>
              </a:spcAft>
              <a:buClr>
                <a:srgbClr val="e48312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Must make sure the array can hold all input!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907200" y="316080"/>
            <a:ext cx="8316000" cy="15987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5290" spc="-55" strike="noStrike">
                <a:solidFill>
                  <a:srgbClr val="404040"/>
                </a:solidFill>
                <a:latin typeface="Calibri Light"/>
              </a:rPr>
              <a:t>String Input Example</a:t>
            </a:r>
            <a:endParaRPr b="0" lang="en-US" sz="529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3" name="Content Placeholder 5" descr=""/>
          <p:cNvPicPr/>
          <p:nvPr/>
        </p:nvPicPr>
        <p:blipFill>
          <a:blip r:embed="rId1"/>
          <a:srcRect l="7600" t="0" r="0" b="0"/>
          <a:stretch/>
        </p:blipFill>
        <p:spPr>
          <a:xfrm>
            <a:off x="1883520" y="2789280"/>
            <a:ext cx="6363720" cy="257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907200" y="316080"/>
            <a:ext cx="8316000" cy="15987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5290" spc="-55" strike="noStrike">
                <a:solidFill>
                  <a:srgbClr val="404040"/>
                </a:solidFill>
                <a:latin typeface="Calibri Light"/>
              </a:rPr>
              <a:t>String Functions</a:t>
            </a:r>
            <a:endParaRPr b="0" lang="en-US" sz="52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907200" y="2034720"/>
            <a:ext cx="8316000" cy="44344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432000" indent="-323640">
              <a:lnSpc>
                <a:spcPct val="90000"/>
              </a:lnSpc>
              <a:spcAft>
                <a:spcPts val="1528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There are lots of functions for strings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432000" indent="-323640">
              <a:lnSpc>
                <a:spcPct val="90000"/>
              </a:lnSpc>
              <a:spcAft>
                <a:spcPts val="1528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Defined in string.h (Need to #include &lt;string.h&gt;)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3640">
              <a:lnSpc>
                <a:spcPct val="90000"/>
              </a:lnSpc>
              <a:spcAft>
                <a:spcPts val="1225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strlen – Count number of characters in the string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3640">
              <a:lnSpc>
                <a:spcPct val="90000"/>
              </a:lnSpc>
              <a:spcAft>
                <a:spcPts val="1225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strcpy – Copy a string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3640">
              <a:lnSpc>
                <a:spcPct val="90000"/>
              </a:lnSpc>
              <a:spcAft>
                <a:spcPts val="1225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strcat – Add a string onto the end of another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3640">
              <a:lnSpc>
                <a:spcPct val="90000"/>
              </a:lnSpc>
              <a:spcAft>
                <a:spcPts val="1225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strcmp – Check if two strings are the same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907200" y="316080"/>
            <a:ext cx="8316000" cy="15987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5290" spc="-55" strike="noStrike">
                <a:solidFill>
                  <a:srgbClr val="404040"/>
                </a:solidFill>
                <a:latin typeface="Calibri Light"/>
              </a:rPr>
              <a:t>Summary</a:t>
            </a:r>
            <a:endParaRPr b="0" lang="en-US" sz="52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907200" y="2034720"/>
            <a:ext cx="8316000" cy="44344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100800" indent="-100440">
              <a:lnSpc>
                <a:spcPct val="90000"/>
              </a:lnSpc>
              <a:spcBef>
                <a:spcPts val="1324"/>
              </a:spcBef>
              <a:spcAft>
                <a:spcPts val="22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210" spc="-1" strike="noStrike">
                <a:solidFill>
                  <a:srgbClr val="404040"/>
                </a:solidFill>
                <a:latin typeface="Calibri"/>
              </a:rPr>
              <a:t>  </a:t>
            </a:r>
            <a:r>
              <a:rPr b="0" lang="en-US" sz="2210" spc="-1" strike="noStrike">
                <a:solidFill>
                  <a:srgbClr val="404040"/>
                </a:solidFill>
                <a:latin typeface="Calibri"/>
              </a:rPr>
              <a:t>Strings are just fancy character arrays</a:t>
            </a:r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  <a:p>
            <a:pPr marL="100800" indent="-100440">
              <a:lnSpc>
                <a:spcPct val="90000"/>
              </a:lnSpc>
              <a:spcBef>
                <a:spcPts val="1324"/>
              </a:spcBef>
              <a:spcAft>
                <a:spcPts val="22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21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210" spc="-1" strike="noStrike">
                <a:solidFill>
                  <a:srgbClr val="404040"/>
                </a:solidFill>
                <a:latin typeface="Calibri"/>
              </a:rPr>
              <a:t>They must end with a NULL terminator</a:t>
            </a:r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  <a:p>
            <a:pPr marL="100800" indent="-100440">
              <a:lnSpc>
                <a:spcPct val="90000"/>
              </a:lnSpc>
              <a:spcBef>
                <a:spcPts val="1324"/>
              </a:spcBef>
              <a:spcAft>
                <a:spcPts val="22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21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210" spc="-1" strike="noStrike">
                <a:solidFill>
                  <a:srgbClr val="404040"/>
                </a:solidFill>
                <a:latin typeface="Calibri"/>
              </a:rPr>
              <a:t>You can pass strings to functions as char pointers</a:t>
            </a:r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907200" y="836640"/>
            <a:ext cx="8316000" cy="3930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8820" spc="-55" strike="noStrike">
                <a:solidFill>
                  <a:srgbClr val="262626"/>
                </a:solidFill>
                <a:latin typeface="Calibri Light"/>
              </a:rPr>
              <a:t>Questions?</a:t>
            </a:r>
            <a:endParaRPr b="0" lang="en-US" sz="88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909720" y="4911480"/>
            <a:ext cx="8316000" cy="1259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907200" y="316080"/>
            <a:ext cx="8316000" cy="15987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5290" spc="-55" strike="noStrike">
                <a:solidFill>
                  <a:srgbClr val="404040"/>
                </a:solidFill>
                <a:latin typeface="Calibri Light"/>
              </a:rPr>
              <a:t>Strings So Far</a:t>
            </a:r>
            <a:endParaRPr b="0" lang="en-US" sz="52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907200" y="2034720"/>
            <a:ext cx="8316000" cy="44344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432000" indent="-323640">
              <a:lnSpc>
                <a:spcPct val="90000"/>
              </a:lnSpc>
              <a:spcAft>
                <a:spcPts val="1528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Have only used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literal strings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, characters surrounded by double quotes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3640">
              <a:lnSpc>
                <a:spcPct val="90000"/>
              </a:lnSpc>
              <a:spcAft>
                <a:spcPts val="1225"/>
              </a:spcAft>
              <a:buClr>
                <a:srgbClr val="e48312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printf(“Hello World!”);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432000" indent="-323640">
              <a:lnSpc>
                <a:spcPct val="90000"/>
              </a:lnSpc>
              <a:spcAft>
                <a:spcPts val="1528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Haven’t assigned a string to a variable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432000" indent="-323640">
              <a:lnSpc>
                <a:spcPct val="90000"/>
              </a:lnSpc>
              <a:spcAft>
                <a:spcPts val="1528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No built-in string type in C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907200" y="316080"/>
            <a:ext cx="8316000" cy="15987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5290" spc="-55" strike="noStrike">
                <a:solidFill>
                  <a:srgbClr val="404040"/>
                </a:solidFill>
                <a:latin typeface="Calibri Light"/>
              </a:rPr>
              <a:t>Strings As Arrays</a:t>
            </a:r>
            <a:endParaRPr b="0" lang="en-US" sz="52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907200" y="2034720"/>
            <a:ext cx="8316000" cy="44344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432000" indent="-323640">
              <a:lnSpc>
                <a:spcPct val="90000"/>
              </a:lnSpc>
              <a:spcAft>
                <a:spcPts val="1528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Arrays of characters (with one difference)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432000" indent="-323640">
              <a:lnSpc>
                <a:spcPct val="90000"/>
              </a:lnSpc>
              <a:spcAft>
                <a:spcPts val="1528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Hello” as a char array: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1528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97" name="Picture 5" descr=""/>
          <p:cNvPicPr/>
          <p:nvPr/>
        </p:nvPicPr>
        <p:blipFill>
          <a:blip r:embed="rId1"/>
          <a:srcRect l="6540" t="0" r="0" b="21113"/>
          <a:stretch/>
        </p:blipFill>
        <p:spPr>
          <a:xfrm>
            <a:off x="1433520" y="3017880"/>
            <a:ext cx="7263720" cy="30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907200" y="316080"/>
            <a:ext cx="8316000" cy="15987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5290" spc="-55" strike="noStrike">
                <a:solidFill>
                  <a:srgbClr val="404040"/>
                </a:solidFill>
                <a:latin typeface="Calibri Light"/>
              </a:rPr>
              <a:t>C Style Strings</a:t>
            </a:r>
            <a:endParaRPr b="0" lang="en-US" sz="52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907200" y="2034720"/>
            <a:ext cx="8316000" cy="44344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432000" indent="-323640">
              <a:lnSpc>
                <a:spcPct val="90000"/>
              </a:lnSpc>
              <a:spcAft>
                <a:spcPts val="1528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Add a NULL character to the end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3640">
              <a:lnSpc>
                <a:spcPct val="90000"/>
              </a:lnSpc>
              <a:spcAft>
                <a:spcPts val="1225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NULL is the character '\0' (That's a backslash then a zero)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1528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432000" indent="-323640">
              <a:lnSpc>
                <a:spcPct val="90000"/>
              </a:lnSpc>
              <a:spcAft>
                <a:spcPts val="1528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Why don't I write “Hello\0”?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3640">
              <a:lnSpc>
                <a:spcPct val="90000"/>
              </a:lnSpc>
              <a:spcAft>
                <a:spcPts val="1225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When using strings in quotes, NULL is added for you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00" name="Picture 5" descr=""/>
          <p:cNvPicPr/>
          <p:nvPr/>
        </p:nvPicPr>
        <p:blipFill>
          <a:blip r:embed="rId1"/>
          <a:srcRect l="6140" t="0" r="0" b="0"/>
          <a:stretch/>
        </p:blipFill>
        <p:spPr>
          <a:xfrm>
            <a:off x="987840" y="2941560"/>
            <a:ext cx="8155080" cy="38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907200" y="316080"/>
            <a:ext cx="8316000" cy="15987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5290" spc="-55" strike="noStrike">
                <a:solidFill>
                  <a:srgbClr val="404040"/>
                </a:solidFill>
                <a:latin typeface="Calibri Light"/>
              </a:rPr>
              <a:t>Initializing Strings</a:t>
            </a:r>
            <a:endParaRPr b="0" lang="en-US" sz="52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907200" y="2034720"/>
            <a:ext cx="8316000" cy="44344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432000" indent="-323640">
              <a:lnSpc>
                <a:spcPct val="90000"/>
              </a:lnSpc>
              <a:spcAft>
                <a:spcPts val="1528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Writing out the array is too much typing!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3640">
              <a:lnSpc>
                <a:spcPct val="90000"/>
              </a:lnSpc>
              <a:spcAft>
                <a:spcPts val="1225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I agree, lets use our string shortcut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1528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432000" indent="-323640">
              <a:lnSpc>
                <a:spcPct val="90000"/>
              </a:lnSpc>
              <a:spcAft>
                <a:spcPts val="1528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Can also use a pointer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432000" indent="-323640">
              <a:lnSpc>
                <a:spcPct val="90000"/>
              </a:lnSpc>
              <a:spcAft>
                <a:spcPts val="1528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03" name="Picture 5" descr=""/>
          <p:cNvPicPr/>
          <p:nvPr/>
        </p:nvPicPr>
        <p:blipFill>
          <a:blip r:embed="rId1"/>
          <a:srcRect l="9486" t="0" r="0" b="7786"/>
          <a:stretch/>
        </p:blipFill>
        <p:spPr>
          <a:xfrm>
            <a:off x="1429200" y="2944440"/>
            <a:ext cx="7272360" cy="456840"/>
          </a:xfrm>
          <a:prstGeom prst="rect">
            <a:avLst/>
          </a:prstGeom>
          <a:ln>
            <a:noFill/>
          </a:ln>
        </p:spPr>
      </p:pic>
      <p:pic>
        <p:nvPicPr>
          <p:cNvPr id="104" name="Picture 6" descr=""/>
          <p:cNvPicPr/>
          <p:nvPr/>
        </p:nvPicPr>
        <p:blipFill>
          <a:blip r:embed="rId2"/>
          <a:srcRect l="9427" t="-2648" r="0" b="0"/>
          <a:stretch/>
        </p:blipFill>
        <p:spPr>
          <a:xfrm>
            <a:off x="1380240" y="4305960"/>
            <a:ext cx="7370640" cy="46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907200" y="316080"/>
            <a:ext cx="8316000" cy="15987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5290" spc="-55" strike="noStrike">
                <a:solidFill>
                  <a:srgbClr val="404040"/>
                </a:solidFill>
                <a:latin typeface="Calibri Light"/>
              </a:rPr>
              <a:t>Pointer to char or char Array?</a:t>
            </a:r>
            <a:endParaRPr b="0" lang="en-US" sz="52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907200" y="2034720"/>
            <a:ext cx="8316000" cy="44344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432000" indent="-323640">
              <a:lnSpc>
                <a:spcPct val="90000"/>
              </a:lnSpc>
              <a:spcAft>
                <a:spcPts val="1528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Depends on the situation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432000" indent="-323640">
              <a:lnSpc>
                <a:spcPct val="90000"/>
              </a:lnSpc>
              <a:spcAft>
                <a:spcPts val="1528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If initializing or assigning a string, always use a char*: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1528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1528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1528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432000" indent="-323640">
              <a:lnSpc>
                <a:spcPct val="90000"/>
              </a:lnSpc>
              <a:spcAft>
                <a:spcPts val="1528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Why is the second assignment not ok?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3640">
              <a:lnSpc>
                <a:spcPct val="90000"/>
              </a:lnSpc>
              <a:spcAft>
                <a:spcPts val="1225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string2 only has enough space for 6 chars, not 9!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07" name="Picture 6" descr=""/>
          <p:cNvPicPr/>
          <p:nvPr/>
        </p:nvPicPr>
        <p:blipFill>
          <a:blip r:embed="rId1"/>
          <a:srcRect l="7411" t="0" r="0" b="0"/>
          <a:stretch/>
        </p:blipFill>
        <p:spPr>
          <a:xfrm>
            <a:off x="1522080" y="2834280"/>
            <a:ext cx="7086240" cy="141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907200" y="316080"/>
            <a:ext cx="8316000" cy="15987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5290" spc="-55" strike="noStrike">
                <a:solidFill>
                  <a:srgbClr val="404040"/>
                </a:solidFill>
                <a:latin typeface="Calibri Light"/>
              </a:rPr>
              <a:t>Passing Strings To Functions</a:t>
            </a:r>
            <a:endParaRPr b="0" lang="en-US" sz="52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907200" y="2034720"/>
            <a:ext cx="8316000" cy="44344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432000" indent="-323640">
              <a:lnSpc>
                <a:spcPct val="90000"/>
              </a:lnSpc>
              <a:spcAft>
                <a:spcPts val="1528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Passed as char*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432000" indent="-323640">
              <a:lnSpc>
                <a:spcPct val="90000"/>
              </a:lnSpc>
              <a:spcAft>
                <a:spcPts val="1528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No need to pass a length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432000" indent="-323640">
              <a:lnSpc>
                <a:spcPct val="90000"/>
              </a:lnSpc>
              <a:spcAft>
                <a:spcPts val="1528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Just keep going until the NULL terminator/character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432000" indent="-323640">
              <a:lnSpc>
                <a:spcPct val="90000"/>
              </a:lnSpc>
              <a:spcAft>
                <a:spcPts val="1528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Must use pointer arithmetic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907200" y="316080"/>
            <a:ext cx="8316000" cy="15987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5290" spc="-55" strike="noStrike">
                <a:solidFill>
                  <a:srgbClr val="404040"/>
                </a:solidFill>
                <a:latin typeface="Calibri Light"/>
              </a:rPr>
              <a:t>A Very Simple Print</a:t>
            </a:r>
            <a:endParaRPr b="0" lang="en-US" sz="52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907200" y="2034720"/>
            <a:ext cx="8316000" cy="44344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432000" indent="-323640">
              <a:lnSpc>
                <a:spcPct val="90000"/>
              </a:lnSpc>
              <a:spcAft>
                <a:spcPts val="1528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putchar – prints a single char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1528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12" name="Picture 5" descr=""/>
          <p:cNvPicPr/>
          <p:nvPr/>
        </p:nvPicPr>
        <p:blipFill>
          <a:blip r:embed="rId1"/>
          <a:srcRect l="7408" t="0" r="0" b="0"/>
          <a:stretch/>
        </p:blipFill>
        <p:spPr>
          <a:xfrm>
            <a:off x="886320" y="2766240"/>
            <a:ext cx="8337240" cy="297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907200" y="316080"/>
            <a:ext cx="8316000" cy="15987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5290" spc="-55" strike="noStrike">
                <a:solidFill>
                  <a:srgbClr val="404040"/>
                </a:solidFill>
                <a:latin typeface="Calibri Light"/>
              </a:rPr>
              <a:t>Same Function, Taking Shortcuts</a:t>
            </a:r>
            <a:endParaRPr b="0" lang="en-US" sz="52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907200" y="2034720"/>
            <a:ext cx="8316000" cy="44344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 fontScale="85000"/>
          </a:bodyPr>
          <a:p>
            <a:pPr>
              <a:lnSpc>
                <a:spcPct val="90000"/>
              </a:lnSpc>
              <a:spcAft>
                <a:spcPts val="1528"/>
              </a:spcAft>
            </a:pPr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1528"/>
              </a:spcAft>
            </a:pPr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1528"/>
              </a:spcAft>
            </a:pPr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Aft>
                <a:spcPts val="1528"/>
              </a:spcAft>
            </a:pPr>
            <a:endParaRPr b="0" lang="en-US" sz="2210" spc="-1" strike="noStrike">
              <a:solidFill>
                <a:srgbClr val="404040"/>
              </a:solidFill>
              <a:latin typeface="Calibri"/>
            </a:endParaRPr>
          </a:p>
          <a:p>
            <a:pPr marL="432000" indent="-323640">
              <a:lnSpc>
                <a:spcPct val="90000"/>
              </a:lnSpc>
              <a:spcAft>
                <a:spcPts val="1528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Why can I say while(*string)?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3640">
              <a:lnSpc>
                <a:spcPct val="90000"/>
              </a:lnSpc>
              <a:spcAft>
                <a:spcPts val="1225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1570" spc="-1" strike="noStrike">
                <a:solidFill>
                  <a:srgbClr val="000000"/>
                </a:solidFill>
                <a:latin typeface="Calibri"/>
                <a:ea typeface="Droid Sans Fallback"/>
              </a:rPr>
              <a:t>When we hit the NULL terminator, the expression becomes false</a:t>
            </a:r>
            <a:endParaRPr b="0" lang="en-US" sz="1570" spc="-1" strike="noStrike">
              <a:solidFill>
                <a:srgbClr val="404040"/>
              </a:solidFill>
              <a:latin typeface="Calibri"/>
            </a:endParaRPr>
          </a:p>
          <a:p>
            <a:pPr marL="432000" indent="-323640">
              <a:lnSpc>
                <a:spcPct val="90000"/>
              </a:lnSpc>
              <a:spcAft>
                <a:spcPts val="1528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Why is it ok to increment string?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3640">
              <a:lnSpc>
                <a:spcPct val="90000"/>
              </a:lnSpc>
              <a:spcAft>
                <a:spcPts val="1225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1570" spc="-1" strike="noStrike">
                <a:solidFill>
                  <a:srgbClr val="000000"/>
                </a:solidFill>
                <a:latin typeface="Calibri"/>
                <a:ea typeface="Droid Sans Fallback"/>
              </a:rPr>
              <a:t>It’s a pointer!</a:t>
            </a:r>
            <a:endParaRPr b="0" lang="en-US" sz="1570" spc="-1" strike="noStrike">
              <a:solidFill>
                <a:srgbClr val="404040"/>
              </a:solidFill>
              <a:latin typeface="Calibri"/>
            </a:endParaRPr>
          </a:p>
          <a:p>
            <a:pPr marL="432000" indent="-323640">
              <a:lnSpc>
                <a:spcPct val="90000"/>
              </a:lnSpc>
              <a:spcAft>
                <a:spcPts val="1528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Why is *string++ OK?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3640">
              <a:lnSpc>
                <a:spcPct val="90000"/>
              </a:lnSpc>
              <a:spcAft>
                <a:spcPts val="1225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1570" spc="-1" strike="noStrike">
                <a:solidFill>
                  <a:srgbClr val="000000"/>
                </a:solidFill>
                <a:latin typeface="Calibri"/>
                <a:ea typeface="Droid Sans Fallback"/>
              </a:rPr>
              <a:t>Operator precedence – it’ll dereference the pointer to get the char and afterwards increment the pointer</a:t>
            </a:r>
            <a:endParaRPr b="0" lang="en-US" sz="157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15" name="Picture 5" descr=""/>
          <p:cNvPicPr/>
          <p:nvPr/>
        </p:nvPicPr>
        <p:blipFill>
          <a:blip r:embed="rId1"/>
          <a:srcRect l="11998" t="0" r="0" b="0"/>
          <a:stretch/>
        </p:blipFill>
        <p:spPr>
          <a:xfrm>
            <a:off x="2842560" y="2034720"/>
            <a:ext cx="4445640" cy="193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</TotalTime>
  <Application>LibreOffice/6.2.5.2$Linux_X86_64 LibreOffice_project/20$Build-2</Application>
  <Words>426</Words>
  <Paragraphs>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2016-06-26T16:18:39Z</dcterms:created>
  <dc:creator>MY NAME IS SAM</dc:creator>
  <dc:description/>
  <dc:language>en-US</dc:language>
  <cp:lastModifiedBy/>
  <dcterms:modified xsi:type="dcterms:W3CDTF">2019-07-26T08:44:36Z</dcterms:modified>
  <cp:revision>56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