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94" r:id="rId3"/>
    <p:sldId id="296" r:id="rId4"/>
    <p:sldId id="297" r:id="rId5"/>
    <p:sldId id="298" r:id="rId6"/>
    <p:sldId id="299" r:id="rId7"/>
    <p:sldId id="300" r:id="rId8"/>
    <p:sldId id="301" r:id="rId9"/>
    <p:sldId id="302" r:id="rId10"/>
    <p:sldId id="303" r:id="rId11"/>
    <p:sldId id="304" r:id="rId12"/>
    <p:sldId id="305" r:id="rId13"/>
    <p:sldId id="306" r:id="rId14"/>
    <p:sldId id="307"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90"/>
    <p:restoredTop sz="86082" autoAdjust="0"/>
  </p:normalViewPr>
  <p:slideViewPr>
    <p:cSldViewPr snapToGrid="0" snapToObjects="1">
      <p:cViewPr varScale="1">
        <p:scale>
          <a:sx n="90" d="100"/>
          <a:sy n="90" d="100"/>
        </p:scale>
        <p:origin x="114" y="2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3EBAE-2337-CE4A-A94C-30DCB380E00B}" type="datetimeFigureOut">
              <a:rPr lang="en-US" smtClean="0"/>
              <a:t>3/21/2019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26346-57E3-CB41-A2F8-D563071FA6AE}" type="slidenum">
              <a:rPr lang="en-US" smtClean="0"/>
              <a:t>‹#›</a:t>
            </a:fld>
            <a:endParaRPr lang="en-US"/>
          </a:p>
        </p:txBody>
      </p:sp>
    </p:spTree>
    <p:extLst>
      <p:ext uri="{BB962C8B-B14F-4D97-AF65-F5344CB8AC3E}">
        <p14:creationId xmlns:p14="http://schemas.microsoft.com/office/powerpoint/2010/main" val="121894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fld id="{D9026346-57E3-CB41-A2F8-D563071FA6AE}" type="slidenum">
              <a:rPr lang="en-US" smtClean="0"/>
              <a:t>1</a:t>
            </a:fld>
            <a:endParaRPr lang="en-US"/>
          </a:p>
        </p:txBody>
      </p:sp>
    </p:spTree>
    <p:extLst>
      <p:ext uri="{BB962C8B-B14F-4D97-AF65-F5344CB8AC3E}">
        <p14:creationId xmlns:p14="http://schemas.microsoft.com/office/powerpoint/2010/main" val="1335087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GB" sz="1200" b="0" i="0" kern="1200" dirty="0">
                <a:solidFill>
                  <a:schemeClr val="tx1"/>
                </a:solidFill>
                <a:effectLst/>
                <a:latin typeface="+mn-lt"/>
                <a:ea typeface="+mn-ea"/>
                <a:cs typeface="+mn-cs"/>
              </a:rPr>
              <a:t>Copy On Write is an internal memory concept where, primarily for performance reasons, operations that make a copy of a section of memory don't actually get their own copy unless and until they make a change to that memory - at which point, you quickly make their copy, make the change to that and hand it back to them. The advantage is that you don't have to do the work of making the copy unless and until they actually change it - faster, less memory usage, better caching.</a:t>
            </a:r>
            <a:endParaRPr lang="en-US" dirty="0"/>
          </a:p>
        </p:txBody>
      </p:sp>
      <p:sp>
        <p:nvSpPr>
          <p:cNvPr id="4" name="Slide Number Placeholder 3"/>
          <p:cNvSpPr>
            <a:spLocks noGrp="1"/>
          </p:cNvSpPr>
          <p:nvPr>
            <p:ph type="sldNum" sz="quarter" idx="10"/>
          </p:nvPr>
        </p:nvSpPr>
        <p:spPr/>
        <p:txBody>
          <a:bodyPr/>
          <a:lstStyle/>
          <a:p>
            <a:fld id="{D9026346-57E3-CB41-A2F8-D563071FA6AE}" type="slidenum">
              <a:rPr lang="en-US" smtClean="0"/>
              <a:t>10</a:t>
            </a:fld>
            <a:endParaRPr lang="en-US"/>
          </a:p>
        </p:txBody>
      </p:sp>
    </p:spTree>
    <p:extLst>
      <p:ext uri="{BB962C8B-B14F-4D97-AF65-F5344CB8AC3E}">
        <p14:creationId xmlns:p14="http://schemas.microsoft.com/office/powerpoint/2010/main" val="1046244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GB" sz="1200" b="0" i="0" kern="1200" dirty="0">
                <a:solidFill>
                  <a:schemeClr val="tx1"/>
                </a:solidFill>
                <a:effectLst/>
                <a:latin typeface="+mn-lt"/>
                <a:ea typeface="+mn-ea"/>
                <a:cs typeface="+mn-cs"/>
              </a:rPr>
              <a:t>Copy On Write is an internal memory concept where, primarily for performance reasons, operations that make a copy of a section of memory don't actually get their own copy unless and until they make a change to that memory - at which point, you quickly make their copy, make the change to that and hand it back to them. The advantage is that you don't have to do the work of making the copy unless and until they actually change it - faster, less memory usage, better caching.</a:t>
            </a:r>
            <a:endParaRPr lang="en-US" dirty="0"/>
          </a:p>
        </p:txBody>
      </p:sp>
      <p:sp>
        <p:nvSpPr>
          <p:cNvPr id="4" name="Slide Number Placeholder 3"/>
          <p:cNvSpPr>
            <a:spLocks noGrp="1"/>
          </p:cNvSpPr>
          <p:nvPr>
            <p:ph type="sldNum" sz="quarter" idx="10"/>
          </p:nvPr>
        </p:nvSpPr>
        <p:spPr/>
        <p:txBody>
          <a:bodyPr/>
          <a:lstStyle/>
          <a:p>
            <a:fld id="{D9026346-57E3-CB41-A2F8-D563071FA6AE}" type="slidenum">
              <a:rPr lang="en-US" smtClean="0"/>
              <a:t>11</a:t>
            </a:fld>
            <a:endParaRPr lang="en-US"/>
          </a:p>
        </p:txBody>
      </p:sp>
    </p:spTree>
    <p:extLst>
      <p:ext uri="{BB962C8B-B14F-4D97-AF65-F5344CB8AC3E}">
        <p14:creationId xmlns:p14="http://schemas.microsoft.com/office/powerpoint/2010/main" val="1878398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GB" sz="1200" b="0" i="0" kern="1200" dirty="0">
                <a:solidFill>
                  <a:schemeClr val="tx1"/>
                </a:solidFill>
                <a:effectLst/>
                <a:latin typeface="+mn-lt"/>
                <a:ea typeface="+mn-ea"/>
                <a:cs typeface="+mn-cs"/>
              </a:rPr>
              <a:t>Copy On Write is an internal memory concept where, primarily for performance reasons, operations that make a copy of a section of memory don't actually get their own copy unless and until they make a change to that memory - at which point, you quickly make their copy, make the change to that and hand it back to them. The advantage is that you don't have to do the work of making the copy unless and until they actually change it - faster, less memory usage, better caching.</a:t>
            </a:r>
            <a:endParaRPr lang="en-US" dirty="0"/>
          </a:p>
        </p:txBody>
      </p:sp>
      <p:sp>
        <p:nvSpPr>
          <p:cNvPr id="4" name="Slide Number Placeholder 3"/>
          <p:cNvSpPr>
            <a:spLocks noGrp="1"/>
          </p:cNvSpPr>
          <p:nvPr>
            <p:ph type="sldNum" sz="quarter" idx="10"/>
          </p:nvPr>
        </p:nvSpPr>
        <p:spPr/>
        <p:txBody>
          <a:bodyPr/>
          <a:lstStyle/>
          <a:p>
            <a:fld id="{D9026346-57E3-CB41-A2F8-D563071FA6AE}" type="slidenum">
              <a:rPr lang="en-US" smtClean="0"/>
              <a:t>12</a:t>
            </a:fld>
            <a:endParaRPr lang="en-US"/>
          </a:p>
        </p:txBody>
      </p:sp>
    </p:spTree>
    <p:extLst>
      <p:ext uri="{BB962C8B-B14F-4D97-AF65-F5344CB8AC3E}">
        <p14:creationId xmlns:p14="http://schemas.microsoft.com/office/powerpoint/2010/main" val="4027828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GB" sz="1200" b="0" i="0" kern="1200" dirty="0">
                <a:solidFill>
                  <a:schemeClr val="tx1"/>
                </a:solidFill>
                <a:effectLst/>
                <a:latin typeface="+mn-lt"/>
                <a:ea typeface="+mn-ea"/>
                <a:cs typeface="+mn-cs"/>
              </a:rPr>
              <a:t>Copy On Write is an internal memory concept where, primarily for performance reasons, operations that make a copy of a section of memory don't actually get their own copy unless and until they make a change to that memory - at which point, you quickly make their copy, make the change to that and hand it back to them. The advantage is that you don't have to do the work of making the copy unless and until they actually change it - faster, less memory usage, better caching.</a:t>
            </a:r>
            <a:endParaRPr lang="en-US" dirty="0"/>
          </a:p>
        </p:txBody>
      </p:sp>
      <p:sp>
        <p:nvSpPr>
          <p:cNvPr id="4" name="Slide Number Placeholder 3"/>
          <p:cNvSpPr>
            <a:spLocks noGrp="1"/>
          </p:cNvSpPr>
          <p:nvPr>
            <p:ph type="sldNum" sz="quarter" idx="10"/>
          </p:nvPr>
        </p:nvSpPr>
        <p:spPr/>
        <p:txBody>
          <a:bodyPr/>
          <a:lstStyle/>
          <a:p>
            <a:fld id="{D9026346-57E3-CB41-A2F8-D563071FA6AE}" type="slidenum">
              <a:rPr lang="en-US" smtClean="0"/>
              <a:t>13</a:t>
            </a:fld>
            <a:endParaRPr lang="en-US"/>
          </a:p>
        </p:txBody>
      </p:sp>
    </p:spTree>
    <p:extLst>
      <p:ext uri="{BB962C8B-B14F-4D97-AF65-F5344CB8AC3E}">
        <p14:creationId xmlns:p14="http://schemas.microsoft.com/office/powerpoint/2010/main" val="4195267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GB" sz="1200" b="0" i="0" kern="1200" dirty="0">
                <a:solidFill>
                  <a:schemeClr val="tx1"/>
                </a:solidFill>
                <a:effectLst/>
                <a:latin typeface="+mn-lt"/>
                <a:ea typeface="+mn-ea"/>
                <a:cs typeface="+mn-cs"/>
              </a:rPr>
              <a:t>Copy On Write is an internal memory concept where, primarily for performance reasons, operations that make a copy of a section of memory don't actually get their own copy unless and until they make a change to that memory - at which point, you quickly make their copy, make the change to that and hand it back to them. The advantage is that you don't have to do the work of making the copy unless and until they actually change it - faster, less memory usage, better caching.</a:t>
            </a:r>
            <a:endParaRPr lang="en-US" dirty="0"/>
          </a:p>
        </p:txBody>
      </p:sp>
      <p:sp>
        <p:nvSpPr>
          <p:cNvPr id="4" name="Slide Number Placeholder 3"/>
          <p:cNvSpPr>
            <a:spLocks noGrp="1"/>
          </p:cNvSpPr>
          <p:nvPr>
            <p:ph type="sldNum" sz="quarter" idx="10"/>
          </p:nvPr>
        </p:nvSpPr>
        <p:spPr/>
        <p:txBody>
          <a:bodyPr/>
          <a:lstStyle/>
          <a:p>
            <a:fld id="{D9026346-57E3-CB41-A2F8-D563071FA6AE}" type="slidenum">
              <a:rPr lang="en-US" smtClean="0"/>
              <a:t>14</a:t>
            </a:fld>
            <a:endParaRPr lang="en-US"/>
          </a:p>
        </p:txBody>
      </p:sp>
    </p:spTree>
    <p:extLst>
      <p:ext uri="{BB962C8B-B14F-4D97-AF65-F5344CB8AC3E}">
        <p14:creationId xmlns:p14="http://schemas.microsoft.com/office/powerpoint/2010/main" val="4264239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D9026346-57E3-CB41-A2F8-D563071FA6AE}" type="slidenum">
              <a:rPr lang="en-US" smtClean="0"/>
              <a:t>15</a:t>
            </a:fld>
            <a:endParaRPr lang="en-US"/>
          </a:p>
        </p:txBody>
      </p:sp>
    </p:spTree>
    <p:extLst>
      <p:ext uri="{BB962C8B-B14F-4D97-AF65-F5344CB8AC3E}">
        <p14:creationId xmlns:p14="http://schemas.microsoft.com/office/powerpoint/2010/main" val="13511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D9026346-57E3-CB41-A2F8-D563071FA6AE}" type="slidenum">
              <a:rPr lang="en-US" smtClean="0"/>
              <a:t>2</a:t>
            </a:fld>
            <a:endParaRPr lang="en-US"/>
          </a:p>
        </p:txBody>
      </p:sp>
    </p:spTree>
    <p:extLst>
      <p:ext uri="{BB962C8B-B14F-4D97-AF65-F5344CB8AC3E}">
        <p14:creationId xmlns:p14="http://schemas.microsoft.com/office/powerpoint/2010/main" val="391013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D9026346-57E3-CB41-A2F8-D563071FA6AE}" type="slidenum">
              <a:rPr lang="en-US" smtClean="0"/>
              <a:t>3</a:t>
            </a:fld>
            <a:endParaRPr lang="en-US"/>
          </a:p>
        </p:txBody>
      </p:sp>
    </p:spTree>
    <p:extLst>
      <p:ext uri="{BB962C8B-B14F-4D97-AF65-F5344CB8AC3E}">
        <p14:creationId xmlns:p14="http://schemas.microsoft.com/office/powerpoint/2010/main" val="3160476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D9026346-57E3-CB41-A2F8-D563071FA6AE}" type="slidenum">
              <a:rPr lang="en-US" smtClean="0"/>
              <a:t>4</a:t>
            </a:fld>
            <a:endParaRPr lang="en-US"/>
          </a:p>
        </p:txBody>
      </p:sp>
    </p:spTree>
    <p:extLst>
      <p:ext uri="{BB962C8B-B14F-4D97-AF65-F5344CB8AC3E}">
        <p14:creationId xmlns:p14="http://schemas.microsoft.com/office/powerpoint/2010/main" val="167006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GB" sz="1200" b="0" i="0" kern="1200" dirty="0">
                <a:solidFill>
                  <a:schemeClr val="tx1"/>
                </a:solidFill>
                <a:effectLst/>
                <a:latin typeface="+mn-lt"/>
                <a:ea typeface="+mn-ea"/>
                <a:cs typeface="+mn-cs"/>
              </a:rPr>
              <a:t>Copy On Write is an internal memory concept where, primarily for performance reasons, operations that make a copy of a section of memory don't actually get their own copy unless and until they make a change to that memory - at which point, you quickly make their copy, make the change to that and hand it back to them. The advantage is that you don't have to do the work of making the copy unless and until they actually change it - faster, less memory usage, better caching.</a:t>
            </a:r>
            <a:endParaRPr lang="en-US" dirty="0"/>
          </a:p>
        </p:txBody>
      </p:sp>
      <p:sp>
        <p:nvSpPr>
          <p:cNvPr id="4" name="Slide Number Placeholder 3"/>
          <p:cNvSpPr>
            <a:spLocks noGrp="1"/>
          </p:cNvSpPr>
          <p:nvPr>
            <p:ph type="sldNum" sz="quarter" idx="10"/>
          </p:nvPr>
        </p:nvSpPr>
        <p:spPr/>
        <p:txBody>
          <a:bodyPr/>
          <a:lstStyle/>
          <a:p>
            <a:fld id="{D9026346-57E3-CB41-A2F8-D563071FA6AE}" type="slidenum">
              <a:rPr lang="en-US" smtClean="0"/>
              <a:t>5</a:t>
            </a:fld>
            <a:endParaRPr lang="en-US"/>
          </a:p>
        </p:txBody>
      </p:sp>
    </p:spTree>
    <p:extLst>
      <p:ext uri="{BB962C8B-B14F-4D97-AF65-F5344CB8AC3E}">
        <p14:creationId xmlns:p14="http://schemas.microsoft.com/office/powerpoint/2010/main" val="4258713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GB" sz="1200" b="0" i="0" kern="1200" dirty="0">
                <a:solidFill>
                  <a:schemeClr val="tx1"/>
                </a:solidFill>
                <a:effectLst/>
                <a:latin typeface="+mn-lt"/>
                <a:ea typeface="+mn-ea"/>
                <a:cs typeface="+mn-cs"/>
              </a:rPr>
              <a:t>Copy On Write is an internal memory concept where, primarily for performance reasons, operations that make a copy of a section of memory don't actually get their own copy unless and until they make a change to that memory - at which point, you quickly make their copy, make the change to that and hand it back to them. The advantage is that you don't have to do the work of making the copy unless and until they actually change it - faster, less memory usage, better caching.</a:t>
            </a:r>
            <a:endParaRPr lang="en-US" dirty="0"/>
          </a:p>
        </p:txBody>
      </p:sp>
      <p:sp>
        <p:nvSpPr>
          <p:cNvPr id="4" name="Slide Number Placeholder 3"/>
          <p:cNvSpPr>
            <a:spLocks noGrp="1"/>
          </p:cNvSpPr>
          <p:nvPr>
            <p:ph type="sldNum" sz="quarter" idx="10"/>
          </p:nvPr>
        </p:nvSpPr>
        <p:spPr/>
        <p:txBody>
          <a:bodyPr/>
          <a:lstStyle/>
          <a:p>
            <a:fld id="{D9026346-57E3-CB41-A2F8-D563071FA6AE}" type="slidenum">
              <a:rPr lang="en-US" smtClean="0"/>
              <a:t>6</a:t>
            </a:fld>
            <a:endParaRPr lang="en-US"/>
          </a:p>
        </p:txBody>
      </p:sp>
    </p:spTree>
    <p:extLst>
      <p:ext uri="{BB962C8B-B14F-4D97-AF65-F5344CB8AC3E}">
        <p14:creationId xmlns:p14="http://schemas.microsoft.com/office/powerpoint/2010/main" val="2432973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GB" sz="1200" b="0" i="0" kern="1200" dirty="0">
                <a:solidFill>
                  <a:schemeClr val="tx1"/>
                </a:solidFill>
                <a:effectLst/>
                <a:latin typeface="+mn-lt"/>
                <a:ea typeface="+mn-ea"/>
                <a:cs typeface="+mn-cs"/>
              </a:rPr>
              <a:t>Copy On Write is an internal memory concept where, primarily for performance reasons, operations that make a copy of a section of memory don't actually get their own copy unless and until they make a change to that memory - at which point, you quickly make their copy, make the change to that and hand it back to them. The advantage is that you don't have to do the work of making the copy unless and until they actually change it - faster, less memory usage, better caching.</a:t>
            </a:r>
            <a:endParaRPr lang="en-US" dirty="0"/>
          </a:p>
        </p:txBody>
      </p:sp>
      <p:sp>
        <p:nvSpPr>
          <p:cNvPr id="4" name="Slide Number Placeholder 3"/>
          <p:cNvSpPr>
            <a:spLocks noGrp="1"/>
          </p:cNvSpPr>
          <p:nvPr>
            <p:ph type="sldNum" sz="quarter" idx="10"/>
          </p:nvPr>
        </p:nvSpPr>
        <p:spPr/>
        <p:txBody>
          <a:bodyPr/>
          <a:lstStyle/>
          <a:p>
            <a:fld id="{D9026346-57E3-CB41-A2F8-D563071FA6AE}" type="slidenum">
              <a:rPr lang="en-US" smtClean="0"/>
              <a:t>7</a:t>
            </a:fld>
            <a:endParaRPr lang="en-US"/>
          </a:p>
        </p:txBody>
      </p:sp>
    </p:spTree>
    <p:extLst>
      <p:ext uri="{BB962C8B-B14F-4D97-AF65-F5344CB8AC3E}">
        <p14:creationId xmlns:p14="http://schemas.microsoft.com/office/powerpoint/2010/main" val="4205010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GB" sz="1200" b="0" i="0" kern="1200" dirty="0">
                <a:solidFill>
                  <a:schemeClr val="tx1"/>
                </a:solidFill>
                <a:effectLst/>
                <a:latin typeface="+mn-lt"/>
                <a:ea typeface="+mn-ea"/>
                <a:cs typeface="+mn-cs"/>
              </a:rPr>
              <a:t>Copy On Write is an internal memory concept where, primarily for performance reasons, operations that make a copy of a section of memory don't actually get their own copy unless and until they make a change to that memory - at which point, you quickly make their copy, make the change to that and hand it back to them. The advantage is that you don't have to do the work of making the copy unless and until they actually change it - faster, less memory usage, better caching.</a:t>
            </a:r>
            <a:endParaRPr lang="en-US" dirty="0"/>
          </a:p>
        </p:txBody>
      </p:sp>
      <p:sp>
        <p:nvSpPr>
          <p:cNvPr id="4" name="Slide Number Placeholder 3"/>
          <p:cNvSpPr>
            <a:spLocks noGrp="1"/>
          </p:cNvSpPr>
          <p:nvPr>
            <p:ph type="sldNum" sz="quarter" idx="10"/>
          </p:nvPr>
        </p:nvSpPr>
        <p:spPr/>
        <p:txBody>
          <a:bodyPr/>
          <a:lstStyle/>
          <a:p>
            <a:fld id="{D9026346-57E3-CB41-A2F8-D563071FA6AE}" type="slidenum">
              <a:rPr lang="en-US" smtClean="0"/>
              <a:t>8</a:t>
            </a:fld>
            <a:endParaRPr lang="en-US"/>
          </a:p>
        </p:txBody>
      </p:sp>
    </p:spTree>
    <p:extLst>
      <p:ext uri="{BB962C8B-B14F-4D97-AF65-F5344CB8AC3E}">
        <p14:creationId xmlns:p14="http://schemas.microsoft.com/office/powerpoint/2010/main" val="2064843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GB" sz="1200" b="0" i="0" kern="1200" dirty="0">
                <a:solidFill>
                  <a:schemeClr val="tx1"/>
                </a:solidFill>
                <a:effectLst/>
                <a:latin typeface="+mn-lt"/>
                <a:ea typeface="+mn-ea"/>
                <a:cs typeface="+mn-cs"/>
              </a:rPr>
              <a:t>Copy On Write is an internal memory concept where, primarily for performance reasons, operations that make a copy of a section of memory don't actually get their own copy unless and until they make a change to that memory - at which point, you quickly make their copy, make the change to that and hand it back to them. The advantage is that you don't have to do the work of making the copy unless and until they actually change it - faster, less memory usage, better caching.</a:t>
            </a:r>
            <a:endParaRPr lang="en-US" dirty="0"/>
          </a:p>
        </p:txBody>
      </p:sp>
      <p:sp>
        <p:nvSpPr>
          <p:cNvPr id="4" name="Slide Number Placeholder 3"/>
          <p:cNvSpPr>
            <a:spLocks noGrp="1"/>
          </p:cNvSpPr>
          <p:nvPr>
            <p:ph type="sldNum" sz="quarter" idx="10"/>
          </p:nvPr>
        </p:nvSpPr>
        <p:spPr/>
        <p:txBody>
          <a:bodyPr/>
          <a:lstStyle/>
          <a:p>
            <a:fld id="{D9026346-57E3-CB41-A2F8-D563071FA6AE}" type="slidenum">
              <a:rPr lang="en-US" smtClean="0"/>
              <a:t>9</a:t>
            </a:fld>
            <a:endParaRPr lang="en-US"/>
          </a:p>
        </p:txBody>
      </p:sp>
    </p:spTree>
    <p:extLst>
      <p:ext uri="{BB962C8B-B14F-4D97-AF65-F5344CB8AC3E}">
        <p14:creationId xmlns:p14="http://schemas.microsoft.com/office/powerpoint/2010/main" val="395854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E9CCCBC2-7245-9C49-B52E-899385C2AADA}"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86D3A-52DB-D541-957A-9CF10E1F1C4F}" type="slidenum">
              <a:rPr lang="en-US" smtClean="0"/>
              <a:t>‹#›</a:t>
            </a:fld>
            <a:endParaRPr lang="en-US"/>
          </a:p>
        </p:txBody>
      </p:sp>
    </p:spTree>
    <p:extLst>
      <p:ext uri="{BB962C8B-B14F-4D97-AF65-F5344CB8AC3E}">
        <p14:creationId xmlns:p14="http://schemas.microsoft.com/office/powerpoint/2010/main" val="84780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9CCCBC2-7245-9C49-B52E-899385C2AADA}"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86D3A-52DB-D541-957A-9CF10E1F1C4F}" type="slidenum">
              <a:rPr lang="en-US" smtClean="0"/>
              <a:t>‹#›</a:t>
            </a:fld>
            <a:endParaRPr lang="en-US"/>
          </a:p>
        </p:txBody>
      </p:sp>
    </p:spTree>
    <p:extLst>
      <p:ext uri="{BB962C8B-B14F-4D97-AF65-F5344CB8AC3E}">
        <p14:creationId xmlns:p14="http://schemas.microsoft.com/office/powerpoint/2010/main" val="186938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9CCCBC2-7245-9C49-B52E-899385C2AADA}"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86D3A-52DB-D541-957A-9CF10E1F1C4F}" type="slidenum">
              <a:rPr lang="en-US" smtClean="0"/>
              <a:t>‹#›</a:t>
            </a:fld>
            <a:endParaRPr lang="en-US"/>
          </a:p>
        </p:txBody>
      </p:sp>
    </p:spTree>
    <p:extLst>
      <p:ext uri="{BB962C8B-B14F-4D97-AF65-F5344CB8AC3E}">
        <p14:creationId xmlns:p14="http://schemas.microsoft.com/office/powerpoint/2010/main" val="1063619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9CCCBC2-7245-9C49-B52E-899385C2AADA}"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86D3A-52DB-D541-957A-9CF10E1F1C4F}" type="slidenum">
              <a:rPr lang="en-US" smtClean="0"/>
              <a:t>‹#›</a:t>
            </a:fld>
            <a:endParaRPr lang="en-US"/>
          </a:p>
        </p:txBody>
      </p:sp>
    </p:spTree>
    <p:extLst>
      <p:ext uri="{BB962C8B-B14F-4D97-AF65-F5344CB8AC3E}">
        <p14:creationId xmlns:p14="http://schemas.microsoft.com/office/powerpoint/2010/main" val="1589224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9CCCBC2-7245-9C49-B52E-899385C2AADA}" type="datetimeFigureOut">
              <a:rPr lang="en-US" smtClean="0"/>
              <a:t>3/21/2019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86D3A-52DB-D541-957A-9CF10E1F1C4F}" type="slidenum">
              <a:rPr lang="en-US" smtClean="0"/>
              <a:t>‹#›</a:t>
            </a:fld>
            <a:endParaRPr lang="en-US"/>
          </a:p>
        </p:txBody>
      </p:sp>
    </p:spTree>
    <p:extLst>
      <p:ext uri="{BB962C8B-B14F-4D97-AF65-F5344CB8AC3E}">
        <p14:creationId xmlns:p14="http://schemas.microsoft.com/office/powerpoint/2010/main" val="183971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E9CCCBC2-7245-9C49-B52E-899385C2AADA}"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86D3A-52DB-D541-957A-9CF10E1F1C4F}" type="slidenum">
              <a:rPr lang="en-US" smtClean="0"/>
              <a:t>‹#›</a:t>
            </a:fld>
            <a:endParaRPr lang="en-US"/>
          </a:p>
        </p:txBody>
      </p:sp>
    </p:spTree>
    <p:extLst>
      <p:ext uri="{BB962C8B-B14F-4D97-AF65-F5344CB8AC3E}">
        <p14:creationId xmlns:p14="http://schemas.microsoft.com/office/powerpoint/2010/main" val="66395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E9CCCBC2-7245-9C49-B52E-899385C2AADA}" type="datetimeFigureOut">
              <a:rPr lang="en-US" smtClean="0"/>
              <a:t>3/21/2019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86D3A-52DB-D541-957A-9CF10E1F1C4F}" type="slidenum">
              <a:rPr lang="en-US" smtClean="0"/>
              <a:t>‹#›</a:t>
            </a:fld>
            <a:endParaRPr lang="en-US"/>
          </a:p>
        </p:txBody>
      </p:sp>
    </p:spTree>
    <p:extLst>
      <p:ext uri="{BB962C8B-B14F-4D97-AF65-F5344CB8AC3E}">
        <p14:creationId xmlns:p14="http://schemas.microsoft.com/office/powerpoint/2010/main" val="71640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9CCCBC2-7245-9C49-B52E-899385C2AADA}" type="datetimeFigureOut">
              <a:rPr lang="en-US" smtClean="0"/>
              <a:t>3/21/2019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386D3A-52DB-D541-957A-9CF10E1F1C4F}" type="slidenum">
              <a:rPr lang="en-US" smtClean="0"/>
              <a:t>‹#›</a:t>
            </a:fld>
            <a:endParaRPr lang="en-US"/>
          </a:p>
        </p:txBody>
      </p:sp>
    </p:spTree>
    <p:extLst>
      <p:ext uri="{BB962C8B-B14F-4D97-AF65-F5344CB8AC3E}">
        <p14:creationId xmlns:p14="http://schemas.microsoft.com/office/powerpoint/2010/main" val="177942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CCBC2-7245-9C49-B52E-899385C2AADA}" type="datetimeFigureOut">
              <a:rPr lang="en-US" smtClean="0"/>
              <a:t>3/21/2019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386D3A-52DB-D541-957A-9CF10E1F1C4F}" type="slidenum">
              <a:rPr lang="en-US" smtClean="0"/>
              <a:t>‹#›</a:t>
            </a:fld>
            <a:endParaRPr lang="en-US"/>
          </a:p>
        </p:txBody>
      </p:sp>
    </p:spTree>
    <p:extLst>
      <p:ext uri="{BB962C8B-B14F-4D97-AF65-F5344CB8AC3E}">
        <p14:creationId xmlns:p14="http://schemas.microsoft.com/office/powerpoint/2010/main" val="94079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9CCCBC2-7245-9C49-B52E-899385C2AADA}"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86D3A-52DB-D541-957A-9CF10E1F1C4F}" type="slidenum">
              <a:rPr lang="en-US" smtClean="0"/>
              <a:t>‹#›</a:t>
            </a:fld>
            <a:endParaRPr lang="en-US"/>
          </a:p>
        </p:txBody>
      </p:sp>
    </p:spTree>
    <p:extLst>
      <p:ext uri="{BB962C8B-B14F-4D97-AF65-F5344CB8AC3E}">
        <p14:creationId xmlns:p14="http://schemas.microsoft.com/office/powerpoint/2010/main" val="209882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9CCCBC2-7245-9C49-B52E-899385C2AADA}" type="datetimeFigureOut">
              <a:rPr lang="en-US" smtClean="0"/>
              <a:t>3/21/2019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86D3A-52DB-D541-957A-9CF10E1F1C4F}" type="slidenum">
              <a:rPr lang="en-US" smtClean="0"/>
              <a:t>‹#›</a:t>
            </a:fld>
            <a:endParaRPr lang="en-US"/>
          </a:p>
        </p:txBody>
      </p:sp>
    </p:spTree>
    <p:extLst>
      <p:ext uri="{BB962C8B-B14F-4D97-AF65-F5344CB8AC3E}">
        <p14:creationId xmlns:p14="http://schemas.microsoft.com/office/powerpoint/2010/main" val="304850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CCBC2-7245-9C49-B52E-899385C2AADA}" type="datetimeFigureOut">
              <a:rPr lang="en-US" smtClean="0"/>
              <a:t>3/21/2019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86D3A-52DB-D541-957A-9CF10E1F1C4F}" type="slidenum">
              <a:rPr lang="en-US" smtClean="0"/>
              <a:t>‹#›</a:t>
            </a:fld>
            <a:endParaRPr lang="en-US"/>
          </a:p>
        </p:txBody>
      </p:sp>
    </p:spTree>
    <p:extLst>
      <p:ext uri="{BB962C8B-B14F-4D97-AF65-F5344CB8AC3E}">
        <p14:creationId xmlns:p14="http://schemas.microsoft.com/office/powerpoint/2010/main" val="924872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s://github.com/rebootuser/LinEnu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6" name="Picture 2" descr="Image may contain: 8 people, including Chris Hatton, Derran Kyle and Arron O'Neill, people smiling">
            <a:extLst>
              <a:ext uri="{FF2B5EF4-FFF2-40B4-BE49-F238E27FC236}">
                <a16:creationId xmlns:a16="http://schemas.microsoft.com/office/drawing/2014/main" id="{0D5C8F56-D119-4D52-BDAC-32ED92B2B39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0" y="-2251710"/>
            <a:ext cx="12192000" cy="9144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5786" y="356009"/>
            <a:ext cx="4280428" cy="4988893"/>
          </a:xfrm>
          <a:prstGeom prst="rect">
            <a:avLst/>
          </a:prstGeom>
          <a:effectLst>
            <a:outerShdw blurRad="50800" dist="50800" dir="5400000" algn="ctr" rotWithShape="0">
              <a:srgbClr val="000000"/>
            </a:outerShdw>
          </a:effectLst>
        </p:spPr>
      </p:pic>
      <p:sp>
        <p:nvSpPr>
          <p:cNvPr id="3" name="TextBox 2"/>
          <p:cNvSpPr txBox="1"/>
          <p:nvPr/>
        </p:nvSpPr>
        <p:spPr>
          <a:xfrm>
            <a:off x="616323" y="5606709"/>
            <a:ext cx="10959354" cy="830997"/>
          </a:xfrm>
          <a:prstGeom prst="rect">
            <a:avLst/>
          </a:prstGeom>
          <a:noFill/>
          <a:effectLst>
            <a:outerShdw blurRad="50800" dist="50800" dir="5400000" algn="ctr" rotWithShape="0">
              <a:srgbClr val="000000"/>
            </a:outerShdw>
          </a:effectLst>
        </p:spPr>
        <p:txBody>
          <a:bodyPr wrap="square" rtlCol="0">
            <a:spAutoFit/>
          </a:bodyPr>
          <a:lstStyle/>
          <a:p>
            <a:pPr algn="ctr"/>
            <a:r>
              <a:rPr lang="en-GB" sz="4800" dirty="0" err="1">
                <a:ln>
                  <a:solidFill>
                    <a:schemeClr val="tx1"/>
                  </a:solidFill>
                </a:ln>
                <a:solidFill>
                  <a:schemeClr val="bg1"/>
                </a:solidFill>
                <a:latin typeface="Krungthep" charset="-34"/>
                <a:ea typeface="Krungthep" charset="-34"/>
                <a:cs typeface="Krungthep" charset="-34"/>
              </a:rPr>
              <a:t>Privelege</a:t>
            </a:r>
            <a:r>
              <a:rPr lang="en-GB" sz="4800" dirty="0">
                <a:ln>
                  <a:solidFill>
                    <a:schemeClr val="tx1"/>
                  </a:solidFill>
                </a:ln>
                <a:solidFill>
                  <a:schemeClr val="bg1"/>
                </a:solidFill>
                <a:latin typeface="Krungthep" charset="-34"/>
                <a:ea typeface="Krungthep" charset="-34"/>
                <a:cs typeface="Krungthep" charset="-34"/>
              </a:rPr>
              <a:t> Escalation</a:t>
            </a:r>
            <a:endParaRPr lang="en-US" sz="4800" dirty="0">
              <a:ln>
                <a:solidFill>
                  <a:schemeClr val="tx1"/>
                </a:solidFill>
              </a:ln>
              <a:solidFill>
                <a:schemeClr val="bg1"/>
              </a:solidFill>
              <a:latin typeface="Krungthep" charset="-34"/>
              <a:ea typeface="Krungthep" charset="-34"/>
              <a:cs typeface="Krungthep" charset="-34"/>
            </a:endParaRPr>
          </a:p>
        </p:txBody>
      </p:sp>
      <p:sp>
        <p:nvSpPr>
          <p:cNvPr id="8" name="TextBox 7"/>
          <p:cNvSpPr txBox="1"/>
          <p:nvPr/>
        </p:nvSpPr>
        <p:spPr>
          <a:xfrm>
            <a:off x="864786" y="122692"/>
            <a:ext cx="3606312" cy="646331"/>
          </a:xfrm>
          <a:prstGeom prst="rect">
            <a:avLst/>
          </a:prstGeom>
          <a:noFill/>
          <a:effectLst>
            <a:outerShdw blurRad="50800" dist="50800" dir="5400000" algn="ctr" rotWithShape="0">
              <a:srgbClr val="000000"/>
            </a:outerShdw>
          </a:effectLst>
        </p:spPr>
        <p:txBody>
          <a:bodyPr wrap="square" rtlCol="0">
            <a:spAutoFit/>
          </a:bodyPr>
          <a:lstStyle/>
          <a:p>
            <a:r>
              <a:rPr lang="en-GB" sz="3600" dirty="0">
                <a:ln>
                  <a:solidFill>
                    <a:schemeClr val="tx1"/>
                  </a:solidFill>
                </a:ln>
                <a:solidFill>
                  <a:schemeClr val="bg1"/>
                </a:solidFill>
                <a:latin typeface="Krungthep" charset="-34"/>
                <a:ea typeface="Krungthep" charset="-34"/>
                <a:cs typeface="Krungthep" charset="-34"/>
              </a:rPr>
              <a:t>/</a:t>
            </a:r>
            <a:r>
              <a:rPr lang="en-GB" sz="3600" dirty="0" err="1">
                <a:ln>
                  <a:solidFill>
                    <a:schemeClr val="tx1"/>
                  </a:solidFill>
                </a:ln>
                <a:solidFill>
                  <a:schemeClr val="bg1"/>
                </a:solidFill>
                <a:latin typeface="Krungthep" charset="-34"/>
                <a:ea typeface="Krungthep" charset="-34"/>
                <a:cs typeface="Krungthep" charset="-34"/>
              </a:rPr>
              <a:t>dmuhackers</a:t>
            </a:r>
            <a:endParaRPr lang="en-US" sz="3600" dirty="0">
              <a:ln>
                <a:solidFill>
                  <a:schemeClr val="tx1"/>
                </a:solidFill>
              </a:ln>
              <a:solidFill>
                <a:schemeClr val="bg1"/>
              </a:solidFill>
              <a:latin typeface="Krungthep" charset="-34"/>
              <a:ea typeface="Krungthep" charset="-34"/>
              <a:cs typeface="Krungthep" charset="-34"/>
            </a:endParaRPr>
          </a:p>
        </p:txBody>
      </p:sp>
      <p:sp>
        <p:nvSpPr>
          <p:cNvPr id="9" name="TextBox 8"/>
          <p:cNvSpPr txBox="1"/>
          <p:nvPr/>
        </p:nvSpPr>
        <p:spPr>
          <a:xfrm>
            <a:off x="8413091" y="117509"/>
            <a:ext cx="4077372" cy="646331"/>
          </a:xfrm>
          <a:prstGeom prst="rect">
            <a:avLst/>
          </a:prstGeom>
          <a:noFill/>
          <a:effectLst>
            <a:outerShdw blurRad="50800" dist="50800" dir="5400000" algn="ctr" rotWithShape="0">
              <a:srgbClr val="000000"/>
            </a:outerShdw>
          </a:effectLst>
        </p:spPr>
        <p:txBody>
          <a:bodyPr wrap="square" rtlCol="0">
            <a:spAutoFit/>
          </a:bodyPr>
          <a:lstStyle/>
          <a:p>
            <a:r>
              <a:rPr lang="en-GB" sz="3600" dirty="0">
                <a:ln>
                  <a:solidFill>
                    <a:schemeClr val="tx1"/>
                  </a:solidFill>
                </a:ln>
                <a:solidFill>
                  <a:schemeClr val="bg1"/>
                </a:solidFill>
                <a:latin typeface="Krungthep" charset="-34"/>
                <a:ea typeface="Krungthep" charset="-34"/>
                <a:cs typeface="Krungthep" charset="-34"/>
              </a:rPr>
              <a:t>@</a:t>
            </a:r>
            <a:r>
              <a:rPr lang="en-GB" sz="3600" dirty="0" err="1">
                <a:ln>
                  <a:solidFill>
                    <a:schemeClr val="tx1"/>
                  </a:solidFill>
                </a:ln>
                <a:solidFill>
                  <a:schemeClr val="bg1"/>
                </a:solidFill>
                <a:latin typeface="Krungthep" charset="-34"/>
                <a:ea typeface="Krungthep" charset="-34"/>
                <a:cs typeface="Krungthep" charset="-34"/>
              </a:rPr>
              <a:t>dmuhackers</a:t>
            </a:r>
            <a:endParaRPr lang="en-US" sz="3600" dirty="0">
              <a:ln>
                <a:solidFill>
                  <a:schemeClr val="tx1"/>
                </a:solidFill>
              </a:ln>
              <a:solidFill>
                <a:schemeClr val="bg1"/>
              </a:solidFill>
              <a:latin typeface="Krungthep" charset="-34"/>
              <a:ea typeface="Krungthep" charset="-34"/>
              <a:cs typeface="Krungthep" charset="-34"/>
            </a:endParaRPr>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50687" y="146312"/>
            <a:ext cx="588723" cy="588723"/>
          </a:xfrm>
          <a:prstGeom prst="rect">
            <a:avLst/>
          </a:prstGeom>
          <a:effectLst>
            <a:outerShdw blurRad="50800" dist="50800" dir="5400000" algn="ctr" rotWithShape="0">
              <a:srgbClr val="000000"/>
            </a:outerShdw>
          </a:effectLst>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4018" y="29319"/>
            <a:ext cx="801442" cy="780070"/>
          </a:xfrm>
          <a:prstGeom prst="rect">
            <a:avLst/>
          </a:prstGeom>
          <a:effectLst>
            <a:outerShdw blurRad="50800" dist="50800" dir="5400000" algn="ctr" rotWithShape="0">
              <a:srgbClr val="000000"/>
            </a:outerShdw>
          </a:effectLst>
        </p:spPr>
      </p:pic>
    </p:spTree>
    <p:extLst>
      <p:ext uri="{BB962C8B-B14F-4D97-AF65-F5344CB8AC3E}">
        <p14:creationId xmlns:p14="http://schemas.microsoft.com/office/powerpoint/2010/main" val="53299056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96" y="0"/>
            <a:ext cx="12192000" cy="6858000"/>
          </a:xfrm>
          <a:prstGeom prst="rect">
            <a:avLst/>
          </a:prstGeom>
          <a:gradFill>
            <a:gsLst>
              <a:gs pos="0">
                <a:srgbClr val="000000"/>
              </a:gs>
              <a:gs pos="74000">
                <a:srgbClr val="3A3A3A"/>
              </a:gs>
              <a:gs pos="83000">
                <a:srgbClr val="3A3A3A"/>
              </a:gs>
              <a:gs pos="100000">
                <a:srgbClr val="3A3A3A"/>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8330" y="5233940"/>
            <a:ext cx="1171968" cy="1365943"/>
          </a:xfrm>
          <a:prstGeom prst="rect">
            <a:avLst/>
          </a:prstGeom>
        </p:spPr>
      </p:pic>
      <p:sp>
        <p:nvSpPr>
          <p:cNvPr id="3" name="TextBox 2">
            <a:extLst>
              <a:ext uri="{FF2B5EF4-FFF2-40B4-BE49-F238E27FC236}">
                <a16:creationId xmlns:a16="http://schemas.microsoft.com/office/drawing/2014/main" id="{14233F3A-5DF3-4180-9C28-CFB0F30F8D1E}"/>
              </a:ext>
            </a:extLst>
          </p:cNvPr>
          <p:cNvSpPr txBox="1"/>
          <p:nvPr/>
        </p:nvSpPr>
        <p:spPr>
          <a:xfrm>
            <a:off x="571501" y="520697"/>
            <a:ext cx="10675619" cy="769441"/>
          </a:xfrm>
          <a:prstGeom prst="rect">
            <a:avLst/>
          </a:prstGeom>
          <a:noFill/>
        </p:spPr>
        <p:txBody>
          <a:bodyPr wrap="square" rtlCol="0">
            <a:spAutoFit/>
          </a:bodyPr>
          <a:lstStyle/>
          <a:p>
            <a:r>
              <a:rPr lang="en-GB" sz="4400" cap="all" dirty="0">
                <a:solidFill>
                  <a:schemeClr val="bg1"/>
                </a:solidFill>
              </a:rPr>
              <a:t>4. EXPLOITING SUDO RIGHTS/USER</a:t>
            </a:r>
          </a:p>
        </p:txBody>
      </p:sp>
      <p:sp>
        <p:nvSpPr>
          <p:cNvPr id="5" name="TextBox 4">
            <a:extLst>
              <a:ext uri="{FF2B5EF4-FFF2-40B4-BE49-F238E27FC236}">
                <a16:creationId xmlns:a16="http://schemas.microsoft.com/office/drawing/2014/main" id="{EC9C01E7-0FB5-47A1-8E85-FB163B0D5AC3}"/>
              </a:ext>
            </a:extLst>
          </p:cNvPr>
          <p:cNvSpPr txBox="1"/>
          <p:nvPr/>
        </p:nvSpPr>
        <p:spPr>
          <a:xfrm>
            <a:off x="571500" y="1487669"/>
            <a:ext cx="10675619" cy="646331"/>
          </a:xfrm>
          <a:prstGeom prst="rect">
            <a:avLst/>
          </a:prstGeom>
          <a:noFill/>
        </p:spPr>
        <p:txBody>
          <a:bodyPr wrap="square" rtlCol="0">
            <a:spAutoFit/>
          </a:bodyPr>
          <a:lstStyle/>
          <a:p>
            <a:r>
              <a:rPr lang="en-GB" dirty="0">
                <a:solidFill>
                  <a:schemeClr val="bg1"/>
                </a:solidFill>
              </a:rPr>
              <a:t>We can run find, cat and python as SUDO. These all commands will run as root when run with SUDO. If we can somehow escape to the shell through any of these commands, we can get root access.</a:t>
            </a:r>
          </a:p>
        </p:txBody>
      </p:sp>
      <p:sp>
        <p:nvSpPr>
          <p:cNvPr id="8" name="TextBox 7">
            <a:extLst>
              <a:ext uri="{FF2B5EF4-FFF2-40B4-BE49-F238E27FC236}">
                <a16:creationId xmlns:a16="http://schemas.microsoft.com/office/drawing/2014/main" id="{22B69DBB-C622-43B6-98F6-FE6874FD7A3D}"/>
              </a:ext>
            </a:extLst>
          </p:cNvPr>
          <p:cNvSpPr txBox="1"/>
          <p:nvPr/>
        </p:nvSpPr>
        <p:spPr>
          <a:xfrm>
            <a:off x="786752" y="2264930"/>
            <a:ext cx="9862580" cy="646331"/>
          </a:xfrm>
          <a:prstGeom prst="rect">
            <a:avLst/>
          </a:prstGeom>
          <a:noFill/>
        </p:spPr>
        <p:txBody>
          <a:bodyPr wrap="square" rtlCol="0">
            <a:spAutoFit/>
          </a:bodyPr>
          <a:lstStyle/>
          <a:p>
            <a:r>
              <a:rPr lang="en-GB" i="1" dirty="0">
                <a:solidFill>
                  <a:schemeClr val="bg2">
                    <a:lumMod val="75000"/>
                  </a:schemeClr>
                </a:solidFill>
              </a:rPr>
              <a:t>$ </a:t>
            </a:r>
            <a:r>
              <a:rPr lang="en-GB" i="1" dirty="0" err="1">
                <a:solidFill>
                  <a:schemeClr val="bg2">
                    <a:lumMod val="75000"/>
                  </a:schemeClr>
                </a:solidFill>
              </a:rPr>
              <a:t>sudo</a:t>
            </a:r>
            <a:r>
              <a:rPr lang="en-GB" i="1" dirty="0">
                <a:solidFill>
                  <a:schemeClr val="bg2">
                    <a:lumMod val="75000"/>
                  </a:schemeClr>
                </a:solidFill>
              </a:rPr>
              <a:t> find /home -exec </a:t>
            </a:r>
            <a:r>
              <a:rPr lang="en-GB" i="1" dirty="0" err="1">
                <a:solidFill>
                  <a:schemeClr val="bg2">
                    <a:lumMod val="75000"/>
                  </a:schemeClr>
                </a:solidFill>
              </a:rPr>
              <a:t>sh</a:t>
            </a:r>
            <a:r>
              <a:rPr lang="en-GB" i="1" dirty="0">
                <a:solidFill>
                  <a:schemeClr val="bg2">
                    <a:lumMod val="75000"/>
                  </a:schemeClr>
                </a:solidFill>
              </a:rPr>
              <a:t> -</a:t>
            </a:r>
            <a:r>
              <a:rPr lang="en-GB" i="1" dirty="0" err="1">
                <a:solidFill>
                  <a:schemeClr val="bg2">
                    <a:lumMod val="75000"/>
                  </a:schemeClr>
                </a:solidFill>
              </a:rPr>
              <a:t>i</a:t>
            </a:r>
            <a:r>
              <a:rPr lang="en-GB" i="1" dirty="0">
                <a:solidFill>
                  <a:schemeClr val="bg2">
                    <a:lumMod val="75000"/>
                  </a:schemeClr>
                </a:solidFill>
              </a:rPr>
              <a:t> \; – find command’s exec parameter can be used for arbitrary code execution.</a:t>
            </a:r>
            <a:endParaRPr lang="en-GB" sz="2000" i="1" dirty="0">
              <a:solidFill>
                <a:schemeClr val="bg2">
                  <a:lumMod val="75000"/>
                </a:schemeClr>
              </a:solidFill>
            </a:endParaRPr>
          </a:p>
        </p:txBody>
      </p:sp>
      <p:pic>
        <p:nvPicPr>
          <p:cNvPr id="5122" name="Picture 2" descr="https://payatu.com/wp-content/uploads/2018/02/find_command_root.png">
            <a:extLst>
              <a:ext uri="{FF2B5EF4-FFF2-40B4-BE49-F238E27FC236}">
                <a16:creationId xmlns:a16="http://schemas.microsoft.com/office/drawing/2014/main" id="{A4A1492B-B15A-419D-9A8B-3E969C361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619" y="2998170"/>
            <a:ext cx="52197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ayatu.com/wp-content/uploads/2018/02/sudo_python_root.png">
            <a:extLst>
              <a:ext uri="{FF2B5EF4-FFF2-40B4-BE49-F238E27FC236}">
                <a16:creationId xmlns:a16="http://schemas.microsoft.com/office/drawing/2014/main" id="{D022FA9C-3827-4C95-904F-5903BAB41C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7619" y="4251809"/>
            <a:ext cx="6896100" cy="101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41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96" y="0"/>
            <a:ext cx="12192000" cy="6858000"/>
          </a:xfrm>
          <a:prstGeom prst="rect">
            <a:avLst/>
          </a:prstGeom>
          <a:gradFill>
            <a:gsLst>
              <a:gs pos="0">
                <a:srgbClr val="000000"/>
              </a:gs>
              <a:gs pos="74000">
                <a:srgbClr val="3A3A3A"/>
              </a:gs>
              <a:gs pos="83000">
                <a:srgbClr val="3A3A3A"/>
              </a:gs>
              <a:gs pos="100000">
                <a:srgbClr val="3A3A3A"/>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8330" y="5233940"/>
            <a:ext cx="1171968" cy="1365943"/>
          </a:xfrm>
          <a:prstGeom prst="rect">
            <a:avLst/>
          </a:prstGeom>
        </p:spPr>
      </p:pic>
      <p:sp>
        <p:nvSpPr>
          <p:cNvPr id="3" name="TextBox 2">
            <a:extLst>
              <a:ext uri="{FF2B5EF4-FFF2-40B4-BE49-F238E27FC236}">
                <a16:creationId xmlns:a16="http://schemas.microsoft.com/office/drawing/2014/main" id="{14233F3A-5DF3-4180-9C28-CFB0F30F8D1E}"/>
              </a:ext>
            </a:extLst>
          </p:cNvPr>
          <p:cNvSpPr txBox="1"/>
          <p:nvPr/>
        </p:nvSpPr>
        <p:spPr>
          <a:xfrm>
            <a:off x="571501" y="520697"/>
            <a:ext cx="11048999" cy="769441"/>
          </a:xfrm>
          <a:prstGeom prst="rect">
            <a:avLst/>
          </a:prstGeom>
          <a:noFill/>
        </p:spPr>
        <p:txBody>
          <a:bodyPr wrap="square" rtlCol="0">
            <a:spAutoFit/>
          </a:bodyPr>
          <a:lstStyle/>
          <a:p>
            <a:r>
              <a:rPr lang="en-GB" sz="4400" cap="all" dirty="0">
                <a:solidFill>
                  <a:schemeClr val="bg1"/>
                </a:solidFill>
              </a:rPr>
              <a:t>5. EXPLOITING BADLY CONFIGURED CRON JOBS</a:t>
            </a:r>
          </a:p>
        </p:txBody>
      </p:sp>
      <p:sp>
        <p:nvSpPr>
          <p:cNvPr id="5" name="TextBox 4">
            <a:extLst>
              <a:ext uri="{FF2B5EF4-FFF2-40B4-BE49-F238E27FC236}">
                <a16:creationId xmlns:a16="http://schemas.microsoft.com/office/drawing/2014/main" id="{EC9C01E7-0FB5-47A1-8E85-FB163B0D5AC3}"/>
              </a:ext>
            </a:extLst>
          </p:cNvPr>
          <p:cNvSpPr txBox="1"/>
          <p:nvPr/>
        </p:nvSpPr>
        <p:spPr>
          <a:xfrm>
            <a:off x="571500" y="1487669"/>
            <a:ext cx="10675619" cy="1477328"/>
          </a:xfrm>
          <a:prstGeom prst="rect">
            <a:avLst/>
          </a:prstGeom>
          <a:noFill/>
        </p:spPr>
        <p:txBody>
          <a:bodyPr wrap="square" rtlCol="0">
            <a:spAutoFit/>
          </a:bodyPr>
          <a:lstStyle/>
          <a:p>
            <a:r>
              <a:rPr lang="en-GB" dirty="0">
                <a:solidFill>
                  <a:schemeClr val="bg1"/>
                </a:solidFill>
              </a:rPr>
              <a:t>Cron jobs, if not configured properly can be exploited to get root privilege.</a:t>
            </a:r>
          </a:p>
          <a:p>
            <a:endParaRPr lang="en-GB" dirty="0">
              <a:solidFill>
                <a:schemeClr val="bg1"/>
              </a:solidFill>
            </a:endParaRPr>
          </a:p>
          <a:p>
            <a:r>
              <a:rPr lang="en-GB" dirty="0">
                <a:solidFill>
                  <a:schemeClr val="bg1"/>
                </a:solidFill>
              </a:rPr>
              <a:t>1. Any script or binaries in </a:t>
            </a:r>
            <a:r>
              <a:rPr lang="en-GB" dirty="0" err="1">
                <a:solidFill>
                  <a:schemeClr val="bg1"/>
                </a:solidFill>
              </a:rPr>
              <a:t>cron</a:t>
            </a:r>
            <a:r>
              <a:rPr lang="en-GB" dirty="0">
                <a:solidFill>
                  <a:schemeClr val="bg1"/>
                </a:solidFill>
              </a:rPr>
              <a:t> jobs which are writable?</a:t>
            </a:r>
          </a:p>
          <a:p>
            <a:r>
              <a:rPr lang="en-GB" dirty="0">
                <a:solidFill>
                  <a:schemeClr val="bg1"/>
                </a:solidFill>
              </a:rPr>
              <a:t>2. Can we write over the </a:t>
            </a:r>
            <a:r>
              <a:rPr lang="en-GB" dirty="0" err="1">
                <a:solidFill>
                  <a:schemeClr val="bg1"/>
                </a:solidFill>
              </a:rPr>
              <a:t>cron</a:t>
            </a:r>
            <a:r>
              <a:rPr lang="en-GB" dirty="0">
                <a:solidFill>
                  <a:schemeClr val="bg1"/>
                </a:solidFill>
              </a:rPr>
              <a:t> file itself.</a:t>
            </a:r>
          </a:p>
          <a:p>
            <a:r>
              <a:rPr lang="en-GB" dirty="0">
                <a:solidFill>
                  <a:schemeClr val="bg1"/>
                </a:solidFill>
              </a:rPr>
              <a:t>3. Is </a:t>
            </a:r>
            <a:r>
              <a:rPr lang="en-GB" dirty="0" err="1">
                <a:solidFill>
                  <a:schemeClr val="bg1"/>
                </a:solidFill>
              </a:rPr>
              <a:t>cron.d</a:t>
            </a:r>
            <a:r>
              <a:rPr lang="en-GB" dirty="0">
                <a:solidFill>
                  <a:schemeClr val="bg1"/>
                </a:solidFill>
              </a:rPr>
              <a:t> directory writable?</a:t>
            </a:r>
          </a:p>
        </p:txBody>
      </p:sp>
      <p:sp>
        <p:nvSpPr>
          <p:cNvPr id="8" name="TextBox 7">
            <a:extLst>
              <a:ext uri="{FF2B5EF4-FFF2-40B4-BE49-F238E27FC236}">
                <a16:creationId xmlns:a16="http://schemas.microsoft.com/office/drawing/2014/main" id="{22B69DBB-C622-43B6-98F6-FE6874FD7A3D}"/>
              </a:ext>
            </a:extLst>
          </p:cNvPr>
          <p:cNvSpPr txBox="1"/>
          <p:nvPr/>
        </p:nvSpPr>
        <p:spPr>
          <a:xfrm>
            <a:off x="786752" y="3081393"/>
            <a:ext cx="9862580" cy="369332"/>
          </a:xfrm>
          <a:prstGeom prst="rect">
            <a:avLst/>
          </a:prstGeom>
          <a:noFill/>
        </p:spPr>
        <p:txBody>
          <a:bodyPr wrap="square" rtlCol="0">
            <a:spAutoFit/>
          </a:bodyPr>
          <a:lstStyle/>
          <a:p>
            <a:r>
              <a:rPr lang="en-GB" i="1" dirty="0">
                <a:solidFill>
                  <a:schemeClr val="bg2">
                    <a:lumMod val="75000"/>
                  </a:schemeClr>
                </a:solidFill>
              </a:rPr>
              <a:t>$ ls -la /etc/</a:t>
            </a:r>
            <a:r>
              <a:rPr lang="en-GB" i="1" dirty="0" err="1">
                <a:solidFill>
                  <a:schemeClr val="bg2">
                    <a:lumMod val="75000"/>
                  </a:schemeClr>
                </a:solidFill>
              </a:rPr>
              <a:t>cron.d</a:t>
            </a:r>
            <a:r>
              <a:rPr lang="en-GB" i="1" dirty="0">
                <a:solidFill>
                  <a:schemeClr val="bg2">
                    <a:lumMod val="75000"/>
                  </a:schemeClr>
                </a:solidFill>
              </a:rPr>
              <a:t> – prints </a:t>
            </a:r>
            <a:r>
              <a:rPr lang="en-GB" i="1" dirty="0" err="1">
                <a:solidFill>
                  <a:schemeClr val="bg2">
                    <a:lumMod val="75000"/>
                  </a:schemeClr>
                </a:solidFill>
              </a:rPr>
              <a:t>cron</a:t>
            </a:r>
            <a:r>
              <a:rPr lang="en-GB" i="1" dirty="0">
                <a:solidFill>
                  <a:schemeClr val="bg2">
                    <a:lumMod val="75000"/>
                  </a:schemeClr>
                </a:solidFill>
              </a:rPr>
              <a:t> jobs which are already present in </a:t>
            </a:r>
            <a:r>
              <a:rPr lang="en-GB" i="1" dirty="0" err="1">
                <a:solidFill>
                  <a:schemeClr val="bg2">
                    <a:lumMod val="75000"/>
                  </a:schemeClr>
                </a:solidFill>
              </a:rPr>
              <a:t>cron.d</a:t>
            </a:r>
            <a:endParaRPr lang="en-GB" sz="2000" i="1" dirty="0">
              <a:solidFill>
                <a:schemeClr val="bg2">
                  <a:lumMod val="75000"/>
                </a:schemeClr>
              </a:solidFill>
            </a:endParaRPr>
          </a:p>
        </p:txBody>
      </p:sp>
      <p:pic>
        <p:nvPicPr>
          <p:cNvPr id="6146" name="Picture 2" descr="https://payatu.com/wp-content/uploads/2018/02/cron-1.png">
            <a:extLst>
              <a:ext uri="{FF2B5EF4-FFF2-40B4-BE49-F238E27FC236}">
                <a16:creationId xmlns:a16="http://schemas.microsoft.com/office/drawing/2014/main" id="{53BB4FF1-75E7-4658-9F47-12564FA545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171" y="3624215"/>
            <a:ext cx="5191125"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35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96" y="0"/>
            <a:ext cx="12192000" cy="6858000"/>
          </a:xfrm>
          <a:prstGeom prst="rect">
            <a:avLst/>
          </a:prstGeom>
          <a:gradFill>
            <a:gsLst>
              <a:gs pos="0">
                <a:srgbClr val="000000"/>
              </a:gs>
              <a:gs pos="74000">
                <a:srgbClr val="3A3A3A"/>
              </a:gs>
              <a:gs pos="83000">
                <a:srgbClr val="3A3A3A"/>
              </a:gs>
              <a:gs pos="100000">
                <a:srgbClr val="3A3A3A"/>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8330" y="5233940"/>
            <a:ext cx="1171968" cy="1365943"/>
          </a:xfrm>
          <a:prstGeom prst="rect">
            <a:avLst/>
          </a:prstGeom>
        </p:spPr>
      </p:pic>
      <p:sp>
        <p:nvSpPr>
          <p:cNvPr id="3" name="TextBox 2">
            <a:extLst>
              <a:ext uri="{FF2B5EF4-FFF2-40B4-BE49-F238E27FC236}">
                <a16:creationId xmlns:a16="http://schemas.microsoft.com/office/drawing/2014/main" id="{14233F3A-5DF3-4180-9C28-CFB0F30F8D1E}"/>
              </a:ext>
            </a:extLst>
          </p:cNvPr>
          <p:cNvSpPr txBox="1"/>
          <p:nvPr/>
        </p:nvSpPr>
        <p:spPr>
          <a:xfrm>
            <a:off x="571501" y="520697"/>
            <a:ext cx="11048999" cy="769441"/>
          </a:xfrm>
          <a:prstGeom prst="rect">
            <a:avLst/>
          </a:prstGeom>
          <a:noFill/>
        </p:spPr>
        <p:txBody>
          <a:bodyPr wrap="square" rtlCol="0">
            <a:spAutoFit/>
          </a:bodyPr>
          <a:lstStyle/>
          <a:p>
            <a:r>
              <a:rPr lang="en-GB" sz="4400" cap="all" dirty="0">
                <a:solidFill>
                  <a:schemeClr val="bg1"/>
                </a:solidFill>
              </a:rPr>
              <a:t>5. EXPLOITING BADLY CONFIGURED CRON JOBS</a:t>
            </a:r>
          </a:p>
        </p:txBody>
      </p:sp>
      <p:sp>
        <p:nvSpPr>
          <p:cNvPr id="8" name="TextBox 7">
            <a:extLst>
              <a:ext uri="{FF2B5EF4-FFF2-40B4-BE49-F238E27FC236}">
                <a16:creationId xmlns:a16="http://schemas.microsoft.com/office/drawing/2014/main" id="{22B69DBB-C622-43B6-98F6-FE6874FD7A3D}"/>
              </a:ext>
            </a:extLst>
          </p:cNvPr>
          <p:cNvSpPr txBox="1"/>
          <p:nvPr/>
        </p:nvSpPr>
        <p:spPr>
          <a:xfrm>
            <a:off x="912171" y="1533846"/>
            <a:ext cx="9862580" cy="923330"/>
          </a:xfrm>
          <a:prstGeom prst="rect">
            <a:avLst/>
          </a:prstGeom>
          <a:noFill/>
        </p:spPr>
        <p:txBody>
          <a:bodyPr wrap="square" rtlCol="0">
            <a:spAutoFit/>
          </a:bodyPr>
          <a:lstStyle/>
          <a:p>
            <a:r>
              <a:rPr lang="en-GB" i="1" dirty="0">
                <a:solidFill>
                  <a:schemeClr val="bg2">
                    <a:lumMod val="75000"/>
                  </a:schemeClr>
                </a:solidFill>
              </a:rPr>
              <a:t>$ find / -perm -2 -type f 2&gt;/dev/null – prints world writable files</a:t>
            </a:r>
          </a:p>
          <a:p>
            <a:endParaRPr lang="en-GB" i="1" dirty="0">
              <a:solidFill>
                <a:schemeClr val="bg2">
                  <a:lumMod val="75000"/>
                </a:schemeClr>
              </a:solidFill>
            </a:endParaRPr>
          </a:p>
          <a:p>
            <a:r>
              <a:rPr lang="en-GB" i="1" dirty="0">
                <a:solidFill>
                  <a:schemeClr val="bg2">
                    <a:lumMod val="75000"/>
                  </a:schemeClr>
                </a:solidFill>
              </a:rPr>
              <a:t>$ ls -la /usr/local/sbin/cron-logrotate.sh – Let’s confirm if the cron-logrotate.sh is world writable.</a:t>
            </a:r>
            <a:endParaRPr lang="en-GB" sz="2000" i="1" dirty="0">
              <a:solidFill>
                <a:schemeClr val="bg2">
                  <a:lumMod val="75000"/>
                </a:schemeClr>
              </a:solidFill>
            </a:endParaRPr>
          </a:p>
        </p:txBody>
      </p:sp>
      <p:pic>
        <p:nvPicPr>
          <p:cNvPr id="7170" name="Picture 2" descr="https://payatu.com/wp-content/uploads/2018/02/logrotate_Cron_job_worl_writable.png">
            <a:extLst>
              <a:ext uri="{FF2B5EF4-FFF2-40B4-BE49-F238E27FC236}">
                <a16:creationId xmlns:a16="http://schemas.microsoft.com/office/drawing/2014/main" id="{5CA51849-052F-44A7-B770-4E82D4233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937" y="2700884"/>
            <a:ext cx="6276975" cy="1066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A9B5CF9-934E-4B3D-9724-FEB977ACF5C3}"/>
              </a:ext>
            </a:extLst>
          </p:cNvPr>
          <p:cNvSpPr/>
          <p:nvPr/>
        </p:nvSpPr>
        <p:spPr>
          <a:xfrm>
            <a:off x="719470" y="3829820"/>
            <a:ext cx="10118860" cy="923330"/>
          </a:xfrm>
          <a:prstGeom prst="rect">
            <a:avLst/>
          </a:prstGeom>
        </p:spPr>
        <p:txBody>
          <a:bodyPr wrap="square">
            <a:spAutoFit/>
          </a:bodyPr>
          <a:lstStyle/>
          <a:p>
            <a:r>
              <a:rPr lang="en-GB" dirty="0">
                <a:solidFill>
                  <a:schemeClr val="bg1"/>
                </a:solidFill>
                <a:latin typeface="Muli"/>
              </a:rPr>
              <a:t>cron-lograte.sh is world writable and it is being run by </a:t>
            </a:r>
            <a:r>
              <a:rPr lang="en-GB" dirty="0" err="1">
                <a:solidFill>
                  <a:schemeClr val="bg1"/>
                </a:solidFill>
                <a:latin typeface="Muli"/>
              </a:rPr>
              <a:t>logrotate</a:t>
            </a:r>
            <a:r>
              <a:rPr lang="en-GB" dirty="0">
                <a:solidFill>
                  <a:schemeClr val="bg1"/>
                </a:solidFill>
                <a:latin typeface="Muli"/>
              </a:rPr>
              <a:t> cronjob. Any command we write/append in cron-lograte.sh would be executed as ‘root’.</a:t>
            </a:r>
          </a:p>
          <a:p>
            <a:r>
              <a:rPr lang="en-GB" dirty="0">
                <a:solidFill>
                  <a:schemeClr val="bg1"/>
                </a:solidFill>
                <a:latin typeface="Muli"/>
              </a:rPr>
              <a:t>We write a C file in /</a:t>
            </a:r>
            <a:r>
              <a:rPr lang="en-GB" dirty="0" err="1">
                <a:solidFill>
                  <a:schemeClr val="bg1"/>
                </a:solidFill>
                <a:latin typeface="Muli"/>
              </a:rPr>
              <a:t>tmp</a:t>
            </a:r>
            <a:r>
              <a:rPr lang="en-GB" dirty="0">
                <a:solidFill>
                  <a:schemeClr val="bg1"/>
                </a:solidFill>
                <a:latin typeface="Muli"/>
              </a:rPr>
              <a:t> directory and compile it.</a:t>
            </a:r>
            <a:endParaRPr lang="en-GB" b="0" dirty="0">
              <a:solidFill>
                <a:schemeClr val="bg1"/>
              </a:solidFill>
              <a:effectLst/>
              <a:latin typeface="Muli"/>
            </a:endParaRPr>
          </a:p>
        </p:txBody>
      </p:sp>
      <p:pic>
        <p:nvPicPr>
          <p:cNvPr id="7172" name="Picture 4" descr="https://payatu.com/wp-content/uploads/2018/02/rootme.c_cronjob.png">
            <a:extLst>
              <a:ext uri="{FF2B5EF4-FFF2-40B4-BE49-F238E27FC236}">
                <a16:creationId xmlns:a16="http://schemas.microsoft.com/office/drawing/2014/main" id="{764FBC1B-F81E-4D0F-AD3C-C043479B62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6937" y="4753150"/>
            <a:ext cx="57150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96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96" y="0"/>
            <a:ext cx="12192000" cy="6858000"/>
          </a:xfrm>
          <a:prstGeom prst="rect">
            <a:avLst/>
          </a:prstGeom>
          <a:gradFill>
            <a:gsLst>
              <a:gs pos="0">
                <a:srgbClr val="000000"/>
              </a:gs>
              <a:gs pos="74000">
                <a:srgbClr val="3A3A3A"/>
              </a:gs>
              <a:gs pos="83000">
                <a:srgbClr val="3A3A3A"/>
              </a:gs>
              <a:gs pos="100000">
                <a:srgbClr val="3A3A3A"/>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8330" y="5233940"/>
            <a:ext cx="1171968" cy="1365943"/>
          </a:xfrm>
          <a:prstGeom prst="rect">
            <a:avLst/>
          </a:prstGeom>
        </p:spPr>
      </p:pic>
      <p:sp>
        <p:nvSpPr>
          <p:cNvPr id="3" name="TextBox 2">
            <a:extLst>
              <a:ext uri="{FF2B5EF4-FFF2-40B4-BE49-F238E27FC236}">
                <a16:creationId xmlns:a16="http://schemas.microsoft.com/office/drawing/2014/main" id="{14233F3A-5DF3-4180-9C28-CFB0F30F8D1E}"/>
              </a:ext>
            </a:extLst>
          </p:cNvPr>
          <p:cNvSpPr txBox="1"/>
          <p:nvPr/>
        </p:nvSpPr>
        <p:spPr>
          <a:xfrm>
            <a:off x="571501" y="520697"/>
            <a:ext cx="11048999" cy="769441"/>
          </a:xfrm>
          <a:prstGeom prst="rect">
            <a:avLst/>
          </a:prstGeom>
          <a:noFill/>
        </p:spPr>
        <p:txBody>
          <a:bodyPr wrap="square" rtlCol="0">
            <a:spAutoFit/>
          </a:bodyPr>
          <a:lstStyle/>
          <a:p>
            <a:r>
              <a:rPr lang="en-GB" sz="4400" cap="all" dirty="0">
                <a:solidFill>
                  <a:schemeClr val="bg1"/>
                </a:solidFill>
              </a:rPr>
              <a:t>5. EXPLOITING BADLY CONFIGURED CRON JOBS</a:t>
            </a:r>
          </a:p>
        </p:txBody>
      </p:sp>
      <p:sp>
        <p:nvSpPr>
          <p:cNvPr id="8" name="TextBox 7">
            <a:extLst>
              <a:ext uri="{FF2B5EF4-FFF2-40B4-BE49-F238E27FC236}">
                <a16:creationId xmlns:a16="http://schemas.microsoft.com/office/drawing/2014/main" id="{22B69DBB-C622-43B6-98F6-FE6874FD7A3D}"/>
              </a:ext>
            </a:extLst>
          </p:cNvPr>
          <p:cNvSpPr txBox="1"/>
          <p:nvPr/>
        </p:nvSpPr>
        <p:spPr>
          <a:xfrm>
            <a:off x="975750" y="2413337"/>
            <a:ext cx="9862580" cy="2031325"/>
          </a:xfrm>
          <a:prstGeom prst="rect">
            <a:avLst/>
          </a:prstGeom>
          <a:noFill/>
        </p:spPr>
        <p:txBody>
          <a:bodyPr wrap="square" rtlCol="0">
            <a:spAutoFit/>
          </a:bodyPr>
          <a:lstStyle/>
          <a:p>
            <a:r>
              <a:rPr lang="en-GB" i="1" dirty="0">
                <a:solidFill>
                  <a:schemeClr val="bg2">
                    <a:lumMod val="75000"/>
                  </a:schemeClr>
                </a:solidFill>
              </a:rPr>
              <a:t>$ echo “</a:t>
            </a:r>
            <a:r>
              <a:rPr lang="en-GB" i="1" dirty="0" err="1">
                <a:solidFill>
                  <a:schemeClr val="bg2">
                    <a:lumMod val="75000"/>
                  </a:schemeClr>
                </a:solidFill>
              </a:rPr>
              <a:t>chown</a:t>
            </a:r>
            <a:r>
              <a:rPr lang="en-GB" i="1" dirty="0">
                <a:solidFill>
                  <a:schemeClr val="bg2">
                    <a:lumMod val="75000"/>
                  </a:schemeClr>
                </a:solidFill>
              </a:rPr>
              <a:t> </a:t>
            </a:r>
            <a:r>
              <a:rPr lang="en-GB" i="1" dirty="0" err="1">
                <a:solidFill>
                  <a:schemeClr val="bg2">
                    <a:lumMod val="75000"/>
                  </a:schemeClr>
                </a:solidFill>
              </a:rPr>
              <a:t>root:root</a:t>
            </a:r>
            <a:r>
              <a:rPr lang="en-GB" i="1" dirty="0">
                <a:solidFill>
                  <a:schemeClr val="bg2">
                    <a:lumMod val="75000"/>
                  </a:schemeClr>
                </a:solidFill>
              </a:rPr>
              <a:t> /</a:t>
            </a:r>
            <a:r>
              <a:rPr lang="en-GB" i="1" dirty="0" err="1">
                <a:solidFill>
                  <a:schemeClr val="bg2">
                    <a:lumMod val="75000"/>
                  </a:schemeClr>
                </a:solidFill>
              </a:rPr>
              <a:t>tmp</a:t>
            </a:r>
            <a:r>
              <a:rPr lang="en-GB" i="1" dirty="0">
                <a:solidFill>
                  <a:schemeClr val="bg2">
                    <a:lumMod val="75000"/>
                  </a:schemeClr>
                </a:solidFill>
              </a:rPr>
              <a:t>/</a:t>
            </a:r>
            <a:r>
              <a:rPr lang="en-GB" i="1" dirty="0" err="1">
                <a:solidFill>
                  <a:schemeClr val="bg2">
                    <a:lumMod val="75000"/>
                  </a:schemeClr>
                </a:solidFill>
              </a:rPr>
              <a:t>rootme</a:t>
            </a:r>
            <a:r>
              <a:rPr lang="en-GB" i="1" dirty="0">
                <a:solidFill>
                  <a:schemeClr val="bg2">
                    <a:lumMod val="75000"/>
                  </a:schemeClr>
                </a:solidFill>
              </a:rPr>
              <a:t>; </a:t>
            </a:r>
            <a:r>
              <a:rPr lang="en-GB" i="1" dirty="0" err="1">
                <a:solidFill>
                  <a:schemeClr val="bg2">
                    <a:lumMod val="75000"/>
                  </a:schemeClr>
                </a:solidFill>
              </a:rPr>
              <a:t>chmod</a:t>
            </a:r>
            <a:r>
              <a:rPr lang="en-GB" i="1" dirty="0">
                <a:solidFill>
                  <a:schemeClr val="bg2">
                    <a:lumMod val="75000"/>
                  </a:schemeClr>
                </a:solidFill>
              </a:rPr>
              <a:t> </a:t>
            </a:r>
            <a:r>
              <a:rPr lang="en-GB" i="1" dirty="0" err="1">
                <a:solidFill>
                  <a:schemeClr val="bg2">
                    <a:lumMod val="75000"/>
                  </a:schemeClr>
                </a:solidFill>
              </a:rPr>
              <a:t>u+s</a:t>
            </a:r>
            <a:r>
              <a:rPr lang="en-GB" i="1" dirty="0">
                <a:solidFill>
                  <a:schemeClr val="bg2">
                    <a:lumMod val="75000"/>
                  </a:schemeClr>
                </a:solidFill>
              </a:rPr>
              <a:t> /</a:t>
            </a:r>
            <a:r>
              <a:rPr lang="en-GB" i="1" dirty="0" err="1">
                <a:solidFill>
                  <a:schemeClr val="bg2">
                    <a:lumMod val="75000"/>
                  </a:schemeClr>
                </a:solidFill>
              </a:rPr>
              <a:t>tmp</a:t>
            </a:r>
            <a:r>
              <a:rPr lang="en-GB" i="1" dirty="0">
                <a:solidFill>
                  <a:schemeClr val="bg2">
                    <a:lumMod val="75000"/>
                  </a:schemeClr>
                </a:solidFill>
              </a:rPr>
              <a:t>/</a:t>
            </a:r>
            <a:r>
              <a:rPr lang="en-GB" i="1" dirty="0" err="1">
                <a:solidFill>
                  <a:schemeClr val="bg2">
                    <a:lumMod val="75000"/>
                  </a:schemeClr>
                </a:solidFill>
              </a:rPr>
              <a:t>rootme</a:t>
            </a:r>
            <a:r>
              <a:rPr lang="en-GB" i="1" dirty="0">
                <a:solidFill>
                  <a:schemeClr val="bg2">
                    <a:lumMod val="75000"/>
                  </a:schemeClr>
                </a:solidFill>
              </a:rPr>
              <a:t>;”&gt;/usr/local/sbin/cron-logrotate.sh – This will change the executable’s owner and group as root. It will also set the SUID bit.</a:t>
            </a:r>
          </a:p>
          <a:p>
            <a:endParaRPr lang="en-GB" i="1" dirty="0">
              <a:solidFill>
                <a:schemeClr val="bg2">
                  <a:lumMod val="75000"/>
                </a:schemeClr>
              </a:solidFill>
            </a:endParaRPr>
          </a:p>
          <a:p>
            <a:r>
              <a:rPr lang="en-GB" i="1" dirty="0">
                <a:solidFill>
                  <a:schemeClr val="bg2">
                    <a:lumMod val="75000"/>
                  </a:schemeClr>
                </a:solidFill>
              </a:rPr>
              <a:t>$ ls -la </a:t>
            </a:r>
            <a:r>
              <a:rPr lang="en-GB" i="1" dirty="0" err="1">
                <a:solidFill>
                  <a:schemeClr val="bg2">
                    <a:lumMod val="75000"/>
                  </a:schemeClr>
                </a:solidFill>
              </a:rPr>
              <a:t>rootme</a:t>
            </a:r>
            <a:r>
              <a:rPr lang="en-GB" i="1" dirty="0">
                <a:solidFill>
                  <a:schemeClr val="bg2">
                    <a:lumMod val="75000"/>
                  </a:schemeClr>
                </a:solidFill>
              </a:rPr>
              <a:t> – After 5 minutes, the </a:t>
            </a:r>
            <a:r>
              <a:rPr lang="en-GB" i="1" dirty="0" err="1">
                <a:solidFill>
                  <a:schemeClr val="bg2">
                    <a:lumMod val="75000"/>
                  </a:schemeClr>
                </a:solidFill>
              </a:rPr>
              <a:t>logrotate</a:t>
            </a:r>
            <a:r>
              <a:rPr lang="en-GB" i="1" dirty="0">
                <a:solidFill>
                  <a:schemeClr val="bg2">
                    <a:lumMod val="75000"/>
                  </a:schemeClr>
                </a:solidFill>
              </a:rPr>
              <a:t> cronjob was run and cron-logrotate.sh got executed with root privilege.</a:t>
            </a:r>
          </a:p>
          <a:p>
            <a:endParaRPr lang="en-GB" i="1" dirty="0">
              <a:solidFill>
                <a:schemeClr val="bg2">
                  <a:lumMod val="75000"/>
                </a:schemeClr>
              </a:solidFill>
            </a:endParaRPr>
          </a:p>
          <a:p>
            <a:r>
              <a:rPr lang="en-GB" i="1" dirty="0">
                <a:solidFill>
                  <a:schemeClr val="bg2">
                    <a:lumMod val="75000"/>
                  </a:schemeClr>
                </a:solidFill>
              </a:rPr>
              <a:t>$ ./</a:t>
            </a:r>
            <a:r>
              <a:rPr lang="en-GB" i="1" dirty="0" err="1">
                <a:solidFill>
                  <a:schemeClr val="bg2">
                    <a:lumMod val="75000"/>
                  </a:schemeClr>
                </a:solidFill>
              </a:rPr>
              <a:t>rootme</a:t>
            </a:r>
            <a:r>
              <a:rPr lang="en-GB" i="1" dirty="0">
                <a:solidFill>
                  <a:schemeClr val="bg2">
                    <a:lumMod val="75000"/>
                  </a:schemeClr>
                </a:solidFill>
              </a:rPr>
              <a:t> – spawns a root shell.</a:t>
            </a:r>
            <a:endParaRPr lang="en-GB" sz="2000" i="1" dirty="0">
              <a:solidFill>
                <a:schemeClr val="bg2">
                  <a:lumMod val="75000"/>
                </a:schemeClr>
              </a:solidFill>
            </a:endParaRPr>
          </a:p>
        </p:txBody>
      </p:sp>
      <p:pic>
        <p:nvPicPr>
          <p:cNvPr id="8194" name="Picture 2" descr="https://payatu.com/wp-content/uploads/2018/02/cron_job_.png">
            <a:extLst>
              <a:ext uri="{FF2B5EF4-FFF2-40B4-BE49-F238E27FC236}">
                <a16:creationId xmlns:a16="http://schemas.microsoft.com/office/drawing/2014/main" id="{EF565204-4C0B-4922-B52E-5CBA90DA7E7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92356"/>
          <a:stretch/>
        </p:blipFill>
        <p:spPr bwMode="auto">
          <a:xfrm>
            <a:off x="778821" y="1396711"/>
            <a:ext cx="4941495" cy="2088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payatu.com/wp-content/uploads/2018/02/cron_job_.png">
            <a:extLst>
              <a:ext uri="{FF2B5EF4-FFF2-40B4-BE49-F238E27FC236}">
                <a16:creationId xmlns:a16="http://schemas.microsoft.com/office/drawing/2014/main" id="{6297C99C-5388-4A84-A5AB-9F5C10408E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0380" b="547"/>
          <a:stretch/>
        </p:blipFill>
        <p:spPr bwMode="auto">
          <a:xfrm>
            <a:off x="778820" y="1715934"/>
            <a:ext cx="4941495" cy="52099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payatu.com/wp-content/uploads/2018/02/cronjobs_After5min.png">
            <a:extLst>
              <a:ext uri="{FF2B5EF4-FFF2-40B4-BE49-F238E27FC236}">
                <a16:creationId xmlns:a16="http://schemas.microsoft.com/office/drawing/2014/main" id="{D9DA4311-645F-4E0E-A5F6-23AE8621D2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820" y="4939211"/>
            <a:ext cx="493395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237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96" y="0"/>
            <a:ext cx="12192000" cy="6858000"/>
          </a:xfrm>
          <a:prstGeom prst="rect">
            <a:avLst/>
          </a:prstGeom>
          <a:gradFill>
            <a:gsLst>
              <a:gs pos="0">
                <a:srgbClr val="000000"/>
              </a:gs>
              <a:gs pos="74000">
                <a:srgbClr val="3A3A3A"/>
              </a:gs>
              <a:gs pos="83000">
                <a:srgbClr val="3A3A3A"/>
              </a:gs>
              <a:gs pos="100000">
                <a:srgbClr val="3A3A3A"/>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8330" y="5233940"/>
            <a:ext cx="1171968" cy="1365943"/>
          </a:xfrm>
          <a:prstGeom prst="rect">
            <a:avLst/>
          </a:prstGeom>
        </p:spPr>
      </p:pic>
      <p:sp>
        <p:nvSpPr>
          <p:cNvPr id="3" name="TextBox 2">
            <a:extLst>
              <a:ext uri="{FF2B5EF4-FFF2-40B4-BE49-F238E27FC236}">
                <a16:creationId xmlns:a16="http://schemas.microsoft.com/office/drawing/2014/main" id="{14233F3A-5DF3-4180-9C28-CFB0F30F8D1E}"/>
              </a:ext>
            </a:extLst>
          </p:cNvPr>
          <p:cNvSpPr txBox="1"/>
          <p:nvPr/>
        </p:nvSpPr>
        <p:spPr>
          <a:xfrm>
            <a:off x="571501" y="520697"/>
            <a:ext cx="11048999" cy="769441"/>
          </a:xfrm>
          <a:prstGeom prst="rect">
            <a:avLst/>
          </a:prstGeom>
          <a:noFill/>
        </p:spPr>
        <p:txBody>
          <a:bodyPr wrap="square" rtlCol="0">
            <a:spAutoFit/>
          </a:bodyPr>
          <a:lstStyle/>
          <a:p>
            <a:r>
              <a:rPr lang="en-GB" sz="4400" dirty="0">
                <a:solidFill>
                  <a:schemeClr val="bg1"/>
                </a:solidFill>
              </a:rPr>
              <a:t>LinEnum.sh</a:t>
            </a:r>
          </a:p>
        </p:txBody>
      </p:sp>
      <p:sp>
        <p:nvSpPr>
          <p:cNvPr id="8" name="TextBox 7">
            <a:extLst>
              <a:ext uri="{FF2B5EF4-FFF2-40B4-BE49-F238E27FC236}">
                <a16:creationId xmlns:a16="http://schemas.microsoft.com/office/drawing/2014/main" id="{22B69DBB-C622-43B6-98F6-FE6874FD7A3D}"/>
              </a:ext>
            </a:extLst>
          </p:cNvPr>
          <p:cNvSpPr txBox="1"/>
          <p:nvPr/>
        </p:nvSpPr>
        <p:spPr>
          <a:xfrm>
            <a:off x="646140" y="2206643"/>
            <a:ext cx="9862580" cy="1569660"/>
          </a:xfrm>
          <a:prstGeom prst="rect">
            <a:avLst/>
          </a:prstGeom>
          <a:noFill/>
        </p:spPr>
        <p:txBody>
          <a:bodyPr wrap="square" rtlCol="0">
            <a:spAutoFit/>
          </a:bodyPr>
          <a:lstStyle/>
          <a:p>
            <a:r>
              <a:rPr lang="en-GB" sz="2400" dirty="0" err="1">
                <a:solidFill>
                  <a:schemeClr val="bg1"/>
                </a:solidFill>
              </a:rPr>
              <a:t>LinEnum</a:t>
            </a:r>
            <a:r>
              <a:rPr lang="en-GB" sz="2400" dirty="0">
                <a:solidFill>
                  <a:schemeClr val="bg1"/>
                </a:solidFill>
              </a:rPr>
              <a:t> is the holy grail of automation for basic Linux privilege escalation enumeration checks. If you execute the script it will perform over 80 different commands to check for possible ways to escalate your privileges on a </a:t>
            </a:r>
            <a:r>
              <a:rPr lang="en-GB" sz="2400" dirty="0" err="1">
                <a:solidFill>
                  <a:schemeClr val="bg1"/>
                </a:solidFill>
              </a:rPr>
              <a:t>linux</a:t>
            </a:r>
            <a:r>
              <a:rPr lang="en-GB" sz="2400" dirty="0">
                <a:solidFill>
                  <a:schemeClr val="bg1"/>
                </a:solidFill>
              </a:rPr>
              <a:t> machine and also give you general information about the box.</a:t>
            </a:r>
          </a:p>
        </p:txBody>
      </p:sp>
      <p:sp>
        <p:nvSpPr>
          <p:cNvPr id="2" name="Rectangle 1">
            <a:extLst>
              <a:ext uri="{FF2B5EF4-FFF2-40B4-BE49-F238E27FC236}">
                <a16:creationId xmlns:a16="http://schemas.microsoft.com/office/drawing/2014/main" id="{A3240801-8DEB-437D-9131-FBBC884B8090}"/>
              </a:ext>
            </a:extLst>
          </p:cNvPr>
          <p:cNvSpPr/>
          <p:nvPr/>
        </p:nvSpPr>
        <p:spPr>
          <a:xfrm>
            <a:off x="975750" y="1362449"/>
            <a:ext cx="6117444" cy="523220"/>
          </a:xfrm>
          <a:prstGeom prst="rect">
            <a:avLst/>
          </a:prstGeom>
        </p:spPr>
        <p:txBody>
          <a:bodyPr wrap="none">
            <a:spAutoFit/>
          </a:bodyPr>
          <a:lstStyle/>
          <a:p>
            <a:r>
              <a:rPr lang="en-GB" sz="2800" dirty="0">
                <a:hlinkClick r:id="rId4"/>
              </a:rPr>
              <a:t>https://github.com/rebootuser/LinEnum</a:t>
            </a:r>
            <a:endParaRPr lang="en-GB" sz="2800" dirty="0"/>
          </a:p>
        </p:txBody>
      </p:sp>
      <p:pic>
        <p:nvPicPr>
          <p:cNvPr id="9218" name="Picture 2" descr="linenum-out-example-001">
            <a:extLst>
              <a:ext uri="{FF2B5EF4-FFF2-40B4-BE49-F238E27FC236}">
                <a16:creationId xmlns:a16="http://schemas.microsoft.com/office/drawing/2014/main" id="{2C61DBCE-FC5E-4301-8F77-295388605C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155" y="3987265"/>
            <a:ext cx="4867275"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433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29" y="0"/>
            <a:ext cx="12192000" cy="6858000"/>
          </a:xfrm>
          <a:prstGeom prst="rect">
            <a:avLst/>
          </a:prstGeom>
          <a:gradFill>
            <a:gsLst>
              <a:gs pos="0">
                <a:srgbClr val="000000"/>
              </a:gs>
              <a:gs pos="74000">
                <a:srgbClr val="3A3A3A"/>
              </a:gs>
              <a:gs pos="83000">
                <a:srgbClr val="3A3A3A"/>
              </a:gs>
              <a:gs pos="100000">
                <a:srgbClr val="3A3A3A"/>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8330" y="5233940"/>
            <a:ext cx="1171968" cy="1365943"/>
          </a:xfrm>
          <a:prstGeom prst="rect">
            <a:avLst/>
          </a:prstGeom>
        </p:spPr>
      </p:pic>
    </p:spTree>
    <p:extLst>
      <p:ext uri="{BB962C8B-B14F-4D97-AF65-F5344CB8AC3E}">
        <p14:creationId xmlns:p14="http://schemas.microsoft.com/office/powerpoint/2010/main" val="165530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29" y="0"/>
            <a:ext cx="12192000" cy="6858000"/>
          </a:xfrm>
          <a:prstGeom prst="rect">
            <a:avLst/>
          </a:prstGeom>
          <a:gradFill>
            <a:gsLst>
              <a:gs pos="0">
                <a:srgbClr val="000000"/>
              </a:gs>
              <a:gs pos="74000">
                <a:srgbClr val="3A3A3A"/>
              </a:gs>
              <a:gs pos="83000">
                <a:srgbClr val="3A3A3A"/>
              </a:gs>
              <a:gs pos="100000">
                <a:srgbClr val="3A3A3A"/>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8330" y="5233940"/>
            <a:ext cx="1171968" cy="1365943"/>
          </a:xfrm>
          <a:prstGeom prst="rect">
            <a:avLst/>
          </a:prstGeom>
        </p:spPr>
      </p:pic>
      <p:sp>
        <p:nvSpPr>
          <p:cNvPr id="2" name="Rectangle 1">
            <a:extLst>
              <a:ext uri="{FF2B5EF4-FFF2-40B4-BE49-F238E27FC236}">
                <a16:creationId xmlns:a16="http://schemas.microsoft.com/office/drawing/2014/main" id="{A6291BD6-EDAD-4831-B1B6-9A9FC2E40461}"/>
              </a:ext>
            </a:extLst>
          </p:cNvPr>
          <p:cNvSpPr/>
          <p:nvPr/>
        </p:nvSpPr>
        <p:spPr>
          <a:xfrm>
            <a:off x="571501" y="948690"/>
            <a:ext cx="11048998" cy="2217420"/>
          </a:xfrm>
          <a:prstGeom prst="rect">
            <a:avLst/>
          </a:prstGeom>
          <a:noFill/>
        </p:spPr>
        <p:txBody>
          <a:bodyPr wrap="none" lIns="91440" tIns="45720" rIns="91440" bIns="45720">
            <a:prstTxWarp prst="textInflate">
              <a:avLst>
                <a:gd name="adj" fmla="val 9516"/>
              </a:avLst>
            </a:prstTxWarp>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WOW! </a:t>
            </a:r>
            <a:r>
              <a:rPr lang="en-US" sz="5400" b="1" dirty="0">
                <a:ln w="6600">
                  <a:solidFill>
                    <a:schemeClr val="accent2"/>
                  </a:solidFill>
                  <a:prstDash val="solid"/>
                </a:ln>
                <a:solidFill>
                  <a:srgbClr val="FFFFFF"/>
                </a:solidFill>
                <a:effectLst>
                  <a:outerShdw dist="38100" dir="2700000" algn="tl" rotWithShape="0">
                    <a:schemeClr val="accent2"/>
                  </a:outerShdw>
                </a:effectLst>
              </a:rPr>
              <a:t>Congrats</a:t>
            </a:r>
          </a:p>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on getting user!!</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TextBox 2">
            <a:extLst>
              <a:ext uri="{FF2B5EF4-FFF2-40B4-BE49-F238E27FC236}">
                <a16:creationId xmlns:a16="http://schemas.microsoft.com/office/drawing/2014/main" id="{14233F3A-5DF3-4180-9C28-CFB0F30F8D1E}"/>
              </a:ext>
            </a:extLst>
          </p:cNvPr>
          <p:cNvSpPr txBox="1"/>
          <p:nvPr/>
        </p:nvSpPr>
        <p:spPr>
          <a:xfrm>
            <a:off x="571501" y="3566160"/>
            <a:ext cx="10675619" cy="2246769"/>
          </a:xfrm>
          <a:prstGeom prst="rect">
            <a:avLst/>
          </a:prstGeom>
          <a:noFill/>
        </p:spPr>
        <p:txBody>
          <a:bodyPr wrap="square" rtlCol="0">
            <a:spAutoFit/>
          </a:bodyPr>
          <a:lstStyle/>
          <a:p>
            <a:r>
              <a:rPr lang="en-GB" sz="2800" dirty="0">
                <a:solidFill>
                  <a:schemeClr val="bg1"/>
                </a:solidFill>
              </a:rPr>
              <a:t>Where do you go from there? Is that it?</a:t>
            </a:r>
          </a:p>
          <a:p>
            <a:endParaRPr lang="en-GB" sz="2800" dirty="0">
              <a:solidFill>
                <a:schemeClr val="bg1"/>
              </a:solidFill>
            </a:endParaRPr>
          </a:p>
          <a:p>
            <a:r>
              <a:rPr lang="en-GB" sz="2800" dirty="0">
                <a:solidFill>
                  <a:schemeClr val="bg1"/>
                </a:solidFill>
              </a:rPr>
              <a:t>Nope. Now it’s time to get an admin account or even better, root.</a:t>
            </a:r>
          </a:p>
          <a:p>
            <a:endParaRPr lang="en-GB" sz="2800" dirty="0">
              <a:solidFill>
                <a:schemeClr val="bg1"/>
              </a:solidFill>
            </a:endParaRPr>
          </a:p>
          <a:p>
            <a:r>
              <a:rPr lang="en-GB" sz="2800" dirty="0">
                <a:solidFill>
                  <a:schemeClr val="bg1"/>
                </a:solidFill>
              </a:rPr>
              <a:t>This is called privilege escalation.</a:t>
            </a:r>
          </a:p>
        </p:txBody>
      </p:sp>
    </p:spTree>
    <p:extLst>
      <p:ext uri="{BB962C8B-B14F-4D97-AF65-F5344CB8AC3E}">
        <p14:creationId xmlns:p14="http://schemas.microsoft.com/office/powerpoint/2010/main" val="64297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29" y="0"/>
            <a:ext cx="12192000" cy="6858000"/>
          </a:xfrm>
          <a:prstGeom prst="rect">
            <a:avLst/>
          </a:prstGeom>
          <a:gradFill>
            <a:gsLst>
              <a:gs pos="0">
                <a:srgbClr val="000000"/>
              </a:gs>
              <a:gs pos="74000">
                <a:srgbClr val="3A3A3A"/>
              </a:gs>
              <a:gs pos="83000">
                <a:srgbClr val="3A3A3A"/>
              </a:gs>
              <a:gs pos="100000">
                <a:srgbClr val="3A3A3A"/>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8330" y="5233940"/>
            <a:ext cx="1171968" cy="1365943"/>
          </a:xfrm>
          <a:prstGeom prst="rect">
            <a:avLst/>
          </a:prstGeom>
        </p:spPr>
      </p:pic>
      <p:sp>
        <p:nvSpPr>
          <p:cNvPr id="3" name="TextBox 2">
            <a:extLst>
              <a:ext uri="{FF2B5EF4-FFF2-40B4-BE49-F238E27FC236}">
                <a16:creationId xmlns:a16="http://schemas.microsoft.com/office/drawing/2014/main" id="{14233F3A-5DF3-4180-9C28-CFB0F30F8D1E}"/>
              </a:ext>
            </a:extLst>
          </p:cNvPr>
          <p:cNvSpPr txBox="1"/>
          <p:nvPr/>
        </p:nvSpPr>
        <p:spPr>
          <a:xfrm>
            <a:off x="571501" y="1977278"/>
            <a:ext cx="10675619" cy="2677656"/>
          </a:xfrm>
          <a:prstGeom prst="rect">
            <a:avLst/>
          </a:prstGeom>
          <a:noFill/>
        </p:spPr>
        <p:txBody>
          <a:bodyPr wrap="square" rtlCol="0">
            <a:spAutoFit/>
          </a:bodyPr>
          <a:lstStyle/>
          <a:p>
            <a:pPr algn="just"/>
            <a:r>
              <a:rPr lang="en-GB" sz="2800" dirty="0">
                <a:solidFill>
                  <a:schemeClr val="bg1"/>
                </a:solidFill>
              </a:rPr>
              <a:t>Privilege escalation is the act of exploiting a bug, design flaw or configuration oversight in an operating system or software application to gain elevated access to resources that are normally protected from an application or user. The result is that an application with more privileges than intended by the application developer or system administrator can perform unauthorized actions.</a:t>
            </a:r>
          </a:p>
        </p:txBody>
      </p:sp>
    </p:spTree>
    <p:extLst>
      <p:ext uri="{BB962C8B-B14F-4D97-AF65-F5344CB8AC3E}">
        <p14:creationId xmlns:p14="http://schemas.microsoft.com/office/powerpoint/2010/main" val="1818493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29" y="0"/>
            <a:ext cx="12192000" cy="6858000"/>
          </a:xfrm>
          <a:prstGeom prst="rect">
            <a:avLst/>
          </a:prstGeom>
          <a:gradFill>
            <a:gsLst>
              <a:gs pos="0">
                <a:srgbClr val="000000"/>
              </a:gs>
              <a:gs pos="74000">
                <a:srgbClr val="3A3A3A"/>
              </a:gs>
              <a:gs pos="83000">
                <a:srgbClr val="3A3A3A"/>
              </a:gs>
              <a:gs pos="100000">
                <a:srgbClr val="3A3A3A"/>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8330" y="5233940"/>
            <a:ext cx="1171968" cy="1365943"/>
          </a:xfrm>
          <a:prstGeom prst="rect">
            <a:avLst/>
          </a:prstGeom>
        </p:spPr>
      </p:pic>
      <p:sp>
        <p:nvSpPr>
          <p:cNvPr id="3" name="TextBox 2">
            <a:extLst>
              <a:ext uri="{FF2B5EF4-FFF2-40B4-BE49-F238E27FC236}">
                <a16:creationId xmlns:a16="http://schemas.microsoft.com/office/drawing/2014/main" id="{14233F3A-5DF3-4180-9C28-CFB0F30F8D1E}"/>
              </a:ext>
            </a:extLst>
          </p:cNvPr>
          <p:cNvSpPr txBox="1"/>
          <p:nvPr/>
        </p:nvSpPr>
        <p:spPr>
          <a:xfrm>
            <a:off x="571501" y="552515"/>
            <a:ext cx="10675619" cy="769441"/>
          </a:xfrm>
          <a:prstGeom prst="rect">
            <a:avLst/>
          </a:prstGeom>
          <a:noFill/>
        </p:spPr>
        <p:txBody>
          <a:bodyPr wrap="square" rtlCol="0">
            <a:spAutoFit/>
          </a:bodyPr>
          <a:lstStyle/>
          <a:p>
            <a:r>
              <a:rPr lang="en-GB" sz="4400" cap="all" dirty="0">
                <a:solidFill>
                  <a:schemeClr val="bg1"/>
                </a:solidFill>
              </a:rPr>
              <a:t>1. KERNEL EXPLOITS</a:t>
            </a:r>
          </a:p>
        </p:txBody>
      </p:sp>
      <p:sp>
        <p:nvSpPr>
          <p:cNvPr id="5" name="TextBox 4">
            <a:extLst>
              <a:ext uri="{FF2B5EF4-FFF2-40B4-BE49-F238E27FC236}">
                <a16:creationId xmlns:a16="http://schemas.microsoft.com/office/drawing/2014/main" id="{EC9C01E7-0FB5-47A1-8E85-FB163B0D5AC3}"/>
              </a:ext>
            </a:extLst>
          </p:cNvPr>
          <p:cNvSpPr txBox="1"/>
          <p:nvPr/>
        </p:nvSpPr>
        <p:spPr>
          <a:xfrm>
            <a:off x="571500" y="1506361"/>
            <a:ext cx="10675619" cy="3108543"/>
          </a:xfrm>
          <a:prstGeom prst="rect">
            <a:avLst/>
          </a:prstGeom>
          <a:noFill/>
        </p:spPr>
        <p:txBody>
          <a:bodyPr wrap="square" rtlCol="0">
            <a:spAutoFit/>
          </a:bodyPr>
          <a:lstStyle/>
          <a:p>
            <a:r>
              <a:rPr lang="en-GB" sz="2800" dirty="0">
                <a:solidFill>
                  <a:schemeClr val="bg1"/>
                </a:solidFill>
              </a:rPr>
              <a:t>Kernel exploits are programs that leverage kernel vulnerabilities in order to execute code with elevated permissions.</a:t>
            </a:r>
          </a:p>
          <a:p>
            <a:r>
              <a:rPr lang="en-GB" sz="2800" dirty="0">
                <a:solidFill>
                  <a:schemeClr val="bg1"/>
                </a:solidFill>
              </a:rPr>
              <a:t>Kernel exploits will give attackers super user access to systems in the form of a root command prompt.</a:t>
            </a:r>
          </a:p>
          <a:p>
            <a:endParaRPr lang="en-GB" sz="2800" dirty="0">
              <a:solidFill>
                <a:schemeClr val="bg1"/>
              </a:solidFill>
            </a:endParaRPr>
          </a:p>
          <a:p>
            <a:r>
              <a:rPr lang="en-GB" sz="2800" dirty="0">
                <a:solidFill>
                  <a:schemeClr val="bg1"/>
                </a:solidFill>
              </a:rPr>
              <a:t>Escalating to root on a </a:t>
            </a:r>
            <a:r>
              <a:rPr lang="en-GB" sz="2800" dirty="0" err="1">
                <a:solidFill>
                  <a:schemeClr val="bg1"/>
                </a:solidFill>
              </a:rPr>
              <a:t>linux</a:t>
            </a:r>
            <a:r>
              <a:rPr lang="en-GB" sz="2800" dirty="0">
                <a:solidFill>
                  <a:schemeClr val="bg1"/>
                </a:solidFill>
              </a:rPr>
              <a:t> system can be as simple as downloading an exploit to the target system, compiling the exploit, and then executing it.</a:t>
            </a:r>
          </a:p>
        </p:txBody>
      </p:sp>
    </p:spTree>
    <p:extLst>
      <p:ext uri="{BB962C8B-B14F-4D97-AF65-F5344CB8AC3E}">
        <p14:creationId xmlns:p14="http://schemas.microsoft.com/office/powerpoint/2010/main" val="50844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29" y="0"/>
            <a:ext cx="12192000" cy="6858000"/>
          </a:xfrm>
          <a:prstGeom prst="rect">
            <a:avLst/>
          </a:prstGeom>
          <a:gradFill>
            <a:gsLst>
              <a:gs pos="0">
                <a:srgbClr val="000000"/>
              </a:gs>
              <a:gs pos="74000">
                <a:srgbClr val="3A3A3A"/>
              </a:gs>
              <a:gs pos="83000">
                <a:srgbClr val="3A3A3A"/>
              </a:gs>
              <a:gs pos="100000">
                <a:srgbClr val="3A3A3A"/>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8330" y="5233940"/>
            <a:ext cx="1171968" cy="1365943"/>
          </a:xfrm>
          <a:prstGeom prst="rect">
            <a:avLst/>
          </a:prstGeom>
        </p:spPr>
      </p:pic>
      <p:sp>
        <p:nvSpPr>
          <p:cNvPr id="3" name="TextBox 2">
            <a:extLst>
              <a:ext uri="{FF2B5EF4-FFF2-40B4-BE49-F238E27FC236}">
                <a16:creationId xmlns:a16="http://schemas.microsoft.com/office/drawing/2014/main" id="{14233F3A-5DF3-4180-9C28-CFB0F30F8D1E}"/>
              </a:ext>
            </a:extLst>
          </p:cNvPr>
          <p:cNvSpPr txBox="1"/>
          <p:nvPr/>
        </p:nvSpPr>
        <p:spPr>
          <a:xfrm>
            <a:off x="571501" y="552515"/>
            <a:ext cx="10675619" cy="769441"/>
          </a:xfrm>
          <a:prstGeom prst="rect">
            <a:avLst/>
          </a:prstGeom>
          <a:noFill/>
        </p:spPr>
        <p:txBody>
          <a:bodyPr wrap="square" rtlCol="0">
            <a:spAutoFit/>
          </a:bodyPr>
          <a:lstStyle/>
          <a:p>
            <a:r>
              <a:rPr lang="en-GB" sz="4400" cap="all" dirty="0">
                <a:solidFill>
                  <a:schemeClr val="bg1"/>
                </a:solidFill>
              </a:rPr>
              <a:t>1. KERNEL EXPLOITS</a:t>
            </a:r>
          </a:p>
        </p:txBody>
      </p:sp>
      <p:sp>
        <p:nvSpPr>
          <p:cNvPr id="5" name="TextBox 4">
            <a:extLst>
              <a:ext uri="{FF2B5EF4-FFF2-40B4-BE49-F238E27FC236}">
                <a16:creationId xmlns:a16="http://schemas.microsoft.com/office/drawing/2014/main" id="{EC9C01E7-0FB5-47A1-8E85-FB163B0D5AC3}"/>
              </a:ext>
            </a:extLst>
          </p:cNvPr>
          <p:cNvSpPr txBox="1"/>
          <p:nvPr/>
        </p:nvSpPr>
        <p:spPr>
          <a:xfrm>
            <a:off x="571500" y="1339759"/>
            <a:ext cx="10675619" cy="3108543"/>
          </a:xfrm>
          <a:prstGeom prst="rect">
            <a:avLst/>
          </a:prstGeom>
          <a:noFill/>
        </p:spPr>
        <p:txBody>
          <a:bodyPr wrap="square" rtlCol="0">
            <a:spAutoFit/>
          </a:bodyPr>
          <a:lstStyle/>
          <a:p>
            <a:r>
              <a:rPr lang="fr-FR" sz="2800" dirty="0" err="1">
                <a:solidFill>
                  <a:schemeClr val="bg1"/>
                </a:solidFill>
              </a:rPr>
              <a:t>DirtyCow</a:t>
            </a:r>
            <a:r>
              <a:rPr lang="fr-FR" sz="2800" dirty="0">
                <a:solidFill>
                  <a:schemeClr val="bg1"/>
                </a:solidFill>
              </a:rPr>
              <a:t> exploit – Linux Kernel &lt;= 3.19.0-73.8</a:t>
            </a:r>
          </a:p>
          <a:p>
            <a:endParaRPr lang="fr-FR" sz="2800" dirty="0">
              <a:solidFill>
                <a:schemeClr val="bg1"/>
              </a:solidFill>
            </a:endParaRPr>
          </a:p>
          <a:p>
            <a:r>
              <a:rPr lang="en-GB" sz="2000" dirty="0">
                <a:solidFill>
                  <a:schemeClr val="bg1"/>
                </a:solidFill>
              </a:rPr>
              <a:t>A race condition was found in the way the Linux kernel’s memory subsystem handled the copy-on-write (COW) breakage of private read-only memory mappings. An unprivileged local user could use this flaw to gain write access to otherwise read-only memory mappings and thus increase their privileges on the system.</a:t>
            </a:r>
          </a:p>
          <a:p>
            <a:endParaRPr lang="en-GB" sz="2000" dirty="0">
              <a:solidFill>
                <a:schemeClr val="bg1"/>
              </a:solidFill>
            </a:endParaRPr>
          </a:p>
          <a:p>
            <a:r>
              <a:rPr lang="en-GB" sz="2000" dirty="0">
                <a:solidFill>
                  <a:schemeClr val="bg1"/>
                </a:solidFill>
              </a:rPr>
              <a:t>It was one of the most serious privilege escalation vulnerability ever discovered and it affected almost all the major Linux distros.</a:t>
            </a:r>
          </a:p>
        </p:txBody>
      </p:sp>
      <p:sp>
        <p:nvSpPr>
          <p:cNvPr id="6" name="TextBox 5">
            <a:extLst>
              <a:ext uri="{FF2B5EF4-FFF2-40B4-BE49-F238E27FC236}">
                <a16:creationId xmlns:a16="http://schemas.microsoft.com/office/drawing/2014/main" id="{432F57D7-9D5C-41CF-A0BD-C6E26DEA1541}"/>
              </a:ext>
            </a:extLst>
          </p:cNvPr>
          <p:cNvSpPr txBox="1"/>
          <p:nvPr/>
        </p:nvSpPr>
        <p:spPr>
          <a:xfrm>
            <a:off x="776120" y="4771067"/>
            <a:ext cx="9862580" cy="1754326"/>
          </a:xfrm>
          <a:prstGeom prst="rect">
            <a:avLst/>
          </a:prstGeom>
          <a:noFill/>
        </p:spPr>
        <p:txBody>
          <a:bodyPr wrap="square" rtlCol="0">
            <a:spAutoFit/>
          </a:bodyPr>
          <a:lstStyle/>
          <a:p>
            <a:r>
              <a:rPr lang="en-GB" b="1" i="1" dirty="0">
                <a:solidFill>
                  <a:schemeClr val="bg2">
                    <a:lumMod val="90000"/>
                  </a:schemeClr>
                </a:solidFill>
              </a:rPr>
              <a:t>$ </a:t>
            </a:r>
            <a:r>
              <a:rPr lang="en-GB" b="1" i="1" dirty="0" err="1">
                <a:solidFill>
                  <a:schemeClr val="bg2">
                    <a:lumMod val="90000"/>
                  </a:schemeClr>
                </a:solidFill>
              </a:rPr>
              <a:t>whoami</a:t>
            </a:r>
            <a:r>
              <a:rPr lang="en-GB" i="1" dirty="0">
                <a:solidFill>
                  <a:schemeClr val="bg2">
                    <a:lumMod val="90000"/>
                  </a:schemeClr>
                </a:solidFill>
              </a:rPr>
              <a:t> – tells us the current user is </a:t>
            </a:r>
            <a:r>
              <a:rPr lang="en-GB" i="1" dirty="0" err="1">
                <a:solidFill>
                  <a:schemeClr val="bg2">
                    <a:lumMod val="90000"/>
                  </a:schemeClr>
                </a:solidFill>
              </a:rPr>
              <a:t>chris</a:t>
            </a:r>
            <a:r>
              <a:rPr lang="en-GB" i="1" dirty="0">
                <a:solidFill>
                  <a:schemeClr val="bg2">
                    <a:lumMod val="90000"/>
                  </a:schemeClr>
                </a:solidFill>
              </a:rPr>
              <a:t> (non-root user)</a:t>
            </a:r>
            <a:br>
              <a:rPr lang="en-GB" sz="2800" dirty="0">
                <a:solidFill>
                  <a:schemeClr val="bg2">
                    <a:lumMod val="90000"/>
                  </a:schemeClr>
                </a:solidFill>
              </a:rPr>
            </a:br>
            <a:r>
              <a:rPr lang="en-GB" b="1" i="1" dirty="0">
                <a:solidFill>
                  <a:schemeClr val="bg2">
                    <a:lumMod val="90000"/>
                  </a:schemeClr>
                </a:solidFill>
              </a:rPr>
              <a:t>$ </a:t>
            </a:r>
            <a:r>
              <a:rPr lang="en-GB" b="1" i="1" dirty="0" err="1">
                <a:solidFill>
                  <a:schemeClr val="bg2">
                    <a:lumMod val="90000"/>
                  </a:schemeClr>
                </a:solidFill>
              </a:rPr>
              <a:t>uname</a:t>
            </a:r>
            <a:r>
              <a:rPr lang="en-GB" b="1" i="1" dirty="0">
                <a:solidFill>
                  <a:schemeClr val="bg2">
                    <a:lumMod val="90000"/>
                  </a:schemeClr>
                </a:solidFill>
              </a:rPr>
              <a:t> -a</a:t>
            </a:r>
            <a:r>
              <a:rPr lang="en-GB" i="1" dirty="0">
                <a:solidFill>
                  <a:schemeClr val="bg2">
                    <a:lumMod val="90000"/>
                  </a:schemeClr>
                </a:solidFill>
              </a:rPr>
              <a:t> – gives us the kernel version which we know is vulnerable to </a:t>
            </a:r>
            <a:r>
              <a:rPr lang="en-GB" i="1" dirty="0" err="1">
                <a:solidFill>
                  <a:schemeClr val="bg2">
                    <a:lumMod val="90000"/>
                  </a:schemeClr>
                </a:solidFill>
              </a:rPr>
              <a:t>dirtycow</a:t>
            </a:r>
            <a:br>
              <a:rPr lang="en-GB" sz="2800" dirty="0">
                <a:solidFill>
                  <a:schemeClr val="bg2">
                    <a:lumMod val="90000"/>
                  </a:schemeClr>
                </a:solidFill>
              </a:rPr>
            </a:br>
            <a:r>
              <a:rPr lang="en-GB" i="1" dirty="0">
                <a:solidFill>
                  <a:schemeClr val="bg2">
                    <a:lumMod val="90000"/>
                  </a:schemeClr>
                </a:solidFill>
              </a:rPr>
              <a:t>&gt; downloaded the </a:t>
            </a:r>
            <a:r>
              <a:rPr lang="en-GB" i="1" dirty="0" err="1">
                <a:solidFill>
                  <a:schemeClr val="bg2">
                    <a:lumMod val="90000"/>
                  </a:schemeClr>
                </a:solidFill>
              </a:rPr>
              <a:t>dirtycow</a:t>
            </a:r>
            <a:r>
              <a:rPr lang="en-GB" i="1" dirty="0">
                <a:solidFill>
                  <a:schemeClr val="bg2">
                    <a:lumMod val="90000"/>
                  </a:schemeClr>
                </a:solidFill>
              </a:rPr>
              <a:t> exploit from here – https://www.exploit-db.com/exploits/40839/</a:t>
            </a:r>
            <a:br>
              <a:rPr lang="en-GB" sz="2800" dirty="0">
                <a:solidFill>
                  <a:schemeClr val="bg2">
                    <a:lumMod val="90000"/>
                  </a:schemeClr>
                </a:solidFill>
              </a:rPr>
            </a:br>
            <a:r>
              <a:rPr lang="en-GB" i="1" dirty="0">
                <a:solidFill>
                  <a:schemeClr val="bg2">
                    <a:lumMod val="90000"/>
                  </a:schemeClr>
                </a:solidFill>
              </a:rPr>
              <a:t>&gt; Compiled and executed it. It replaces the ‘root’ user with a new user ‘</a:t>
            </a:r>
            <a:r>
              <a:rPr lang="en-GB" i="1" dirty="0" err="1">
                <a:solidFill>
                  <a:schemeClr val="bg2">
                    <a:lumMod val="90000"/>
                  </a:schemeClr>
                </a:solidFill>
              </a:rPr>
              <a:t>harrison</a:t>
            </a:r>
            <a:r>
              <a:rPr lang="en-GB" i="1" dirty="0">
                <a:solidFill>
                  <a:schemeClr val="bg2">
                    <a:lumMod val="90000"/>
                  </a:schemeClr>
                </a:solidFill>
              </a:rPr>
              <a:t>’ by editing the /etc/passwd file.</a:t>
            </a:r>
            <a:br>
              <a:rPr lang="en-GB" sz="2800" dirty="0">
                <a:solidFill>
                  <a:schemeClr val="bg2">
                    <a:lumMod val="90000"/>
                  </a:schemeClr>
                </a:solidFill>
              </a:rPr>
            </a:br>
            <a:r>
              <a:rPr lang="en-GB" b="1" i="1" dirty="0">
                <a:solidFill>
                  <a:schemeClr val="bg2">
                    <a:lumMod val="90000"/>
                  </a:schemeClr>
                </a:solidFill>
              </a:rPr>
              <a:t>$ </a:t>
            </a:r>
            <a:r>
              <a:rPr lang="en-GB" b="1" i="1" dirty="0" err="1">
                <a:solidFill>
                  <a:schemeClr val="bg2">
                    <a:lumMod val="90000"/>
                  </a:schemeClr>
                </a:solidFill>
              </a:rPr>
              <a:t>su</a:t>
            </a:r>
            <a:r>
              <a:rPr lang="en-GB" b="1" i="1" dirty="0">
                <a:solidFill>
                  <a:schemeClr val="bg2">
                    <a:lumMod val="90000"/>
                  </a:schemeClr>
                </a:solidFill>
              </a:rPr>
              <a:t> rash</a:t>
            </a:r>
            <a:r>
              <a:rPr lang="en-GB" i="1" dirty="0">
                <a:solidFill>
                  <a:schemeClr val="bg2">
                    <a:lumMod val="90000"/>
                  </a:schemeClr>
                </a:solidFill>
              </a:rPr>
              <a:t> – It changes the current logged in user to ‘</a:t>
            </a:r>
            <a:r>
              <a:rPr lang="en-GB" i="1" dirty="0" err="1">
                <a:solidFill>
                  <a:schemeClr val="bg2">
                    <a:lumMod val="90000"/>
                  </a:schemeClr>
                </a:solidFill>
              </a:rPr>
              <a:t>harrison</a:t>
            </a:r>
            <a:r>
              <a:rPr lang="en-GB" i="1" dirty="0">
                <a:solidFill>
                  <a:schemeClr val="bg2">
                    <a:lumMod val="90000"/>
                  </a:schemeClr>
                </a:solidFill>
              </a:rPr>
              <a:t>’ which is root.</a:t>
            </a:r>
            <a:endParaRPr lang="en-GB" sz="2000" dirty="0">
              <a:solidFill>
                <a:schemeClr val="bg2">
                  <a:lumMod val="90000"/>
                </a:schemeClr>
              </a:solidFill>
            </a:endParaRPr>
          </a:p>
        </p:txBody>
      </p:sp>
    </p:spTree>
    <p:extLst>
      <p:ext uri="{BB962C8B-B14F-4D97-AF65-F5344CB8AC3E}">
        <p14:creationId xmlns:p14="http://schemas.microsoft.com/office/powerpoint/2010/main" val="1503654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29" y="0"/>
            <a:ext cx="12192000" cy="6858000"/>
          </a:xfrm>
          <a:prstGeom prst="rect">
            <a:avLst/>
          </a:prstGeom>
          <a:gradFill>
            <a:gsLst>
              <a:gs pos="0">
                <a:srgbClr val="000000"/>
              </a:gs>
              <a:gs pos="74000">
                <a:srgbClr val="3A3A3A"/>
              </a:gs>
              <a:gs pos="83000">
                <a:srgbClr val="3A3A3A"/>
              </a:gs>
              <a:gs pos="100000">
                <a:srgbClr val="3A3A3A"/>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8330" y="5233940"/>
            <a:ext cx="1171968" cy="1365943"/>
          </a:xfrm>
          <a:prstGeom prst="rect">
            <a:avLst/>
          </a:prstGeom>
        </p:spPr>
      </p:pic>
      <p:sp>
        <p:nvSpPr>
          <p:cNvPr id="3" name="TextBox 2">
            <a:extLst>
              <a:ext uri="{FF2B5EF4-FFF2-40B4-BE49-F238E27FC236}">
                <a16:creationId xmlns:a16="http://schemas.microsoft.com/office/drawing/2014/main" id="{14233F3A-5DF3-4180-9C28-CFB0F30F8D1E}"/>
              </a:ext>
            </a:extLst>
          </p:cNvPr>
          <p:cNvSpPr txBox="1"/>
          <p:nvPr/>
        </p:nvSpPr>
        <p:spPr>
          <a:xfrm>
            <a:off x="571501" y="552515"/>
            <a:ext cx="10675619" cy="769441"/>
          </a:xfrm>
          <a:prstGeom prst="rect">
            <a:avLst/>
          </a:prstGeom>
          <a:noFill/>
        </p:spPr>
        <p:txBody>
          <a:bodyPr wrap="square" rtlCol="0">
            <a:spAutoFit/>
          </a:bodyPr>
          <a:lstStyle/>
          <a:p>
            <a:r>
              <a:rPr lang="en-GB" sz="4400" cap="all" dirty="0">
                <a:solidFill>
                  <a:schemeClr val="bg1"/>
                </a:solidFill>
              </a:rPr>
              <a:t>2. Exploiting services running as root</a:t>
            </a:r>
          </a:p>
        </p:txBody>
      </p:sp>
      <p:sp>
        <p:nvSpPr>
          <p:cNvPr id="5" name="TextBox 4">
            <a:extLst>
              <a:ext uri="{FF2B5EF4-FFF2-40B4-BE49-F238E27FC236}">
                <a16:creationId xmlns:a16="http://schemas.microsoft.com/office/drawing/2014/main" id="{EC9C01E7-0FB5-47A1-8E85-FB163B0D5AC3}"/>
              </a:ext>
            </a:extLst>
          </p:cNvPr>
          <p:cNvSpPr txBox="1"/>
          <p:nvPr/>
        </p:nvSpPr>
        <p:spPr>
          <a:xfrm>
            <a:off x="571501" y="1631343"/>
            <a:ext cx="10675619" cy="3293209"/>
          </a:xfrm>
          <a:prstGeom prst="rect">
            <a:avLst/>
          </a:prstGeom>
          <a:noFill/>
        </p:spPr>
        <p:txBody>
          <a:bodyPr wrap="square" rtlCol="0">
            <a:spAutoFit/>
          </a:bodyPr>
          <a:lstStyle/>
          <a:p>
            <a:r>
              <a:rPr lang="fr-FR" sz="3200" dirty="0" err="1">
                <a:solidFill>
                  <a:schemeClr val="bg1"/>
                </a:solidFill>
              </a:rPr>
              <a:t>EternalBlue</a:t>
            </a:r>
            <a:endParaRPr lang="fr-FR" sz="3200" dirty="0">
              <a:solidFill>
                <a:schemeClr val="bg1"/>
              </a:solidFill>
            </a:endParaRPr>
          </a:p>
          <a:p>
            <a:endParaRPr lang="fr-FR" sz="3200" dirty="0">
              <a:solidFill>
                <a:schemeClr val="bg1"/>
              </a:solidFill>
            </a:endParaRPr>
          </a:p>
          <a:p>
            <a:r>
              <a:rPr lang="en-GB" sz="2400" dirty="0">
                <a:solidFill>
                  <a:schemeClr val="bg1"/>
                </a:solidFill>
              </a:rPr>
              <a:t>The famous </a:t>
            </a:r>
            <a:r>
              <a:rPr lang="en-GB" sz="2400" dirty="0" err="1">
                <a:solidFill>
                  <a:schemeClr val="bg1"/>
                </a:solidFill>
              </a:rPr>
              <a:t>EternalBlue</a:t>
            </a:r>
            <a:r>
              <a:rPr lang="en-GB" sz="2400" dirty="0">
                <a:solidFill>
                  <a:schemeClr val="bg1"/>
                </a:solidFill>
              </a:rPr>
              <a:t> exploit exploited the </a:t>
            </a:r>
            <a:r>
              <a:rPr lang="en-GB" sz="2400" dirty="0" err="1">
                <a:solidFill>
                  <a:schemeClr val="bg1"/>
                </a:solidFill>
              </a:rPr>
              <a:t>smb</a:t>
            </a:r>
            <a:r>
              <a:rPr lang="en-GB" sz="2400" dirty="0">
                <a:solidFill>
                  <a:schemeClr val="bg1"/>
                </a:solidFill>
              </a:rPr>
              <a:t> service which generally runs as root.</a:t>
            </a:r>
          </a:p>
          <a:p>
            <a:r>
              <a:rPr lang="en-GB" sz="2400" dirty="0">
                <a:solidFill>
                  <a:schemeClr val="bg1"/>
                </a:solidFill>
              </a:rPr>
              <a:t>With just one exploit, an attacker can get remote code execution and Local Privilege Escalation as well.</a:t>
            </a:r>
          </a:p>
          <a:p>
            <a:r>
              <a:rPr lang="en-GB" sz="2400" dirty="0">
                <a:solidFill>
                  <a:schemeClr val="bg1"/>
                </a:solidFill>
              </a:rPr>
              <a:t>It was heavily used to spread ransomware across of the globe because of it’s deadly combination. Remember WannaCry and the NHS anyone????</a:t>
            </a:r>
          </a:p>
        </p:txBody>
      </p:sp>
    </p:spTree>
    <p:extLst>
      <p:ext uri="{BB962C8B-B14F-4D97-AF65-F5344CB8AC3E}">
        <p14:creationId xmlns:p14="http://schemas.microsoft.com/office/powerpoint/2010/main" val="296280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96" y="0"/>
            <a:ext cx="12192000" cy="6858000"/>
          </a:xfrm>
          <a:prstGeom prst="rect">
            <a:avLst/>
          </a:prstGeom>
          <a:gradFill>
            <a:gsLst>
              <a:gs pos="0">
                <a:srgbClr val="000000"/>
              </a:gs>
              <a:gs pos="74000">
                <a:srgbClr val="3A3A3A"/>
              </a:gs>
              <a:gs pos="83000">
                <a:srgbClr val="3A3A3A"/>
              </a:gs>
              <a:gs pos="100000">
                <a:srgbClr val="3A3A3A"/>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8330" y="5233940"/>
            <a:ext cx="1171968" cy="1365943"/>
          </a:xfrm>
          <a:prstGeom prst="rect">
            <a:avLst/>
          </a:prstGeom>
        </p:spPr>
      </p:pic>
      <p:sp>
        <p:nvSpPr>
          <p:cNvPr id="3" name="TextBox 2">
            <a:extLst>
              <a:ext uri="{FF2B5EF4-FFF2-40B4-BE49-F238E27FC236}">
                <a16:creationId xmlns:a16="http://schemas.microsoft.com/office/drawing/2014/main" id="{14233F3A-5DF3-4180-9C28-CFB0F30F8D1E}"/>
              </a:ext>
            </a:extLst>
          </p:cNvPr>
          <p:cNvSpPr txBox="1"/>
          <p:nvPr/>
        </p:nvSpPr>
        <p:spPr>
          <a:xfrm>
            <a:off x="571501" y="552515"/>
            <a:ext cx="10675619" cy="769441"/>
          </a:xfrm>
          <a:prstGeom prst="rect">
            <a:avLst/>
          </a:prstGeom>
          <a:noFill/>
        </p:spPr>
        <p:txBody>
          <a:bodyPr wrap="square" rtlCol="0">
            <a:spAutoFit/>
          </a:bodyPr>
          <a:lstStyle/>
          <a:p>
            <a:r>
              <a:rPr lang="en-GB" sz="4400" cap="all" dirty="0">
                <a:solidFill>
                  <a:schemeClr val="bg1"/>
                </a:solidFill>
              </a:rPr>
              <a:t>3. EXPLOITING SUID EXECUTABLES</a:t>
            </a:r>
          </a:p>
        </p:txBody>
      </p:sp>
      <p:sp>
        <p:nvSpPr>
          <p:cNvPr id="5" name="TextBox 4">
            <a:extLst>
              <a:ext uri="{FF2B5EF4-FFF2-40B4-BE49-F238E27FC236}">
                <a16:creationId xmlns:a16="http://schemas.microsoft.com/office/drawing/2014/main" id="{EC9C01E7-0FB5-47A1-8E85-FB163B0D5AC3}"/>
              </a:ext>
            </a:extLst>
          </p:cNvPr>
          <p:cNvSpPr txBox="1"/>
          <p:nvPr/>
        </p:nvSpPr>
        <p:spPr>
          <a:xfrm>
            <a:off x="571500" y="1473304"/>
            <a:ext cx="10675619" cy="1938992"/>
          </a:xfrm>
          <a:prstGeom prst="rect">
            <a:avLst/>
          </a:prstGeom>
          <a:noFill/>
        </p:spPr>
        <p:txBody>
          <a:bodyPr wrap="square" rtlCol="0">
            <a:spAutoFit/>
          </a:bodyPr>
          <a:lstStyle/>
          <a:p>
            <a:r>
              <a:rPr lang="en-GB" sz="2400" dirty="0">
                <a:solidFill>
                  <a:schemeClr val="bg1"/>
                </a:solidFill>
              </a:rPr>
              <a:t>SUID which stands for set user ID, is a Linux feature that allows users to execute a file with the permissions of a specified user. For example, the Linux ping command typically requires root permissions in order to open raw network sockets. By marking the ping program as SUID with the owner as root, ping executes with root privileges anytime a low privilege user executes the program.</a:t>
            </a:r>
            <a:endParaRPr lang="en-GB" dirty="0">
              <a:solidFill>
                <a:schemeClr val="bg1"/>
              </a:solidFill>
            </a:endParaRPr>
          </a:p>
        </p:txBody>
      </p:sp>
      <p:pic>
        <p:nvPicPr>
          <p:cNvPr id="2050" name="Picture 2" descr="https://payatu.com/wp-content/uploads/2018/02/ping_suid_bit.png">
            <a:extLst>
              <a:ext uri="{FF2B5EF4-FFF2-40B4-BE49-F238E27FC236}">
                <a16:creationId xmlns:a16="http://schemas.microsoft.com/office/drawing/2014/main" id="{F70909E0-D417-4D35-8041-7842B429ED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045" y="3563644"/>
            <a:ext cx="11059054" cy="1228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44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96" y="0"/>
            <a:ext cx="12192000" cy="6858000"/>
          </a:xfrm>
          <a:prstGeom prst="rect">
            <a:avLst/>
          </a:prstGeom>
          <a:gradFill>
            <a:gsLst>
              <a:gs pos="0">
                <a:srgbClr val="000000"/>
              </a:gs>
              <a:gs pos="74000">
                <a:srgbClr val="3A3A3A"/>
              </a:gs>
              <a:gs pos="83000">
                <a:srgbClr val="3A3A3A"/>
              </a:gs>
              <a:gs pos="100000">
                <a:srgbClr val="3A3A3A"/>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8330" y="5233940"/>
            <a:ext cx="1171968" cy="1365943"/>
          </a:xfrm>
          <a:prstGeom prst="rect">
            <a:avLst/>
          </a:prstGeom>
        </p:spPr>
      </p:pic>
      <p:sp>
        <p:nvSpPr>
          <p:cNvPr id="3" name="TextBox 2">
            <a:extLst>
              <a:ext uri="{FF2B5EF4-FFF2-40B4-BE49-F238E27FC236}">
                <a16:creationId xmlns:a16="http://schemas.microsoft.com/office/drawing/2014/main" id="{14233F3A-5DF3-4180-9C28-CFB0F30F8D1E}"/>
              </a:ext>
            </a:extLst>
          </p:cNvPr>
          <p:cNvSpPr txBox="1"/>
          <p:nvPr/>
        </p:nvSpPr>
        <p:spPr>
          <a:xfrm>
            <a:off x="571501" y="552515"/>
            <a:ext cx="10675619" cy="769441"/>
          </a:xfrm>
          <a:prstGeom prst="rect">
            <a:avLst/>
          </a:prstGeom>
          <a:noFill/>
        </p:spPr>
        <p:txBody>
          <a:bodyPr wrap="square" rtlCol="0">
            <a:spAutoFit/>
          </a:bodyPr>
          <a:lstStyle/>
          <a:p>
            <a:r>
              <a:rPr lang="en-GB" sz="4400" cap="all" dirty="0">
                <a:solidFill>
                  <a:schemeClr val="bg1"/>
                </a:solidFill>
              </a:rPr>
              <a:t>3. EXPLOITING SUID EXECUTABLES</a:t>
            </a:r>
          </a:p>
        </p:txBody>
      </p:sp>
      <p:sp>
        <p:nvSpPr>
          <p:cNvPr id="5" name="TextBox 4">
            <a:extLst>
              <a:ext uri="{FF2B5EF4-FFF2-40B4-BE49-F238E27FC236}">
                <a16:creationId xmlns:a16="http://schemas.microsoft.com/office/drawing/2014/main" id="{EC9C01E7-0FB5-47A1-8E85-FB163B0D5AC3}"/>
              </a:ext>
            </a:extLst>
          </p:cNvPr>
          <p:cNvSpPr txBox="1"/>
          <p:nvPr/>
        </p:nvSpPr>
        <p:spPr>
          <a:xfrm>
            <a:off x="571500" y="1473304"/>
            <a:ext cx="10675619" cy="461665"/>
          </a:xfrm>
          <a:prstGeom prst="rect">
            <a:avLst/>
          </a:prstGeom>
          <a:noFill/>
        </p:spPr>
        <p:txBody>
          <a:bodyPr wrap="square" rtlCol="0">
            <a:spAutoFit/>
          </a:bodyPr>
          <a:lstStyle/>
          <a:p>
            <a:r>
              <a:rPr lang="en-GB" sz="2400" dirty="0">
                <a:solidFill>
                  <a:schemeClr val="bg1"/>
                </a:solidFill>
              </a:rPr>
              <a:t>Exploiting vulnerable SUID executable to get root access</a:t>
            </a:r>
            <a:endParaRPr lang="en-GB" dirty="0">
              <a:solidFill>
                <a:schemeClr val="bg1"/>
              </a:solidFill>
            </a:endParaRPr>
          </a:p>
        </p:txBody>
      </p:sp>
      <p:sp>
        <p:nvSpPr>
          <p:cNvPr id="8" name="TextBox 7">
            <a:extLst>
              <a:ext uri="{FF2B5EF4-FFF2-40B4-BE49-F238E27FC236}">
                <a16:creationId xmlns:a16="http://schemas.microsoft.com/office/drawing/2014/main" id="{ADEC7A58-3742-4D7F-8492-87FD33009766}"/>
              </a:ext>
            </a:extLst>
          </p:cNvPr>
          <p:cNvSpPr txBox="1"/>
          <p:nvPr/>
        </p:nvSpPr>
        <p:spPr>
          <a:xfrm>
            <a:off x="776120" y="1942650"/>
            <a:ext cx="9862580" cy="369332"/>
          </a:xfrm>
          <a:prstGeom prst="rect">
            <a:avLst/>
          </a:prstGeom>
          <a:noFill/>
        </p:spPr>
        <p:txBody>
          <a:bodyPr wrap="square" rtlCol="0">
            <a:spAutoFit/>
          </a:bodyPr>
          <a:lstStyle/>
          <a:p>
            <a:r>
              <a:rPr lang="en-GB" i="1" dirty="0">
                <a:solidFill>
                  <a:schemeClr val="bg2">
                    <a:lumMod val="75000"/>
                  </a:schemeClr>
                </a:solidFill>
              </a:rPr>
              <a:t>$ find / -perm -u=s -type f 2&gt;/dev/null – It prints the executables which have SUID bit set</a:t>
            </a:r>
            <a:endParaRPr lang="en-GB" sz="2000" i="1" dirty="0">
              <a:solidFill>
                <a:schemeClr val="bg2">
                  <a:lumMod val="75000"/>
                </a:schemeClr>
              </a:solidFill>
            </a:endParaRPr>
          </a:p>
        </p:txBody>
      </p:sp>
      <p:pic>
        <p:nvPicPr>
          <p:cNvPr id="3074" name="Picture 2" descr="https://payatu.com/wp-content/uploads/2018/02/suid_bit_set_nmap.png">
            <a:extLst>
              <a:ext uri="{FF2B5EF4-FFF2-40B4-BE49-F238E27FC236}">
                <a16:creationId xmlns:a16="http://schemas.microsoft.com/office/drawing/2014/main" id="{99494E16-D32B-4629-8F4C-53338F2E66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271" y="2370999"/>
            <a:ext cx="5153025" cy="2333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D3C1D65-2E91-4A0D-A58B-9632FED3A042}"/>
              </a:ext>
            </a:extLst>
          </p:cNvPr>
          <p:cNvSpPr txBox="1"/>
          <p:nvPr/>
        </p:nvSpPr>
        <p:spPr>
          <a:xfrm>
            <a:off x="776120" y="4763484"/>
            <a:ext cx="9862580" cy="646331"/>
          </a:xfrm>
          <a:prstGeom prst="rect">
            <a:avLst/>
          </a:prstGeom>
          <a:noFill/>
        </p:spPr>
        <p:txBody>
          <a:bodyPr wrap="square" rtlCol="0">
            <a:spAutoFit/>
          </a:bodyPr>
          <a:lstStyle/>
          <a:p>
            <a:r>
              <a:rPr lang="en-GB" i="1" dirty="0">
                <a:solidFill>
                  <a:schemeClr val="bg2">
                    <a:lumMod val="75000"/>
                  </a:schemeClr>
                </a:solidFill>
              </a:rPr>
              <a:t>$ </a:t>
            </a:r>
            <a:r>
              <a:rPr lang="en-GB" i="1" dirty="0" err="1">
                <a:solidFill>
                  <a:schemeClr val="bg2">
                    <a:lumMod val="75000"/>
                  </a:schemeClr>
                </a:solidFill>
              </a:rPr>
              <a:t>nmap</a:t>
            </a:r>
            <a:r>
              <a:rPr lang="en-GB" i="1" dirty="0">
                <a:solidFill>
                  <a:schemeClr val="bg2">
                    <a:lumMod val="75000"/>
                  </a:schemeClr>
                </a:solidFill>
              </a:rPr>
              <a:t> –interactive – runs </a:t>
            </a:r>
            <a:r>
              <a:rPr lang="en-GB" i="1" dirty="0" err="1">
                <a:solidFill>
                  <a:schemeClr val="bg2">
                    <a:lumMod val="75000"/>
                  </a:schemeClr>
                </a:solidFill>
              </a:rPr>
              <a:t>nmap</a:t>
            </a:r>
            <a:r>
              <a:rPr lang="en-GB" i="1" dirty="0">
                <a:solidFill>
                  <a:schemeClr val="bg2">
                    <a:lumMod val="75000"/>
                  </a:schemeClr>
                </a:solidFill>
              </a:rPr>
              <a:t> interactive mode</a:t>
            </a:r>
          </a:p>
          <a:p>
            <a:r>
              <a:rPr lang="en-GB" i="1" dirty="0">
                <a:solidFill>
                  <a:schemeClr val="bg2">
                    <a:lumMod val="75000"/>
                  </a:schemeClr>
                </a:solidFill>
              </a:rPr>
              <a:t>$ !</a:t>
            </a:r>
            <a:r>
              <a:rPr lang="en-GB" i="1" dirty="0" err="1">
                <a:solidFill>
                  <a:schemeClr val="bg2">
                    <a:lumMod val="75000"/>
                  </a:schemeClr>
                </a:solidFill>
              </a:rPr>
              <a:t>sh</a:t>
            </a:r>
            <a:r>
              <a:rPr lang="en-GB" i="1" dirty="0">
                <a:solidFill>
                  <a:schemeClr val="bg2">
                    <a:lumMod val="75000"/>
                  </a:schemeClr>
                </a:solidFill>
              </a:rPr>
              <a:t> – Lets you escape to the system shell from </a:t>
            </a:r>
            <a:r>
              <a:rPr lang="en-GB" i="1" dirty="0" err="1">
                <a:solidFill>
                  <a:schemeClr val="bg2">
                    <a:lumMod val="75000"/>
                  </a:schemeClr>
                </a:solidFill>
              </a:rPr>
              <a:t>nmap</a:t>
            </a:r>
            <a:r>
              <a:rPr lang="en-GB" i="1" dirty="0">
                <a:solidFill>
                  <a:schemeClr val="bg2">
                    <a:lumMod val="75000"/>
                  </a:schemeClr>
                </a:solidFill>
              </a:rPr>
              <a:t> shell</a:t>
            </a:r>
            <a:endParaRPr lang="en-GB" sz="2000" i="1" dirty="0">
              <a:solidFill>
                <a:schemeClr val="bg2">
                  <a:lumMod val="75000"/>
                </a:schemeClr>
              </a:solidFill>
            </a:endParaRPr>
          </a:p>
        </p:txBody>
      </p:sp>
    </p:spTree>
    <p:extLst>
      <p:ext uri="{BB962C8B-B14F-4D97-AF65-F5344CB8AC3E}">
        <p14:creationId xmlns:p14="http://schemas.microsoft.com/office/powerpoint/2010/main" val="423461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96" y="0"/>
            <a:ext cx="12192000" cy="6858000"/>
          </a:xfrm>
          <a:prstGeom prst="rect">
            <a:avLst/>
          </a:prstGeom>
          <a:gradFill>
            <a:gsLst>
              <a:gs pos="0">
                <a:srgbClr val="000000"/>
              </a:gs>
              <a:gs pos="74000">
                <a:srgbClr val="3A3A3A"/>
              </a:gs>
              <a:gs pos="83000">
                <a:srgbClr val="3A3A3A"/>
              </a:gs>
              <a:gs pos="100000">
                <a:srgbClr val="3A3A3A"/>
              </a:gs>
            </a:gsLst>
            <a:lin ang="5400000" scaled="1"/>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8330" y="5233940"/>
            <a:ext cx="1171968" cy="1365943"/>
          </a:xfrm>
          <a:prstGeom prst="rect">
            <a:avLst/>
          </a:prstGeom>
        </p:spPr>
      </p:pic>
      <p:sp>
        <p:nvSpPr>
          <p:cNvPr id="3" name="TextBox 2">
            <a:extLst>
              <a:ext uri="{FF2B5EF4-FFF2-40B4-BE49-F238E27FC236}">
                <a16:creationId xmlns:a16="http://schemas.microsoft.com/office/drawing/2014/main" id="{14233F3A-5DF3-4180-9C28-CFB0F30F8D1E}"/>
              </a:ext>
            </a:extLst>
          </p:cNvPr>
          <p:cNvSpPr txBox="1"/>
          <p:nvPr/>
        </p:nvSpPr>
        <p:spPr>
          <a:xfrm>
            <a:off x="571501" y="849592"/>
            <a:ext cx="10675619" cy="769441"/>
          </a:xfrm>
          <a:prstGeom prst="rect">
            <a:avLst/>
          </a:prstGeom>
          <a:noFill/>
        </p:spPr>
        <p:txBody>
          <a:bodyPr wrap="square" rtlCol="0">
            <a:spAutoFit/>
          </a:bodyPr>
          <a:lstStyle/>
          <a:p>
            <a:r>
              <a:rPr lang="en-GB" sz="4400" cap="all" dirty="0">
                <a:solidFill>
                  <a:schemeClr val="bg1"/>
                </a:solidFill>
              </a:rPr>
              <a:t>4. EXPLOITING SUDO RIGHTS/USER</a:t>
            </a:r>
          </a:p>
        </p:txBody>
      </p:sp>
      <p:sp>
        <p:nvSpPr>
          <p:cNvPr id="5" name="TextBox 4">
            <a:extLst>
              <a:ext uri="{FF2B5EF4-FFF2-40B4-BE49-F238E27FC236}">
                <a16:creationId xmlns:a16="http://schemas.microsoft.com/office/drawing/2014/main" id="{EC9C01E7-0FB5-47A1-8E85-FB163B0D5AC3}"/>
              </a:ext>
            </a:extLst>
          </p:cNvPr>
          <p:cNvSpPr txBox="1"/>
          <p:nvPr/>
        </p:nvSpPr>
        <p:spPr>
          <a:xfrm>
            <a:off x="571501" y="1689172"/>
            <a:ext cx="10675619" cy="2000548"/>
          </a:xfrm>
          <a:prstGeom prst="rect">
            <a:avLst/>
          </a:prstGeom>
          <a:noFill/>
        </p:spPr>
        <p:txBody>
          <a:bodyPr wrap="square" rtlCol="0">
            <a:spAutoFit/>
          </a:bodyPr>
          <a:lstStyle/>
          <a:p>
            <a:r>
              <a:rPr lang="en-GB" dirty="0">
                <a:solidFill>
                  <a:schemeClr val="bg1"/>
                </a:solidFill>
              </a:rPr>
              <a:t>If the attacker can’t directly get root access via any other techniques he might try to compromise any of the users who have SUDO access. Once he has access to any of the </a:t>
            </a:r>
            <a:r>
              <a:rPr lang="en-GB" dirty="0" err="1">
                <a:solidFill>
                  <a:schemeClr val="bg1"/>
                </a:solidFill>
              </a:rPr>
              <a:t>sudo</a:t>
            </a:r>
            <a:r>
              <a:rPr lang="en-GB" dirty="0">
                <a:solidFill>
                  <a:schemeClr val="bg1"/>
                </a:solidFill>
              </a:rPr>
              <a:t> users, he can basically execute any commands with root privileges.</a:t>
            </a:r>
          </a:p>
          <a:p>
            <a:r>
              <a:rPr lang="en-GB" dirty="0">
                <a:solidFill>
                  <a:schemeClr val="bg1"/>
                </a:solidFill>
              </a:rPr>
              <a:t>SUDO access doesn’t necessarily mean the user can run anything as root, it could mean he can run just a few different programs as root.</a:t>
            </a:r>
          </a:p>
          <a:p>
            <a:endParaRPr lang="en-GB" dirty="0">
              <a:solidFill>
                <a:schemeClr val="bg1"/>
              </a:solidFill>
            </a:endParaRPr>
          </a:p>
          <a:p>
            <a:endParaRPr lang="en-GB" sz="1400" dirty="0">
              <a:solidFill>
                <a:schemeClr val="bg1"/>
              </a:solidFill>
            </a:endParaRPr>
          </a:p>
        </p:txBody>
      </p:sp>
      <p:sp>
        <p:nvSpPr>
          <p:cNvPr id="9" name="TextBox 8">
            <a:extLst>
              <a:ext uri="{FF2B5EF4-FFF2-40B4-BE49-F238E27FC236}">
                <a16:creationId xmlns:a16="http://schemas.microsoft.com/office/drawing/2014/main" id="{6D3C1D65-2E91-4A0D-A58B-9632FED3A042}"/>
              </a:ext>
            </a:extLst>
          </p:cNvPr>
          <p:cNvSpPr txBox="1"/>
          <p:nvPr/>
        </p:nvSpPr>
        <p:spPr>
          <a:xfrm>
            <a:off x="776120" y="3303744"/>
            <a:ext cx="9862580" cy="369332"/>
          </a:xfrm>
          <a:prstGeom prst="rect">
            <a:avLst/>
          </a:prstGeom>
          <a:noFill/>
        </p:spPr>
        <p:txBody>
          <a:bodyPr wrap="square" rtlCol="0">
            <a:spAutoFit/>
          </a:bodyPr>
          <a:lstStyle/>
          <a:p>
            <a:r>
              <a:rPr lang="en-GB" i="1" dirty="0">
                <a:solidFill>
                  <a:schemeClr val="bg2">
                    <a:lumMod val="75000"/>
                  </a:schemeClr>
                </a:solidFill>
              </a:rPr>
              <a:t>$ </a:t>
            </a:r>
            <a:r>
              <a:rPr lang="en-GB" i="1" dirty="0" err="1">
                <a:solidFill>
                  <a:schemeClr val="bg2">
                    <a:lumMod val="75000"/>
                  </a:schemeClr>
                </a:solidFill>
              </a:rPr>
              <a:t>sudo</a:t>
            </a:r>
            <a:r>
              <a:rPr lang="en-GB" i="1" dirty="0">
                <a:solidFill>
                  <a:schemeClr val="bg2">
                    <a:lumMod val="75000"/>
                  </a:schemeClr>
                </a:solidFill>
              </a:rPr>
              <a:t> -l – Prints the commands which we are allowed to run as SUDO</a:t>
            </a:r>
            <a:endParaRPr lang="en-GB" sz="2000" i="1" dirty="0">
              <a:solidFill>
                <a:schemeClr val="bg2">
                  <a:lumMod val="75000"/>
                </a:schemeClr>
              </a:solidFill>
            </a:endParaRPr>
          </a:p>
        </p:txBody>
      </p:sp>
      <p:pic>
        <p:nvPicPr>
          <p:cNvPr id="4098" name="Picture 2" descr="https://payatu.com/wp-content/uploads/2018/02/sudo-l.png">
            <a:extLst>
              <a:ext uri="{FF2B5EF4-FFF2-40B4-BE49-F238E27FC236}">
                <a16:creationId xmlns:a16="http://schemas.microsoft.com/office/drawing/2014/main" id="{A20AB94F-5070-4B68-8615-DAD5198D37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121" y="3728386"/>
            <a:ext cx="6010275"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951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4239</TotalTime>
  <Words>1943</Words>
  <Application>Microsoft Office PowerPoint</Application>
  <PresentationFormat>Widescreen</PresentationFormat>
  <Paragraphs>90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Krungthep</vt:lpstr>
      <vt:lpstr>Muli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Chris Hatton</cp:lastModifiedBy>
  <cp:revision>80</cp:revision>
  <dcterms:created xsi:type="dcterms:W3CDTF">2018-05-13T11:45:40Z</dcterms:created>
  <dcterms:modified xsi:type="dcterms:W3CDTF">2019-03-21T16:56:09Z</dcterms:modified>
</cp:coreProperties>
</file>