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593F66B-A6E8-4B8E-80DA-C038B2D9114C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27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958E5E-6517-4BAE-AE22-B3B091C4B8B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0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958E5E-6517-4BAE-AE22-B3B091C4B8B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958E5E-6517-4BAE-AE22-B3B091C4B8B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862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958E5E-6517-4BAE-AE22-B3B091C4B8B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96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B0C3DA-57C4-4506-8023-03FDFA58A005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12/04/2018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D91598-EDBD-437C-BA5E-9011F1FB1448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/>
          <p:nvPr/>
        </p:nvPicPr>
        <p:blipFill>
          <a:blip r:embed="rId2"/>
          <a:stretch/>
        </p:blipFill>
        <p:spPr>
          <a:xfrm>
            <a:off x="0" y="830880"/>
            <a:ext cx="12191760" cy="4070880"/>
          </a:xfrm>
          <a:prstGeom prst="rect">
            <a:avLst/>
          </a:prstGeom>
          <a:ln>
            <a:noFill/>
          </a:ln>
        </p:spPr>
      </p:pic>
      <p:pic>
        <p:nvPicPr>
          <p:cNvPr id="48" name="Picture 4"/>
          <p:cNvPicPr/>
          <p:nvPr/>
        </p:nvPicPr>
        <p:blipFill>
          <a:blip r:embed="rId3"/>
          <a:stretch/>
        </p:blipFill>
        <p:spPr>
          <a:xfrm>
            <a:off x="1981080" y="4516560"/>
            <a:ext cx="561600" cy="5616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565360" y="4612680"/>
            <a:ext cx="1583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DMU Hackers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50" name="Picture 6"/>
          <p:cNvPicPr/>
          <p:nvPr/>
        </p:nvPicPr>
        <p:blipFill>
          <a:blip r:embed="rId4"/>
          <a:stretch/>
        </p:blipFill>
        <p:spPr>
          <a:xfrm>
            <a:off x="7843680" y="4402080"/>
            <a:ext cx="676080" cy="67608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8551080" y="4540320"/>
            <a:ext cx="14338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dmuhackers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0" y="5283360"/>
            <a:ext cx="12191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FFFFF"/>
                </a:solidFill>
                <a:latin typeface="Calibri"/>
              </a:rPr>
              <a:t>Week </a:t>
            </a:r>
            <a:r>
              <a:rPr lang="en-GB" sz="3200" b="0" strike="noStrike" spc="-1" dirty="0" smtClean="0">
                <a:solidFill>
                  <a:srgbClr val="FFFFFF"/>
                </a:solidFill>
                <a:latin typeface="Calibri"/>
              </a:rPr>
              <a:t>28 </a:t>
            </a:r>
            <a:r>
              <a:rPr lang="en-GB" sz="3200" b="0" strike="noStrike" spc="-1" dirty="0">
                <a:solidFill>
                  <a:srgbClr val="FFFFFF"/>
                </a:solidFill>
                <a:latin typeface="Calibri"/>
              </a:rPr>
              <a:t>– </a:t>
            </a:r>
            <a:r>
              <a:rPr lang="en-GB" sz="3200" b="0" strike="noStrike" spc="-1" dirty="0" smtClean="0">
                <a:solidFill>
                  <a:srgbClr val="FFFFFF"/>
                </a:solidFill>
                <a:latin typeface="Calibri"/>
              </a:rPr>
              <a:t>Reverse engineering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b="0" strike="noStrike" spc="-1">
                <a:solidFill>
                  <a:srgbClr val="FFFFFF"/>
                </a:solidFill>
                <a:latin typeface="Calibri"/>
              </a:rPr>
              <a:t>THIS WEEK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03040" y="957600"/>
            <a:ext cx="117514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3600" b="0" strike="noStrike" spc="-1" dirty="0" smtClean="0">
                <a:solidFill>
                  <a:srgbClr val="FFFFFF"/>
                </a:solidFill>
                <a:latin typeface="Calibri"/>
              </a:rPr>
              <a:t>Reverse engineering of a program is one of the main challenge categories in a CTF, but also one of the hardest.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GB" sz="3600" spc="-1" dirty="0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3600" b="0" strike="noStrike" spc="-1" dirty="0" smtClean="0">
                <a:solidFill>
                  <a:srgbClr val="FFFFFF"/>
                </a:solidFill>
                <a:latin typeface="Calibri"/>
              </a:rPr>
              <a:t>Today we’ll be looking at various reverse engineering challenges and trying to demonstrate them.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GB" sz="3600" spc="-1" dirty="0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3600" b="0" strike="noStrike" spc="-1" dirty="0" smtClean="0">
                <a:solidFill>
                  <a:srgbClr val="FFFFFF"/>
                </a:solidFill>
                <a:latin typeface="Calibri"/>
              </a:rPr>
              <a:t>We’re beginners are this ourselves so we can only try and teach you the basics but hopefully you can ge</a:t>
            </a:r>
            <a:r>
              <a:rPr lang="en-GB" sz="3600" spc="-1" dirty="0" smtClean="0">
                <a:solidFill>
                  <a:srgbClr val="FFFFFF"/>
                </a:solidFill>
                <a:latin typeface="Calibri"/>
              </a:rPr>
              <a:t>t the idea.</a:t>
            </a:r>
            <a:endParaRPr lang="en-GB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b="0" strike="noStrike" spc="-1" dirty="0">
                <a:solidFill>
                  <a:srgbClr val="FFFFFF"/>
                </a:solidFill>
                <a:latin typeface="Calibri"/>
              </a:rPr>
              <a:t>THIS WEEK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03040" y="957600"/>
            <a:ext cx="117514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 smtClean="0">
                <a:solidFill>
                  <a:schemeClr val="bg1"/>
                </a:solidFill>
                <a:latin typeface="Arial"/>
              </a:rPr>
              <a:t>We’ll be using a few different tools:</a:t>
            </a:r>
            <a:endParaRPr lang="en-GB" sz="2400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GB" sz="2400" b="0" strike="noStrike" spc="-1" dirty="0" err="1" smtClean="0">
                <a:solidFill>
                  <a:schemeClr val="bg1"/>
                </a:solidFill>
                <a:latin typeface="Arial"/>
              </a:rPr>
              <a:t>gdb-peda</a:t>
            </a:r>
            <a:r>
              <a:rPr lang="en-GB" sz="2400" b="0" strike="noStrike" spc="-1" dirty="0" smtClean="0">
                <a:solidFill>
                  <a:schemeClr val="bg1"/>
                </a:solidFill>
                <a:latin typeface="Arial"/>
              </a:rPr>
              <a:t> – to disassembl</a:t>
            </a:r>
            <a:r>
              <a:rPr lang="en-GB" sz="2400" spc="-1" dirty="0" smtClean="0">
                <a:solidFill>
                  <a:schemeClr val="bg1"/>
                </a:solidFill>
                <a:latin typeface="Arial"/>
              </a:rPr>
              <a:t>e and interact with a binary</a:t>
            </a:r>
            <a:endParaRPr lang="en-GB" sz="2400" b="0" strike="noStrike" spc="-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dirty="0">
                <a:solidFill>
                  <a:schemeClr val="bg1"/>
                </a:solidFill>
                <a:latin typeface="Arial"/>
              </a:rPr>
              <a:t>	</a:t>
            </a:r>
            <a:r>
              <a:rPr lang="en-GB" sz="2400" spc="-1" dirty="0" err="1" smtClean="0">
                <a:solidFill>
                  <a:schemeClr val="bg1"/>
                </a:solidFill>
                <a:latin typeface="Arial"/>
              </a:rPr>
              <a:t>objdump</a:t>
            </a:r>
            <a:r>
              <a:rPr lang="en-GB" sz="2400" spc="-1" dirty="0" smtClean="0">
                <a:solidFill>
                  <a:schemeClr val="bg1"/>
                </a:solidFill>
                <a:latin typeface="Arial"/>
              </a:rPr>
              <a:t> – to disassemble and dump contents of a binary</a:t>
            </a: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chemeClr val="bg1"/>
                </a:solidFill>
                <a:latin typeface="Arial"/>
              </a:rPr>
              <a:t>	</a:t>
            </a:r>
            <a:r>
              <a:rPr lang="en-GB" sz="2400" b="0" strike="noStrike" spc="-1" dirty="0" smtClean="0">
                <a:solidFill>
                  <a:schemeClr val="bg1"/>
                </a:solidFill>
                <a:latin typeface="Arial"/>
              </a:rPr>
              <a:t>radare2 – to </a:t>
            </a:r>
            <a:r>
              <a:rPr lang="en-GB" sz="2400" b="0" strike="noStrike" spc="-1" dirty="0" err="1" smtClean="0">
                <a:solidFill>
                  <a:schemeClr val="bg1"/>
                </a:solidFill>
                <a:latin typeface="Arial"/>
              </a:rPr>
              <a:t>diassemble</a:t>
            </a:r>
            <a:r>
              <a:rPr lang="en-GB" sz="2400" b="0" strike="noStrike" spc="-1" dirty="0" smtClean="0">
                <a:solidFill>
                  <a:schemeClr val="bg1"/>
                </a:solidFill>
                <a:latin typeface="Arial"/>
              </a:rPr>
              <a:t> a binary and see where functions ar</a:t>
            </a:r>
            <a:r>
              <a:rPr lang="en-GB" sz="2400" spc="-1" dirty="0" smtClean="0">
                <a:solidFill>
                  <a:schemeClr val="bg1"/>
                </a:solidFill>
                <a:latin typeface="Arial"/>
              </a:rPr>
              <a:t>e pointing too</a:t>
            </a: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dirty="0" smtClean="0">
                <a:solidFill>
                  <a:schemeClr val="bg1"/>
                </a:solidFill>
                <a:latin typeface="Arial"/>
              </a:rPr>
              <a:t>Hopefully all will become clear.</a:t>
            </a:r>
            <a:endParaRPr lang="en-GB" sz="2400" b="0" strike="noStrike" spc="-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779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GB" sz="4000" spc="-1" dirty="0" smtClean="0">
                <a:solidFill>
                  <a:schemeClr val="bg1"/>
                </a:solidFill>
              </a:rPr>
              <a:t>Important </a:t>
            </a:r>
            <a:r>
              <a:rPr lang="en-GB" sz="4000" spc="-1" dirty="0">
                <a:solidFill>
                  <a:schemeClr val="bg1"/>
                </a:solidFill>
              </a:rPr>
              <a:t>commands to remember:</a:t>
            </a:r>
          </a:p>
          <a:p>
            <a:pPr algn="ctr">
              <a:lnSpc>
                <a:spcPct val="100000"/>
              </a:lnSpc>
            </a:pPr>
            <a:endParaRPr lang="en-GB" sz="4000" b="0" strike="noStrike" spc="-1" dirty="0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03040" y="957600"/>
            <a:ext cx="11751480" cy="5705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	</a:t>
            </a:r>
            <a:endParaRPr lang="en-GB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err="1">
                <a:solidFill>
                  <a:schemeClr val="bg1"/>
                </a:solidFill>
              </a:rPr>
              <a:t>g</a:t>
            </a:r>
            <a:r>
              <a:rPr lang="en-GB" spc="-1" dirty="0" err="1" smtClean="0">
                <a:solidFill>
                  <a:schemeClr val="bg1"/>
                </a:solidFill>
              </a:rPr>
              <a:t>db-peda</a:t>
            </a:r>
            <a:r>
              <a:rPr lang="en-GB" spc="-1" dirty="0" smtClean="0">
                <a:solidFill>
                  <a:schemeClr val="bg1"/>
                </a:solidFill>
              </a:rPr>
              <a:t>:</a:t>
            </a:r>
            <a:r>
              <a:rPr lang="en-GB" spc="-1" dirty="0">
                <a:solidFill>
                  <a:schemeClr val="bg1"/>
                </a:solidFill>
              </a:rPr>
              <a:t>	info functions</a:t>
            </a: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	</a:t>
            </a:r>
            <a:r>
              <a:rPr lang="en-GB" spc="-1" dirty="0" smtClean="0">
                <a:solidFill>
                  <a:schemeClr val="bg1"/>
                </a:solidFill>
              </a:rPr>
              <a:t>	r </a:t>
            </a:r>
            <a:r>
              <a:rPr lang="en-GB" spc="-1" dirty="0">
                <a:solidFill>
                  <a:schemeClr val="bg1"/>
                </a:solidFill>
              </a:rPr>
              <a:t>				(run the program)</a:t>
            </a: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	</a:t>
            </a:r>
            <a:r>
              <a:rPr lang="en-GB" spc="-1" dirty="0" smtClean="0">
                <a:solidFill>
                  <a:schemeClr val="bg1"/>
                </a:solidFill>
              </a:rPr>
              <a:t>	x</a:t>
            </a:r>
            <a:r>
              <a:rPr lang="en-GB" spc="-1" dirty="0">
                <a:solidFill>
                  <a:schemeClr val="bg1"/>
                </a:solidFill>
              </a:rPr>
              <a:t>/[n]x [memory address] 	</a:t>
            </a:r>
            <a:r>
              <a:rPr lang="en-GB" spc="-1" dirty="0" smtClean="0">
                <a:solidFill>
                  <a:schemeClr val="bg1"/>
                </a:solidFill>
              </a:rPr>
              <a:t>	(</a:t>
            </a:r>
            <a:r>
              <a:rPr lang="en-GB" spc="-1" dirty="0">
                <a:solidFill>
                  <a:schemeClr val="bg1"/>
                </a:solidFill>
              </a:rPr>
              <a:t>examines a memory address and the 						</a:t>
            </a:r>
            <a:r>
              <a:rPr lang="en-GB" spc="-1" dirty="0" smtClean="0">
                <a:solidFill>
                  <a:schemeClr val="bg1"/>
                </a:solidFill>
              </a:rPr>
              <a:t>		following </a:t>
            </a:r>
            <a:r>
              <a:rPr lang="en-GB" spc="-1" dirty="0">
                <a:solidFill>
                  <a:schemeClr val="bg1"/>
                </a:solidFill>
              </a:rPr>
              <a:t>addresses)</a:t>
            </a: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	</a:t>
            </a:r>
            <a:r>
              <a:rPr lang="en-GB" spc="-1" dirty="0" smtClean="0">
                <a:solidFill>
                  <a:schemeClr val="bg1"/>
                </a:solidFill>
              </a:rPr>
              <a:t>	</a:t>
            </a:r>
            <a:r>
              <a:rPr lang="en-GB" spc="-1" dirty="0" err="1" smtClean="0">
                <a:solidFill>
                  <a:schemeClr val="bg1"/>
                </a:solidFill>
              </a:rPr>
              <a:t>i</a:t>
            </a:r>
            <a:r>
              <a:rPr lang="en-GB" spc="-1" dirty="0" smtClean="0">
                <a:solidFill>
                  <a:schemeClr val="bg1"/>
                </a:solidFill>
              </a:rPr>
              <a:t> </a:t>
            </a:r>
            <a:r>
              <a:rPr lang="en-GB" spc="-1" dirty="0">
                <a:solidFill>
                  <a:schemeClr val="bg1"/>
                </a:solidFill>
              </a:rPr>
              <a:t>r				(reads the registers</a:t>
            </a:r>
            <a:r>
              <a:rPr lang="en-GB" spc="-1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pc="-1" dirty="0" smtClean="0">
                <a:solidFill>
                  <a:schemeClr val="bg1"/>
                </a:solidFill>
              </a:rPr>
              <a:t>		break [</a:t>
            </a:r>
            <a:r>
              <a:rPr lang="en-GB" spc="-1" dirty="0" err="1" smtClean="0">
                <a:solidFill>
                  <a:schemeClr val="bg1"/>
                </a:solidFill>
              </a:rPr>
              <a:t>functionname</a:t>
            </a:r>
            <a:r>
              <a:rPr lang="en-GB" spc="-1" dirty="0" smtClean="0">
                <a:solidFill>
                  <a:schemeClr val="bg1"/>
                </a:solidFill>
              </a:rPr>
              <a:t>]		(sets a breakpoint so that when a function is 								run the program halts)</a:t>
            </a: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	</a:t>
            </a:r>
            <a:r>
              <a:rPr lang="en-GB" spc="-1" dirty="0" smtClean="0">
                <a:solidFill>
                  <a:schemeClr val="bg1"/>
                </a:solidFill>
              </a:rPr>
              <a:t>	break </a:t>
            </a:r>
            <a:r>
              <a:rPr lang="en-GB" spc="-1" dirty="0">
                <a:solidFill>
                  <a:schemeClr val="bg1"/>
                </a:solidFill>
              </a:rPr>
              <a:t>[memory address]	</a:t>
            </a:r>
            <a:r>
              <a:rPr lang="en-GB" spc="-1" dirty="0" smtClean="0">
                <a:solidFill>
                  <a:schemeClr val="bg1"/>
                </a:solidFill>
              </a:rPr>
              <a:t>	(</a:t>
            </a:r>
            <a:r>
              <a:rPr lang="en-GB" spc="-1" dirty="0">
                <a:solidFill>
                  <a:schemeClr val="bg1"/>
                </a:solidFill>
              </a:rPr>
              <a:t>sets a breakpoint so that when a memory 						</a:t>
            </a:r>
            <a:r>
              <a:rPr lang="en-GB" spc="-1" dirty="0" smtClean="0">
                <a:solidFill>
                  <a:schemeClr val="bg1"/>
                </a:solidFill>
              </a:rPr>
              <a:t>		address </a:t>
            </a:r>
            <a:r>
              <a:rPr lang="en-GB" spc="-1" dirty="0">
                <a:solidFill>
                  <a:schemeClr val="bg1"/>
                </a:solidFill>
              </a:rPr>
              <a:t>is reached the program halts</a:t>
            </a:r>
            <a:r>
              <a:rPr lang="en-GB" spc="-1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err="1">
                <a:solidFill>
                  <a:schemeClr val="bg1"/>
                </a:solidFill>
              </a:rPr>
              <a:t>o</a:t>
            </a:r>
            <a:r>
              <a:rPr lang="en-GB" spc="-1" dirty="0" err="1" smtClean="0">
                <a:solidFill>
                  <a:schemeClr val="bg1"/>
                </a:solidFill>
              </a:rPr>
              <a:t>bjdump</a:t>
            </a:r>
            <a:r>
              <a:rPr lang="en-GB" spc="-1" dirty="0" smtClean="0">
                <a:solidFill>
                  <a:schemeClr val="bg1"/>
                </a:solidFill>
              </a:rPr>
              <a:t> –d [filename]				(disassembles the binary function by function)</a:t>
            </a:r>
          </a:p>
          <a:p>
            <a:pPr>
              <a:lnSpc>
                <a:spcPct val="100000"/>
              </a:lnSpc>
            </a:pPr>
            <a:endParaRPr lang="en-GB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smtClean="0">
                <a:solidFill>
                  <a:schemeClr val="bg1"/>
                </a:solidFill>
              </a:rPr>
              <a:t>r2 [filename]:					(opens the file in radare2)</a:t>
            </a: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		</a:t>
            </a:r>
            <a:r>
              <a:rPr lang="en-GB" spc="-1" dirty="0" smtClean="0">
                <a:solidFill>
                  <a:schemeClr val="bg1"/>
                </a:solidFill>
              </a:rPr>
              <a:t>v p</a:t>
            </a:r>
          </a:p>
          <a:p>
            <a:pPr>
              <a:lnSpc>
                <a:spcPct val="100000"/>
              </a:lnSpc>
            </a:pP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err="1" smtClean="0">
                <a:solidFill>
                  <a:schemeClr val="bg1"/>
                </a:solidFill>
              </a:rPr>
              <a:t>Ltrace</a:t>
            </a:r>
            <a:r>
              <a:rPr lang="en-GB" spc="-1" dirty="0" smtClean="0">
                <a:solidFill>
                  <a:schemeClr val="bg1"/>
                </a:solidFill>
              </a:rPr>
              <a:t> [filename]					(runs a program and traces all calls to libraries)</a:t>
            </a:r>
            <a:endParaRPr lang="en-GB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91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GB" sz="4000" spc="-1" dirty="0" smtClean="0">
                <a:solidFill>
                  <a:schemeClr val="bg1"/>
                </a:solidFill>
              </a:rPr>
              <a:t>Registers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03040" y="957600"/>
            <a:ext cx="11751480" cy="5705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1" spc="-1" dirty="0" smtClean="0">
                <a:solidFill>
                  <a:schemeClr val="bg1"/>
                </a:solidFill>
              </a:rPr>
              <a:t>Pointers</a:t>
            </a:r>
            <a:endParaRPr lang="en-GB" sz="1400" b="1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smtClean="0">
                <a:solidFill>
                  <a:schemeClr val="bg1"/>
                </a:solidFill>
              </a:rPr>
              <a:t>Instruction </a:t>
            </a:r>
            <a:r>
              <a:rPr lang="en-GB" spc="-1" dirty="0">
                <a:solidFill>
                  <a:schemeClr val="bg1"/>
                </a:solidFill>
              </a:rPr>
              <a:t>Pointer </a:t>
            </a:r>
            <a:r>
              <a:rPr lang="en-GB" spc="-1" dirty="0" smtClean="0">
                <a:solidFill>
                  <a:schemeClr val="bg1"/>
                </a:solidFill>
              </a:rPr>
              <a:t>(EIP/RIP) </a:t>
            </a:r>
            <a:r>
              <a:rPr lang="en-GB" spc="-1" dirty="0">
                <a:solidFill>
                  <a:schemeClr val="bg1"/>
                </a:solidFill>
              </a:rPr>
              <a:t>− </a:t>
            </a:r>
            <a:r>
              <a:rPr lang="en-GB" spc="-1" dirty="0" smtClean="0">
                <a:solidFill>
                  <a:schemeClr val="bg1"/>
                </a:solidFill>
              </a:rPr>
              <a:t>This register </a:t>
            </a:r>
            <a:r>
              <a:rPr lang="en-GB" spc="-1" dirty="0">
                <a:solidFill>
                  <a:schemeClr val="bg1"/>
                </a:solidFill>
              </a:rPr>
              <a:t>stores the offset address of the next instruction to be executed</a:t>
            </a:r>
            <a:r>
              <a:rPr lang="en-GB" spc="-1" dirty="0" smtClean="0">
                <a:solidFill>
                  <a:schemeClr val="bg1"/>
                </a:solidFill>
              </a:rPr>
              <a:t>.</a:t>
            </a: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smtClean="0">
                <a:solidFill>
                  <a:schemeClr val="bg1"/>
                </a:solidFill>
              </a:rPr>
              <a:t>Stack </a:t>
            </a:r>
            <a:r>
              <a:rPr lang="en-GB" spc="-1" dirty="0">
                <a:solidFill>
                  <a:schemeClr val="bg1"/>
                </a:solidFill>
              </a:rPr>
              <a:t>Pointer </a:t>
            </a:r>
            <a:r>
              <a:rPr lang="en-GB" spc="-1" dirty="0" smtClean="0">
                <a:solidFill>
                  <a:schemeClr val="bg1"/>
                </a:solidFill>
              </a:rPr>
              <a:t>(ESP/RSP) </a:t>
            </a:r>
            <a:r>
              <a:rPr lang="en-GB" spc="-1" dirty="0">
                <a:solidFill>
                  <a:schemeClr val="bg1"/>
                </a:solidFill>
              </a:rPr>
              <a:t>− </a:t>
            </a:r>
            <a:r>
              <a:rPr lang="en-GB" spc="-1" dirty="0" smtClean="0">
                <a:solidFill>
                  <a:schemeClr val="bg1"/>
                </a:solidFill>
              </a:rPr>
              <a:t>This </a:t>
            </a:r>
            <a:r>
              <a:rPr lang="en-GB" spc="-1" dirty="0">
                <a:solidFill>
                  <a:schemeClr val="bg1"/>
                </a:solidFill>
              </a:rPr>
              <a:t>register provides the offset value within the program stack. </a:t>
            </a:r>
          </a:p>
          <a:p>
            <a:pPr>
              <a:lnSpc>
                <a:spcPct val="100000"/>
              </a:lnSpc>
            </a:pP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>
                <a:solidFill>
                  <a:schemeClr val="bg1"/>
                </a:solidFill>
              </a:rPr>
              <a:t>Base Pointer </a:t>
            </a:r>
            <a:r>
              <a:rPr lang="en-GB" spc="-1" dirty="0" smtClean="0">
                <a:solidFill>
                  <a:schemeClr val="bg1"/>
                </a:solidFill>
              </a:rPr>
              <a:t>(EBP/RBP) </a:t>
            </a:r>
            <a:r>
              <a:rPr lang="en-GB" spc="-1" dirty="0">
                <a:solidFill>
                  <a:schemeClr val="bg1"/>
                </a:solidFill>
              </a:rPr>
              <a:t>− </a:t>
            </a:r>
            <a:r>
              <a:rPr lang="en-GB" spc="-1" dirty="0" smtClean="0">
                <a:solidFill>
                  <a:schemeClr val="bg1"/>
                </a:solidFill>
              </a:rPr>
              <a:t>This </a:t>
            </a:r>
            <a:r>
              <a:rPr lang="en-GB" spc="-1" dirty="0">
                <a:solidFill>
                  <a:schemeClr val="bg1"/>
                </a:solidFill>
              </a:rPr>
              <a:t>register mainly helps in referencing the parameter variables passed to a subroutine. </a:t>
            </a:r>
            <a:endParaRPr lang="en-GB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smtClean="0">
                <a:solidFill>
                  <a:schemeClr val="bg1"/>
                </a:solidFill>
              </a:rPr>
              <a:t>EAX/RAX </a:t>
            </a:r>
            <a:r>
              <a:rPr lang="en-GB" spc="-1" dirty="0">
                <a:solidFill>
                  <a:schemeClr val="bg1"/>
                </a:solidFill>
              </a:rPr>
              <a:t>is the primary accumulator; it is used in input/output and most arithmetic instructions. </a:t>
            </a:r>
            <a:endParaRPr lang="en-GB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pc="-1" dirty="0" smtClean="0">
                <a:solidFill>
                  <a:schemeClr val="bg1"/>
                </a:solidFill>
              </a:rPr>
              <a:t>EBX/RBX </a:t>
            </a:r>
            <a:r>
              <a:rPr lang="en-GB" spc="-1" dirty="0">
                <a:solidFill>
                  <a:schemeClr val="bg1"/>
                </a:solidFill>
              </a:rPr>
              <a:t>is known as the base register, as it could be used in indexed addressing.</a:t>
            </a:r>
          </a:p>
        </p:txBody>
      </p:sp>
    </p:spTree>
    <p:extLst>
      <p:ext uri="{BB962C8B-B14F-4D97-AF65-F5344CB8AC3E}">
        <p14:creationId xmlns:p14="http://schemas.microsoft.com/office/powerpoint/2010/main" val="5837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182</Words>
  <Application>Microsoft Office PowerPoint</Application>
  <PresentationFormat>Widescreen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admin</cp:lastModifiedBy>
  <cp:revision>51</cp:revision>
  <dcterms:created xsi:type="dcterms:W3CDTF">2017-10-12T15:10:29Z</dcterms:created>
  <dcterms:modified xsi:type="dcterms:W3CDTF">2018-04-12T16:48:25Z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De Montfort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