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8" r:id="rId4"/>
    <p:sldId id="263" r:id="rId5"/>
    <p:sldId id="277" r:id="rId6"/>
    <p:sldId id="280" r:id="rId7"/>
    <p:sldId id="279" r:id="rId8"/>
    <p:sldId id="281" r:id="rId9"/>
    <p:sldId id="267" r:id="rId10"/>
    <p:sldId id="282" r:id="rId11"/>
    <p:sldId id="284" r:id="rId12"/>
    <p:sldId id="283" r:id="rId13"/>
    <p:sldId id="28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02"/>
    <p:restoredTop sz="65583"/>
  </p:normalViewPr>
  <p:slideViewPr>
    <p:cSldViewPr snapToGrid="0" snapToObjects="1">
      <p:cViewPr varScale="1">
        <p:scale>
          <a:sx n="153" d="100"/>
          <a:sy n="153" d="100"/>
        </p:scale>
        <p:origin x="9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3EBAE-2337-CE4A-A94C-30DCB380E00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26346-57E3-CB41-A2F8-D563071F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8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do: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Ethical hacking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Wi-Fi hacking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Web app </a:t>
            </a:r>
            <a:r>
              <a:rPr lang="en-US" baseline="0" dirty="0" err="1"/>
              <a:t>pentesting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Lock picking</a:t>
            </a:r>
          </a:p>
          <a:p>
            <a:pPr marL="0" indent="0">
              <a:buFont typeface="Arial" charset="0"/>
              <a:buNone/>
            </a:pPr>
            <a:endParaRPr lang="en-US" baseline="0" dirty="0"/>
          </a:p>
          <a:p>
            <a:pPr marL="0" indent="0">
              <a:buFont typeface="Arial" charset="0"/>
              <a:buNone/>
            </a:pPr>
            <a:r>
              <a:rPr lang="en-US" baseline="0" dirty="0"/>
              <a:t>This weeks talk is on soar point bug bounty + email spoofing hands on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87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styles: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Jeopardy </a:t>
            </a:r>
            <a:r>
              <a:rPr lang="mr-IN" baseline="0" dirty="0"/>
              <a:t>–</a:t>
            </a:r>
            <a:r>
              <a:rPr lang="en-US" baseline="0" dirty="0"/>
              <a:t> explain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Red Blue team </a:t>
            </a:r>
            <a:r>
              <a:rPr lang="mr-IN" baseline="0" dirty="0"/>
              <a:t>–</a:t>
            </a:r>
            <a:r>
              <a:rPr lang="en-US" baseline="0" dirty="0"/>
              <a:t> explain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Prizes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Often</a:t>
            </a:r>
            <a:r>
              <a:rPr lang="en-US" baseline="0" dirty="0"/>
              <a:t> food, travel and accommodation is paid for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Starting a CTF team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jerseys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Trying to get sponsorship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8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styles: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Jeopardy </a:t>
            </a:r>
            <a:r>
              <a:rPr lang="mr-IN" baseline="0" dirty="0"/>
              <a:t>–</a:t>
            </a:r>
            <a:r>
              <a:rPr lang="en-US" baseline="0" dirty="0"/>
              <a:t> explain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Red Blue team </a:t>
            </a:r>
            <a:r>
              <a:rPr lang="mr-IN" baseline="0" dirty="0"/>
              <a:t>–</a:t>
            </a:r>
            <a:r>
              <a:rPr lang="en-US" baseline="0" dirty="0"/>
              <a:t> explain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Prizes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Often</a:t>
            </a:r>
            <a:r>
              <a:rPr lang="en-US" baseline="0" dirty="0"/>
              <a:t> food, travel and accommodation is paid for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Starting a CTF team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jerseys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Trying to get sponsorship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66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do: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Ethical hacking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Wi-Fi hacking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Web app </a:t>
            </a:r>
            <a:r>
              <a:rPr lang="en-US" baseline="0" dirty="0" err="1"/>
              <a:t>pentesting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Lock picking</a:t>
            </a:r>
          </a:p>
          <a:p>
            <a:pPr marL="0" indent="0">
              <a:buFont typeface="Arial" charset="0"/>
              <a:buNone/>
            </a:pPr>
            <a:endParaRPr lang="en-US" baseline="0" dirty="0"/>
          </a:p>
          <a:p>
            <a:pPr marL="0" indent="0">
              <a:buFont typeface="Arial" charset="0"/>
              <a:buNone/>
            </a:pPr>
            <a:r>
              <a:rPr lang="en-US" baseline="0" dirty="0"/>
              <a:t>This weeks talk is on soar point bug bounty + email spoofing hands on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88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Cyber Security</a:t>
            </a:r>
            <a:r>
              <a:rPr lang="en-US" baseline="0" dirty="0"/>
              <a:t> Challenge CTF </a:t>
            </a:r>
            <a:r>
              <a:rPr lang="mr-IN" baseline="0" dirty="0"/>
              <a:t>–</a:t>
            </a:r>
            <a:r>
              <a:rPr lang="en-US" baseline="0" dirty="0"/>
              <a:t> 1</a:t>
            </a:r>
            <a:r>
              <a:rPr lang="en-US" baseline="30000" dirty="0"/>
              <a:t>st</a:t>
            </a:r>
            <a:r>
              <a:rPr lang="en-US" baseline="0" dirty="0"/>
              <a:t>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8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do: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Ethical hacking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Wi-Fi hacking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Web app </a:t>
            </a:r>
            <a:r>
              <a:rPr lang="en-US" baseline="0" dirty="0" err="1"/>
              <a:t>pentesting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Lock picking</a:t>
            </a:r>
          </a:p>
          <a:p>
            <a:pPr marL="0" indent="0">
              <a:buFont typeface="Arial" charset="0"/>
              <a:buNone/>
            </a:pPr>
            <a:endParaRPr lang="en-US" baseline="0" dirty="0"/>
          </a:p>
          <a:p>
            <a:pPr marL="0" indent="0">
              <a:buFont typeface="Arial" charset="0"/>
              <a:buNone/>
            </a:pPr>
            <a:r>
              <a:rPr lang="en-US" baseline="0" dirty="0"/>
              <a:t>This weeks talk is on soar point bug bounty + email spoofing hands on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do: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Ethical hacking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Wi-Fi hacking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Web app </a:t>
            </a:r>
            <a:r>
              <a:rPr lang="en-US" baseline="0" dirty="0" err="1"/>
              <a:t>pentesting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Lock picking</a:t>
            </a:r>
          </a:p>
          <a:p>
            <a:pPr marL="0" indent="0">
              <a:buFont typeface="Arial" charset="0"/>
              <a:buNone/>
            </a:pPr>
            <a:endParaRPr lang="en-US" baseline="0" dirty="0"/>
          </a:p>
          <a:p>
            <a:pPr marL="0" indent="0">
              <a:buFont typeface="Arial" charset="0"/>
              <a:buNone/>
            </a:pPr>
            <a:r>
              <a:rPr lang="en-US" baseline="0" dirty="0"/>
              <a:t>This weeks talk is on soar point bug bounty + email spoofing hands on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styles: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Jeopardy </a:t>
            </a:r>
            <a:r>
              <a:rPr lang="mr-IN" baseline="0" dirty="0"/>
              <a:t>–</a:t>
            </a:r>
            <a:r>
              <a:rPr lang="en-US" baseline="0" dirty="0"/>
              <a:t> explain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Red Blue team </a:t>
            </a:r>
            <a:r>
              <a:rPr lang="mr-IN" baseline="0" dirty="0"/>
              <a:t>–</a:t>
            </a:r>
            <a:r>
              <a:rPr lang="en-US" baseline="0" dirty="0"/>
              <a:t> explain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Prizes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Often</a:t>
            </a:r>
            <a:r>
              <a:rPr lang="en-US" baseline="0" dirty="0"/>
              <a:t> food, travel and accommodation is paid for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Starting a CTF team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jerseys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Trying to get sponsorship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8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styles: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Jeopardy </a:t>
            </a:r>
            <a:r>
              <a:rPr lang="mr-IN" baseline="0" dirty="0"/>
              <a:t>–</a:t>
            </a:r>
            <a:r>
              <a:rPr lang="en-US" baseline="0" dirty="0"/>
              <a:t> explain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Red Blue team </a:t>
            </a:r>
            <a:r>
              <a:rPr lang="mr-IN" baseline="0" dirty="0"/>
              <a:t>–</a:t>
            </a:r>
            <a:r>
              <a:rPr lang="en-US" baseline="0" dirty="0"/>
              <a:t> explain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Prizes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Often</a:t>
            </a:r>
            <a:r>
              <a:rPr lang="en-US" baseline="0" dirty="0"/>
              <a:t> food, travel and accommodation is paid for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Starting a CTF team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jerseys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Trying to get sponsorship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styles: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Jeopardy </a:t>
            </a:r>
            <a:r>
              <a:rPr lang="mr-IN" baseline="0" dirty="0"/>
              <a:t>–</a:t>
            </a:r>
            <a:r>
              <a:rPr lang="en-US" baseline="0" dirty="0"/>
              <a:t> explain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Red Blue team </a:t>
            </a:r>
            <a:r>
              <a:rPr lang="mr-IN" baseline="0" dirty="0"/>
              <a:t>–</a:t>
            </a:r>
            <a:r>
              <a:rPr lang="en-US" baseline="0" dirty="0"/>
              <a:t> explain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Prizes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Often</a:t>
            </a:r>
            <a:r>
              <a:rPr lang="en-US" baseline="0" dirty="0"/>
              <a:t> food, travel and accommodation is paid for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Starting a CTF team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jerseys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Trying to get sponsorship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2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styles: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Jeopardy </a:t>
            </a:r>
            <a:r>
              <a:rPr lang="mr-IN" baseline="0" dirty="0"/>
              <a:t>–</a:t>
            </a:r>
            <a:r>
              <a:rPr lang="en-US" baseline="0" dirty="0"/>
              <a:t> explain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Red Blue team </a:t>
            </a:r>
            <a:r>
              <a:rPr lang="mr-IN" baseline="0" dirty="0"/>
              <a:t>–</a:t>
            </a:r>
            <a:r>
              <a:rPr lang="en-US" baseline="0" dirty="0"/>
              <a:t> explain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Prizes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Often</a:t>
            </a:r>
            <a:r>
              <a:rPr lang="en-US" baseline="0" dirty="0"/>
              <a:t> food, travel and accommodation is paid for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Starting a CTF team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jerseys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Trying to get sponsorship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styles: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Jeopardy </a:t>
            </a:r>
            <a:r>
              <a:rPr lang="mr-IN" baseline="0" dirty="0"/>
              <a:t>–</a:t>
            </a:r>
            <a:r>
              <a:rPr lang="en-US" baseline="0" dirty="0"/>
              <a:t> explain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Red Blue team </a:t>
            </a:r>
            <a:r>
              <a:rPr lang="mr-IN" baseline="0" dirty="0"/>
              <a:t>–</a:t>
            </a:r>
            <a:r>
              <a:rPr lang="en-US" baseline="0" dirty="0"/>
              <a:t> explain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Prizes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Often</a:t>
            </a:r>
            <a:r>
              <a:rPr lang="en-US" baseline="0" dirty="0"/>
              <a:t> food, travel and accommodation is paid for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Starting a CTF team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jerseys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Trying to get sponsorship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Deloitte</a:t>
            </a:r>
            <a:r>
              <a:rPr lang="en-US" baseline="0" dirty="0"/>
              <a:t> CTF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26346-57E3-CB41-A2F8-D563071FA6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BC2-7245-9C49-B52E-899385C2AA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6D3A-52DB-D541-957A-9CF10E1F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BC2-7245-9C49-B52E-899385C2AA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6D3A-52DB-D541-957A-9CF10E1F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BC2-7245-9C49-B52E-899385C2AA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6D3A-52DB-D541-957A-9CF10E1F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BC2-7245-9C49-B52E-899385C2AA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6D3A-52DB-D541-957A-9CF10E1F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BC2-7245-9C49-B52E-899385C2AA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6D3A-52DB-D541-957A-9CF10E1F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BC2-7245-9C49-B52E-899385C2AA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6D3A-52DB-D541-957A-9CF10E1F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BC2-7245-9C49-B52E-899385C2AA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6D3A-52DB-D541-957A-9CF10E1F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BC2-7245-9C49-B52E-899385C2AA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6D3A-52DB-D541-957A-9CF10E1F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2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BC2-7245-9C49-B52E-899385C2AA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6D3A-52DB-D541-957A-9CF10E1F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BC2-7245-9C49-B52E-899385C2AA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6D3A-52DB-D541-957A-9CF10E1F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BC2-7245-9C49-B52E-899385C2AA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6D3A-52DB-D541-957A-9CF10E1F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CBC2-7245-9C49-B52E-899385C2AAD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6D3A-52DB-D541-957A-9CF10E1F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7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jp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345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86" y="356009"/>
            <a:ext cx="4280428" cy="498889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16323" y="5606709"/>
            <a:ext cx="10959354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  <a:ea typeface="Krungthep" charset="-34"/>
                <a:cs typeface="Krungthep" charset="-34"/>
              </a:rPr>
              <a:t>Wi-Fi Hacking and </a:t>
            </a:r>
            <a:r>
              <a:rPr lang="en-GB" sz="36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  <a:ea typeface="Krungthep" charset="-34"/>
                <a:cs typeface="Krungthep" charset="-34"/>
              </a:rPr>
              <a:t>pcap</a:t>
            </a:r>
            <a:r>
              <a:rPr lang="en-GB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  <a:ea typeface="Krungthep" charset="-34"/>
                <a:cs typeface="Krungthep" charset="-34"/>
              </a:rPr>
              <a:t> Analysis</a:t>
            </a:r>
          </a:p>
          <a:p>
            <a:pPr algn="ctr"/>
            <a:r>
              <a:rPr lang="en-GB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  <a:ea typeface="Krungthep" charset="-34"/>
                <a:cs typeface="Krungthep" charset="-34"/>
              </a:rPr>
              <a:t>25.10.2018</a:t>
            </a:r>
            <a:endParaRPr lang="en-US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mic Sans MS" panose="030F0702030302020204" pitchFamily="66" charset="0"/>
              <a:ea typeface="Krungthep" charset="-34"/>
              <a:cs typeface="Krungthep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786" y="122692"/>
            <a:ext cx="3606312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  <a:ea typeface="Krungthep" charset="-34"/>
                <a:cs typeface="Krungthep" charset="-34"/>
              </a:rPr>
              <a:t>/</a:t>
            </a:r>
            <a:r>
              <a:rPr lang="en-GB" sz="36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  <a:ea typeface="Krungthep" charset="-34"/>
                <a:cs typeface="Krungthep" charset="-34"/>
              </a:rPr>
              <a:t>dmuhackers</a:t>
            </a:r>
            <a:endParaRPr lang="en-US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mic Sans MS" panose="030F0702030302020204" pitchFamily="66" charset="0"/>
              <a:ea typeface="Krungthep" charset="-34"/>
              <a:cs typeface="Krungthep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3091" y="117509"/>
            <a:ext cx="4077372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  <a:ea typeface="Krungthep" charset="-34"/>
                <a:cs typeface="Krungthep" charset="-34"/>
              </a:rPr>
              <a:t>@</a:t>
            </a:r>
            <a:r>
              <a:rPr lang="en-GB" sz="36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  <a:ea typeface="Krungthep" charset="-34"/>
                <a:cs typeface="Krungthep" charset="-34"/>
              </a:rPr>
              <a:t>dmuhackers</a:t>
            </a:r>
            <a:endParaRPr lang="en-US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mic Sans MS" panose="030F0702030302020204" pitchFamily="66" charset="0"/>
              <a:ea typeface="Krungthep" charset="-34"/>
              <a:cs typeface="Krungthep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87" y="146312"/>
            <a:ext cx="588723" cy="58872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8" y="29319"/>
            <a:ext cx="801442" cy="78007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026" name="Picture 2" descr="Image result for wifi">
            <a:extLst>
              <a:ext uri="{FF2B5EF4-FFF2-40B4-BE49-F238E27FC236}">
                <a16:creationId xmlns:a16="http://schemas.microsoft.com/office/drawing/2014/main" id="{354B98B6-0CBE-4EEA-9FA3-217FE7FB7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56" b="92500" l="3472" r="95556">
                        <a14:foregroundMark x1="48333" y1="59028" x2="48333" y2="59028"/>
                        <a14:foregroundMark x1="38889" y1="60000" x2="45556" y2="56806"/>
                        <a14:foregroundMark x1="45556" y1="56806" x2="53194" y2="55694"/>
                        <a14:foregroundMark x1="53194" y1="55694" x2="61111" y2="61250"/>
                        <a14:foregroundMark x1="70417" y1="50139" x2="56389" y2="43889"/>
                        <a14:foregroundMark x1="56389" y1="43889" x2="49028" y2="43194"/>
                        <a14:foregroundMark x1="49028" y1="43194" x2="34861" y2="47778"/>
                        <a14:foregroundMark x1="34861" y1="47778" x2="30972" y2="51111"/>
                        <a14:foregroundMark x1="21389" y1="41111" x2="26944" y2="36944"/>
                        <a14:foregroundMark x1="26944" y1="36944" x2="55833" y2="30694"/>
                        <a14:foregroundMark x1="55833" y1="30694" x2="63056" y2="30972"/>
                        <a14:foregroundMark x1="63056" y1="30972" x2="79722" y2="38750"/>
                        <a14:foregroundMark x1="52083" y1="72500" x2="52083" y2="72500"/>
                        <a14:foregroundMark x1="48889" y1="71528" x2="50694" y2="78611"/>
                        <a14:foregroundMark x1="50694" y1="78611" x2="55278" y2="73194"/>
                        <a14:foregroundMark x1="55278" y1="73194" x2="49306" y2="69861"/>
                        <a14:foregroundMark x1="49306" y1="69861" x2="49028" y2="71250"/>
                        <a14:foregroundMark x1="65972" y1="72778" x2="81944" y2="48889"/>
                        <a14:foregroundMark x1="92639" y1="54722" x2="91944" y2="37361"/>
                        <a14:foregroundMark x1="93611" y1="48194" x2="95972" y2="43056"/>
                        <a14:foregroundMark x1="95833" y1="40556" x2="95833" y2="40556"/>
                        <a14:foregroundMark x1="35139" y1="91389" x2="57639" y2="90139"/>
                        <a14:foregroundMark x1="57639" y1="90139" x2="66944" y2="90417"/>
                        <a14:foregroundMark x1="58056" y1="92500" x2="57361" y2="92500"/>
                        <a14:foregroundMark x1="18611" y1="40972" x2="41111" y2="28194"/>
                        <a14:foregroundMark x1="41111" y1="28194" x2="64722" y2="26389"/>
                        <a14:foregroundMark x1="64722" y1="26389" x2="66111" y2="26389"/>
                        <a14:foregroundMark x1="36389" y1="8611" x2="44028" y2="9028"/>
                        <a14:foregroundMark x1="44028" y1="9028" x2="58194" y2="8056"/>
                        <a14:foregroundMark x1="58194" y1="8056" x2="58194" y2="8056"/>
                        <a14:foregroundMark x1="8194" y1="63611" x2="10139" y2="35556"/>
                        <a14:foregroundMark x1="4861" y1="40694" x2="3472" y2="47778"/>
                        <a14:foregroundMark x1="3472" y1="47778" x2="4028" y2="5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941" y="1857894"/>
            <a:ext cx="2759825" cy="275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31BF3722-9555-4403-AD27-BE1193AB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251" b="90634" l="9455" r="95091">
                        <a14:foregroundMark x1="31636" y1="85196" x2="27273" y2="51964"/>
                        <a14:foregroundMark x1="27273" y1="51964" x2="15273" y2="19335"/>
                        <a14:foregroundMark x1="15273" y1="19335" x2="14182" y2="7251"/>
                        <a14:foregroundMark x1="10364" y1="26888" x2="9818" y2="13595"/>
                        <a14:foregroundMark x1="12364" y1="28701" x2="16000" y2="43807"/>
                        <a14:foregroundMark x1="16000" y1="43807" x2="27091" y2="70091"/>
                        <a14:foregroundMark x1="27091" y1="70091" x2="27091" y2="70091"/>
                        <a14:foregroundMark x1="12727" y1="55589" x2="12727" y2="38973"/>
                        <a14:foregroundMark x1="23455" y1="25076" x2="25636" y2="26888"/>
                        <a14:foregroundMark x1="29818" y1="56495" x2="30182" y2="38369"/>
                        <a14:foregroundMark x1="39636" y1="49547" x2="40909" y2="53172"/>
                        <a14:foregroundMark x1="47455" y1="52266" x2="47455" y2="48036"/>
                        <a14:foregroundMark x1="58182" y1="54079" x2="58364" y2="49547"/>
                        <a14:foregroundMark x1="62000" y1="52568" x2="61636" y2="48943"/>
                        <a14:foregroundMark x1="74364" y1="54079" x2="74000" y2="50151"/>
                        <a14:foregroundMark x1="81455" y1="51057" x2="81273" y2="48036"/>
                        <a14:foregroundMark x1="90182" y1="54985" x2="89818" y2="52870"/>
                        <a14:foregroundMark x1="88000" y1="59819" x2="89273" y2="59517"/>
                        <a14:foregroundMark x1="95091" y1="60121" x2="95091" y2="60121"/>
                        <a14:foregroundMark x1="32727" y1="90634" x2="32727" y2="90634"/>
                        <a14:foregroundMark x1="78727" y1="48036" x2="78000" y2="486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33" y="2305657"/>
            <a:ext cx="3358353" cy="202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90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4000">
                <a:srgbClr val="3A3A3A"/>
              </a:gs>
              <a:gs pos="83000">
                <a:srgbClr val="3A3A3A"/>
              </a:gs>
              <a:gs pos="100000">
                <a:srgbClr val="3A3A3A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330" y="5233940"/>
            <a:ext cx="1171968" cy="1365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81014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Using </a:t>
            </a:r>
            <a:r>
              <a:rPr lang="en-US" sz="88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HashCat</a:t>
            </a:r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 to crack WPA hashes</a:t>
            </a:r>
          </a:p>
        </p:txBody>
      </p:sp>
    </p:spTree>
    <p:extLst>
      <p:ext uri="{BB962C8B-B14F-4D97-AF65-F5344CB8AC3E}">
        <p14:creationId xmlns:p14="http://schemas.microsoft.com/office/powerpoint/2010/main" val="343157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330" y="5233940"/>
            <a:ext cx="1171968" cy="1365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68511" y="1015884"/>
            <a:ext cx="44893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Why?</a:t>
            </a:r>
            <a:endParaRPr 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10800000" algn="r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  <a:ea typeface="Krungthep" charset="-34"/>
              <a:cs typeface="Krungthep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006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4000">
                <a:srgbClr val="3A3A3A"/>
              </a:gs>
              <a:gs pos="83000">
                <a:srgbClr val="3A3A3A"/>
              </a:gs>
              <a:gs pos="100000">
                <a:srgbClr val="3A3A3A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A6A0F-46CD-4882-865D-5D3D2CCA017D}"/>
              </a:ext>
            </a:extLst>
          </p:cNvPr>
          <p:cNvSpPr txBox="1"/>
          <p:nvPr/>
        </p:nvSpPr>
        <p:spPr>
          <a:xfrm>
            <a:off x="-82685" y="1823128"/>
            <a:ext cx="1245626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hashcat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–m 2500 testfile-01.cap rockyou.txt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Cracks WPA hash using specified wordlist</a:t>
            </a:r>
          </a:p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hashcat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–m 2500 –a3 testfile-01.cap ?</a:t>
            </a:r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d?d?d?d?d?d?d?d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Cracks WPA hash using specified mask (8 numbers 0-9)</a:t>
            </a:r>
          </a:p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3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3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Hashcat</a:t>
            </a:r>
            <a:r>
              <a:rPr lang="en-GB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Cheatsheet</a:t>
            </a:r>
            <a:endParaRPr lang="en-GB" sz="3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https://bit.ly/2RbIFTO</a:t>
            </a:r>
          </a:p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4938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Syntax</a:t>
            </a:r>
          </a:p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Use hashcat.net/cap2hccapx to convert you hash to a file that </a:t>
            </a:r>
            <a:r>
              <a:rPr lang="en-GB" sz="32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hashcat</a:t>
            </a:r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 can understand</a:t>
            </a:r>
          </a:p>
          <a:p>
            <a:pPr algn="ctr"/>
            <a:endParaRPr lang="en-US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10800000" algn="r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  <a:ea typeface="Krungthep" charset="-34"/>
              <a:cs typeface="Krungthep" charset="-34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9D712D6-5163-4A4B-BA83-B41A1AB965E1}"/>
              </a:ext>
            </a:extLst>
          </p:cNvPr>
          <p:cNvSpPr/>
          <p:nvPr/>
        </p:nvSpPr>
        <p:spPr>
          <a:xfrm>
            <a:off x="1069177" y="3653553"/>
            <a:ext cx="1554804" cy="418041"/>
          </a:xfrm>
          <a:prstGeom prst="wedgeRectCallout">
            <a:avLst>
              <a:gd name="adj1" fmla="val 34050"/>
              <a:gd name="adj2" fmla="val -67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Attack mode 3 (</a:t>
            </a:r>
            <a:r>
              <a:rPr lang="en-GB" sz="1400" dirty="0" err="1">
                <a:latin typeface="Comic Sans MS" panose="030F0702030302020204" pitchFamily="66" charset="0"/>
              </a:rPr>
              <a:t>bruteforce</a:t>
            </a:r>
            <a:r>
              <a:rPr lang="en-GB" sz="14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F88163B-FA1A-446F-B02B-5C0676EEC258}"/>
              </a:ext>
            </a:extLst>
          </p:cNvPr>
          <p:cNvSpPr/>
          <p:nvPr/>
        </p:nvSpPr>
        <p:spPr>
          <a:xfrm>
            <a:off x="4092101" y="2300422"/>
            <a:ext cx="1306748" cy="714437"/>
          </a:xfrm>
          <a:prstGeom prst="wedgeRectCallout">
            <a:avLst>
              <a:gd name="adj1" fmla="val -50315"/>
              <a:gd name="adj2" fmla="val -70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Converted .</a:t>
            </a:r>
            <a:r>
              <a:rPr lang="en-GB" sz="1400" dirty="0" err="1">
                <a:latin typeface="Comic Sans MS" panose="030F0702030302020204" pitchFamily="66" charset="0"/>
              </a:rPr>
              <a:t>hccapx</a:t>
            </a:r>
            <a:r>
              <a:rPr lang="en-GB" sz="1400" dirty="0">
                <a:latin typeface="Comic Sans MS" panose="030F0702030302020204" pitchFamily="66" charset="0"/>
              </a:rPr>
              <a:t> hash file name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5077118-2A0A-47C5-977B-763B615341A4}"/>
              </a:ext>
            </a:extLst>
          </p:cNvPr>
          <p:cNvSpPr/>
          <p:nvPr/>
        </p:nvSpPr>
        <p:spPr>
          <a:xfrm>
            <a:off x="1708826" y="2502847"/>
            <a:ext cx="1909863" cy="512012"/>
          </a:xfrm>
          <a:prstGeom prst="wedgeRectCallout">
            <a:avLst>
              <a:gd name="adj1" fmla="val 1161"/>
              <a:gd name="adj2" fmla="val -118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Hash type (2500 for WPA/WPA2)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759C511-9704-4864-A9CA-4DAB20EC519A}"/>
              </a:ext>
            </a:extLst>
          </p:cNvPr>
          <p:cNvSpPr/>
          <p:nvPr/>
        </p:nvSpPr>
        <p:spPr>
          <a:xfrm>
            <a:off x="4473105" y="3653554"/>
            <a:ext cx="3411164" cy="1769616"/>
          </a:xfrm>
          <a:prstGeom prst="wedgeRectCallout">
            <a:avLst>
              <a:gd name="adj1" fmla="val -28487"/>
              <a:gd name="adj2" fmla="val -58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Mask. </a:t>
            </a:r>
          </a:p>
          <a:p>
            <a:pPr algn="ctr"/>
            <a:r>
              <a:rPr lang="en-GB" sz="1400" dirty="0">
                <a:latin typeface="Comic Sans MS" panose="030F0702030302020204" pitchFamily="66" charset="0"/>
              </a:rPr>
              <a:t>?d for a number 0-9, </a:t>
            </a:r>
          </a:p>
          <a:p>
            <a:pPr algn="ctr"/>
            <a:r>
              <a:rPr lang="en-GB" sz="1400" dirty="0">
                <a:latin typeface="Comic Sans MS" panose="030F0702030302020204" pitchFamily="66" charset="0"/>
              </a:rPr>
              <a:t>?l for lowercase character</a:t>
            </a:r>
          </a:p>
          <a:p>
            <a:pPr algn="ctr"/>
            <a:r>
              <a:rPr lang="en-GB" sz="1400" dirty="0">
                <a:latin typeface="Comic Sans MS" panose="030F0702030302020204" pitchFamily="66" charset="0"/>
              </a:rPr>
              <a:t>?u for uppercase character</a:t>
            </a:r>
          </a:p>
          <a:p>
            <a:pPr algn="ctr"/>
            <a:r>
              <a:rPr lang="en-GB" sz="1400" dirty="0">
                <a:latin typeface="Comic Sans MS" panose="030F0702030302020204" pitchFamily="66" charset="0"/>
              </a:rPr>
              <a:t>?h for 0-9 and a-f</a:t>
            </a:r>
          </a:p>
          <a:p>
            <a:pPr algn="ctr"/>
            <a:r>
              <a:rPr lang="en-GB" sz="1400" dirty="0">
                <a:latin typeface="Comic Sans MS" panose="030F0702030302020204" pitchFamily="66" charset="0"/>
              </a:rPr>
              <a:t>?H for 0-9 and A-F </a:t>
            </a:r>
          </a:p>
          <a:p>
            <a:pPr algn="ctr"/>
            <a:r>
              <a:rPr lang="en-GB" sz="1400" dirty="0">
                <a:latin typeface="Comic Sans MS" panose="030F0702030302020204" pitchFamily="66" charset="0"/>
              </a:rPr>
              <a:t>?s for special characters </a:t>
            </a:r>
          </a:p>
          <a:p>
            <a:pPr algn="ctr"/>
            <a:r>
              <a:rPr lang="en-GB" sz="1400" dirty="0">
                <a:latin typeface="Comic Sans MS" panose="030F0702030302020204" pitchFamily="66" charset="0"/>
              </a:rPr>
              <a:t>? b for all ASCII characters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9AF5FB2-3441-4F9C-A5AC-172C612B39A5}"/>
              </a:ext>
            </a:extLst>
          </p:cNvPr>
          <p:cNvSpPr/>
          <p:nvPr/>
        </p:nvSpPr>
        <p:spPr>
          <a:xfrm>
            <a:off x="5580432" y="2328686"/>
            <a:ext cx="1948777" cy="823776"/>
          </a:xfrm>
          <a:prstGeom prst="wedgeRectCallout">
            <a:avLst>
              <a:gd name="adj1" fmla="val -42578"/>
              <a:gd name="adj2" fmla="val -71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Specify path of wordlist/dictionary to use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EA12B565-04B8-4AF7-BA25-F138733D3251}"/>
              </a:ext>
            </a:extLst>
          </p:cNvPr>
          <p:cNvSpPr/>
          <p:nvPr/>
        </p:nvSpPr>
        <p:spPr>
          <a:xfrm>
            <a:off x="2966941" y="3710500"/>
            <a:ext cx="1306748" cy="714437"/>
          </a:xfrm>
          <a:prstGeom prst="wedgeRectCallout">
            <a:avLst>
              <a:gd name="adj1" fmla="val -50315"/>
              <a:gd name="adj2" fmla="val -70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Converted .</a:t>
            </a:r>
            <a:r>
              <a:rPr lang="en-GB" sz="1400" dirty="0" err="1">
                <a:latin typeface="Comic Sans MS" panose="030F0702030302020204" pitchFamily="66" charset="0"/>
              </a:rPr>
              <a:t>hccapx</a:t>
            </a:r>
            <a:r>
              <a:rPr lang="en-GB" sz="1400" dirty="0">
                <a:latin typeface="Comic Sans MS" panose="030F0702030302020204" pitchFamily="66" charset="0"/>
              </a:rPr>
              <a:t> hash file name</a:t>
            </a:r>
          </a:p>
        </p:txBody>
      </p:sp>
    </p:spTree>
    <p:extLst>
      <p:ext uri="{BB962C8B-B14F-4D97-AF65-F5344CB8AC3E}">
        <p14:creationId xmlns:p14="http://schemas.microsoft.com/office/powerpoint/2010/main" val="300458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4000">
                <a:srgbClr val="3A3A3A"/>
              </a:gs>
              <a:gs pos="83000">
                <a:srgbClr val="3A3A3A"/>
              </a:gs>
              <a:gs pos="100000">
                <a:srgbClr val="3A3A3A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330" y="5233940"/>
            <a:ext cx="1171968" cy="1365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pcap</a:t>
            </a:r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05291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4000">
                <a:srgbClr val="3A3A3A"/>
              </a:gs>
              <a:gs pos="83000">
                <a:srgbClr val="3A3A3A"/>
              </a:gs>
              <a:gs pos="100000">
                <a:srgbClr val="3A3A3A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330" y="5233940"/>
            <a:ext cx="1171968" cy="1365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97698D-1AC8-4FC0-ABAA-3DDBC3C9AADF}"/>
              </a:ext>
            </a:extLst>
          </p:cNvPr>
          <p:cNvSpPr txBox="1"/>
          <p:nvPr/>
        </p:nvSpPr>
        <p:spPr>
          <a:xfrm>
            <a:off x="1185964" y="1105287"/>
            <a:ext cx="98200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Andromeda</a:t>
            </a:r>
          </a:p>
          <a:p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What was the password for the zip file?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Titan</a:t>
            </a:r>
          </a:p>
          <a:p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It is suspected that an attacker broke into one of our servers. Can you answer our questions using the provided network log? 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What was the IP of the attacker?</a:t>
            </a:r>
          </a:p>
          <a:p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What sort of attack did the attacker perform to try and gain access?</a:t>
            </a:r>
          </a:p>
          <a:p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Was he successful in gaining access to the server?</a:t>
            </a:r>
          </a:p>
          <a:p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If so, what files were accessed or exfiltrated?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05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4000">
                <a:srgbClr val="3A3A3A"/>
              </a:gs>
              <a:gs pos="83000">
                <a:srgbClr val="3A3A3A"/>
              </a:gs>
              <a:gs pos="100000">
                <a:srgbClr val="3A3A3A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330" y="5233940"/>
            <a:ext cx="1171968" cy="1365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Wi-Fi Hacking</a:t>
            </a:r>
          </a:p>
        </p:txBody>
      </p:sp>
    </p:spTree>
    <p:extLst>
      <p:ext uri="{BB962C8B-B14F-4D97-AF65-F5344CB8AC3E}">
        <p14:creationId xmlns:p14="http://schemas.microsoft.com/office/powerpoint/2010/main" val="40441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4000">
                <a:srgbClr val="3A3A3A"/>
              </a:gs>
              <a:gs pos="83000">
                <a:srgbClr val="3A3A3A"/>
              </a:gs>
              <a:gs pos="100000">
                <a:srgbClr val="3A3A3A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330" y="5233940"/>
            <a:ext cx="1171968" cy="1365943"/>
          </a:xfrm>
          <a:prstGeom prst="rect">
            <a:avLst/>
          </a:prstGeom>
        </p:spPr>
      </p:pic>
      <p:pic>
        <p:nvPicPr>
          <p:cNvPr id="2050" name="Picture 2" descr="Image result for no">
            <a:extLst>
              <a:ext uri="{FF2B5EF4-FFF2-40B4-BE49-F238E27FC236}">
                <a16:creationId xmlns:a16="http://schemas.microsoft.com/office/drawing/2014/main" id="{059E0601-3880-4D41-BCD2-5808A4E81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347703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330" y="5233940"/>
            <a:ext cx="1171968" cy="1365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68511" y="1015884"/>
            <a:ext cx="44893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Why?</a:t>
            </a:r>
            <a:endParaRPr 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10800000" algn="r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  <a:ea typeface="Krungthep" charset="-34"/>
              <a:cs typeface="Krungthep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456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4000">
                <a:srgbClr val="3A3A3A"/>
              </a:gs>
              <a:gs pos="83000">
                <a:srgbClr val="3A3A3A"/>
              </a:gs>
              <a:gs pos="100000">
                <a:srgbClr val="3A3A3A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330" y="5233940"/>
            <a:ext cx="1171968" cy="1365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93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Aircrack</a:t>
            </a:r>
            <a:r>
              <a:rPr lang="en-GB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-ng Suite</a:t>
            </a:r>
            <a:endParaRPr 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10800000" algn="r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  <a:ea typeface="Krungthep" charset="-34"/>
              <a:cs typeface="Krungthep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A6A0F-46CD-4882-865D-5D3D2CCA017D}"/>
              </a:ext>
            </a:extLst>
          </p:cNvPr>
          <p:cNvSpPr txBox="1"/>
          <p:nvPr/>
        </p:nvSpPr>
        <p:spPr>
          <a:xfrm>
            <a:off x="205210" y="1521570"/>
            <a:ext cx="83122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Aircrack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is a complete suite of tools to assess </a:t>
            </a:r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WiFi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network security.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It focuses on different areas of </a:t>
            </a:r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WiFi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security: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Monitoring: Packet capture and export of data to text files for further processing by third party tools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Attacking: Replay attacks, </a:t>
            </a:r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deauthentication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, fake access points and others via packet injection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Testing: Checking </a:t>
            </a:r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WiFi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cards and driver capabilities (capture and injection)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Cracking: WEP and WPA PSK (WPA 1 and 2)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All tools are command line which allows for heavy scripting. A lot of GUIs have taken advantage of this feature. It works primarily Linux but also Windows, OS X, FreeBSD, OpenBSD, NetBSD, as well as Solaris and even </a:t>
            </a:r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eComStation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2.</a:t>
            </a:r>
          </a:p>
        </p:txBody>
      </p:sp>
      <p:pic>
        <p:nvPicPr>
          <p:cNvPr id="3075" name="Picture 3" descr="Image result for aircrack-ng suite">
            <a:extLst>
              <a:ext uri="{FF2B5EF4-FFF2-40B4-BE49-F238E27FC236}">
                <a16:creationId xmlns:a16="http://schemas.microsoft.com/office/drawing/2014/main" id="{65474418-CE8E-4DFF-A280-C01BEEAFF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818" l="5310" r="96018">
                        <a14:foregroundMark x1="5752" y1="12727" x2="19912" y2="55455"/>
                        <a14:foregroundMark x1="19912" y1="55455" x2="26106" y2="45455"/>
                        <a14:foregroundMark x1="19912" y1="34545" x2="16372" y2="20000"/>
                        <a14:foregroundMark x1="42035" y1="52727" x2="42035" y2="52727"/>
                        <a14:foregroundMark x1="52655" y1="45455" x2="52655" y2="45455"/>
                        <a14:foregroundMark x1="62832" y1="45455" x2="62832" y2="45455"/>
                        <a14:foregroundMark x1="69027" y1="51818" x2="69027" y2="51818"/>
                        <a14:foregroundMark x1="78761" y1="48182" x2="78761" y2="48182"/>
                        <a14:foregroundMark x1="84071" y1="50000" x2="84071" y2="50000"/>
                        <a14:foregroundMark x1="92478" y1="52727" x2="92478" y2="52727"/>
                        <a14:foregroundMark x1="96018" y1="68182" x2="96018" y2="68182"/>
                        <a14:foregroundMark x1="8407" y1="40000" x2="18142" y2="61818"/>
                        <a14:foregroundMark x1="25664" y1="91818" x2="25664" y2="91818"/>
                        <a14:backgroundMark x1="43363" y1="48182" x2="43363" y2="48182"/>
                        <a14:backgroundMark x1="51770" y1="51818" x2="51770" y2="51818"/>
                        <a14:backgroundMark x1="53982" y1="44545" x2="53982" y2="44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78" y="1352237"/>
            <a:ext cx="21526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Image result for wifi">
            <a:extLst>
              <a:ext uri="{FF2B5EF4-FFF2-40B4-BE49-F238E27FC236}">
                <a16:creationId xmlns:a16="http://schemas.microsoft.com/office/drawing/2014/main" id="{BD22D241-F12C-4828-9C66-9AA1057CE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112" y="4225013"/>
            <a:ext cx="2012744" cy="119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Image result for alfa card">
            <a:extLst>
              <a:ext uri="{FF2B5EF4-FFF2-40B4-BE49-F238E27FC236}">
                <a16:creationId xmlns:a16="http://schemas.microsoft.com/office/drawing/2014/main" id="{17601C47-FB86-4EC4-827C-BD5946B58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78" y="2030453"/>
            <a:ext cx="2374360" cy="2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5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4000">
                <a:srgbClr val="3A3A3A"/>
              </a:gs>
              <a:gs pos="83000">
                <a:srgbClr val="3A3A3A"/>
              </a:gs>
              <a:gs pos="100000">
                <a:srgbClr val="3A3A3A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330" y="5233940"/>
            <a:ext cx="1171968" cy="1365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5892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Usage</a:t>
            </a:r>
            <a:endParaRPr 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10800000" algn="r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  <a:ea typeface="Krungthep" charset="-34"/>
              <a:cs typeface="Krungthep" charset="-34"/>
            </a:endParaRPr>
          </a:p>
        </p:txBody>
      </p:sp>
      <p:pic>
        <p:nvPicPr>
          <p:cNvPr id="3075" name="Picture 3" descr="Image result for aircrack-ng suite">
            <a:extLst>
              <a:ext uri="{FF2B5EF4-FFF2-40B4-BE49-F238E27FC236}">
                <a16:creationId xmlns:a16="http://schemas.microsoft.com/office/drawing/2014/main" id="{65474418-CE8E-4DFF-A280-C01BEEAFF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818" l="5310" r="96018">
                        <a14:foregroundMark x1="5752" y1="12727" x2="19912" y2="55455"/>
                        <a14:foregroundMark x1="19912" y1="55455" x2="26106" y2="45455"/>
                        <a14:foregroundMark x1="19912" y1="34545" x2="16372" y2="20000"/>
                        <a14:foregroundMark x1="42035" y1="52727" x2="42035" y2="52727"/>
                        <a14:foregroundMark x1="52655" y1="45455" x2="52655" y2="45455"/>
                        <a14:foregroundMark x1="62832" y1="45455" x2="62832" y2="45455"/>
                        <a14:foregroundMark x1="69027" y1="51818" x2="69027" y2="51818"/>
                        <a14:foregroundMark x1="78761" y1="48182" x2="78761" y2="48182"/>
                        <a14:foregroundMark x1="84071" y1="50000" x2="84071" y2="50000"/>
                        <a14:foregroundMark x1="92478" y1="52727" x2="92478" y2="52727"/>
                        <a14:foregroundMark x1="96018" y1="68182" x2="96018" y2="68182"/>
                        <a14:foregroundMark x1="8407" y1="40000" x2="18142" y2="61818"/>
                        <a14:foregroundMark x1="25664" y1="91818" x2="25664" y2="91818"/>
                        <a14:backgroundMark x1="43363" y1="48182" x2="43363" y2="48182"/>
                        <a14:backgroundMark x1="51770" y1="51818" x2="51770" y2="51818"/>
                        <a14:backgroundMark x1="53982" y1="44545" x2="53982" y2="44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78" y="1352237"/>
            <a:ext cx="21526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Image result for wifi">
            <a:extLst>
              <a:ext uri="{FF2B5EF4-FFF2-40B4-BE49-F238E27FC236}">
                <a16:creationId xmlns:a16="http://schemas.microsoft.com/office/drawing/2014/main" id="{BD22D241-F12C-4828-9C66-9AA1057CE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112" y="4225013"/>
            <a:ext cx="2012744" cy="119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Image result for alfa card">
            <a:extLst>
              <a:ext uri="{FF2B5EF4-FFF2-40B4-BE49-F238E27FC236}">
                <a16:creationId xmlns:a16="http://schemas.microsoft.com/office/drawing/2014/main" id="{17601C47-FB86-4EC4-827C-BD5946B58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78" y="2030453"/>
            <a:ext cx="2374360" cy="2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2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4000">
                <a:srgbClr val="3A3A3A"/>
              </a:gs>
              <a:gs pos="83000">
                <a:srgbClr val="3A3A3A"/>
              </a:gs>
              <a:gs pos="100000">
                <a:srgbClr val="3A3A3A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A6A0F-46CD-4882-865D-5D3D2CCA017D}"/>
              </a:ext>
            </a:extLst>
          </p:cNvPr>
          <p:cNvSpPr txBox="1"/>
          <p:nvPr/>
        </p:nvSpPr>
        <p:spPr>
          <a:xfrm>
            <a:off x="205208" y="163562"/>
            <a:ext cx="33599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iwconfig</a:t>
            </a:r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airmon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start wlan0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aireplay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-9 wlan0mon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6BC928D-9AB6-43E0-BD0F-8BFA7912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8" y="490038"/>
            <a:ext cx="3535672" cy="1358008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7CEE59-F988-4AF8-9B2A-51F61C986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73" y="2425718"/>
            <a:ext cx="3319058" cy="2367113"/>
          </a:xfrm>
          <a:prstGeom prst="rect">
            <a:avLst/>
          </a:prstGeom>
        </p:spPr>
      </p:pic>
      <p:pic>
        <p:nvPicPr>
          <p:cNvPr id="11" name="Picture 10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910BF387-2FC1-4355-B96F-C6D44337C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99" y="5171392"/>
            <a:ext cx="3319058" cy="1675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00CC4C-4C0B-4BDD-AEFD-FBEEB2032DEF}"/>
              </a:ext>
            </a:extLst>
          </p:cNvPr>
          <p:cNvSpPr txBox="1"/>
          <p:nvPr/>
        </p:nvSpPr>
        <p:spPr>
          <a:xfrm>
            <a:off x="3782737" y="50327"/>
            <a:ext cx="45490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airodump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wlan0mon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airodump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–w </a:t>
            </a:r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testfile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–-</a:t>
            </a:r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bssid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94:65:2D:84:9B: –c 11 wlan0mon</a:t>
            </a:r>
          </a:p>
          <a:p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*WPA Handshake*</a:t>
            </a:r>
          </a:p>
          <a:p>
            <a:endParaRPr lang="en-GB" dirty="0"/>
          </a:p>
        </p:txBody>
      </p:sp>
      <p:pic>
        <p:nvPicPr>
          <p:cNvPr id="14" name="Picture 1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B6D34983-4532-44F3-8F91-8A91532CB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771" y="375026"/>
            <a:ext cx="4633250" cy="4301961"/>
          </a:xfrm>
          <a:prstGeom prst="rect">
            <a:avLst/>
          </a:prstGeom>
        </p:spPr>
      </p:pic>
      <p:pic>
        <p:nvPicPr>
          <p:cNvPr id="16" name="Picture 15" descr="A black screen with text&#10;&#10;Description generated with very high confidence">
            <a:extLst>
              <a:ext uri="{FF2B5EF4-FFF2-40B4-BE49-F238E27FC236}">
                <a16:creationId xmlns:a16="http://schemas.microsoft.com/office/drawing/2014/main" id="{79C25BF6-2C59-4F2D-A677-10F4567B2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0257" y="5686240"/>
            <a:ext cx="3641286" cy="909269"/>
          </a:xfrm>
          <a:prstGeom prst="rect">
            <a:avLst/>
          </a:prstGeom>
        </p:spPr>
      </p:pic>
      <p:pic>
        <p:nvPicPr>
          <p:cNvPr id="18" name="Picture 17" descr="A black and silver text on a screen&#10;&#10;Description generated with very high confidence">
            <a:extLst>
              <a:ext uri="{FF2B5EF4-FFF2-40B4-BE49-F238E27FC236}">
                <a16:creationId xmlns:a16="http://schemas.microsoft.com/office/drawing/2014/main" id="{59B37086-9D9C-4163-916F-A4C4A610F4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8148"/>
          <a:stretch/>
        </p:blipFill>
        <p:spPr>
          <a:xfrm>
            <a:off x="3710257" y="6595509"/>
            <a:ext cx="3907042" cy="1941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734ECD-301C-4695-87B1-798ADE1E97C7}"/>
              </a:ext>
            </a:extLst>
          </p:cNvPr>
          <p:cNvSpPr txBox="1"/>
          <p:nvPr/>
        </p:nvSpPr>
        <p:spPr>
          <a:xfrm>
            <a:off x="8581923" y="50327"/>
            <a:ext cx="3528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airmon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stop wlan0mon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aircrack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–w /root/Desktop/wordlists/rockyou.txt testfile-01.cap</a:t>
            </a:r>
          </a:p>
          <a:p>
            <a:endParaRPr lang="en-GB" dirty="0"/>
          </a:p>
        </p:txBody>
      </p:sp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C899918-19AC-440F-8754-C06A814C0B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1923" y="490038"/>
            <a:ext cx="3452813" cy="881063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F1531E-68EC-42C6-9981-D92714D559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6055" y="2618508"/>
            <a:ext cx="3430956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8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4000">
                <a:srgbClr val="3A3A3A"/>
              </a:gs>
              <a:gs pos="83000">
                <a:srgbClr val="3A3A3A"/>
              </a:gs>
              <a:gs pos="100000">
                <a:srgbClr val="3A3A3A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A6A0F-46CD-4882-865D-5D3D2CCA017D}"/>
              </a:ext>
            </a:extLst>
          </p:cNvPr>
          <p:cNvSpPr txBox="1"/>
          <p:nvPr/>
        </p:nvSpPr>
        <p:spPr>
          <a:xfrm>
            <a:off x="38911" y="991413"/>
            <a:ext cx="123346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iwconfig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Shows current wireless interface info</a:t>
            </a:r>
          </a:p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airmon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start </a:t>
            </a:r>
            <a:r>
              <a:rPr lang="en-GB" dirty="0">
                <a:solidFill>
                  <a:srgbClr val="FFFF00"/>
                </a:solidFill>
                <a:latin typeface="Comic Sans MS" panose="030F0702030302020204" pitchFamily="66" charset="0"/>
              </a:rPr>
              <a:t>wlan0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Puts your wireless interface into monitor mode</a:t>
            </a:r>
          </a:p>
          <a:p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aireplay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-9 </a:t>
            </a:r>
            <a:r>
              <a:rPr lang="en-GB" dirty="0">
                <a:solidFill>
                  <a:srgbClr val="FFFF00"/>
                </a:solidFill>
                <a:latin typeface="Comic Sans MS" panose="030F0702030302020204" pitchFamily="66" charset="0"/>
              </a:rPr>
              <a:t>wlan0mon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Conducts an injection test with your wireless interface</a:t>
            </a:r>
          </a:p>
          <a:p>
            <a:endParaRPr lang="en-GB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mic Sans MS" panose="030F0702030302020204" pitchFamily="66" charset="0"/>
              </a:rPr>
              <a:t>Injection is working!</a:t>
            </a:r>
          </a:p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airodump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</a:t>
            </a:r>
            <a:r>
              <a:rPr lang="en-GB" dirty="0">
                <a:solidFill>
                  <a:srgbClr val="FFFF00"/>
                </a:solidFill>
                <a:latin typeface="Comic Sans MS" panose="030F0702030302020204" pitchFamily="66" charset="0"/>
              </a:rPr>
              <a:t>wlan0mon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Dumps all wireless network info using your interface</a:t>
            </a:r>
          </a:p>
          <a:p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airodump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–w </a:t>
            </a:r>
            <a:r>
              <a:rPr lang="en-GB" dirty="0" err="1">
                <a:solidFill>
                  <a:srgbClr val="FFFF00"/>
                </a:solidFill>
                <a:latin typeface="Comic Sans MS" panose="030F0702030302020204" pitchFamily="66" charset="0"/>
              </a:rPr>
              <a:t>testfile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–-</a:t>
            </a:r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bssid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Comic Sans MS" panose="030F0702030302020204" pitchFamily="66" charset="0"/>
              </a:rPr>
              <a:t>94:65:2D:84:9B 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–c </a:t>
            </a:r>
            <a:r>
              <a:rPr lang="en-GB" dirty="0">
                <a:solidFill>
                  <a:srgbClr val="FFFF00"/>
                </a:solidFill>
                <a:latin typeface="Comic Sans MS" panose="030F0702030302020204" pitchFamily="66" charset="0"/>
              </a:rPr>
              <a:t>11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Comic Sans MS" panose="030F0702030302020204" pitchFamily="66" charset="0"/>
              </a:rPr>
              <a:t>wlan0mon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Dumps details of network to specified file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mic Sans MS" panose="030F0702030302020204" pitchFamily="66" charset="0"/>
              </a:rPr>
              <a:t>WPA Handshake:</a:t>
            </a:r>
          </a:p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airmon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stop </a:t>
            </a:r>
            <a:r>
              <a:rPr lang="en-GB" dirty="0">
                <a:solidFill>
                  <a:srgbClr val="FFFF00"/>
                </a:solidFill>
                <a:latin typeface="Comic Sans MS" panose="030F0702030302020204" pitchFamily="66" charset="0"/>
              </a:rPr>
              <a:t>wlan0mon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Puts your wireless interface out of monitor mode</a:t>
            </a:r>
          </a:p>
          <a:p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GB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aircrack</a:t>
            </a:r>
            <a:r>
              <a:rPr lang="en-GB" dirty="0">
                <a:solidFill>
                  <a:schemeClr val="bg1"/>
                </a:solidFill>
                <a:latin typeface="Comic Sans MS" panose="030F0702030302020204" pitchFamily="66" charset="0"/>
              </a:rPr>
              <a:t>-ng –w </a:t>
            </a:r>
            <a:r>
              <a:rPr lang="en-GB" dirty="0">
                <a:solidFill>
                  <a:srgbClr val="FFFF00"/>
                </a:solidFill>
                <a:latin typeface="Comic Sans MS" panose="030F0702030302020204" pitchFamily="66" charset="0"/>
              </a:rPr>
              <a:t>/root/Desktop/wordlists/rockyou.txt testfile-01.cap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Cracks the hash captured with the wordlist</a:t>
            </a:r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endParaRPr lang="en-GB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mic Sans MS" panose="030F0702030302020204" pitchFamily="66" charset="0"/>
              </a:rPr>
              <a:t>KEY FOUND!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9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Syntax</a:t>
            </a:r>
            <a:endParaRPr 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10800000" algn="r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  <a:ea typeface="Krungthep" charset="-34"/>
              <a:cs typeface="Krungthep" charset="-34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9D712D6-5163-4A4B-BA83-B41A1AB965E1}"/>
              </a:ext>
            </a:extLst>
          </p:cNvPr>
          <p:cNvSpPr/>
          <p:nvPr/>
        </p:nvSpPr>
        <p:spPr>
          <a:xfrm>
            <a:off x="248056" y="2512156"/>
            <a:ext cx="1554804" cy="418041"/>
          </a:xfrm>
          <a:prstGeom prst="wedgeRectCallout">
            <a:avLst>
              <a:gd name="adj1" fmla="val 34050"/>
              <a:gd name="adj2" fmla="val -67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Attack mode 9 (injection test)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77CB175-646C-4264-8395-404643163DC7}"/>
              </a:ext>
            </a:extLst>
          </p:cNvPr>
          <p:cNvSpPr/>
          <p:nvPr/>
        </p:nvSpPr>
        <p:spPr>
          <a:xfrm>
            <a:off x="209204" y="4451209"/>
            <a:ext cx="2999243" cy="276330"/>
          </a:xfrm>
          <a:prstGeom prst="wedgeRectCallout">
            <a:avLst>
              <a:gd name="adj1" fmla="val 10105"/>
              <a:gd name="adj2" fmla="val -93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Write to filename you choose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69F24F9-407F-4DD6-B9D9-7EA6A4768058}"/>
              </a:ext>
            </a:extLst>
          </p:cNvPr>
          <p:cNvSpPr/>
          <p:nvPr/>
        </p:nvSpPr>
        <p:spPr>
          <a:xfrm>
            <a:off x="3886201" y="4380353"/>
            <a:ext cx="5359940" cy="418041"/>
          </a:xfrm>
          <a:prstGeom prst="wedgeRectCallout">
            <a:avLst>
              <a:gd name="adj1" fmla="val -44210"/>
              <a:gd name="adj2" fmla="val -5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Dump details of network with BSSID </a:t>
            </a:r>
            <a:r>
              <a:rPr lang="en-GB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shown from </a:t>
            </a:r>
            <a:r>
              <a:rPr lang="en-GB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airodump</a:t>
            </a:r>
            <a:r>
              <a:rPr lang="en-GB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 and with channel from </a:t>
            </a:r>
            <a:r>
              <a:rPr lang="en-GB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airodump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F88163B-FA1A-446F-B02B-5C0676EEC258}"/>
              </a:ext>
            </a:extLst>
          </p:cNvPr>
          <p:cNvSpPr/>
          <p:nvPr/>
        </p:nvSpPr>
        <p:spPr>
          <a:xfrm>
            <a:off x="2650786" y="2513033"/>
            <a:ext cx="3628417" cy="218165"/>
          </a:xfrm>
          <a:prstGeom prst="wedgeRectCallout">
            <a:avLst>
              <a:gd name="adj1" fmla="val -50315"/>
              <a:gd name="adj2" fmla="val -101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Use wireless interface created earlier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5077118-2A0A-47C5-977B-763B615341A4}"/>
              </a:ext>
            </a:extLst>
          </p:cNvPr>
          <p:cNvSpPr/>
          <p:nvPr/>
        </p:nvSpPr>
        <p:spPr>
          <a:xfrm>
            <a:off x="1708826" y="1671132"/>
            <a:ext cx="3305783" cy="276330"/>
          </a:xfrm>
          <a:prstGeom prst="wedgeRectCallout">
            <a:avLst>
              <a:gd name="adj1" fmla="val -31470"/>
              <a:gd name="adj2" fmla="val -83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Desired interface name (alfa card)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759C511-9704-4864-A9CA-4DAB20EC519A}"/>
              </a:ext>
            </a:extLst>
          </p:cNvPr>
          <p:cNvSpPr/>
          <p:nvPr/>
        </p:nvSpPr>
        <p:spPr>
          <a:xfrm>
            <a:off x="1904999" y="3556577"/>
            <a:ext cx="5359940" cy="340594"/>
          </a:xfrm>
          <a:prstGeom prst="wedgeRectCallout">
            <a:avLst>
              <a:gd name="adj1" fmla="val -45289"/>
              <a:gd name="adj2" fmla="val -73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Use wireless interface created earlier (wlan0mon, mon0 etc.)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E9154C2-A9CB-4A1A-B9EC-8578FD88245B}"/>
              </a:ext>
            </a:extLst>
          </p:cNvPr>
          <p:cNvSpPr/>
          <p:nvPr/>
        </p:nvSpPr>
        <p:spPr>
          <a:xfrm>
            <a:off x="2277893" y="5457466"/>
            <a:ext cx="3628417" cy="218165"/>
          </a:xfrm>
          <a:prstGeom prst="wedgeRectCallout">
            <a:avLst>
              <a:gd name="adj1" fmla="val -33827"/>
              <a:gd name="adj2" fmla="val -66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Use wireless interface created earlier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9AF5FB2-3441-4F9C-A5AC-172C612B39A5}"/>
              </a:ext>
            </a:extLst>
          </p:cNvPr>
          <p:cNvSpPr/>
          <p:nvPr/>
        </p:nvSpPr>
        <p:spPr>
          <a:xfrm>
            <a:off x="1645594" y="6100972"/>
            <a:ext cx="3826215" cy="218165"/>
          </a:xfrm>
          <a:prstGeom prst="wedgeRectCallout">
            <a:avLst>
              <a:gd name="adj1" fmla="val -50315"/>
              <a:gd name="adj2" fmla="val -101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Specify path of wordlist/dictionary to use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58DB8A-9556-4A97-859C-E8CD77C8A215}"/>
              </a:ext>
            </a:extLst>
          </p:cNvPr>
          <p:cNvSpPr/>
          <p:nvPr/>
        </p:nvSpPr>
        <p:spPr>
          <a:xfrm>
            <a:off x="6206247" y="6120138"/>
            <a:ext cx="3628417" cy="218165"/>
          </a:xfrm>
          <a:prstGeom prst="wedgeRectCallout">
            <a:avLst>
              <a:gd name="adj1" fmla="val -34363"/>
              <a:gd name="adj2" fmla="val -110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mic Sans MS" panose="030F0702030302020204" pitchFamily="66" charset="0"/>
              </a:rPr>
              <a:t>Specify .cap file to crack created earlier</a:t>
            </a:r>
          </a:p>
        </p:txBody>
      </p:sp>
    </p:spTree>
    <p:extLst>
      <p:ext uri="{BB962C8B-B14F-4D97-AF65-F5344CB8AC3E}">
        <p14:creationId xmlns:p14="http://schemas.microsoft.com/office/powerpoint/2010/main" val="364397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4000">
                <a:srgbClr val="3A3A3A"/>
              </a:gs>
              <a:gs pos="83000">
                <a:srgbClr val="3A3A3A"/>
              </a:gs>
              <a:gs pos="100000">
                <a:srgbClr val="3A3A3A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https://www.cheatography.com/itnetsec/cheat-sheets/aircrack-ng-suite/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330" y="5233940"/>
            <a:ext cx="1171968" cy="1365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F682C-7AE3-46EF-B598-FFD0558B462B}"/>
              </a:ext>
            </a:extLst>
          </p:cNvPr>
          <p:cNvSpPr txBox="1"/>
          <p:nvPr/>
        </p:nvSpPr>
        <p:spPr>
          <a:xfrm>
            <a:off x="0" y="18837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Aircrack</a:t>
            </a:r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-ng </a:t>
            </a:r>
            <a:r>
              <a:rPr lang="en-US" sz="48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10800000" algn="r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Krungthep" charset="-34"/>
                <a:cs typeface="Krungthep" charset="-34"/>
              </a:rPr>
              <a:t>Cheatsheet</a:t>
            </a:r>
            <a:endParaRPr lang="en-US" sz="48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10800000" algn="r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  <a:ea typeface="Krungthep" charset="-34"/>
              <a:cs typeface="Krungthep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931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4357</TotalTime>
  <Words>961</Words>
  <Application>Microsoft Office PowerPoint</Application>
  <PresentationFormat>Widescreen</PresentationFormat>
  <Paragraphs>250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Krungthep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Arron O'Neill</cp:lastModifiedBy>
  <cp:revision>81</cp:revision>
  <dcterms:created xsi:type="dcterms:W3CDTF">2018-05-13T11:45:40Z</dcterms:created>
  <dcterms:modified xsi:type="dcterms:W3CDTF">2018-10-25T00:59:30Z</dcterms:modified>
</cp:coreProperties>
</file>