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1" r:id="rId4"/>
  </p:sldMasterIdLst>
  <p:notesMasterIdLst>
    <p:notesMasterId r:id="rId37"/>
  </p:notesMasterIdLst>
  <p:handoutMasterIdLst>
    <p:handoutMasterId r:id="rId38"/>
  </p:handoutMasterIdLst>
  <p:sldIdLst>
    <p:sldId id="256" r:id="rId5"/>
    <p:sldId id="289" r:id="rId6"/>
    <p:sldId id="290" r:id="rId7"/>
    <p:sldId id="297" r:id="rId8"/>
    <p:sldId id="292" r:id="rId9"/>
    <p:sldId id="303" r:id="rId10"/>
    <p:sldId id="300" r:id="rId11"/>
    <p:sldId id="302" r:id="rId12"/>
    <p:sldId id="301" r:id="rId13"/>
    <p:sldId id="317" r:id="rId14"/>
    <p:sldId id="318" r:id="rId15"/>
    <p:sldId id="306" r:id="rId16"/>
    <p:sldId id="319" r:id="rId17"/>
    <p:sldId id="308" r:id="rId18"/>
    <p:sldId id="333" r:id="rId19"/>
    <p:sldId id="334" r:id="rId20"/>
    <p:sldId id="298" r:id="rId21"/>
    <p:sldId id="320" r:id="rId22"/>
    <p:sldId id="335" r:id="rId23"/>
    <p:sldId id="321" r:id="rId24"/>
    <p:sldId id="324" r:id="rId25"/>
    <p:sldId id="323" r:id="rId26"/>
    <p:sldId id="293" r:id="rId27"/>
    <p:sldId id="327" r:id="rId28"/>
    <p:sldId id="328" r:id="rId29"/>
    <p:sldId id="329" r:id="rId30"/>
    <p:sldId id="330" r:id="rId31"/>
    <p:sldId id="336" r:id="rId32"/>
    <p:sldId id="294" r:id="rId33"/>
    <p:sldId id="295" r:id="rId34"/>
    <p:sldId id="271" r:id="rId35"/>
    <p:sldId id="33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7" autoAdjust="0"/>
    <p:restoredTop sz="90655" autoAdjust="0"/>
  </p:normalViewPr>
  <p:slideViewPr>
    <p:cSldViewPr snapToGrid="0">
      <p:cViewPr varScale="1">
        <p:scale>
          <a:sx n="100" d="100"/>
          <a:sy n="100" d="100"/>
        </p:scale>
        <p:origin x="156" y="9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385929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3907492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9070105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53182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3866058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835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72171920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2323213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34226557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18516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54212555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7218248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0824015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5641912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9995943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8696954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243133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
        <p:nvSpPr>
          <p:cNvPr id="5" name="Date Placeholder 4"/>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343092938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79511019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649" r:id="rId18"/>
    <p:sldLayoutId id="2147483671" r:id="rId1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4009D2-F257-5B4E-F2CB-30EA80EA8E4D}"/>
              </a:ext>
            </a:extLst>
          </p:cNvPr>
          <p:cNvPicPr>
            <a:picLocks noChangeAspect="1"/>
          </p:cNvPicPr>
          <p:nvPr/>
        </p:nvPicPr>
        <p:blipFill rotWithShape="1">
          <a:blip r:embed="rId3"/>
          <a:srcRect t="16476" r="3" b="19707"/>
          <a:stretch/>
        </p:blipFill>
        <p:spPr>
          <a:xfrm>
            <a:off x="1933576" y="1492250"/>
            <a:ext cx="8048624" cy="4406040"/>
          </a:xfrm>
          <a:prstGeom prst="rect">
            <a:avLst/>
          </a:prstGeom>
          <a:noFill/>
        </p:spPr>
      </p:pic>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3114675" y="209550"/>
            <a:ext cx="5300663" cy="1181100"/>
          </a:xfrm>
        </p:spPr>
        <p:txBody>
          <a:bodyPr anchor="b">
            <a:normAutofit fontScale="90000"/>
          </a:bodyPr>
          <a:lstStyle/>
          <a:p>
            <a:pPr algn="ctr"/>
            <a:r>
              <a:rPr lang="en-US" sz="3200" b="1" dirty="0"/>
              <a:t>Bank Marketing Campaign</a:t>
            </a:r>
            <a:br>
              <a:rPr lang="en-US" sz="3200" b="1" dirty="0"/>
            </a:br>
            <a:r>
              <a:rPr lang="en-US" sz="1600" b="1" dirty="0"/>
              <a:t>Predictive Analysis</a:t>
            </a:r>
            <a:endParaRPr lang="en-US" sz="1600" dirty="0"/>
          </a:p>
        </p:txBody>
      </p:sp>
      <p:sp>
        <p:nvSpPr>
          <p:cNvPr id="8" name="Slide Number Placeholder 3">
            <a:extLst>
              <a:ext uri="{FF2B5EF4-FFF2-40B4-BE49-F238E27FC236}">
                <a16:creationId xmlns:a16="http://schemas.microsoft.com/office/drawing/2014/main" id="{06D810B0-8763-4FDD-96AA-49080D4EB05E}"/>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1</a:t>
            </a:fld>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608728" y="185392"/>
            <a:ext cx="8596668" cy="670560"/>
          </a:xfrm>
        </p:spPr>
        <p:txBody>
          <a:bodyPr/>
          <a:lstStyle/>
          <a:p>
            <a:r>
              <a:rPr lang="en-US" dirty="0"/>
              <a:t>EDA :Categorical Features</a:t>
            </a:r>
          </a:p>
        </p:txBody>
      </p:sp>
      <p:sp>
        <p:nvSpPr>
          <p:cNvPr id="3" name="Content Placeholder 2">
            <a:extLst>
              <a:ext uri="{FF2B5EF4-FFF2-40B4-BE49-F238E27FC236}">
                <a16:creationId xmlns:a16="http://schemas.microsoft.com/office/drawing/2014/main" id="{B66D1478-7BA9-A0B7-7CEE-6FD8B60F1430}"/>
              </a:ext>
            </a:extLst>
          </p:cNvPr>
          <p:cNvSpPr>
            <a:spLocks noGrp="1"/>
          </p:cNvSpPr>
          <p:nvPr>
            <p:ph idx="1"/>
          </p:nvPr>
        </p:nvSpPr>
        <p:spPr>
          <a:xfrm>
            <a:off x="608728" y="795699"/>
            <a:ext cx="9152466" cy="406861"/>
          </a:xfrm>
        </p:spPr>
        <p:txBody>
          <a:bodyPr/>
          <a:lstStyle/>
          <a:p>
            <a:pPr marL="0" indent="0" algn="ctr">
              <a:buNone/>
            </a:pPr>
            <a:r>
              <a:rPr lang="en-US" b="1" dirty="0"/>
              <a:t>Job</a:t>
            </a:r>
          </a:p>
          <a:p>
            <a:pPr>
              <a:buFont typeface="Arial" panose="020B0604020202020204" pitchFamily="34" charset="0"/>
              <a:buChar char="•"/>
            </a:pPr>
            <a:endParaRPr lang="en-US" b="1" dirty="0"/>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10</a:t>
            </a:fld>
            <a:endParaRPr lang="en-US" dirty="0"/>
          </a:p>
        </p:txBody>
      </p:sp>
      <p:pic>
        <p:nvPicPr>
          <p:cNvPr id="7" name="Picture 6">
            <a:extLst>
              <a:ext uri="{FF2B5EF4-FFF2-40B4-BE49-F238E27FC236}">
                <a16:creationId xmlns:a16="http://schemas.microsoft.com/office/drawing/2014/main" id="{BA0E9F05-D19C-54BE-CF4F-2AE3B4AB718F}"/>
              </a:ext>
            </a:extLst>
          </p:cNvPr>
          <p:cNvPicPr>
            <a:picLocks noChangeAspect="1"/>
          </p:cNvPicPr>
          <p:nvPr/>
        </p:nvPicPr>
        <p:blipFill>
          <a:blip r:embed="rId2"/>
          <a:stretch>
            <a:fillRect/>
          </a:stretch>
        </p:blipFill>
        <p:spPr>
          <a:xfrm>
            <a:off x="608728" y="1202560"/>
            <a:ext cx="6373097" cy="2717131"/>
          </a:xfrm>
          <a:prstGeom prst="rect">
            <a:avLst/>
          </a:prstGeom>
        </p:spPr>
      </p:pic>
      <p:pic>
        <p:nvPicPr>
          <p:cNvPr id="9" name="Picture 8">
            <a:extLst>
              <a:ext uri="{FF2B5EF4-FFF2-40B4-BE49-F238E27FC236}">
                <a16:creationId xmlns:a16="http://schemas.microsoft.com/office/drawing/2014/main" id="{C5FE5971-93B1-57EB-862B-1BEF03ABE652}"/>
              </a:ext>
            </a:extLst>
          </p:cNvPr>
          <p:cNvPicPr>
            <a:picLocks noChangeAspect="1"/>
          </p:cNvPicPr>
          <p:nvPr/>
        </p:nvPicPr>
        <p:blipFill>
          <a:blip r:embed="rId3"/>
          <a:stretch>
            <a:fillRect/>
          </a:stretch>
        </p:blipFill>
        <p:spPr>
          <a:xfrm>
            <a:off x="608728" y="4008496"/>
            <a:ext cx="6373097" cy="2388466"/>
          </a:xfrm>
          <a:prstGeom prst="rect">
            <a:avLst/>
          </a:prstGeom>
        </p:spPr>
      </p:pic>
      <p:sp>
        <p:nvSpPr>
          <p:cNvPr id="10" name="TextBox 9">
            <a:extLst>
              <a:ext uri="{FF2B5EF4-FFF2-40B4-BE49-F238E27FC236}">
                <a16:creationId xmlns:a16="http://schemas.microsoft.com/office/drawing/2014/main" id="{4A873A95-FC00-9323-0348-24492DCA6D0A}"/>
              </a:ext>
            </a:extLst>
          </p:cNvPr>
          <p:cNvSpPr txBox="1"/>
          <p:nvPr/>
        </p:nvSpPr>
        <p:spPr>
          <a:xfrm>
            <a:off x="7115174" y="1243138"/>
            <a:ext cx="3195121" cy="4780796"/>
          </a:xfrm>
          <a:prstGeom prst="rect">
            <a:avLst/>
          </a:prstGeom>
          <a:noFill/>
        </p:spPr>
        <p:txBody>
          <a:bodyPr wrap="square">
            <a:spAutoFit/>
          </a:bodyPr>
          <a:lstStyle/>
          <a:p>
            <a:pPr marL="342900" indent="-342900">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Majority of people who opened deposits are in management and technical positions.</a:t>
            </a:r>
          </a:p>
          <a:p>
            <a:pPr marL="342900" indent="-342900">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Within each job category, students and retired people showed the highest interests (29% and 23%)</a:t>
            </a:r>
          </a:p>
          <a:p>
            <a:pPr marL="342900" indent="-342900">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Blue-collar and  entrepreneurship have the top 2 high rejection rate (93% and 92%), followed by housemaids and people in services</a:t>
            </a:r>
          </a:p>
        </p:txBody>
      </p:sp>
    </p:spTree>
    <p:extLst>
      <p:ext uri="{BB962C8B-B14F-4D97-AF65-F5344CB8AC3E}">
        <p14:creationId xmlns:p14="http://schemas.microsoft.com/office/powerpoint/2010/main" val="278308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677334" y="352207"/>
            <a:ext cx="8596668" cy="670560"/>
          </a:xfrm>
        </p:spPr>
        <p:txBody>
          <a:bodyPr/>
          <a:lstStyle/>
          <a:p>
            <a:r>
              <a:rPr lang="en-US" dirty="0"/>
              <a:t>EDA</a:t>
            </a:r>
          </a:p>
        </p:txBody>
      </p:sp>
      <p:sp>
        <p:nvSpPr>
          <p:cNvPr id="3" name="Content Placeholder 2">
            <a:extLst>
              <a:ext uri="{FF2B5EF4-FFF2-40B4-BE49-F238E27FC236}">
                <a16:creationId xmlns:a16="http://schemas.microsoft.com/office/drawing/2014/main" id="{B66D1478-7BA9-A0B7-7CEE-6FD8B60F1430}"/>
              </a:ext>
            </a:extLst>
          </p:cNvPr>
          <p:cNvSpPr>
            <a:spLocks noGrp="1"/>
          </p:cNvSpPr>
          <p:nvPr>
            <p:ph idx="1"/>
          </p:nvPr>
        </p:nvSpPr>
        <p:spPr>
          <a:xfrm>
            <a:off x="677334" y="958472"/>
            <a:ext cx="9152466" cy="440055"/>
          </a:xfrm>
        </p:spPr>
        <p:txBody>
          <a:bodyPr/>
          <a:lstStyle/>
          <a:p>
            <a:pPr marL="0" indent="0" algn="ctr">
              <a:buNone/>
            </a:pPr>
            <a:r>
              <a:rPr lang="en-US" b="1" dirty="0"/>
              <a:t>Education</a:t>
            </a:r>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11</a:t>
            </a:fld>
            <a:endParaRPr lang="en-US" dirty="0"/>
          </a:p>
        </p:txBody>
      </p:sp>
      <p:sp>
        <p:nvSpPr>
          <p:cNvPr id="7" name="TextBox 6">
            <a:extLst>
              <a:ext uri="{FF2B5EF4-FFF2-40B4-BE49-F238E27FC236}">
                <a16:creationId xmlns:a16="http://schemas.microsoft.com/office/drawing/2014/main" id="{D9323B8D-E09C-F3CC-3C86-6DFA4D07460E}"/>
              </a:ext>
            </a:extLst>
          </p:cNvPr>
          <p:cNvSpPr txBox="1"/>
          <p:nvPr/>
        </p:nvSpPr>
        <p:spPr>
          <a:xfrm>
            <a:off x="871537" y="2489819"/>
            <a:ext cx="5829300" cy="286232"/>
          </a:xfrm>
          <a:prstGeom prst="rect">
            <a:avLst/>
          </a:prstGeom>
          <a:noFill/>
        </p:spPr>
        <p:txBody>
          <a:bodyPr wrap="square" rtlCol="0">
            <a:spAutoFit/>
          </a:bodyPr>
          <a:lstStyle/>
          <a:p>
            <a:pPr marL="342900" indent="-3429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Almost half of our clients with deposits have secondary education </a:t>
            </a:r>
          </a:p>
        </p:txBody>
      </p:sp>
      <p:sp>
        <p:nvSpPr>
          <p:cNvPr id="12" name="TextBox 11">
            <a:extLst>
              <a:ext uri="{FF2B5EF4-FFF2-40B4-BE49-F238E27FC236}">
                <a16:creationId xmlns:a16="http://schemas.microsoft.com/office/drawing/2014/main" id="{D9323B8D-E09C-F3CC-3C86-6DFA4D07460E}"/>
              </a:ext>
            </a:extLst>
          </p:cNvPr>
          <p:cNvSpPr txBox="1"/>
          <p:nvPr/>
        </p:nvSpPr>
        <p:spPr>
          <a:xfrm>
            <a:off x="871537" y="1629032"/>
            <a:ext cx="5629275" cy="674031"/>
          </a:xfrm>
          <a:prstGeom prst="rect">
            <a:avLst/>
          </a:prstGeom>
          <a:noFill/>
        </p:spPr>
        <p:txBody>
          <a:bodyPr wrap="square" rtlCol="0">
            <a:spAutoFit/>
          </a:bodyPr>
          <a:lstStyle/>
          <a:p>
            <a:pPr marL="342900" indent="-3429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Unknown Education acts like missing value since it is a small% of total data. However, if we have a very small sample size, we should keep this value</a:t>
            </a:r>
          </a:p>
        </p:txBody>
      </p:sp>
      <p:pic>
        <p:nvPicPr>
          <p:cNvPr id="14" name="Picture 13">
            <a:extLst>
              <a:ext uri="{FF2B5EF4-FFF2-40B4-BE49-F238E27FC236}">
                <a16:creationId xmlns:a16="http://schemas.microsoft.com/office/drawing/2014/main" id="{A98DA880-6678-913C-39A0-92B65B158D31}"/>
              </a:ext>
            </a:extLst>
          </p:cNvPr>
          <p:cNvPicPr>
            <a:picLocks noChangeAspect="1"/>
          </p:cNvPicPr>
          <p:nvPr/>
        </p:nvPicPr>
        <p:blipFill>
          <a:blip r:embed="rId2"/>
          <a:stretch>
            <a:fillRect/>
          </a:stretch>
        </p:blipFill>
        <p:spPr>
          <a:xfrm>
            <a:off x="2028226" y="3086862"/>
            <a:ext cx="3515922" cy="3418931"/>
          </a:xfrm>
          <a:prstGeom prst="rect">
            <a:avLst/>
          </a:prstGeom>
        </p:spPr>
      </p:pic>
      <p:pic>
        <p:nvPicPr>
          <p:cNvPr id="16" name="Picture 15">
            <a:extLst>
              <a:ext uri="{FF2B5EF4-FFF2-40B4-BE49-F238E27FC236}">
                <a16:creationId xmlns:a16="http://schemas.microsoft.com/office/drawing/2014/main" id="{8E287BD3-2F80-6FD0-3A96-982FB6EEA362}"/>
              </a:ext>
            </a:extLst>
          </p:cNvPr>
          <p:cNvPicPr>
            <a:picLocks noChangeAspect="1"/>
          </p:cNvPicPr>
          <p:nvPr/>
        </p:nvPicPr>
        <p:blipFill rotWithShape="1">
          <a:blip r:embed="rId3"/>
          <a:srcRect l="-2030" t="9204" r="2030" b="-7636"/>
          <a:stretch/>
        </p:blipFill>
        <p:spPr>
          <a:xfrm>
            <a:off x="7223041" y="1022767"/>
            <a:ext cx="2381582" cy="5448015"/>
          </a:xfrm>
          <a:prstGeom prst="rect">
            <a:avLst/>
          </a:prstGeom>
        </p:spPr>
      </p:pic>
    </p:spTree>
    <p:extLst>
      <p:ext uri="{BB962C8B-B14F-4D97-AF65-F5344CB8AC3E}">
        <p14:creationId xmlns:p14="http://schemas.microsoft.com/office/powerpoint/2010/main" val="151303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364146" y="468645"/>
            <a:ext cx="1618191" cy="670560"/>
          </a:xfrm>
        </p:spPr>
        <p:txBody>
          <a:bodyPr/>
          <a:lstStyle/>
          <a:p>
            <a:r>
              <a:rPr lang="en-US" dirty="0"/>
              <a:t>EDA</a:t>
            </a:r>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12</a:t>
            </a:fld>
            <a:endParaRPr lang="en-US" dirty="0"/>
          </a:p>
        </p:txBody>
      </p:sp>
      <p:pic>
        <p:nvPicPr>
          <p:cNvPr id="15" name="Picture 14">
            <a:extLst>
              <a:ext uri="{FF2B5EF4-FFF2-40B4-BE49-F238E27FC236}">
                <a16:creationId xmlns:a16="http://schemas.microsoft.com/office/drawing/2014/main" id="{E870147F-CF28-9B23-DB0F-4F8963B9FB01}"/>
              </a:ext>
            </a:extLst>
          </p:cNvPr>
          <p:cNvPicPr>
            <a:picLocks noChangeAspect="1"/>
          </p:cNvPicPr>
          <p:nvPr/>
        </p:nvPicPr>
        <p:blipFill>
          <a:blip r:embed="rId2"/>
          <a:stretch>
            <a:fillRect/>
          </a:stretch>
        </p:blipFill>
        <p:spPr>
          <a:xfrm>
            <a:off x="794022" y="1139205"/>
            <a:ext cx="1505371" cy="5486400"/>
          </a:xfrm>
          <a:prstGeom prst="rect">
            <a:avLst/>
          </a:prstGeom>
          <a:ln>
            <a:solidFill>
              <a:schemeClr val="bg1">
                <a:lumMod val="85000"/>
              </a:schemeClr>
            </a:solidFill>
          </a:ln>
        </p:spPr>
      </p:pic>
      <p:pic>
        <p:nvPicPr>
          <p:cNvPr id="17" name="Picture 16">
            <a:extLst>
              <a:ext uri="{FF2B5EF4-FFF2-40B4-BE49-F238E27FC236}">
                <a16:creationId xmlns:a16="http://schemas.microsoft.com/office/drawing/2014/main" id="{2363B6D1-9711-887C-81EE-06C8C765E64F}"/>
              </a:ext>
            </a:extLst>
          </p:cNvPr>
          <p:cNvPicPr>
            <a:picLocks noChangeAspect="1"/>
          </p:cNvPicPr>
          <p:nvPr/>
        </p:nvPicPr>
        <p:blipFill>
          <a:blip r:embed="rId3"/>
          <a:stretch>
            <a:fillRect/>
          </a:stretch>
        </p:blipFill>
        <p:spPr>
          <a:xfrm>
            <a:off x="7624823" y="1139205"/>
            <a:ext cx="961385" cy="5486400"/>
          </a:xfrm>
          <a:prstGeom prst="rect">
            <a:avLst/>
          </a:prstGeom>
          <a:ln>
            <a:solidFill>
              <a:schemeClr val="bg1">
                <a:lumMod val="85000"/>
              </a:schemeClr>
            </a:solidFill>
          </a:ln>
        </p:spPr>
      </p:pic>
      <p:pic>
        <p:nvPicPr>
          <p:cNvPr id="19" name="Picture 18">
            <a:extLst>
              <a:ext uri="{FF2B5EF4-FFF2-40B4-BE49-F238E27FC236}">
                <a16:creationId xmlns:a16="http://schemas.microsoft.com/office/drawing/2014/main" id="{7B63E510-C622-7BC2-EB59-608E973944F0}"/>
              </a:ext>
            </a:extLst>
          </p:cNvPr>
          <p:cNvPicPr>
            <a:picLocks noChangeAspect="1"/>
          </p:cNvPicPr>
          <p:nvPr/>
        </p:nvPicPr>
        <p:blipFill>
          <a:blip r:embed="rId4"/>
          <a:stretch>
            <a:fillRect/>
          </a:stretch>
        </p:blipFill>
        <p:spPr>
          <a:xfrm>
            <a:off x="5736843" y="1139205"/>
            <a:ext cx="888138" cy="5486400"/>
          </a:xfrm>
          <a:prstGeom prst="rect">
            <a:avLst/>
          </a:prstGeom>
          <a:ln>
            <a:solidFill>
              <a:schemeClr val="bg1">
                <a:lumMod val="85000"/>
              </a:schemeClr>
            </a:solidFill>
          </a:ln>
        </p:spPr>
      </p:pic>
      <p:pic>
        <p:nvPicPr>
          <p:cNvPr id="21" name="Picture 20">
            <a:extLst>
              <a:ext uri="{FF2B5EF4-FFF2-40B4-BE49-F238E27FC236}">
                <a16:creationId xmlns:a16="http://schemas.microsoft.com/office/drawing/2014/main" id="{5BAE25E9-0A9F-AB7E-F388-572A7BE92932}"/>
              </a:ext>
            </a:extLst>
          </p:cNvPr>
          <p:cNvPicPr>
            <a:picLocks noChangeAspect="1"/>
          </p:cNvPicPr>
          <p:nvPr/>
        </p:nvPicPr>
        <p:blipFill>
          <a:blip r:embed="rId5"/>
          <a:stretch>
            <a:fillRect/>
          </a:stretch>
        </p:blipFill>
        <p:spPr>
          <a:xfrm>
            <a:off x="3299235" y="1139205"/>
            <a:ext cx="1437766" cy="5486400"/>
          </a:xfrm>
          <a:prstGeom prst="rect">
            <a:avLst/>
          </a:prstGeom>
          <a:ln>
            <a:solidFill>
              <a:schemeClr val="bg1">
                <a:lumMod val="85000"/>
              </a:schemeClr>
            </a:solidFill>
          </a:ln>
        </p:spPr>
      </p:pic>
      <p:pic>
        <p:nvPicPr>
          <p:cNvPr id="23" name="Picture 22">
            <a:extLst>
              <a:ext uri="{FF2B5EF4-FFF2-40B4-BE49-F238E27FC236}">
                <a16:creationId xmlns:a16="http://schemas.microsoft.com/office/drawing/2014/main" id="{1FC9D6B4-43AB-3D8B-DDDA-54B065BB30C2}"/>
              </a:ext>
            </a:extLst>
          </p:cNvPr>
          <p:cNvPicPr>
            <a:picLocks noChangeAspect="1"/>
          </p:cNvPicPr>
          <p:nvPr/>
        </p:nvPicPr>
        <p:blipFill>
          <a:blip r:embed="rId6"/>
          <a:stretch>
            <a:fillRect/>
          </a:stretch>
        </p:blipFill>
        <p:spPr>
          <a:xfrm>
            <a:off x="9586050" y="1139205"/>
            <a:ext cx="1847900" cy="5486400"/>
          </a:xfrm>
          <a:prstGeom prst="rect">
            <a:avLst/>
          </a:prstGeom>
          <a:ln>
            <a:solidFill>
              <a:schemeClr val="bg1">
                <a:lumMod val="85000"/>
              </a:schemeClr>
            </a:solidFill>
          </a:ln>
        </p:spPr>
      </p:pic>
    </p:spTree>
    <p:extLst>
      <p:ext uri="{BB962C8B-B14F-4D97-AF65-F5344CB8AC3E}">
        <p14:creationId xmlns:p14="http://schemas.microsoft.com/office/powerpoint/2010/main" val="3935039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677334" y="228600"/>
            <a:ext cx="8596668" cy="670560"/>
          </a:xfrm>
        </p:spPr>
        <p:txBody>
          <a:bodyPr/>
          <a:lstStyle/>
          <a:p>
            <a:r>
              <a:rPr lang="en-US" dirty="0"/>
              <a:t>EDA</a:t>
            </a:r>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13</a:t>
            </a:fld>
            <a:endParaRPr lang="en-US" dirty="0"/>
          </a:p>
        </p:txBody>
      </p:sp>
      <p:sp>
        <p:nvSpPr>
          <p:cNvPr id="9" name="Content Placeholder 8">
            <a:extLst>
              <a:ext uri="{FF2B5EF4-FFF2-40B4-BE49-F238E27FC236}">
                <a16:creationId xmlns:a16="http://schemas.microsoft.com/office/drawing/2014/main" id="{8E7712C9-43BC-EA77-B92A-0C6CA151BEBE}"/>
              </a:ext>
            </a:extLst>
          </p:cNvPr>
          <p:cNvSpPr>
            <a:spLocks noGrp="1"/>
          </p:cNvSpPr>
          <p:nvPr>
            <p:ph idx="1"/>
          </p:nvPr>
        </p:nvSpPr>
        <p:spPr>
          <a:xfrm>
            <a:off x="788659" y="5958840"/>
            <a:ext cx="9145916" cy="670560"/>
          </a:xfrm>
        </p:spPr>
        <p:txBody>
          <a:bodyPr>
            <a:normAutofit/>
          </a:bodyPr>
          <a:lstStyle/>
          <a:p>
            <a:r>
              <a:rPr lang="en-US" dirty="0"/>
              <a:t>Even though majority are calls are conducted in summer, looks like March, December and September can also be good considerations for calling clients. </a:t>
            </a:r>
          </a:p>
        </p:txBody>
      </p:sp>
      <p:pic>
        <p:nvPicPr>
          <p:cNvPr id="17" name="Picture 16">
            <a:extLst>
              <a:ext uri="{FF2B5EF4-FFF2-40B4-BE49-F238E27FC236}">
                <a16:creationId xmlns:a16="http://schemas.microsoft.com/office/drawing/2014/main" id="{BE3589BC-BD88-5E4F-64ED-4310FC235A95}"/>
              </a:ext>
            </a:extLst>
          </p:cNvPr>
          <p:cNvPicPr>
            <a:picLocks noChangeAspect="1"/>
          </p:cNvPicPr>
          <p:nvPr/>
        </p:nvPicPr>
        <p:blipFill>
          <a:blip r:embed="rId2"/>
          <a:stretch>
            <a:fillRect/>
          </a:stretch>
        </p:blipFill>
        <p:spPr>
          <a:xfrm>
            <a:off x="7969122" y="1403985"/>
            <a:ext cx="2609759" cy="3218360"/>
          </a:xfrm>
          <a:prstGeom prst="rect">
            <a:avLst/>
          </a:prstGeom>
        </p:spPr>
      </p:pic>
      <p:pic>
        <p:nvPicPr>
          <p:cNvPr id="19" name="Picture 18">
            <a:extLst>
              <a:ext uri="{FF2B5EF4-FFF2-40B4-BE49-F238E27FC236}">
                <a16:creationId xmlns:a16="http://schemas.microsoft.com/office/drawing/2014/main" id="{68997D5C-2F5A-63A6-AC33-C29354F7553F}"/>
              </a:ext>
            </a:extLst>
          </p:cNvPr>
          <p:cNvPicPr>
            <a:picLocks noChangeAspect="1"/>
          </p:cNvPicPr>
          <p:nvPr/>
        </p:nvPicPr>
        <p:blipFill>
          <a:blip r:embed="rId3"/>
          <a:stretch>
            <a:fillRect/>
          </a:stretch>
        </p:blipFill>
        <p:spPr>
          <a:xfrm>
            <a:off x="1613119" y="563880"/>
            <a:ext cx="5581650" cy="5277457"/>
          </a:xfrm>
          <a:prstGeom prst="rect">
            <a:avLst/>
          </a:prstGeom>
        </p:spPr>
      </p:pic>
    </p:spTree>
    <p:extLst>
      <p:ext uri="{BB962C8B-B14F-4D97-AF65-F5344CB8AC3E}">
        <p14:creationId xmlns:p14="http://schemas.microsoft.com/office/powerpoint/2010/main" val="266965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677334" y="609600"/>
            <a:ext cx="8596668" cy="670560"/>
          </a:xfrm>
        </p:spPr>
        <p:txBody>
          <a:bodyPr/>
          <a:lstStyle/>
          <a:p>
            <a:r>
              <a:rPr lang="en-US" dirty="0"/>
              <a:t>EDA</a:t>
            </a:r>
          </a:p>
        </p:txBody>
      </p:sp>
      <p:sp>
        <p:nvSpPr>
          <p:cNvPr id="3" name="Content Placeholder 2">
            <a:extLst>
              <a:ext uri="{FF2B5EF4-FFF2-40B4-BE49-F238E27FC236}">
                <a16:creationId xmlns:a16="http://schemas.microsoft.com/office/drawing/2014/main" id="{B66D1478-7BA9-A0B7-7CEE-6FD8B60F1430}"/>
              </a:ext>
            </a:extLst>
          </p:cNvPr>
          <p:cNvSpPr>
            <a:spLocks noGrp="1"/>
          </p:cNvSpPr>
          <p:nvPr>
            <p:ph idx="1"/>
          </p:nvPr>
        </p:nvSpPr>
        <p:spPr>
          <a:xfrm>
            <a:off x="677334" y="1220613"/>
            <a:ext cx="9152466" cy="499600"/>
          </a:xfrm>
        </p:spPr>
        <p:txBody>
          <a:bodyPr/>
          <a:lstStyle/>
          <a:p>
            <a:pPr marL="0" indent="0" algn="ctr">
              <a:buNone/>
            </a:pPr>
            <a:r>
              <a:rPr lang="en-US" b="1" dirty="0"/>
              <a:t>First Campaign </a:t>
            </a:r>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14</a:t>
            </a:fld>
            <a:endParaRPr lang="en-US" dirty="0"/>
          </a:p>
        </p:txBody>
      </p:sp>
      <p:pic>
        <p:nvPicPr>
          <p:cNvPr id="5" name="Content Placeholder 4">
            <a:extLst>
              <a:ext uri="{FF2B5EF4-FFF2-40B4-BE49-F238E27FC236}">
                <a16:creationId xmlns:a16="http://schemas.microsoft.com/office/drawing/2014/main" id="{B0C77517-D46A-49D7-BAD5-8940DF07BD31}"/>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77335" y="1891173"/>
            <a:ext cx="6531530" cy="3269264"/>
          </a:xfrm>
          <a:prstGeom prst="rect">
            <a:avLst/>
          </a:prstGeom>
        </p:spPr>
      </p:pic>
      <p:pic>
        <p:nvPicPr>
          <p:cNvPr id="8" name="Picture 7">
            <a:extLst>
              <a:ext uri="{FF2B5EF4-FFF2-40B4-BE49-F238E27FC236}">
                <a16:creationId xmlns:a16="http://schemas.microsoft.com/office/drawing/2014/main" id="{3A921AA0-AAC9-7959-D5E5-92F367E21034}"/>
              </a:ext>
            </a:extLst>
          </p:cNvPr>
          <p:cNvPicPr>
            <a:picLocks noChangeAspect="1"/>
          </p:cNvPicPr>
          <p:nvPr/>
        </p:nvPicPr>
        <p:blipFill rotWithShape="1">
          <a:blip r:embed="rId3"/>
          <a:srcRect t="4334"/>
          <a:stretch/>
        </p:blipFill>
        <p:spPr>
          <a:xfrm>
            <a:off x="7766727" y="95250"/>
            <a:ext cx="1165605" cy="6521549"/>
          </a:xfrm>
          <a:prstGeom prst="rect">
            <a:avLst/>
          </a:prstGeom>
        </p:spPr>
      </p:pic>
    </p:spTree>
    <p:extLst>
      <p:ext uri="{BB962C8B-B14F-4D97-AF65-F5344CB8AC3E}">
        <p14:creationId xmlns:p14="http://schemas.microsoft.com/office/powerpoint/2010/main" val="1224507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677334" y="609600"/>
            <a:ext cx="8596668" cy="670560"/>
          </a:xfrm>
        </p:spPr>
        <p:txBody>
          <a:bodyPr/>
          <a:lstStyle/>
          <a:p>
            <a:r>
              <a:rPr lang="en-US" dirty="0"/>
              <a:t>EDA</a:t>
            </a:r>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15</a:t>
            </a:fld>
            <a:endParaRPr lang="en-US" dirty="0"/>
          </a:p>
        </p:txBody>
      </p:sp>
      <p:pic>
        <p:nvPicPr>
          <p:cNvPr id="9" name="Content Placeholder 4">
            <a:extLst>
              <a:ext uri="{FF2B5EF4-FFF2-40B4-BE49-F238E27FC236}">
                <a16:creationId xmlns:a16="http://schemas.microsoft.com/office/drawing/2014/main" id="{F53DF318-1FA1-434E-9D52-E9F89528127C}"/>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733549" y="689317"/>
            <a:ext cx="7200901" cy="5479366"/>
          </a:xfrm>
          <a:prstGeom prst="rect">
            <a:avLst/>
          </a:prstGeom>
        </p:spPr>
      </p:pic>
    </p:spTree>
    <p:extLst>
      <p:ext uri="{BB962C8B-B14F-4D97-AF65-F5344CB8AC3E}">
        <p14:creationId xmlns:p14="http://schemas.microsoft.com/office/powerpoint/2010/main" val="159719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677334" y="609600"/>
            <a:ext cx="8596668" cy="670560"/>
          </a:xfrm>
        </p:spPr>
        <p:txBody>
          <a:bodyPr/>
          <a:lstStyle/>
          <a:p>
            <a:r>
              <a:rPr lang="en-US" dirty="0"/>
              <a:t>EDA</a:t>
            </a:r>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16</a:t>
            </a:fld>
            <a:endParaRPr lang="en-US" dirty="0"/>
          </a:p>
        </p:txBody>
      </p:sp>
      <p:pic>
        <p:nvPicPr>
          <p:cNvPr id="3" name="Picture 2">
            <a:extLst>
              <a:ext uri="{FF2B5EF4-FFF2-40B4-BE49-F238E27FC236}">
                <a16:creationId xmlns:a16="http://schemas.microsoft.com/office/drawing/2014/main" id="{57AB175B-D115-BA99-D6F2-64C1395ADC7A}"/>
              </a:ext>
            </a:extLst>
          </p:cNvPr>
          <p:cNvPicPr>
            <a:picLocks noChangeAspect="1"/>
          </p:cNvPicPr>
          <p:nvPr/>
        </p:nvPicPr>
        <p:blipFill>
          <a:blip r:embed="rId2"/>
          <a:stretch>
            <a:fillRect/>
          </a:stretch>
        </p:blipFill>
        <p:spPr>
          <a:xfrm>
            <a:off x="1590220" y="920372"/>
            <a:ext cx="8436258" cy="5480779"/>
          </a:xfrm>
          <a:prstGeom prst="rect">
            <a:avLst/>
          </a:prstGeom>
        </p:spPr>
      </p:pic>
    </p:spTree>
    <p:extLst>
      <p:ext uri="{BB962C8B-B14F-4D97-AF65-F5344CB8AC3E}">
        <p14:creationId xmlns:p14="http://schemas.microsoft.com/office/powerpoint/2010/main" val="237714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2849562" y="609600"/>
            <a:ext cx="6424440" cy="1038225"/>
          </a:xfrm>
        </p:spPr>
        <p:txBody>
          <a:bodyPr>
            <a:normAutofit/>
          </a:bodyPr>
          <a:lstStyle/>
          <a:p>
            <a:r>
              <a:rPr lang="en-US" dirty="0"/>
              <a:t>Feature Scaling</a:t>
            </a:r>
          </a:p>
        </p:txBody>
      </p:sp>
      <p:pic>
        <p:nvPicPr>
          <p:cNvPr id="6" name="Picture 5" descr="Computer script on a screen">
            <a:extLst>
              <a:ext uri="{FF2B5EF4-FFF2-40B4-BE49-F238E27FC236}">
                <a16:creationId xmlns:a16="http://schemas.microsoft.com/office/drawing/2014/main" id="{C78B2631-061C-1845-F07D-FEB765F8CE7B}"/>
              </a:ext>
            </a:extLst>
          </p:cNvPr>
          <p:cNvPicPr>
            <a:picLocks noChangeAspect="1"/>
          </p:cNvPicPr>
          <p:nvPr/>
        </p:nvPicPr>
        <p:blipFill>
          <a:blip r:embed="rId2"/>
          <a:srcRect l="20183" r="5324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0" name="Isosceles Triangle 9">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66D1478-7BA9-A0B7-7CEE-6FD8B60F1430}"/>
              </a:ext>
            </a:extLst>
          </p:cNvPr>
          <p:cNvSpPr>
            <a:spLocks noGrp="1"/>
          </p:cNvSpPr>
          <p:nvPr>
            <p:ph idx="1"/>
          </p:nvPr>
        </p:nvSpPr>
        <p:spPr>
          <a:xfrm>
            <a:off x="2571940" y="2072814"/>
            <a:ext cx="7048119" cy="3880773"/>
          </a:xfrm>
        </p:spPr>
        <p:txBody>
          <a:bodyPr>
            <a:normAutofit/>
          </a:bodyPr>
          <a:lstStyle/>
          <a:p>
            <a:r>
              <a:rPr lang="en-US" dirty="0">
                <a:solidFill>
                  <a:srgbClr val="202124"/>
                </a:solidFill>
                <a:highlight>
                  <a:srgbClr val="FFFFFF"/>
                </a:highlight>
                <a:latin typeface="Roboto" panose="02000000000000000000" pitchFamily="2" charset="0"/>
              </a:rPr>
              <a:t>N</a:t>
            </a:r>
            <a:r>
              <a:rPr lang="en-US" b="0" i="0" dirty="0">
                <a:solidFill>
                  <a:srgbClr val="202124"/>
                </a:solidFill>
                <a:effectLst/>
                <a:highlight>
                  <a:srgbClr val="FFFFFF"/>
                </a:highlight>
                <a:latin typeface="Roboto" panose="02000000000000000000" pitchFamily="2" charset="0"/>
              </a:rPr>
              <a:t>ormalize or standardize the range of features</a:t>
            </a:r>
          </a:p>
          <a:p>
            <a:r>
              <a:rPr lang="en-US" b="0" i="0" dirty="0">
                <a:solidFill>
                  <a:srgbClr val="202124"/>
                </a:solidFill>
                <a:effectLst/>
                <a:highlight>
                  <a:srgbClr val="FFFFFF"/>
                </a:highlight>
                <a:latin typeface="Roboto" panose="02000000000000000000" pitchFamily="2" charset="0"/>
              </a:rPr>
              <a:t>Ensure that all features contribute equally to the model's decision-making process </a:t>
            </a:r>
            <a:endParaRPr lang="en-US" dirty="0"/>
          </a:p>
          <a:p>
            <a:pPr lvl="1"/>
            <a:r>
              <a:rPr lang="en-US" dirty="0"/>
              <a:t>Scaling: </a:t>
            </a:r>
          </a:p>
          <a:p>
            <a:pPr lvl="2">
              <a:buFont typeface="Wingdings" panose="05000000000000000000" pitchFamily="2" charset="2"/>
              <a:buChar char="§"/>
            </a:pPr>
            <a:r>
              <a:rPr lang="en-US" dirty="0" err="1"/>
              <a:t>RobustScaler</a:t>
            </a:r>
            <a:r>
              <a:rPr lang="en-US" dirty="0"/>
              <a:t> : resistant to outliers</a:t>
            </a:r>
          </a:p>
          <a:p>
            <a:pPr lvl="2">
              <a:buFont typeface="Wingdings" panose="05000000000000000000" pitchFamily="2" charset="2"/>
              <a:buChar char="§"/>
            </a:pPr>
            <a:r>
              <a:rPr lang="en-US" dirty="0" err="1"/>
              <a:t>StandardScaler</a:t>
            </a:r>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a:xfrm>
            <a:off x="8590663" y="6041362"/>
            <a:ext cx="683339" cy="365125"/>
          </a:xfrm>
        </p:spPr>
        <p:txBody>
          <a:bodyPr>
            <a:normAutofit/>
          </a:bodyPr>
          <a:lstStyle/>
          <a:p>
            <a:pPr>
              <a:spcAft>
                <a:spcPts val="600"/>
              </a:spcAft>
            </a:pPr>
            <a:fld id="{A49DFD55-3C28-40EF-9E31-A92D2E4017FF}" type="slidenum">
              <a:rPr lang="en-US" smtClean="0"/>
              <a:pPr>
                <a:spcAft>
                  <a:spcPts val="600"/>
                </a:spcAft>
              </a:pPr>
              <a:t>17</a:t>
            </a:fld>
            <a:endParaRPr lang="en-US"/>
          </a:p>
        </p:txBody>
      </p:sp>
    </p:spTree>
    <p:extLst>
      <p:ext uri="{BB962C8B-B14F-4D97-AF65-F5344CB8AC3E}">
        <p14:creationId xmlns:p14="http://schemas.microsoft.com/office/powerpoint/2010/main" val="1255936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04E-61CB-4650-E27F-3405452D7DA3}"/>
              </a:ext>
            </a:extLst>
          </p:cNvPr>
          <p:cNvSpPr>
            <a:spLocks noGrp="1"/>
          </p:cNvSpPr>
          <p:nvPr>
            <p:ph type="title"/>
          </p:nvPr>
        </p:nvSpPr>
        <p:spPr/>
        <p:txBody>
          <a:bodyPr/>
          <a:lstStyle/>
          <a:p>
            <a:r>
              <a:rPr lang="en-US" dirty="0"/>
              <a:t>Correlations</a:t>
            </a:r>
          </a:p>
        </p:txBody>
      </p:sp>
      <p:sp>
        <p:nvSpPr>
          <p:cNvPr id="4" name="Slide Number Placeholder 3">
            <a:extLst>
              <a:ext uri="{FF2B5EF4-FFF2-40B4-BE49-F238E27FC236}">
                <a16:creationId xmlns:a16="http://schemas.microsoft.com/office/drawing/2014/main" id="{179BA1BC-6958-7724-140B-B9EBE9E662E4}"/>
              </a:ext>
            </a:extLst>
          </p:cNvPr>
          <p:cNvSpPr>
            <a:spLocks noGrp="1"/>
          </p:cNvSpPr>
          <p:nvPr>
            <p:ph type="sldNum" sz="quarter" idx="12"/>
          </p:nvPr>
        </p:nvSpPr>
        <p:spPr/>
        <p:txBody>
          <a:bodyPr/>
          <a:lstStyle/>
          <a:p>
            <a:fld id="{A49DFD55-3C28-40EF-9E31-A92D2E4017FF}" type="slidenum">
              <a:rPr lang="en-US" smtClean="0"/>
              <a:t>18</a:t>
            </a:fld>
            <a:endParaRPr lang="en-US" dirty="0"/>
          </a:p>
        </p:txBody>
      </p:sp>
      <p:pic>
        <p:nvPicPr>
          <p:cNvPr id="5" name="Picture 4">
            <a:extLst>
              <a:ext uri="{FF2B5EF4-FFF2-40B4-BE49-F238E27FC236}">
                <a16:creationId xmlns:a16="http://schemas.microsoft.com/office/drawing/2014/main" id="{8D73DC97-AB1F-A34F-1158-601CB3985B14}"/>
              </a:ext>
            </a:extLst>
          </p:cNvPr>
          <p:cNvPicPr>
            <a:picLocks noChangeAspect="1"/>
          </p:cNvPicPr>
          <p:nvPr/>
        </p:nvPicPr>
        <p:blipFill>
          <a:blip r:embed="rId2"/>
          <a:stretch>
            <a:fillRect/>
          </a:stretch>
        </p:blipFill>
        <p:spPr>
          <a:xfrm>
            <a:off x="1086909" y="2060273"/>
            <a:ext cx="4670395" cy="4079513"/>
          </a:xfrm>
          <a:prstGeom prst="rect">
            <a:avLst/>
          </a:prstGeom>
        </p:spPr>
      </p:pic>
      <p:sp>
        <p:nvSpPr>
          <p:cNvPr id="7" name="TextBox 6">
            <a:extLst>
              <a:ext uri="{FF2B5EF4-FFF2-40B4-BE49-F238E27FC236}">
                <a16:creationId xmlns:a16="http://schemas.microsoft.com/office/drawing/2014/main" id="{70514193-EE85-0063-36E9-D8E97279A539}"/>
              </a:ext>
            </a:extLst>
          </p:cNvPr>
          <p:cNvSpPr txBox="1"/>
          <p:nvPr/>
        </p:nvSpPr>
        <p:spPr>
          <a:xfrm>
            <a:off x="3143250" y="1283621"/>
            <a:ext cx="1219200" cy="369332"/>
          </a:xfrm>
          <a:prstGeom prst="rect">
            <a:avLst/>
          </a:prstGeom>
          <a:noFill/>
        </p:spPr>
        <p:txBody>
          <a:bodyPr wrap="square" rtlCol="0">
            <a:spAutoFit/>
          </a:bodyPr>
          <a:lstStyle/>
          <a:p>
            <a:r>
              <a:rPr lang="en-US" dirty="0"/>
              <a:t>Pearson</a:t>
            </a:r>
          </a:p>
        </p:txBody>
      </p:sp>
      <p:pic>
        <p:nvPicPr>
          <p:cNvPr id="9" name="Picture 8">
            <a:extLst>
              <a:ext uri="{FF2B5EF4-FFF2-40B4-BE49-F238E27FC236}">
                <a16:creationId xmlns:a16="http://schemas.microsoft.com/office/drawing/2014/main" id="{F555CE93-2454-395C-1AAE-49D3DD4A6B06}"/>
              </a:ext>
            </a:extLst>
          </p:cNvPr>
          <p:cNvPicPr>
            <a:picLocks noChangeAspect="1"/>
          </p:cNvPicPr>
          <p:nvPr/>
        </p:nvPicPr>
        <p:blipFill>
          <a:blip r:embed="rId3"/>
          <a:stretch>
            <a:fillRect/>
          </a:stretch>
        </p:blipFill>
        <p:spPr>
          <a:xfrm>
            <a:off x="6096000" y="2158841"/>
            <a:ext cx="4316297" cy="3882521"/>
          </a:xfrm>
          <a:prstGeom prst="rect">
            <a:avLst/>
          </a:prstGeom>
        </p:spPr>
      </p:pic>
      <p:sp>
        <p:nvSpPr>
          <p:cNvPr id="10" name="TextBox 9">
            <a:extLst>
              <a:ext uri="{FF2B5EF4-FFF2-40B4-BE49-F238E27FC236}">
                <a16:creationId xmlns:a16="http://schemas.microsoft.com/office/drawing/2014/main" id="{7124986C-19A5-F886-A41C-23942B1A7740}"/>
              </a:ext>
            </a:extLst>
          </p:cNvPr>
          <p:cNvSpPr txBox="1"/>
          <p:nvPr/>
        </p:nvSpPr>
        <p:spPr>
          <a:xfrm>
            <a:off x="8054802" y="1424384"/>
            <a:ext cx="1219200" cy="369332"/>
          </a:xfrm>
          <a:prstGeom prst="rect">
            <a:avLst/>
          </a:prstGeom>
          <a:noFill/>
        </p:spPr>
        <p:txBody>
          <a:bodyPr wrap="square" rtlCol="0">
            <a:spAutoFit/>
          </a:bodyPr>
          <a:lstStyle/>
          <a:p>
            <a:r>
              <a:rPr lang="en-US" dirty="0"/>
              <a:t>Spearman</a:t>
            </a:r>
          </a:p>
        </p:txBody>
      </p:sp>
    </p:spTree>
    <p:extLst>
      <p:ext uri="{BB962C8B-B14F-4D97-AF65-F5344CB8AC3E}">
        <p14:creationId xmlns:p14="http://schemas.microsoft.com/office/powerpoint/2010/main" val="3455132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04E-61CB-4650-E27F-3405452D7DA3}"/>
              </a:ext>
            </a:extLst>
          </p:cNvPr>
          <p:cNvSpPr>
            <a:spLocks noGrp="1"/>
          </p:cNvSpPr>
          <p:nvPr>
            <p:ph type="title"/>
          </p:nvPr>
        </p:nvSpPr>
        <p:spPr/>
        <p:txBody>
          <a:bodyPr/>
          <a:lstStyle/>
          <a:p>
            <a:r>
              <a:rPr lang="en-US" dirty="0"/>
              <a:t>Correlations</a:t>
            </a:r>
          </a:p>
        </p:txBody>
      </p:sp>
      <p:sp>
        <p:nvSpPr>
          <p:cNvPr id="4" name="Slide Number Placeholder 3">
            <a:extLst>
              <a:ext uri="{FF2B5EF4-FFF2-40B4-BE49-F238E27FC236}">
                <a16:creationId xmlns:a16="http://schemas.microsoft.com/office/drawing/2014/main" id="{179BA1BC-6958-7724-140B-B9EBE9E662E4}"/>
              </a:ext>
            </a:extLst>
          </p:cNvPr>
          <p:cNvSpPr>
            <a:spLocks noGrp="1"/>
          </p:cNvSpPr>
          <p:nvPr>
            <p:ph type="sldNum" sz="quarter" idx="12"/>
          </p:nvPr>
        </p:nvSpPr>
        <p:spPr/>
        <p:txBody>
          <a:bodyPr/>
          <a:lstStyle/>
          <a:p>
            <a:fld id="{A49DFD55-3C28-40EF-9E31-A92D2E4017FF}" type="slidenum">
              <a:rPr lang="en-US" smtClean="0"/>
              <a:t>19</a:t>
            </a:fld>
            <a:endParaRPr lang="en-US" dirty="0"/>
          </a:p>
        </p:txBody>
      </p:sp>
      <p:pic>
        <p:nvPicPr>
          <p:cNvPr id="6" name="Picture 5">
            <a:extLst>
              <a:ext uri="{FF2B5EF4-FFF2-40B4-BE49-F238E27FC236}">
                <a16:creationId xmlns:a16="http://schemas.microsoft.com/office/drawing/2014/main" id="{8B58B3D8-9CB9-22E3-EC1C-7C2E03803908}"/>
              </a:ext>
            </a:extLst>
          </p:cNvPr>
          <p:cNvPicPr>
            <a:picLocks noChangeAspect="1"/>
          </p:cNvPicPr>
          <p:nvPr/>
        </p:nvPicPr>
        <p:blipFill>
          <a:blip r:embed="rId2"/>
          <a:stretch>
            <a:fillRect/>
          </a:stretch>
        </p:blipFill>
        <p:spPr>
          <a:xfrm>
            <a:off x="3095625" y="1238110"/>
            <a:ext cx="4991100" cy="5576522"/>
          </a:xfrm>
          <a:prstGeom prst="rect">
            <a:avLst/>
          </a:prstGeom>
        </p:spPr>
      </p:pic>
    </p:spTree>
    <p:extLst>
      <p:ext uri="{BB962C8B-B14F-4D97-AF65-F5344CB8AC3E}">
        <p14:creationId xmlns:p14="http://schemas.microsoft.com/office/powerpoint/2010/main" val="2594453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FFCB-88DB-73D7-E04C-710461D2967E}"/>
              </a:ext>
            </a:extLst>
          </p:cNvPr>
          <p:cNvSpPr>
            <a:spLocks noGrp="1"/>
          </p:cNvSpPr>
          <p:nvPr>
            <p:ph type="title"/>
          </p:nvPr>
        </p:nvSpPr>
        <p:spPr>
          <a:xfrm>
            <a:off x="677334" y="609600"/>
            <a:ext cx="8596668" cy="895350"/>
          </a:xfrm>
        </p:spPr>
        <p:txBody>
          <a:bodyPr anchor="t">
            <a:normAutofit fontScale="90000"/>
          </a:bodyPr>
          <a:lstStyle/>
          <a:p>
            <a:pPr>
              <a:lnSpc>
                <a:spcPct val="90000"/>
              </a:lnSpc>
            </a:pPr>
            <a:r>
              <a:rPr lang="en-US" sz="2800" dirty="0"/>
              <a:t>Predicting Term Deposit Account Openings in Response to Telemarketing Calls</a:t>
            </a:r>
            <a:br>
              <a:rPr lang="en-US" sz="2800" dirty="0"/>
            </a:br>
            <a:endParaRPr lang="en-US" sz="2800" dirty="0"/>
          </a:p>
        </p:txBody>
      </p:sp>
      <p:sp>
        <p:nvSpPr>
          <p:cNvPr id="3" name="Content Placeholder 2">
            <a:extLst>
              <a:ext uri="{FF2B5EF4-FFF2-40B4-BE49-F238E27FC236}">
                <a16:creationId xmlns:a16="http://schemas.microsoft.com/office/drawing/2014/main" id="{254442FF-91DD-105D-3875-3EC017FE699E}"/>
              </a:ext>
            </a:extLst>
          </p:cNvPr>
          <p:cNvSpPr>
            <a:spLocks noGrp="1"/>
          </p:cNvSpPr>
          <p:nvPr>
            <p:ph idx="1"/>
          </p:nvPr>
        </p:nvSpPr>
        <p:spPr>
          <a:xfrm>
            <a:off x="6374386" y="1930400"/>
            <a:ext cx="3360164" cy="2767012"/>
          </a:xfrm>
        </p:spPr>
        <p:txBody>
          <a:bodyPr>
            <a:normAutofit/>
          </a:bodyPr>
          <a:lstStyle/>
          <a:p>
            <a:pPr marL="0" indent="0">
              <a:buNone/>
            </a:pPr>
            <a:r>
              <a:rPr lang="en-US" sz="2400" dirty="0"/>
              <a:t>This project uses data science to predict which customers are likely to open term deposit accounts based on telemarketing data.</a:t>
            </a:r>
          </a:p>
          <a:p>
            <a:endParaRPr lang="en-US" dirty="0"/>
          </a:p>
        </p:txBody>
      </p:sp>
      <p:sp>
        <p:nvSpPr>
          <p:cNvPr id="4" name="Slide Number Placeholder 3">
            <a:extLst>
              <a:ext uri="{FF2B5EF4-FFF2-40B4-BE49-F238E27FC236}">
                <a16:creationId xmlns:a16="http://schemas.microsoft.com/office/drawing/2014/main" id="{2172737C-F41A-306E-4CE4-BC292CBF3EBE}"/>
              </a:ext>
            </a:extLst>
          </p:cNvPr>
          <p:cNvSpPr>
            <a:spLocks noGrp="1"/>
          </p:cNvSpPr>
          <p:nvPr>
            <p:ph type="sldNum" sz="quarter" idx="12"/>
          </p:nvPr>
        </p:nvSpPr>
        <p:spPr>
          <a:xfrm>
            <a:off x="8590663" y="6041362"/>
            <a:ext cx="683339" cy="365125"/>
          </a:xfrm>
        </p:spPr>
        <p:txBody>
          <a:bodyPr>
            <a:normAutofit/>
          </a:bodyPr>
          <a:lstStyle/>
          <a:p>
            <a:pPr>
              <a:spcAft>
                <a:spcPts val="600"/>
              </a:spcAft>
            </a:pPr>
            <a:fld id="{A49DFD55-3C28-40EF-9E31-A92D2E4017FF}" type="slidenum">
              <a:rPr lang="en-US"/>
              <a:pPr>
                <a:spcAft>
                  <a:spcPts val="600"/>
                </a:spcAft>
              </a:pPr>
              <a:t>2</a:t>
            </a:fld>
            <a:endParaRPr lang="en-US"/>
          </a:p>
        </p:txBody>
      </p:sp>
      <p:sp>
        <p:nvSpPr>
          <p:cNvPr id="7" name="TextBox 6">
            <a:extLst>
              <a:ext uri="{FF2B5EF4-FFF2-40B4-BE49-F238E27FC236}">
                <a16:creationId xmlns:a16="http://schemas.microsoft.com/office/drawing/2014/main" id="{C1185858-50EC-058D-90AE-8BB29F6BBCC1}"/>
              </a:ext>
            </a:extLst>
          </p:cNvPr>
          <p:cNvSpPr txBox="1"/>
          <p:nvPr/>
        </p:nvSpPr>
        <p:spPr>
          <a:xfrm>
            <a:off x="752474" y="4937124"/>
            <a:ext cx="9163051"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70C0"/>
                </a:solidFill>
              </a:rPr>
              <a:t>Term Deposit Account (Certificate of Deposit/CD):Type of account which cash deposit remains in the bank for a specific time period for an agreed rate.</a:t>
            </a:r>
          </a:p>
          <a:p>
            <a:pPr marL="285750" indent="-285750">
              <a:buFont typeface="Arial" panose="020B0604020202020204" pitchFamily="34" charset="0"/>
              <a:buChar char="•"/>
            </a:pPr>
            <a:endParaRPr lang="en-US" dirty="0">
              <a:solidFill>
                <a:srgbClr val="0070C0"/>
              </a:solidFill>
            </a:endParaRPr>
          </a:p>
        </p:txBody>
      </p:sp>
      <p:pic>
        <p:nvPicPr>
          <p:cNvPr id="8" name="Picture 7">
            <a:extLst>
              <a:ext uri="{FF2B5EF4-FFF2-40B4-BE49-F238E27FC236}">
                <a16:creationId xmlns:a16="http://schemas.microsoft.com/office/drawing/2014/main" id="{B39C4E34-6A4E-D48F-49B8-B041D0E7D670}"/>
              </a:ext>
            </a:extLst>
          </p:cNvPr>
          <p:cNvPicPr>
            <a:picLocks noChangeAspect="1"/>
          </p:cNvPicPr>
          <p:nvPr/>
        </p:nvPicPr>
        <p:blipFill>
          <a:blip r:embed="rId2"/>
          <a:stretch>
            <a:fillRect/>
          </a:stretch>
        </p:blipFill>
        <p:spPr>
          <a:xfrm>
            <a:off x="702689" y="1685925"/>
            <a:ext cx="4659886" cy="3100942"/>
          </a:xfrm>
          <a:prstGeom prst="rect">
            <a:avLst/>
          </a:prstGeom>
        </p:spPr>
      </p:pic>
    </p:spTree>
    <p:extLst>
      <p:ext uri="{BB962C8B-B14F-4D97-AF65-F5344CB8AC3E}">
        <p14:creationId xmlns:p14="http://schemas.microsoft.com/office/powerpoint/2010/main" val="766874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04E-61CB-4650-E27F-3405452D7DA3}"/>
              </a:ext>
            </a:extLst>
          </p:cNvPr>
          <p:cNvSpPr>
            <a:spLocks noGrp="1"/>
          </p:cNvSpPr>
          <p:nvPr>
            <p:ph type="title"/>
          </p:nvPr>
        </p:nvSpPr>
        <p:spPr/>
        <p:txBody>
          <a:bodyPr/>
          <a:lstStyle/>
          <a:p>
            <a:r>
              <a:rPr lang="en-US" dirty="0"/>
              <a:t>Correlations</a:t>
            </a:r>
          </a:p>
        </p:txBody>
      </p:sp>
      <p:sp>
        <p:nvSpPr>
          <p:cNvPr id="4" name="Slide Number Placeholder 3">
            <a:extLst>
              <a:ext uri="{FF2B5EF4-FFF2-40B4-BE49-F238E27FC236}">
                <a16:creationId xmlns:a16="http://schemas.microsoft.com/office/drawing/2014/main" id="{179BA1BC-6958-7724-140B-B9EBE9E662E4}"/>
              </a:ext>
            </a:extLst>
          </p:cNvPr>
          <p:cNvSpPr>
            <a:spLocks noGrp="1"/>
          </p:cNvSpPr>
          <p:nvPr>
            <p:ph type="sldNum" sz="quarter" idx="12"/>
          </p:nvPr>
        </p:nvSpPr>
        <p:spPr/>
        <p:txBody>
          <a:bodyPr/>
          <a:lstStyle/>
          <a:p>
            <a:fld id="{A49DFD55-3C28-40EF-9E31-A92D2E4017FF}" type="slidenum">
              <a:rPr lang="en-US" smtClean="0"/>
              <a:t>20</a:t>
            </a:fld>
            <a:endParaRPr lang="en-US" dirty="0"/>
          </a:p>
        </p:txBody>
      </p:sp>
      <p:sp>
        <p:nvSpPr>
          <p:cNvPr id="7" name="TextBox 6">
            <a:extLst>
              <a:ext uri="{FF2B5EF4-FFF2-40B4-BE49-F238E27FC236}">
                <a16:creationId xmlns:a16="http://schemas.microsoft.com/office/drawing/2014/main" id="{70514193-EE85-0063-36E9-D8E97279A539}"/>
              </a:ext>
            </a:extLst>
          </p:cNvPr>
          <p:cNvSpPr txBox="1"/>
          <p:nvPr/>
        </p:nvSpPr>
        <p:spPr>
          <a:xfrm>
            <a:off x="822498" y="1665478"/>
            <a:ext cx="2095500" cy="369332"/>
          </a:xfrm>
          <a:prstGeom prst="rect">
            <a:avLst/>
          </a:prstGeom>
          <a:noFill/>
        </p:spPr>
        <p:txBody>
          <a:bodyPr wrap="square" rtlCol="0">
            <a:spAutoFit/>
          </a:bodyPr>
          <a:lstStyle/>
          <a:p>
            <a:r>
              <a:rPr lang="en-US" dirty="0"/>
              <a:t>Cramer’s V</a:t>
            </a:r>
          </a:p>
        </p:txBody>
      </p:sp>
      <p:sp>
        <p:nvSpPr>
          <p:cNvPr id="6" name="TextBox 5">
            <a:extLst>
              <a:ext uri="{FF2B5EF4-FFF2-40B4-BE49-F238E27FC236}">
                <a16:creationId xmlns:a16="http://schemas.microsoft.com/office/drawing/2014/main" id="{EB68053F-4F3E-7FE1-CDE2-3829A58032E5}"/>
              </a:ext>
            </a:extLst>
          </p:cNvPr>
          <p:cNvSpPr txBox="1"/>
          <p:nvPr/>
        </p:nvSpPr>
        <p:spPr>
          <a:xfrm>
            <a:off x="852488" y="2508553"/>
            <a:ext cx="6105524"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a:t>
            </a:r>
            <a:r>
              <a:rPr lang="en-US" b="1" i="0" dirty="0">
                <a:solidFill>
                  <a:srgbClr val="212121"/>
                </a:solidFill>
                <a:effectLst/>
                <a:highlight>
                  <a:srgbClr val="FFFFFF"/>
                </a:highlight>
                <a:latin typeface="Courier New" panose="02070309020205020404" pitchFamily="49" charset="0"/>
              </a:rPr>
              <a:t>'job': 0.13 </a:t>
            </a:r>
          </a:p>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'marital': 0.07 </a:t>
            </a:r>
          </a:p>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'education': 0.07 </a:t>
            </a:r>
          </a:p>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'default': 0.02 </a:t>
            </a:r>
          </a:p>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a:t>
            </a:r>
            <a:r>
              <a:rPr lang="en-US" b="1" i="0" dirty="0">
                <a:solidFill>
                  <a:srgbClr val="212121"/>
                </a:solidFill>
                <a:effectLst/>
                <a:highlight>
                  <a:srgbClr val="FFFFFF"/>
                </a:highlight>
                <a:latin typeface="Courier New" panose="02070309020205020404" pitchFamily="49" charset="0"/>
              </a:rPr>
              <a:t>'housing': 0.14 </a:t>
            </a:r>
          </a:p>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'loan': 0.07 </a:t>
            </a:r>
          </a:p>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a:t>
            </a:r>
            <a:r>
              <a:rPr lang="en-US" b="1" i="0" dirty="0">
                <a:solidFill>
                  <a:srgbClr val="212121"/>
                </a:solidFill>
                <a:effectLst/>
                <a:highlight>
                  <a:srgbClr val="FFFFFF"/>
                </a:highlight>
                <a:latin typeface="Courier New" panose="02070309020205020404" pitchFamily="49" charset="0"/>
              </a:rPr>
              <a:t>'contact': 0.15 </a:t>
            </a:r>
          </a:p>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a:t>
            </a:r>
            <a:r>
              <a:rPr lang="en-US" b="1" i="0" dirty="0">
                <a:solidFill>
                  <a:srgbClr val="212121"/>
                </a:solidFill>
                <a:effectLst/>
                <a:highlight>
                  <a:srgbClr val="FFFFFF"/>
                </a:highlight>
                <a:latin typeface="Courier New" panose="02070309020205020404" pitchFamily="49" charset="0"/>
              </a:rPr>
              <a:t>'month': 0.26 </a:t>
            </a:r>
          </a:p>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a:t>
            </a:r>
            <a:r>
              <a:rPr lang="en-US" b="1" i="0" dirty="0">
                <a:solidFill>
                  <a:srgbClr val="212121"/>
                </a:solidFill>
                <a:effectLst/>
                <a:highlight>
                  <a:srgbClr val="FFFFFF"/>
                </a:highlight>
                <a:latin typeface="Courier New" panose="02070309020205020404" pitchFamily="49" charset="0"/>
              </a:rPr>
              <a:t>'</a:t>
            </a:r>
            <a:r>
              <a:rPr lang="en-US" b="1" i="0" dirty="0" err="1">
                <a:solidFill>
                  <a:srgbClr val="212121"/>
                </a:solidFill>
                <a:effectLst/>
                <a:highlight>
                  <a:srgbClr val="FFFFFF"/>
                </a:highlight>
                <a:latin typeface="Courier New" panose="02070309020205020404" pitchFamily="49" charset="0"/>
              </a:rPr>
              <a:t>poutcome</a:t>
            </a:r>
            <a:r>
              <a:rPr lang="en-US" b="1" i="0" dirty="0">
                <a:solidFill>
                  <a:srgbClr val="212121"/>
                </a:solidFill>
                <a:effectLst/>
                <a:highlight>
                  <a:srgbClr val="FFFFFF"/>
                </a:highlight>
                <a:latin typeface="Courier New" panose="02070309020205020404" pitchFamily="49" charset="0"/>
              </a:rPr>
              <a:t>': 0.31 </a:t>
            </a:r>
          </a:p>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'target': 1.00 </a:t>
            </a:r>
          </a:p>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a:t>
            </a:r>
            <a:r>
              <a:rPr lang="en-US" b="0" i="0" dirty="0" err="1">
                <a:solidFill>
                  <a:srgbClr val="212121"/>
                </a:solidFill>
                <a:effectLst/>
                <a:highlight>
                  <a:srgbClr val="FFFFFF"/>
                </a:highlight>
                <a:latin typeface="Courier New" panose="02070309020205020404" pitchFamily="49" charset="0"/>
              </a:rPr>
              <a:t>pdays_group</a:t>
            </a:r>
            <a:r>
              <a:rPr lang="en-US" b="0" i="0" dirty="0">
                <a:solidFill>
                  <a:srgbClr val="212121"/>
                </a:solidFill>
                <a:effectLst/>
                <a:highlight>
                  <a:srgbClr val="FFFFFF"/>
                </a:highlight>
                <a:latin typeface="Courier New" panose="02070309020205020404" pitchFamily="49" charset="0"/>
              </a:rPr>
              <a:t>': 0.20 </a:t>
            </a:r>
          </a:p>
          <a:p>
            <a:pPr marL="285750" indent="-285750">
              <a:buFont typeface="Arial" panose="020B0604020202020204" pitchFamily="34" charset="0"/>
              <a:buChar char="•"/>
            </a:pPr>
            <a:r>
              <a:rPr lang="en-US" b="0" i="0" dirty="0">
                <a:solidFill>
                  <a:srgbClr val="212121"/>
                </a:solidFill>
                <a:effectLst/>
                <a:highlight>
                  <a:srgbClr val="FFFFFF"/>
                </a:highlight>
                <a:latin typeface="Courier New" panose="02070309020205020404" pitchFamily="49" charset="0"/>
              </a:rPr>
              <a:t>Cramer's V for '</a:t>
            </a:r>
            <a:r>
              <a:rPr lang="en-US" b="0" i="0" dirty="0" err="1">
                <a:solidFill>
                  <a:srgbClr val="212121"/>
                </a:solidFill>
                <a:effectLst/>
                <a:highlight>
                  <a:srgbClr val="FFFFFF"/>
                </a:highlight>
                <a:latin typeface="Courier New" panose="02070309020205020404" pitchFamily="49" charset="0"/>
              </a:rPr>
              <a:t>first_campaign</a:t>
            </a:r>
            <a:r>
              <a:rPr lang="en-US" b="0" i="0" dirty="0">
                <a:solidFill>
                  <a:srgbClr val="212121"/>
                </a:solidFill>
                <a:effectLst/>
                <a:highlight>
                  <a:srgbClr val="FFFFFF"/>
                </a:highlight>
                <a:latin typeface="Courier New" panose="02070309020205020404" pitchFamily="49" charset="0"/>
              </a:rPr>
              <a:t>': 0.16</a:t>
            </a:r>
          </a:p>
        </p:txBody>
      </p:sp>
    </p:spTree>
    <p:extLst>
      <p:ext uri="{BB962C8B-B14F-4D97-AF65-F5344CB8AC3E}">
        <p14:creationId xmlns:p14="http://schemas.microsoft.com/office/powerpoint/2010/main" val="173027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04E-61CB-4650-E27F-3405452D7DA3}"/>
              </a:ext>
            </a:extLst>
          </p:cNvPr>
          <p:cNvSpPr>
            <a:spLocks noGrp="1"/>
          </p:cNvSpPr>
          <p:nvPr>
            <p:ph type="title"/>
          </p:nvPr>
        </p:nvSpPr>
        <p:spPr>
          <a:xfrm>
            <a:off x="677334" y="738631"/>
            <a:ext cx="8596668" cy="768129"/>
          </a:xfrm>
        </p:spPr>
        <p:txBody>
          <a:bodyPr>
            <a:normAutofit/>
          </a:bodyPr>
          <a:lstStyle/>
          <a:p>
            <a:r>
              <a:rPr lang="en-US" dirty="0"/>
              <a:t>Features Selection</a:t>
            </a:r>
          </a:p>
        </p:txBody>
      </p:sp>
      <p:sp>
        <p:nvSpPr>
          <p:cNvPr id="4" name="Slide Number Placeholder 3">
            <a:extLst>
              <a:ext uri="{FF2B5EF4-FFF2-40B4-BE49-F238E27FC236}">
                <a16:creationId xmlns:a16="http://schemas.microsoft.com/office/drawing/2014/main" id="{179BA1BC-6958-7724-140B-B9EBE9E662E4}"/>
              </a:ext>
            </a:extLst>
          </p:cNvPr>
          <p:cNvSpPr>
            <a:spLocks noGrp="1"/>
          </p:cNvSpPr>
          <p:nvPr>
            <p:ph type="sldNum" sz="quarter" idx="12"/>
          </p:nvPr>
        </p:nvSpPr>
        <p:spPr/>
        <p:txBody>
          <a:bodyPr/>
          <a:lstStyle/>
          <a:p>
            <a:fld id="{A49DFD55-3C28-40EF-9E31-A92D2E4017FF}" type="slidenum">
              <a:rPr lang="en-US" smtClean="0"/>
              <a:t>21</a:t>
            </a:fld>
            <a:endParaRPr lang="en-US" dirty="0"/>
          </a:p>
        </p:txBody>
      </p:sp>
      <p:sp>
        <p:nvSpPr>
          <p:cNvPr id="6" name="TextBox 5">
            <a:extLst>
              <a:ext uri="{FF2B5EF4-FFF2-40B4-BE49-F238E27FC236}">
                <a16:creationId xmlns:a16="http://schemas.microsoft.com/office/drawing/2014/main" id="{EB68053F-4F3E-7FE1-CDE2-3829A58032E5}"/>
              </a:ext>
            </a:extLst>
          </p:cNvPr>
          <p:cNvSpPr txBox="1"/>
          <p:nvPr/>
        </p:nvSpPr>
        <p:spPr>
          <a:xfrm>
            <a:off x="766764" y="1740424"/>
            <a:ext cx="6105524" cy="2893100"/>
          </a:xfrm>
          <a:prstGeom prst="rect">
            <a:avLst/>
          </a:prstGeom>
          <a:noFill/>
        </p:spPr>
        <p:txBody>
          <a:bodyPr wrap="square">
            <a:spAutoFit/>
          </a:bodyPr>
          <a:lstStyle/>
          <a:p>
            <a:r>
              <a:rPr lang="en-US" sz="2000" b="1" dirty="0"/>
              <a:t>Selected Features for Modeling</a:t>
            </a:r>
            <a:endParaRPr lang="en-US" sz="2000" b="1" dirty="0">
              <a:effectLst/>
              <a:highlight>
                <a:srgbClr val="F7F7F7"/>
              </a:highlight>
            </a:endParaRPr>
          </a:p>
          <a:p>
            <a:r>
              <a:rPr lang="en-US" b="0" dirty="0">
                <a:effectLst/>
                <a:highlight>
                  <a:srgbClr val="F7F7F7"/>
                </a:highlight>
              </a:rPr>
              <a:t>'job’, </a:t>
            </a:r>
          </a:p>
          <a:p>
            <a:r>
              <a:rPr lang="en-US" b="0" dirty="0">
                <a:effectLst/>
                <a:highlight>
                  <a:srgbClr val="F7F7F7"/>
                </a:highlight>
              </a:rPr>
              <a:t>'housing’, </a:t>
            </a:r>
          </a:p>
          <a:p>
            <a:r>
              <a:rPr lang="en-US" b="0" dirty="0">
                <a:effectLst/>
                <a:highlight>
                  <a:srgbClr val="F7F7F7"/>
                </a:highlight>
              </a:rPr>
              <a:t>'contact’, </a:t>
            </a:r>
          </a:p>
          <a:p>
            <a:r>
              <a:rPr lang="en-US" b="0" dirty="0">
                <a:effectLst/>
                <a:highlight>
                  <a:srgbClr val="F7F7F7"/>
                </a:highlight>
              </a:rPr>
              <a:t>'</a:t>
            </a:r>
            <a:r>
              <a:rPr lang="en-US" b="0" dirty="0" err="1">
                <a:effectLst/>
                <a:highlight>
                  <a:srgbClr val="F7F7F7"/>
                </a:highlight>
              </a:rPr>
              <a:t>poutcome</a:t>
            </a:r>
            <a:r>
              <a:rPr lang="en-US" b="0" dirty="0">
                <a:effectLst/>
                <a:highlight>
                  <a:srgbClr val="F7F7F7"/>
                </a:highlight>
              </a:rPr>
              <a:t>’, </a:t>
            </a:r>
          </a:p>
          <a:p>
            <a:r>
              <a:rPr lang="en-US" b="0" dirty="0">
                <a:effectLst/>
                <a:highlight>
                  <a:srgbClr val="F7F7F7"/>
                </a:highlight>
              </a:rPr>
              <a:t>'month’, </a:t>
            </a:r>
          </a:p>
          <a:p>
            <a:r>
              <a:rPr lang="en-US" b="0" dirty="0">
                <a:effectLst/>
                <a:highlight>
                  <a:srgbClr val="F7F7F7"/>
                </a:highlight>
              </a:rPr>
              <a:t>'target’, </a:t>
            </a:r>
          </a:p>
          <a:p>
            <a:r>
              <a:rPr lang="en-US" b="0" dirty="0">
                <a:effectLst/>
                <a:highlight>
                  <a:srgbClr val="F7F7F7"/>
                </a:highlight>
              </a:rPr>
              <a:t>'duration’, </a:t>
            </a:r>
          </a:p>
          <a:p>
            <a:r>
              <a:rPr lang="en-US" b="0" dirty="0">
                <a:effectLst/>
                <a:highlight>
                  <a:srgbClr val="F7F7F7"/>
                </a:highlight>
              </a:rPr>
              <a:t>'</a:t>
            </a:r>
            <a:r>
              <a:rPr lang="en-US" b="0" dirty="0" err="1">
                <a:effectLst/>
                <a:highlight>
                  <a:srgbClr val="F7F7F7"/>
                </a:highlight>
              </a:rPr>
              <a:t>p_contact_count</a:t>
            </a:r>
            <a:r>
              <a:rPr lang="en-US" b="0" dirty="0">
                <a:effectLst/>
                <a:highlight>
                  <a:srgbClr val="F7F7F7"/>
                </a:highlight>
              </a:rPr>
              <a:t>’,(previous) </a:t>
            </a:r>
          </a:p>
          <a:p>
            <a:r>
              <a:rPr lang="en-US" b="0" dirty="0">
                <a:effectLst/>
                <a:highlight>
                  <a:srgbClr val="F7F7F7"/>
                </a:highlight>
              </a:rPr>
              <a:t>'</a:t>
            </a:r>
            <a:r>
              <a:rPr lang="en-US" b="0" dirty="0" err="1">
                <a:effectLst/>
                <a:highlight>
                  <a:srgbClr val="F7F7F7"/>
                </a:highlight>
              </a:rPr>
              <a:t>pdays</a:t>
            </a:r>
            <a:r>
              <a:rPr lang="en-US" b="0" dirty="0">
                <a:effectLst/>
                <a:highlight>
                  <a:srgbClr val="F7F7F7"/>
                </a:highlight>
              </a:rPr>
              <a:t>'</a:t>
            </a:r>
          </a:p>
        </p:txBody>
      </p:sp>
      <p:sp>
        <p:nvSpPr>
          <p:cNvPr id="5" name="TextBox 4">
            <a:extLst>
              <a:ext uri="{FF2B5EF4-FFF2-40B4-BE49-F238E27FC236}">
                <a16:creationId xmlns:a16="http://schemas.microsoft.com/office/drawing/2014/main" id="{1FC31752-CE81-5980-36EC-458EDEF922D2}"/>
              </a:ext>
            </a:extLst>
          </p:cNvPr>
          <p:cNvSpPr txBox="1"/>
          <p:nvPr/>
        </p:nvSpPr>
        <p:spPr>
          <a:xfrm>
            <a:off x="825149" y="5097599"/>
            <a:ext cx="8301037" cy="646331"/>
          </a:xfrm>
          <a:prstGeom prst="rect">
            <a:avLst/>
          </a:prstGeom>
          <a:noFill/>
        </p:spPr>
        <p:txBody>
          <a:bodyPr wrap="square" rtlCol="0">
            <a:spAutoFit/>
          </a:bodyPr>
          <a:lstStyle/>
          <a:p>
            <a:r>
              <a:rPr lang="en-US" b="0" dirty="0">
                <a:solidFill>
                  <a:srgbClr val="000000"/>
                </a:solidFill>
                <a:effectLst/>
                <a:highlight>
                  <a:srgbClr val="F7F7F7"/>
                </a:highlight>
              </a:rPr>
              <a:t>Converting categorical features to numerical using </a:t>
            </a:r>
            <a:r>
              <a:rPr lang="en-US" b="0" dirty="0" err="1">
                <a:solidFill>
                  <a:srgbClr val="000000"/>
                </a:solidFill>
                <a:effectLst/>
                <a:highlight>
                  <a:srgbClr val="F7F7F7"/>
                </a:highlight>
              </a:rPr>
              <a:t>LabelEncoder</a:t>
            </a:r>
            <a:endParaRPr lang="en-US" b="0" dirty="0">
              <a:solidFill>
                <a:srgbClr val="000000"/>
              </a:solidFill>
              <a:effectLst/>
              <a:highlight>
                <a:srgbClr val="F7F7F7"/>
              </a:highlight>
            </a:endParaRPr>
          </a:p>
          <a:p>
            <a:endParaRPr lang="en-US" dirty="0"/>
          </a:p>
        </p:txBody>
      </p:sp>
    </p:spTree>
    <p:extLst>
      <p:ext uri="{BB962C8B-B14F-4D97-AF65-F5344CB8AC3E}">
        <p14:creationId xmlns:p14="http://schemas.microsoft.com/office/powerpoint/2010/main" val="679624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04E-61CB-4650-E27F-3405452D7DA3}"/>
              </a:ext>
            </a:extLst>
          </p:cNvPr>
          <p:cNvSpPr>
            <a:spLocks noGrp="1"/>
          </p:cNvSpPr>
          <p:nvPr>
            <p:ph type="title"/>
          </p:nvPr>
        </p:nvSpPr>
        <p:spPr>
          <a:xfrm>
            <a:off x="677334" y="609600"/>
            <a:ext cx="8596668" cy="768129"/>
          </a:xfrm>
        </p:spPr>
        <p:txBody>
          <a:bodyPr>
            <a:normAutofit/>
          </a:bodyPr>
          <a:lstStyle/>
          <a:p>
            <a:r>
              <a:rPr lang="en-US" dirty="0"/>
              <a:t>Balancing</a:t>
            </a:r>
          </a:p>
        </p:txBody>
      </p:sp>
      <p:sp>
        <p:nvSpPr>
          <p:cNvPr id="4" name="Slide Number Placeholder 3">
            <a:extLst>
              <a:ext uri="{FF2B5EF4-FFF2-40B4-BE49-F238E27FC236}">
                <a16:creationId xmlns:a16="http://schemas.microsoft.com/office/drawing/2014/main" id="{179BA1BC-6958-7724-140B-B9EBE9E662E4}"/>
              </a:ext>
            </a:extLst>
          </p:cNvPr>
          <p:cNvSpPr>
            <a:spLocks noGrp="1"/>
          </p:cNvSpPr>
          <p:nvPr>
            <p:ph type="sldNum" sz="quarter" idx="12"/>
          </p:nvPr>
        </p:nvSpPr>
        <p:spPr/>
        <p:txBody>
          <a:bodyPr/>
          <a:lstStyle/>
          <a:p>
            <a:fld id="{A49DFD55-3C28-40EF-9E31-A92D2E4017FF}" type="slidenum">
              <a:rPr lang="en-US" smtClean="0"/>
              <a:t>22</a:t>
            </a:fld>
            <a:endParaRPr lang="en-US" dirty="0"/>
          </a:p>
        </p:txBody>
      </p:sp>
      <p:pic>
        <p:nvPicPr>
          <p:cNvPr id="8" name="Picture 7">
            <a:extLst>
              <a:ext uri="{FF2B5EF4-FFF2-40B4-BE49-F238E27FC236}">
                <a16:creationId xmlns:a16="http://schemas.microsoft.com/office/drawing/2014/main" id="{1F06BC88-E529-962E-F6DE-6C06E863BB87}"/>
              </a:ext>
            </a:extLst>
          </p:cNvPr>
          <p:cNvPicPr>
            <a:picLocks noChangeAspect="1"/>
          </p:cNvPicPr>
          <p:nvPr/>
        </p:nvPicPr>
        <p:blipFill rotWithShape="1">
          <a:blip r:embed="rId2"/>
          <a:srcRect r="49276"/>
          <a:stretch/>
        </p:blipFill>
        <p:spPr>
          <a:xfrm>
            <a:off x="872290" y="1853745"/>
            <a:ext cx="4261685" cy="3711600"/>
          </a:xfrm>
          <a:prstGeom prst="rect">
            <a:avLst/>
          </a:prstGeom>
        </p:spPr>
      </p:pic>
      <p:pic>
        <p:nvPicPr>
          <p:cNvPr id="18" name="Picture 17">
            <a:extLst>
              <a:ext uri="{FF2B5EF4-FFF2-40B4-BE49-F238E27FC236}">
                <a16:creationId xmlns:a16="http://schemas.microsoft.com/office/drawing/2014/main" id="{A43610E4-A67B-09DE-A671-CB15AA56B402}"/>
              </a:ext>
            </a:extLst>
          </p:cNvPr>
          <p:cNvPicPr>
            <a:picLocks noChangeAspect="1"/>
          </p:cNvPicPr>
          <p:nvPr/>
        </p:nvPicPr>
        <p:blipFill>
          <a:blip r:embed="rId3"/>
          <a:stretch>
            <a:fillRect/>
          </a:stretch>
        </p:blipFill>
        <p:spPr>
          <a:xfrm>
            <a:off x="5606210" y="1998838"/>
            <a:ext cx="4261685" cy="3325638"/>
          </a:xfrm>
          <a:prstGeom prst="rect">
            <a:avLst/>
          </a:prstGeom>
        </p:spPr>
      </p:pic>
    </p:spTree>
    <p:extLst>
      <p:ext uri="{BB962C8B-B14F-4D97-AF65-F5344CB8AC3E}">
        <p14:creationId xmlns:p14="http://schemas.microsoft.com/office/powerpoint/2010/main" val="539657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04E-61CB-4650-E27F-3405452D7DA3}"/>
              </a:ext>
            </a:extLst>
          </p:cNvPr>
          <p:cNvSpPr>
            <a:spLocks noGrp="1"/>
          </p:cNvSpPr>
          <p:nvPr>
            <p:ph type="title"/>
          </p:nvPr>
        </p:nvSpPr>
        <p:spPr>
          <a:xfrm>
            <a:off x="677334" y="609600"/>
            <a:ext cx="8596668" cy="809625"/>
          </a:xfrm>
        </p:spPr>
        <p:txBody>
          <a:bodyPr/>
          <a:lstStyle/>
          <a:p>
            <a:r>
              <a:rPr lang="en-US" dirty="0"/>
              <a:t>Modeling</a:t>
            </a:r>
          </a:p>
        </p:txBody>
      </p:sp>
      <p:sp>
        <p:nvSpPr>
          <p:cNvPr id="4" name="Slide Number Placeholder 3">
            <a:extLst>
              <a:ext uri="{FF2B5EF4-FFF2-40B4-BE49-F238E27FC236}">
                <a16:creationId xmlns:a16="http://schemas.microsoft.com/office/drawing/2014/main" id="{179BA1BC-6958-7724-140B-B9EBE9E662E4}"/>
              </a:ext>
            </a:extLst>
          </p:cNvPr>
          <p:cNvSpPr>
            <a:spLocks noGrp="1"/>
          </p:cNvSpPr>
          <p:nvPr>
            <p:ph type="sldNum" sz="quarter" idx="12"/>
          </p:nvPr>
        </p:nvSpPr>
        <p:spPr/>
        <p:txBody>
          <a:bodyPr/>
          <a:lstStyle/>
          <a:p>
            <a:fld id="{A49DFD55-3C28-40EF-9E31-A92D2E4017FF}" type="slidenum">
              <a:rPr lang="en-US" smtClean="0"/>
              <a:t>23</a:t>
            </a:fld>
            <a:endParaRPr lang="en-US" dirty="0"/>
          </a:p>
        </p:txBody>
      </p:sp>
      <p:sp>
        <p:nvSpPr>
          <p:cNvPr id="3" name="Content Placeholder 2">
            <a:extLst>
              <a:ext uri="{FF2B5EF4-FFF2-40B4-BE49-F238E27FC236}">
                <a16:creationId xmlns:a16="http://schemas.microsoft.com/office/drawing/2014/main" id="{9E1A572A-C620-9006-32B2-6414F43B56C2}"/>
              </a:ext>
            </a:extLst>
          </p:cNvPr>
          <p:cNvSpPr txBox="1">
            <a:spLocks/>
          </p:cNvSpPr>
          <p:nvPr/>
        </p:nvSpPr>
        <p:spPr>
          <a:xfrm>
            <a:off x="911867" y="1794188"/>
            <a:ext cx="6396232" cy="42471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2000" b="1" dirty="0"/>
              <a:t>Logistic Regression </a:t>
            </a:r>
          </a:p>
          <a:p>
            <a:pPr>
              <a:lnSpc>
                <a:spcPct val="90000"/>
              </a:lnSpc>
            </a:pPr>
            <a:r>
              <a:rPr lang="en-US" sz="2000" b="1" dirty="0"/>
              <a:t>KNN</a:t>
            </a:r>
          </a:p>
          <a:p>
            <a:pPr>
              <a:lnSpc>
                <a:spcPct val="90000"/>
              </a:lnSpc>
            </a:pPr>
            <a:r>
              <a:rPr lang="en-US" sz="2000" b="1" dirty="0"/>
              <a:t>Random Forest</a:t>
            </a:r>
          </a:p>
          <a:p>
            <a:pPr>
              <a:lnSpc>
                <a:spcPct val="90000"/>
              </a:lnSpc>
            </a:pPr>
            <a:r>
              <a:rPr lang="en-US" sz="2000" b="1" dirty="0"/>
              <a:t>Gradient Boosting Classifier</a:t>
            </a:r>
          </a:p>
          <a:p>
            <a:pPr>
              <a:lnSpc>
                <a:spcPct val="90000"/>
              </a:lnSpc>
            </a:pPr>
            <a:r>
              <a:rPr lang="en-US" sz="2000" b="1" dirty="0" err="1"/>
              <a:t>eXtreme</a:t>
            </a:r>
            <a:r>
              <a:rPr lang="en-US" sz="2000" b="1" dirty="0"/>
              <a:t> Gradient Boosting Classifier</a:t>
            </a:r>
          </a:p>
          <a:p>
            <a:pPr>
              <a:lnSpc>
                <a:spcPct val="90000"/>
              </a:lnSpc>
            </a:pPr>
            <a:endParaRPr lang="en-US" sz="2000" b="1" dirty="0"/>
          </a:p>
          <a:p>
            <a:pPr>
              <a:lnSpc>
                <a:spcPct val="90000"/>
              </a:lnSpc>
            </a:pPr>
            <a:endParaRPr lang="en-US" sz="1100" dirty="0"/>
          </a:p>
        </p:txBody>
      </p:sp>
    </p:spTree>
    <p:extLst>
      <p:ext uri="{BB962C8B-B14F-4D97-AF65-F5344CB8AC3E}">
        <p14:creationId xmlns:p14="http://schemas.microsoft.com/office/powerpoint/2010/main" val="695028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04E-61CB-4650-E27F-3405452D7DA3}"/>
              </a:ext>
            </a:extLst>
          </p:cNvPr>
          <p:cNvSpPr>
            <a:spLocks noGrp="1"/>
          </p:cNvSpPr>
          <p:nvPr>
            <p:ph type="title"/>
          </p:nvPr>
        </p:nvSpPr>
        <p:spPr>
          <a:xfrm>
            <a:off x="677334" y="609600"/>
            <a:ext cx="8596668" cy="809625"/>
          </a:xfrm>
        </p:spPr>
        <p:txBody>
          <a:bodyPr>
            <a:normAutofit fontScale="90000"/>
          </a:bodyPr>
          <a:lstStyle/>
          <a:p>
            <a:r>
              <a:rPr lang="en-US" sz="3600" b="1" dirty="0"/>
              <a:t>Logistic Regression </a:t>
            </a:r>
            <a:br>
              <a:rPr lang="en-US" sz="3600" b="1" dirty="0"/>
            </a:br>
            <a:endParaRPr lang="en-US" dirty="0"/>
          </a:p>
        </p:txBody>
      </p:sp>
      <p:sp>
        <p:nvSpPr>
          <p:cNvPr id="4" name="Slide Number Placeholder 3">
            <a:extLst>
              <a:ext uri="{FF2B5EF4-FFF2-40B4-BE49-F238E27FC236}">
                <a16:creationId xmlns:a16="http://schemas.microsoft.com/office/drawing/2014/main" id="{179BA1BC-6958-7724-140B-B9EBE9E662E4}"/>
              </a:ext>
            </a:extLst>
          </p:cNvPr>
          <p:cNvSpPr>
            <a:spLocks noGrp="1"/>
          </p:cNvSpPr>
          <p:nvPr>
            <p:ph type="sldNum" sz="quarter" idx="12"/>
          </p:nvPr>
        </p:nvSpPr>
        <p:spPr/>
        <p:txBody>
          <a:bodyPr/>
          <a:lstStyle/>
          <a:p>
            <a:fld id="{A49DFD55-3C28-40EF-9E31-A92D2E4017FF}" type="slidenum">
              <a:rPr lang="en-US" smtClean="0"/>
              <a:t>24</a:t>
            </a:fld>
            <a:endParaRPr lang="en-US" dirty="0"/>
          </a:p>
        </p:txBody>
      </p:sp>
      <p:sp>
        <p:nvSpPr>
          <p:cNvPr id="3" name="Content Placeholder 2">
            <a:extLst>
              <a:ext uri="{FF2B5EF4-FFF2-40B4-BE49-F238E27FC236}">
                <a16:creationId xmlns:a16="http://schemas.microsoft.com/office/drawing/2014/main" id="{9E1A572A-C620-9006-32B2-6414F43B56C2}"/>
              </a:ext>
            </a:extLst>
          </p:cNvPr>
          <p:cNvSpPr txBox="1">
            <a:spLocks/>
          </p:cNvSpPr>
          <p:nvPr/>
        </p:nvSpPr>
        <p:spPr>
          <a:xfrm>
            <a:off x="677334" y="1305413"/>
            <a:ext cx="9056592" cy="42471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0" dirty="0">
                <a:solidFill>
                  <a:schemeClr val="tx1"/>
                </a:solidFill>
                <a:effectLst/>
                <a:highlight>
                  <a:srgbClr val="F7F7F7"/>
                </a:highlight>
              </a:rPr>
              <a:t>Best Parameters: {'C': 1.0, 'penalty': 'l1', 'solver': '</a:t>
            </a:r>
            <a:r>
              <a:rPr lang="en-US" sz="2000" b="0" dirty="0" err="1">
                <a:solidFill>
                  <a:schemeClr val="tx1"/>
                </a:solidFill>
                <a:effectLst/>
                <a:highlight>
                  <a:srgbClr val="F7F7F7"/>
                </a:highlight>
              </a:rPr>
              <a:t>liblinear</a:t>
            </a:r>
            <a:r>
              <a:rPr lang="en-US" sz="2000" b="0" dirty="0">
                <a:solidFill>
                  <a:schemeClr val="tx1"/>
                </a:solidFill>
                <a:effectLst/>
                <a:highlight>
                  <a:srgbClr val="F7F7F7"/>
                </a:highlight>
              </a:rPr>
              <a:t>'}</a:t>
            </a:r>
          </a:p>
          <a:p>
            <a:r>
              <a:rPr lang="en-US" sz="2000" b="0" dirty="0">
                <a:solidFill>
                  <a:schemeClr val="tx1"/>
                </a:solidFill>
                <a:effectLst/>
                <a:highlight>
                  <a:srgbClr val="F7F7F7"/>
                </a:highlight>
              </a:rPr>
              <a:t>Test Score (Accuracy): 0.7952830188679245</a:t>
            </a:r>
            <a:endParaRPr lang="en-US" sz="2000" b="1" dirty="0"/>
          </a:p>
          <a:p>
            <a:pPr>
              <a:lnSpc>
                <a:spcPct val="90000"/>
              </a:lnSpc>
            </a:pPr>
            <a:endParaRPr lang="en-US" sz="1100" dirty="0"/>
          </a:p>
        </p:txBody>
      </p:sp>
      <p:pic>
        <p:nvPicPr>
          <p:cNvPr id="6" name="Picture 5">
            <a:extLst>
              <a:ext uri="{FF2B5EF4-FFF2-40B4-BE49-F238E27FC236}">
                <a16:creationId xmlns:a16="http://schemas.microsoft.com/office/drawing/2014/main" id="{3B73112C-ACEC-5CC9-56E8-64FE3290B867}"/>
              </a:ext>
            </a:extLst>
          </p:cNvPr>
          <p:cNvPicPr>
            <a:picLocks noChangeAspect="1"/>
          </p:cNvPicPr>
          <p:nvPr/>
        </p:nvPicPr>
        <p:blipFill>
          <a:blip r:embed="rId2"/>
          <a:stretch>
            <a:fillRect/>
          </a:stretch>
        </p:blipFill>
        <p:spPr>
          <a:xfrm>
            <a:off x="772584" y="2809757"/>
            <a:ext cx="5116174" cy="2190868"/>
          </a:xfrm>
          <a:prstGeom prst="rect">
            <a:avLst/>
          </a:prstGeom>
        </p:spPr>
      </p:pic>
      <p:pic>
        <p:nvPicPr>
          <p:cNvPr id="10" name="Picture 9">
            <a:extLst>
              <a:ext uri="{FF2B5EF4-FFF2-40B4-BE49-F238E27FC236}">
                <a16:creationId xmlns:a16="http://schemas.microsoft.com/office/drawing/2014/main" id="{D860EB18-3F76-632B-2743-26D445323BC8}"/>
              </a:ext>
            </a:extLst>
          </p:cNvPr>
          <p:cNvPicPr>
            <a:picLocks noChangeAspect="1"/>
          </p:cNvPicPr>
          <p:nvPr/>
        </p:nvPicPr>
        <p:blipFill>
          <a:blip r:embed="rId3"/>
          <a:stretch>
            <a:fillRect/>
          </a:stretch>
        </p:blipFill>
        <p:spPr>
          <a:xfrm>
            <a:off x="5571758" y="2300038"/>
            <a:ext cx="5258534" cy="3572374"/>
          </a:xfrm>
          <a:prstGeom prst="rect">
            <a:avLst/>
          </a:prstGeom>
        </p:spPr>
      </p:pic>
    </p:spTree>
    <p:extLst>
      <p:ext uri="{BB962C8B-B14F-4D97-AF65-F5344CB8AC3E}">
        <p14:creationId xmlns:p14="http://schemas.microsoft.com/office/powerpoint/2010/main" val="1357164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04E-61CB-4650-E27F-3405452D7DA3}"/>
              </a:ext>
            </a:extLst>
          </p:cNvPr>
          <p:cNvSpPr>
            <a:spLocks noGrp="1"/>
          </p:cNvSpPr>
          <p:nvPr>
            <p:ph type="title"/>
          </p:nvPr>
        </p:nvSpPr>
        <p:spPr>
          <a:xfrm>
            <a:off x="677334" y="609600"/>
            <a:ext cx="8596668" cy="809625"/>
          </a:xfrm>
        </p:spPr>
        <p:txBody>
          <a:bodyPr>
            <a:normAutofit fontScale="90000"/>
          </a:bodyPr>
          <a:lstStyle/>
          <a:p>
            <a:r>
              <a:rPr lang="en-US" sz="3600" b="1" dirty="0"/>
              <a:t>KNN</a:t>
            </a:r>
            <a:br>
              <a:rPr lang="en-US" sz="3600" b="1" dirty="0"/>
            </a:br>
            <a:endParaRPr lang="en-US" dirty="0"/>
          </a:p>
        </p:txBody>
      </p:sp>
      <p:sp>
        <p:nvSpPr>
          <p:cNvPr id="4" name="Slide Number Placeholder 3">
            <a:extLst>
              <a:ext uri="{FF2B5EF4-FFF2-40B4-BE49-F238E27FC236}">
                <a16:creationId xmlns:a16="http://schemas.microsoft.com/office/drawing/2014/main" id="{179BA1BC-6958-7724-140B-B9EBE9E662E4}"/>
              </a:ext>
            </a:extLst>
          </p:cNvPr>
          <p:cNvSpPr>
            <a:spLocks noGrp="1"/>
          </p:cNvSpPr>
          <p:nvPr>
            <p:ph type="sldNum" sz="quarter" idx="12"/>
          </p:nvPr>
        </p:nvSpPr>
        <p:spPr/>
        <p:txBody>
          <a:bodyPr/>
          <a:lstStyle/>
          <a:p>
            <a:fld id="{A49DFD55-3C28-40EF-9E31-A92D2E4017FF}" type="slidenum">
              <a:rPr lang="en-US" smtClean="0"/>
              <a:t>25</a:t>
            </a:fld>
            <a:endParaRPr lang="en-US" dirty="0"/>
          </a:p>
        </p:txBody>
      </p:sp>
      <p:sp>
        <p:nvSpPr>
          <p:cNvPr id="3" name="Content Placeholder 2">
            <a:extLst>
              <a:ext uri="{FF2B5EF4-FFF2-40B4-BE49-F238E27FC236}">
                <a16:creationId xmlns:a16="http://schemas.microsoft.com/office/drawing/2014/main" id="{9E1A572A-C620-9006-32B2-6414F43B56C2}"/>
              </a:ext>
            </a:extLst>
          </p:cNvPr>
          <p:cNvSpPr txBox="1">
            <a:spLocks/>
          </p:cNvSpPr>
          <p:nvPr/>
        </p:nvSpPr>
        <p:spPr>
          <a:xfrm>
            <a:off x="677333" y="1305413"/>
            <a:ext cx="10495492" cy="42471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0" dirty="0">
                <a:solidFill>
                  <a:schemeClr val="tx1"/>
                </a:solidFill>
                <a:effectLst/>
                <a:highlight>
                  <a:srgbClr val="F7F7F7"/>
                </a:highlight>
              </a:rPr>
              <a:t>Best Parameters: {'algorithm': '</a:t>
            </a:r>
            <a:r>
              <a:rPr lang="en-US" sz="2000" b="0" dirty="0" err="1">
                <a:solidFill>
                  <a:schemeClr val="tx1"/>
                </a:solidFill>
                <a:effectLst/>
                <a:highlight>
                  <a:srgbClr val="F7F7F7"/>
                </a:highlight>
              </a:rPr>
              <a:t>ball_tree</a:t>
            </a:r>
            <a:r>
              <a:rPr lang="en-US" sz="2000" b="0" dirty="0">
                <a:solidFill>
                  <a:schemeClr val="tx1"/>
                </a:solidFill>
                <a:effectLst/>
                <a:highlight>
                  <a:srgbClr val="F7F7F7"/>
                </a:highlight>
              </a:rPr>
              <a:t>', '</a:t>
            </a:r>
            <a:r>
              <a:rPr lang="en-US" sz="2000" b="0" dirty="0" err="1">
                <a:solidFill>
                  <a:schemeClr val="tx1"/>
                </a:solidFill>
                <a:effectLst/>
                <a:highlight>
                  <a:srgbClr val="F7F7F7"/>
                </a:highlight>
              </a:rPr>
              <a:t>n_neighbors</a:t>
            </a:r>
            <a:r>
              <a:rPr lang="en-US" sz="2000" b="0" dirty="0">
                <a:solidFill>
                  <a:schemeClr val="tx1"/>
                </a:solidFill>
                <a:effectLst/>
                <a:highlight>
                  <a:srgbClr val="F7F7F7"/>
                </a:highlight>
              </a:rPr>
              <a:t>': 9, 'p': 1, 'weights': 'distance'}</a:t>
            </a:r>
          </a:p>
          <a:p>
            <a:r>
              <a:rPr lang="en-US" sz="2000" b="0" dirty="0">
                <a:solidFill>
                  <a:schemeClr val="tx1"/>
                </a:solidFill>
                <a:effectLst/>
                <a:highlight>
                  <a:srgbClr val="F7F7F7"/>
                </a:highlight>
              </a:rPr>
              <a:t>Test Score (Accuracy): 0.8617400419287212</a:t>
            </a:r>
            <a:endParaRPr lang="en-US" sz="1100" dirty="0"/>
          </a:p>
        </p:txBody>
      </p:sp>
      <p:pic>
        <p:nvPicPr>
          <p:cNvPr id="6" name="Picture 5">
            <a:extLst>
              <a:ext uri="{FF2B5EF4-FFF2-40B4-BE49-F238E27FC236}">
                <a16:creationId xmlns:a16="http://schemas.microsoft.com/office/drawing/2014/main" id="{CFDACBC3-B0B6-3D08-1269-689BCFFF480C}"/>
              </a:ext>
            </a:extLst>
          </p:cNvPr>
          <p:cNvPicPr>
            <a:picLocks noChangeAspect="1"/>
          </p:cNvPicPr>
          <p:nvPr/>
        </p:nvPicPr>
        <p:blipFill>
          <a:blip r:embed="rId2"/>
          <a:stretch>
            <a:fillRect/>
          </a:stretch>
        </p:blipFill>
        <p:spPr>
          <a:xfrm>
            <a:off x="823631" y="2928811"/>
            <a:ext cx="4892729" cy="2186113"/>
          </a:xfrm>
          <a:prstGeom prst="rect">
            <a:avLst/>
          </a:prstGeom>
        </p:spPr>
      </p:pic>
      <p:pic>
        <p:nvPicPr>
          <p:cNvPr id="10" name="Picture 9">
            <a:extLst>
              <a:ext uri="{FF2B5EF4-FFF2-40B4-BE49-F238E27FC236}">
                <a16:creationId xmlns:a16="http://schemas.microsoft.com/office/drawing/2014/main" id="{DEAE80D2-67D6-0490-E4F4-29E428CE7FBE}"/>
              </a:ext>
            </a:extLst>
          </p:cNvPr>
          <p:cNvPicPr>
            <a:picLocks noChangeAspect="1"/>
          </p:cNvPicPr>
          <p:nvPr/>
        </p:nvPicPr>
        <p:blipFill>
          <a:blip r:embed="rId3"/>
          <a:stretch>
            <a:fillRect/>
          </a:stretch>
        </p:blipFill>
        <p:spPr>
          <a:xfrm>
            <a:off x="5910590" y="2390775"/>
            <a:ext cx="4781260" cy="3406199"/>
          </a:xfrm>
          <a:prstGeom prst="rect">
            <a:avLst/>
          </a:prstGeom>
        </p:spPr>
      </p:pic>
    </p:spTree>
    <p:extLst>
      <p:ext uri="{BB962C8B-B14F-4D97-AF65-F5344CB8AC3E}">
        <p14:creationId xmlns:p14="http://schemas.microsoft.com/office/powerpoint/2010/main" val="3602488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04E-61CB-4650-E27F-3405452D7DA3}"/>
              </a:ext>
            </a:extLst>
          </p:cNvPr>
          <p:cNvSpPr>
            <a:spLocks noGrp="1"/>
          </p:cNvSpPr>
          <p:nvPr>
            <p:ph type="title"/>
          </p:nvPr>
        </p:nvSpPr>
        <p:spPr>
          <a:xfrm>
            <a:off x="677334" y="609600"/>
            <a:ext cx="8596668" cy="809625"/>
          </a:xfrm>
        </p:spPr>
        <p:txBody>
          <a:bodyPr>
            <a:normAutofit fontScale="90000"/>
          </a:bodyPr>
          <a:lstStyle/>
          <a:p>
            <a:r>
              <a:rPr lang="en-US" sz="3600" b="1" dirty="0"/>
              <a:t>Random Forest</a:t>
            </a:r>
            <a:br>
              <a:rPr lang="en-US" sz="3600" b="1" dirty="0"/>
            </a:br>
            <a:endParaRPr lang="en-US" dirty="0"/>
          </a:p>
        </p:txBody>
      </p:sp>
      <p:sp>
        <p:nvSpPr>
          <p:cNvPr id="4" name="Slide Number Placeholder 3">
            <a:extLst>
              <a:ext uri="{FF2B5EF4-FFF2-40B4-BE49-F238E27FC236}">
                <a16:creationId xmlns:a16="http://schemas.microsoft.com/office/drawing/2014/main" id="{179BA1BC-6958-7724-140B-B9EBE9E662E4}"/>
              </a:ext>
            </a:extLst>
          </p:cNvPr>
          <p:cNvSpPr>
            <a:spLocks noGrp="1"/>
          </p:cNvSpPr>
          <p:nvPr>
            <p:ph type="sldNum" sz="quarter" idx="12"/>
          </p:nvPr>
        </p:nvSpPr>
        <p:spPr/>
        <p:txBody>
          <a:bodyPr/>
          <a:lstStyle/>
          <a:p>
            <a:fld id="{A49DFD55-3C28-40EF-9E31-A92D2E4017FF}" type="slidenum">
              <a:rPr lang="en-US" smtClean="0"/>
              <a:t>26</a:t>
            </a:fld>
            <a:endParaRPr lang="en-US" dirty="0"/>
          </a:p>
        </p:txBody>
      </p:sp>
      <p:sp>
        <p:nvSpPr>
          <p:cNvPr id="3" name="Content Placeholder 2">
            <a:extLst>
              <a:ext uri="{FF2B5EF4-FFF2-40B4-BE49-F238E27FC236}">
                <a16:creationId xmlns:a16="http://schemas.microsoft.com/office/drawing/2014/main" id="{9E1A572A-C620-9006-32B2-6414F43B56C2}"/>
              </a:ext>
            </a:extLst>
          </p:cNvPr>
          <p:cNvSpPr txBox="1">
            <a:spLocks/>
          </p:cNvSpPr>
          <p:nvPr/>
        </p:nvSpPr>
        <p:spPr>
          <a:xfrm>
            <a:off x="677333" y="1305413"/>
            <a:ext cx="9845761" cy="42471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0" dirty="0">
                <a:solidFill>
                  <a:schemeClr val="tx1"/>
                </a:solidFill>
                <a:effectLst/>
                <a:highlight>
                  <a:srgbClr val="F7F7F7"/>
                </a:highlight>
              </a:rPr>
              <a:t>Best Parameters: {'</a:t>
            </a:r>
            <a:r>
              <a:rPr lang="en-US" sz="1600" b="0" dirty="0" err="1">
                <a:solidFill>
                  <a:schemeClr val="tx1"/>
                </a:solidFill>
                <a:effectLst/>
                <a:highlight>
                  <a:srgbClr val="F7F7F7"/>
                </a:highlight>
              </a:rPr>
              <a:t>max_depth</a:t>
            </a:r>
            <a:r>
              <a:rPr lang="en-US" sz="1600" b="0" dirty="0">
                <a:solidFill>
                  <a:schemeClr val="tx1"/>
                </a:solidFill>
                <a:effectLst/>
                <a:highlight>
                  <a:srgbClr val="F7F7F7"/>
                </a:highlight>
              </a:rPr>
              <a:t>': None, '</a:t>
            </a:r>
            <a:r>
              <a:rPr lang="en-US" sz="1600" b="0" dirty="0" err="1">
                <a:solidFill>
                  <a:schemeClr val="tx1"/>
                </a:solidFill>
                <a:effectLst/>
                <a:highlight>
                  <a:srgbClr val="F7F7F7"/>
                </a:highlight>
              </a:rPr>
              <a:t>min_samples_leaf</a:t>
            </a:r>
            <a:r>
              <a:rPr lang="en-US" sz="1600" b="0" dirty="0">
                <a:solidFill>
                  <a:schemeClr val="tx1"/>
                </a:solidFill>
                <a:effectLst/>
                <a:highlight>
                  <a:srgbClr val="F7F7F7"/>
                </a:highlight>
              </a:rPr>
              <a:t>': 2, '</a:t>
            </a:r>
            <a:r>
              <a:rPr lang="en-US" sz="1600" b="0" dirty="0" err="1">
                <a:solidFill>
                  <a:schemeClr val="tx1"/>
                </a:solidFill>
                <a:effectLst/>
                <a:highlight>
                  <a:srgbClr val="F7F7F7"/>
                </a:highlight>
              </a:rPr>
              <a:t>min_samples_split</a:t>
            </a:r>
            <a:r>
              <a:rPr lang="en-US" sz="1600" b="0" dirty="0">
                <a:solidFill>
                  <a:schemeClr val="tx1"/>
                </a:solidFill>
                <a:effectLst/>
                <a:highlight>
                  <a:srgbClr val="F7F7F7"/>
                </a:highlight>
              </a:rPr>
              <a:t>': 10, '</a:t>
            </a:r>
            <a:r>
              <a:rPr lang="en-US" sz="1600" b="0" dirty="0" err="1">
                <a:solidFill>
                  <a:schemeClr val="tx1"/>
                </a:solidFill>
                <a:effectLst/>
                <a:highlight>
                  <a:srgbClr val="F7F7F7"/>
                </a:highlight>
              </a:rPr>
              <a:t>n_estimators</a:t>
            </a:r>
            <a:r>
              <a:rPr lang="en-US" sz="1600" b="0" dirty="0">
                <a:solidFill>
                  <a:schemeClr val="tx1"/>
                </a:solidFill>
                <a:effectLst/>
                <a:highlight>
                  <a:srgbClr val="F7F7F7"/>
                </a:highlight>
              </a:rPr>
              <a:t>': 200}</a:t>
            </a:r>
          </a:p>
          <a:p>
            <a:r>
              <a:rPr lang="en-US" sz="1600" b="0" dirty="0">
                <a:solidFill>
                  <a:schemeClr val="tx1"/>
                </a:solidFill>
                <a:effectLst/>
                <a:highlight>
                  <a:srgbClr val="F7F7F7"/>
                </a:highlight>
              </a:rPr>
              <a:t>Test Score (Accuracy): 0.8736897274633124</a:t>
            </a:r>
            <a:endParaRPr lang="en-US" sz="1100" dirty="0"/>
          </a:p>
        </p:txBody>
      </p:sp>
      <p:pic>
        <p:nvPicPr>
          <p:cNvPr id="7" name="Picture 6">
            <a:extLst>
              <a:ext uri="{FF2B5EF4-FFF2-40B4-BE49-F238E27FC236}">
                <a16:creationId xmlns:a16="http://schemas.microsoft.com/office/drawing/2014/main" id="{A9F90DD7-9845-E4EA-2FAE-13194C237335}"/>
              </a:ext>
            </a:extLst>
          </p:cNvPr>
          <p:cNvPicPr>
            <a:picLocks noChangeAspect="1"/>
          </p:cNvPicPr>
          <p:nvPr/>
        </p:nvPicPr>
        <p:blipFill>
          <a:blip r:embed="rId2"/>
          <a:stretch>
            <a:fillRect/>
          </a:stretch>
        </p:blipFill>
        <p:spPr>
          <a:xfrm>
            <a:off x="682656" y="2924055"/>
            <a:ext cx="4917557" cy="2143245"/>
          </a:xfrm>
          <a:prstGeom prst="rect">
            <a:avLst/>
          </a:prstGeom>
        </p:spPr>
      </p:pic>
      <p:pic>
        <p:nvPicPr>
          <p:cNvPr id="9" name="Picture 8">
            <a:extLst>
              <a:ext uri="{FF2B5EF4-FFF2-40B4-BE49-F238E27FC236}">
                <a16:creationId xmlns:a16="http://schemas.microsoft.com/office/drawing/2014/main" id="{51323C52-1E99-A65F-007D-3365C1E145AD}"/>
              </a:ext>
            </a:extLst>
          </p:cNvPr>
          <p:cNvPicPr>
            <a:picLocks noChangeAspect="1"/>
          </p:cNvPicPr>
          <p:nvPr/>
        </p:nvPicPr>
        <p:blipFill>
          <a:blip r:embed="rId3"/>
          <a:stretch>
            <a:fillRect/>
          </a:stretch>
        </p:blipFill>
        <p:spPr>
          <a:xfrm>
            <a:off x="5705104" y="2176213"/>
            <a:ext cx="4301937" cy="2891087"/>
          </a:xfrm>
          <a:prstGeom prst="rect">
            <a:avLst/>
          </a:prstGeom>
        </p:spPr>
      </p:pic>
    </p:spTree>
    <p:extLst>
      <p:ext uri="{BB962C8B-B14F-4D97-AF65-F5344CB8AC3E}">
        <p14:creationId xmlns:p14="http://schemas.microsoft.com/office/powerpoint/2010/main" val="1990188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04E-61CB-4650-E27F-3405452D7DA3}"/>
              </a:ext>
            </a:extLst>
          </p:cNvPr>
          <p:cNvSpPr>
            <a:spLocks noGrp="1"/>
          </p:cNvSpPr>
          <p:nvPr>
            <p:ph type="title"/>
          </p:nvPr>
        </p:nvSpPr>
        <p:spPr>
          <a:xfrm>
            <a:off x="677334" y="609600"/>
            <a:ext cx="8596668" cy="809625"/>
          </a:xfrm>
        </p:spPr>
        <p:txBody>
          <a:bodyPr>
            <a:normAutofit fontScale="90000"/>
          </a:bodyPr>
          <a:lstStyle/>
          <a:p>
            <a:r>
              <a:rPr lang="en-US" sz="3600" b="1" dirty="0"/>
              <a:t>Gradient Boosting Classifier</a:t>
            </a:r>
            <a:br>
              <a:rPr lang="en-US" sz="3600" b="1" dirty="0"/>
            </a:br>
            <a:br>
              <a:rPr lang="en-US" sz="3600" b="1" dirty="0"/>
            </a:br>
            <a:endParaRPr lang="en-US" dirty="0"/>
          </a:p>
        </p:txBody>
      </p:sp>
      <p:sp>
        <p:nvSpPr>
          <p:cNvPr id="4" name="Slide Number Placeholder 3">
            <a:extLst>
              <a:ext uri="{FF2B5EF4-FFF2-40B4-BE49-F238E27FC236}">
                <a16:creationId xmlns:a16="http://schemas.microsoft.com/office/drawing/2014/main" id="{179BA1BC-6958-7724-140B-B9EBE9E662E4}"/>
              </a:ext>
            </a:extLst>
          </p:cNvPr>
          <p:cNvSpPr>
            <a:spLocks noGrp="1"/>
          </p:cNvSpPr>
          <p:nvPr>
            <p:ph type="sldNum" sz="quarter" idx="12"/>
          </p:nvPr>
        </p:nvSpPr>
        <p:spPr/>
        <p:txBody>
          <a:bodyPr/>
          <a:lstStyle/>
          <a:p>
            <a:fld id="{A49DFD55-3C28-40EF-9E31-A92D2E4017FF}" type="slidenum">
              <a:rPr lang="en-US" smtClean="0"/>
              <a:t>27</a:t>
            </a:fld>
            <a:endParaRPr lang="en-US" dirty="0"/>
          </a:p>
        </p:txBody>
      </p:sp>
      <p:sp>
        <p:nvSpPr>
          <p:cNvPr id="3" name="Content Placeholder 2">
            <a:extLst>
              <a:ext uri="{FF2B5EF4-FFF2-40B4-BE49-F238E27FC236}">
                <a16:creationId xmlns:a16="http://schemas.microsoft.com/office/drawing/2014/main" id="{9E1A572A-C620-9006-32B2-6414F43B56C2}"/>
              </a:ext>
            </a:extLst>
          </p:cNvPr>
          <p:cNvSpPr txBox="1">
            <a:spLocks/>
          </p:cNvSpPr>
          <p:nvPr/>
        </p:nvSpPr>
        <p:spPr>
          <a:xfrm>
            <a:off x="677334" y="1362319"/>
            <a:ext cx="9845761" cy="11520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0" dirty="0">
                <a:solidFill>
                  <a:schemeClr val="tx1"/>
                </a:solidFill>
                <a:effectLst/>
                <a:highlight>
                  <a:srgbClr val="F7F7F7"/>
                </a:highlight>
              </a:rPr>
              <a:t>Best Parameters: {'</a:t>
            </a:r>
            <a:r>
              <a:rPr lang="en-US" sz="1600" b="0" dirty="0" err="1">
                <a:solidFill>
                  <a:schemeClr val="tx1"/>
                </a:solidFill>
                <a:effectLst/>
                <a:highlight>
                  <a:srgbClr val="F7F7F7"/>
                </a:highlight>
              </a:rPr>
              <a:t>learning_rate</a:t>
            </a:r>
            <a:r>
              <a:rPr lang="en-US" sz="1600" b="0" dirty="0">
                <a:solidFill>
                  <a:schemeClr val="tx1"/>
                </a:solidFill>
                <a:effectLst/>
                <a:highlight>
                  <a:srgbClr val="F7F7F7"/>
                </a:highlight>
              </a:rPr>
              <a:t>': 0.1, '</a:t>
            </a:r>
            <a:r>
              <a:rPr lang="en-US" sz="1600" b="0" dirty="0" err="1">
                <a:solidFill>
                  <a:schemeClr val="tx1"/>
                </a:solidFill>
                <a:effectLst/>
                <a:highlight>
                  <a:srgbClr val="F7F7F7"/>
                </a:highlight>
              </a:rPr>
              <a:t>max_depth</a:t>
            </a:r>
            <a:r>
              <a:rPr lang="en-US" sz="1600" b="0" dirty="0">
                <a:solidFill>
                  <a:schemeClr val="tx1"/>
                </a:solidFill>
                <a:effectLst/>
                <a:highlight>
                  <a:srgbClr val="F7F7F7"/>
                </a:highlight>
              </a:rPr>
              <a:t>': 4, '</a:t>
            </a:r>
            <a:r>
              <a:rPr lang="en-US" sz="1600" b="0" dirty="0" err="1">
                <a:solidFill>
                  <a:schemeClr val="tx1"/>
                </a:solidFill>
                <a:effectLst/>
                <a:highlight>
                  <a:srgbClr val="F7F7F7"/>
                </a:highlight>
              </a:rPr>
              <a:t>min_samples_leaf</a:t>
            </a:r>
            <a:r>
              <a:rPr lang="en-US" sz="1600" b="0" dirty="0">
                <a:solidFill>
                  <a:schemeClr val="tx1"/>
                </a:solidFill>
                <a:effectLst/>
                <a:highlight>
                  <a:srgbClr val="F7F7F7"/>
                </a:highlight>
              </a:rPr>
              <a:t>': 1, '</a:t>
            </a:r>
            <a:r>
              <a:rPr lang="en-US" sz="1600" b="0" dirty="0" err="1">
                <a:solidFill>
                  <a:schemeClr val="tx1"/>
                </a:solidFill>
                <a:effectLst/>
                <a:highlight>
                  <a:srgbClr val="F7F7F7"/>
                </a:highlight>
              </a:rPr>
              <a:t>min_samples_split</a:t>
            </a:r>
            <a:r>
              <a:rPr lang="en-US" sz="1600" b="0" dirty="0">
                <a:solidFill>
                  <a:schemeClr val="tx1"/>
                </a:solidFill>
                <a:effectLst/>
                <a:highlight>
                  <a:srgbClr val="F7F7F7"/>
                </a:highlight>
              </a:rPr>
              <a:t>': 2, '</a:t>
            </a:r>
            <a:r>
              <a:rPr lang="en-US" sz="1600" b="0" dirty="0" err="1">
                <a:solidFill>
                  <a:schemeClr val="tx1"/>
                </a:solidFill>
                <a:effectLst/>
                <a:highlight>
                  <a:srgbClr val="F7F7F7"/>
                </a:highlight>
              </a:rPr>
              <a:t>n_estimators</a:t>
            </a:r>
            <a:r>
              <a:rPr lang="en-US" sz="1600" b="0" dirty="0">
                <a:solidFill>
                  <a:schemeClr val="tx1"/>
                </a:solidFill>
                <a:effectLst/>
                <a:highlight>
                  <a:srgbClr val="F7F7F7"/>
                </a:highlight>
              </a:rPr>
              <a:t>': 100}</a:t>
            </a:r>
          </a:p>
          <a:p>
            <a:r>
              <a:rPr lang="en-US" sz="1600" b="0" dirty="0">
                <a:solidFill>
                  <a:schemeClr val="tx1"/>
                </a:solidFill>
                <a:effectLst/>
                <a:highlight>
                  <a:srgbClr val="F7F7F7"/>
                </a:highlight>
              </a:rPr>
              <a:t>Test Score (Accuracy): 0.8576519916142558</a:t>
            </a:r>
            <a:endParaRPr lang="en-US" sz="1100" dirty="0"/>
          </a:p>
        </p:txBody>
      </p:sp>
      <p:pic>
        <p:nvPicPr>
          <p:cNvPr id="6" name="Picture 5">
            <a:extLst>
              <a:ext uri="{FF2B5EF4-FFF2-40B4-BE49-F238E27FC236}">
                <a16:creationId xmlns:a16="http://schemas.microsoft.com/office/drawing/2014/main" id="{F18E5D5F-58DF-4DC2-028F-88B0DDEE343E}"/>
              </a:ext>
            </a:extLst>
          </p:cNvPr>
          <p:cNvPicPr>
            <a:picLocks noChangeAspect="1"/>
          </p:cNvPicPr>
          <p:nvPr/>
        </p:nvPicPr>
        <p:blipFill>
          <a:blip r:embed="rId2"/>
          <a:stretch>
            <a:fillRect/>
          </a:stretch>
        </p:blipFill>
        <p:spPr>
          <a:xfrm>
            <a:off x="574814" y="2800350"/>
            <a:ext cx="5521186" cy="2514600"/>
          </a:xfrm>
          <a:prstGeom prst="rect">
            <a:avLst/>
          </a:prstGeom>
        </p:spPr>
      </p:pic>
      <p:pic>
        <p:nvPicPr>
          <p:cNvPr id="12" name="Picture 11">
            <a:extLst>
              <a:ext uri="{FF2B5EF4-FFF2-40B4-BE49-F238E27FC236}">
                <a16:creationId xmlns:a16="http://schemas.microsoft.com/office/drawing/2014/main" id="{0EA409FB-9E83-CAE5-A9EE-4453AD948A30}"/>
              </a:ext>
            </a:extLst>
          </p:cNvPr>
          <p:cNvPicPr>
            <a:picLocks noChangeAspect="1"/>
          </p:cNvPicPr>
          <p:nvPr/>
        </p:nvPicPr>
        <p:blipFill>
          <a:blip r:embed="rId3"/>
          <a:stretch>
            <a:fillRect/>
          </a:stretch>
        </p:blipFill>
        <p:spPr>
          <a:xfrm>
            <a:off x="6096000" y="2210044"/>
            <a:ext cx="4709996" cy="3285637"/>
          </a:xfrm>
          <a:prstGeom prst="rect">
            <a:avLst/>
          </a:prstGeom>
        </p:spPr>
      </p:pic>
    </p:spTree>
    <p:extLst>
      <p:ext uri="{BB962C8B-B14F-4D97-AF65-F5344CB8AC3E}">
        <p14:creationId xmlns:p14="http://schemas.microsoft.com/office/powerpoint/2010/main" val="84974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04E-61CB-4650-E27F-3405452D7DA3}"/>
              </a:ext>
            </a:extLst>
          </p:cNvPr>
          <p:cNvSpPr>
            <a:spLocks noGrp="1"/>
          </p:cNvSpPr>
          <p:nvPr>
            <p:ph type="title"/>
          </p:nvPr>
        </p:nvSpPr>
        <p:spPr>
          <a:xfrm>
            <a:off x="677334" y="609600"/>
            <a:ext cx="8596668" cy="809625"/>
          </a:xfrm>
        </p:spPr>
        <p:txBody>
          <a:bodyPr>
            <a:normAutofit fontScale="90000"/>
          </a:bodyPr>
          <a:lstStyle/>
          <a:p>
            <a:r>
              <a:rPr lang="en-US" sz="3600" b="1" dirty="0" err="1"/>
              <a:t>eXtreme</a:t>
            </a:r>
            <a:r>
              <a:rPr lang="en-US" sz="3600" b="1" dirty="0"/>
              <a:t> Gradient Boosting Classifier (XGBC)</a:t>
            </a:r>
            <a:br>
              <a:rPr lang="en-US" sz="3600" b="1" dirty="0"/>
            </a:br>
            <a:br>
              <a:rPr lang="en-US" sz="3600" b="1" dirty="0"/>
            </a:br>
            <a:endParaRPr lang="en-US" dirty="0"/>
          </a:p>
        </p:txBody>
      </p:sp>
      <p:sp>
        <p:nvSpPr>
          <p:cNvPr id="4" name="Slide Number Placeholder 3">
            <a:extLst>
              <a:ext uri="{FF2B5EF4-FFF2-40B4-BE49-F238E27FC236}">
                <a16:creationId xmlns:a16="http://schemas.microsoft.com/office/drawing/2014/main" id="{179BA1BC-6958-7724-140B-B9EBE9E662E4}"/>
              </a:ext>
            </a:extLst>
          </p:cNvPr>
          <p:cNvSpPr>
            <a:spLocks noGrp="1"/>
          </p:cNvSpPr>
          <p:nvPr>
            <p:ph type="sldNum" sz="quarter" idx="12"/>
          </p:nvPr>
        </p:nvSpPr>
        <p:spPr/>
        <p:txBody>
          <a:bodyPr/>
          <a:lstStyle/>
          <a:p>
            <a:fld id="{A49DFD55-3C28-40EF-9E31-A92D2E4017FF}" type="slidenum">
              <a:rPr lang="en-US" smtClean="0"/>
              <a:t>28</a:t>
            </a:fld>
            <a:endParaRPr lang="en-US" dirty="0"/>
          </a:p>
        </p:txBody>
      </p:sp>
      <p:sp>
        <p:nvSpPr>
          <p:cNvPr id="3" name="Content Placeholder 2">
            <a:extLst>
              <a:ext uri="{FF2B5EF4-FFF2-40B4-BE49-F238E27FC236}">
                <a16:creationId xmlns:a16="http://schemas.microsoft.com/office/drawing/2014/main" id="{9E1A572A-C620-9006-32B2-6414F43B56C2}"/>
              </a:ext>
            </a:extLst>
          </p:cNvPr>
          <p:cNvSpPr txBox="1">
            <a:spLocks/>
          </p:cNvSpPr>
          <p:nvPr/>
        </p:nvSpPr>
        <p:spPr>
          <a:xfrm>
            <a:off x="677334" y="1362319"/>
            <a:ext cx="9845761" cy="11520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0" dirty="0">
                <a:solidFill>
                  <a:schemeClr val="tx1"/>
                </a:solidFill>
                <a:effectLst/>
                <a:highlight>
                  <a:srgbClr val="F7F7F7"/>
                </a:highlight>
              </a:rPr>
              <a:t>Best Parameters: {'</a:t>
            </a:r>
            <a:r>
              <a:rPr lang="en-US" sz="1600" b="0" dirty="0" err="1">
                <a:solidFill>
                  <a:schemeClr val="tx1"/>
                </a:solidFill>
                <a:effectLst/>
                <a:highlight>
                  <a:srgbClr val="F7F7F7"/>
                </a:highlight>
              </a:rPr>
              <a:t>colsample_bytree</a:t>
            </a:r>
            <a:r>
              <a:rPr lang="en-US" sz="1600" b="0" dirty="0">
                <a:solidFill>
                  <a:schemeClr val="tx1"/>
                </a:solidFill>
                <a:effectLst/>
                <a:highlight>
                  <a:srgbClr val="F7F7F7"/>
                </a:highlight>
              </a:rPr>
              <a:t>': 1.0, '</a:t>
            </a:r>
            <a:r>
              <a:rPr lang="en-US" sz="1600" b="0" dirty="0" err="1">
                <a:solidFill>
                  <a:schemeClr val="tx1"/>
                </a:solidFill>
                <a:effectLst/>
                <a:highlight>
                  <a:srgbClr val="F7F7F7"/>
                </a:highlight>
              </a:rPr>
              <a:t>learning_rate</a:t>
            </a:r>
            <a:r>
              <a:rPr lang="en-US" sz="1600" b="0" dirty="0">
                <a:solidFill>
                  <a:schemeClr val="tx1"/>
                </a:solidFill>
                <a:effectLst/>
                <a:highlight>
                  <a:srgbClr val="F7F7F7"/>
                </a:highlight>
              </a:rPr>
              <a:t>': 0.2, '</a:t>
            </a:r>
            <a:r>
              <a:rPr lang="en-US" sz="1600" b="0" dirty="0" err="1">
                <a:solidFill>
                  <a:schemeClr val="tx1"/>
                </a:solidFill>
                <a:effectLst/>
                <a:highlight>
                  <a:srgbClr val="F7F7F7"/>
                </a:highlight>
              </a:rPr>
              <a:t>max_depth</a:t>
            </a:r>
            <a:r>
              <a:rPr lang="en-US" sz="1600" b="0" dirty="0">
                <a:solidFill>
                  <a:schemeClr val="tx1"/>
                </a:solidFill>
                <a:effectLst/>
                <a:highlight>
                  <a:srgbClr val="F7F7F7"/>
                </a:highlight>
              </a:rPr>
              <a:t>': 5, '</a:t>
            </a:r>
            <a:r>
              <a:rPr lang="en-US" sz="1600" b="0" dirty="0" err="1">
                <a:solidFill>
                  <a:schemeClr val="tx1"/>
                </a:solidFill>
                <a:effectLst/>
                <a:highlight>
                  <a:srgbClr val="F7F7F7"/>
                </a:highlight>
              </a:rPr>
              <a:t>min_child_weight</a:t>
            </a:r>
            <a:r>
              <a:rPr lang="en-US" sz="1600" b="0" dirty="0">
                <a:solidFill>
                  <a:schemeClr val="tx1"/>
                </a:solidFill>
                <a:effectLst/>
                <a:highlight>
                  <a:srgbClr val="F7F7F7"/>
                </a:highlight>
              </a:rPr>
              <a:t>': 4, '</a:t>
            </a:r>
            <a:r>
              <a:rPr lang="en-US" sz="1600" b="0" dirty="0" err="1">
                <a:solidFill>
                  <a:schemeClr val="tx1"/>
                </a:solidFill>
                <a:effectLst/>
                <a:highlight>
                  <a:srgbClr val="F7F7F7"/>
                </a:highlight>
              </a:rPr>
              <a:t>n_estimators</a:t>
            </a:r>
            <a:r>
              <a:rPr lang="en-US" sz="1600" b="0" dirty="0">
                <a:solidFill>
                  <a:schemeClr val="tx1"/>
                </a:solidFill>
                <a:effectLst/>
                <a:highlight>
                  <a:srgbClr val="F7F7F7"/>
                </a:highlight>
              </a:rPr>
              <a:t>': 200, 'subsample': 0.8}</a:t>
            </a:r>
          </a:p>
          <a:p>
            <a:r>
              <a:rPr lang="en-US" sz="1600" b="0" dirty="0">
                <a:solidFill>
                  <a:schemeClr val="tx1"/>
                </a:solidFill>
                <a:effectLst/>
                <a:highlight>
                  <a:srgbClr val="F7F7F7"/>
                </a:highlight>
              </a:rPr>
              <a:t>Test Score (Accuracy): 0.8710691823899371</a:t>
            </a:r>
            <a:endParaRPr lang="en-US" sz="1100" dirty="0"/>
          </a:p>
        </p:txBody>
      </p:sp>
      <p:pic>
        <p:nvPicPr>
          <p:cNvPr id="7" name="Picture 6">
            <a:extLst>
              <a:ext uri="{FF2B5EF4-FFF2-40B4-BE49-F238E27FC236}">
                <a16:creationId xmlns:a16="http://schemas.microsoft.com/office/drawing/2014/main" id="{36C094E2-8F86-CA2E-D5C2-D6CF75BEE84D}"/>
              </a:ext>
            </a:extLst>
          </p:cNvPr>
          <p:cNvPicPr>
            <a:picLocks noChangeAspect="1"/>
          </p:cNvPicPr>
          <p:nvPr/>
        </p:nvPicPr>
        <p:blipFill>
          <a:blip r:embed="rId2"/>
          <a:stretch>
            <a:fillRect/>
          </a:stretch>
        </p:blipFill>
        <p:spPr>
          <a:xfrm>
            <a:off x="604553" y="2846483"/>
            <a:ext cx="5567647" cy="2373095"/>
          </a:xfrm>
          <a:prstGeom prst="rect">
            <a:avLst/>
          </a:prstGeom>
        </p:spPr>
      </p:pic>
      <p:pic>
        <p:nvPicPr>
          <p:cNvPr id="9" name="Picture 8">
            <a:extLst>
              <a:ext uri="{FF2B5EF4-FFF2-40B4-BE49-F238E27FC236}">
                <a16:creationId xmlns:a16="http://schemas.microsoft.com/office/drawing/2014/main" id="{2401F27E-D0B3-C184-F6A3-4F7E9395E76F}"/>
              </a:ext>
            </a:extLst>
          </p:cNvPr>
          <p:cNvPicPr>
            <a:picLocks noChangeAspect="1"/>
          </p:cNvPicPr>
          <p:nvPr/>
        </p:nvPicPr>
        <p:blipFill>
          <a:blip r:embed="rId3"/>
          <a:stretch>
            <a:fillRect/>
          </a:stretch>
        </p:blipFill>
        <p:spPr>
          <a:xfrm>
            <a:off x="5700361" y="2244010"/>
            <a:ext cx="4729514" cy="3433145"/>
          </a:xfrm>
          <a:prstGeom prst="rect">
            <a:avLst/>
          </a:prstGeom>
        </p:spPr>
      </p:pic>
    </p:spTree>
    <p:extLst>
      <p:ext uri="{BB962C8B-B14F-4D97-AF65-F5344CB8AC3E}">
        <p14:creationId xmlns:p14="http://schemas.microsoft.com/office/powerpoint/2010/main" val="762271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3596-8B3F-615B-14CE-C7CA7894BD68}"/>
              </a:ext>
            </a:extLst>
          </p:cNvPr>
          <p:cNvSpPr>
            <a:spLocks noGrp="1"/>
          </p:cNvSpPr>
          <p:nvPr>
            <p:ph type="title"/>
          </p:nvPr>
        </p:nvSpPr>
        <p:spPr/>
        <p:txBody>
          <a:bodyPr/>
          <a:lstStyle/>
          <a:p>
            <a:r>
              <a:rPr lang="en-US" dirty="0"/>
              <a:t>Model Evaluation</a:t>
            </a:r>
          </a:p>
        </p:txBody>
      </p:sp>
      <p:sp>
        <p:nvSpPr>
          <p:cNvPr id="7" name="Content Placeholder 6">
            <a:extLst>
              <a:ext uri="{FF2B5EF4-FFF2-40B4-BE49-F238E27FC236}">
                <a16:creationId xmlns:a16="http://schemas.microsoft.com/office/drawing/2014/main" id="{1BF7FF76-5241-7E88-E96E-C01CD5415D8A}"/>
              </a:ext>
            </a:extLst>
          </p:cNvPr>
          <p:cNvSpPr>
            <a:spLocks noGrp="1"/>
          </p:cNvSpPr>
          <p:nvPr>
            <p:ph idx="1"/>
          </p:nvPr>
        </p:nvSpPr>
        <p:spPr>
          <a:xfrm>
            <a:off x="677335" y="1270000"/>
            <a:ext cx="9533466" cy="1206499"/>
          </a:xfrm>
        </p:spPr>
        <p:txBody>
          <a:bodyPr>
            <a:normAutofit fontScale="92500" lnSpcReduction="10000"/>
          </a:bodyPr>
          <a:lstStyle/>
          <a:p>
            <a:pPr>
              <a:buFont typeface="Arial" panose="020B0604020202020204" pitchFamily="34" charset="0"/>
              <a:buChar char="•"/>
            </a:pPr>
            <a:r>
              <a:rPr lang="en-US" b="1" dirty="0"/>
              <a:t>Model Performance</a:t>
            </a:r>
            <a:r>
              <a:rPr lang="en-US" dirty="0"/>
              <a:t>:</a:t>
            </a:r>
          </a:p>
          <a:p>
            <a:pPr marL="742950" lvl="1" indent="-285750">
              <a:buFont typeface="Arial" panose="020B0604020202020204" pitchFamily="34" charset="0"/>
              <a:buChar char="•"/>
            </a:pPr>
            <a:r>
              <a:rPr lang="en-US" dirty="0"/>
              <a:t>"Our best models (Random Forest and XGB) achieved an accuracy of 87%, with a precision of 87% and a recall of 87%.“ </a:t>
            </a:r>
          </a:p>
          <a:p>
            <a:pPr marL="742950" lvl="1" indent="-285750">
              <a:buFont typeface="Arial" panose="020B0604020202020204" pitchFamily="34" charset="0"/>
              <a:buChar char="•"/>
            </a:pPr>
            <a:r>
              <a:rPr lang="en-US" dirty="0"/>
              <a:t>Random Forest accuracy is slightly higher with type I error slightly lower. </a:t>
            </a:r>
          </a:p>
        </p:txBody>
      </p:sp>
      <p:sp>
        <p:nvSpPr>
          <p:cNvPr id="4" name="Slide Number Placeholder 3">
            <a:extLst>
              <a:ext uri="{FF2B5EF4-FFF2-40B4-BE49-F238E27FC236}">
                <a16:creationId xmlns:a16="http://schemas.microsoft.com/office/drawing/2014/main" id="{B91760BD-2A31-6771-1957-8316CE617416}"/>
              </a:ext>
            </a:extLst>
          </p:cNvPr>
          <p:cNvSpPr>
            <a:spLocks noGrp="1"/>
          </p:cNvSpPr>
          <p:nvPr>
            <p:ph type="sldNum" sz="quarter" idx="12"/>
          </p:nvPr>
        </p:nvSpPr>
        <p:spPr/>
        <p:txBody>
          <a:bodyPr/>
          <a:lstStyle/>
          <a:p>
            <a:fld id="{A49DFD55-3C28-40EF-9E31-A92D2E4017FF}" type="slidenum">
              <a:rPr lang="en-US" smtClean="0"/>
              <a:t>29</a:t>
            </a:fld>
            <a:endParaRPr lang="en-US" dirty="0"/>
          </a:p>
        </p:txBody>
      </p:sp>
      <p:pic>
        <p:nvPicPr>
          <p:cNvPr id="5" name="Picture 4">
            <a:extLst>
              <a:ext uri="{FF2B5EF4-FFF2-40B4-BE49-F238E27FC236}">
                <a16:creationId xmlns:a16="http://schemas.microsoft.com/office/drawing/2014/main" id="{14808DC7-BBA9-B363-EDD8-3F482562DF41}"/>
              </a:ext>
            </a:extLst>
          </p:cNvPr>
          <p:cNvPicPr>
            <a:picLocks noChangeAspect="1"/>
          </p:cNvPicPr>
          <p:nvPr/>
        </p:nvPicPr>
        <p:blipFill>
          <a:blip r:embed="rId2"/>
          <a:stretch>
            <a:fillRect/>
          </a:stretch>
        </p:blipFill>
        <p:spPr>
          <a:xfrm>
            <a:off x="1627162" y="2590801"/>
            <a:ext cx="7078687" cy="3342992"/>
          </a:xfrm>
          <a:prstGeom prst="rect">
            <a:avLst/>
          </a:prstGeom>
        </p:spPr>
      </p:pic>
    </p:spTree>
    <p:extLst>
      <p:ext uri="{BB962C8B-B14F-4D97-AF65-F5344CB8AC3E}">
        <p14:creationId xmlns:p14="http://schemas.microsoft.com/office/powerpoint/2010/main" val="376750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DB65D65-B7DC-FFCC-CB98-7E629F4DD2D7}"/>
              </a:ext>
            </a:extLst>
          </p:cNvPr>
          <p:cNvSpPr>
            <a:spLocks noGrp="1"/>
          </p:cNvSpPr>
          <p:nvPr>
            <p:ph type="title"/>
          </p:nvPr>
        </p:nvSpPr>
        <p:spPr>
          <a:xfrm>
            <a:off x="677334" y="609600"/>
            <a:ext cx="8596668" cy="685801"/>
          </a:xfrm>
        </p:spPr>
        <p:txBody>
          <a:bodyPr anchor="t">
            <a:normAutofit fontScale="90000"/>
          </a:bodyPr>
          <a:lstStyle/>
          <a:p>
            <a:r>
              <a:rPr lang="en-US" dirty="0"/>
              <a:t>Business Objectives </a:t>
            </a:r>
            <a:br>
              <a:rPr lang="en-US" dirty="0"/>
            </a:br>
            <a:endParaRPr lang="en-US" dirty="0"/>
          </a:p>
        </p:txBody>
      </p:sp>
      <p:sp>
        <p:nvSpPr>
          <p:cNvPr id="3" name="Content Placeholder 2">
            <a:extLst>
              <a:ext uri="{FF2B5EF4-FFF2-40B4-BE49-F238E27FC236}">
                <a16:creationId xmlns:a16="http://schemas.microsoft.com/office/drawing/2014/main" id="{D442EBD3-D9B8-F4B3-8165-8194CF4C7CA6}"/>
              </a:ext>
            </a:extLst>
          </p:cNvPr>
          <p:cNvSpPr>
            <a:spLocks noGrp="1"/>
          </p:cNvSpPr>
          <p:nvPr>
            <p:ph idx="1"/>
          </p:nvPr>
        </p:nvSpPr>
        <p:spPr>
          <a:xfrm>
            <a:off x="582084" y="1412874"/>
            <a:ext cx="10150084" cy="2317719"/>
          </a:xfrm>
        </p:spPr>
        <p:txBody>
          <a:bodyPr>
            <a:normAutofit/>
          </a:bodyPr>
          <a:lstStyle/>
          <a:p>
            <a:pPr>
              <a:lnSpc>
                <a:spcPct val="90000"/>
              </a:lnSpc>
            </a:pPr>
            <a:r>
              <a:rPr lang="en-US" sz="2000" b="1" dirty="0"/>
              <a:t>Cost Reduction</a:t>
            </a:r>
            <a:r>
              <a:rPr lang="en-US" sz="2000" dirty="0"/>
              <a:t>:</a:t>
            </a:r>
          </a:p>
          <a:p>
            <a:pPr marL="457200" lvl="1" indent="0">
              <a:lnSpc>
                <a:spcPct val="90000"/>
              </a:lnSpc>
              <a:buNone/>
            </a:pPr>
            <a:r>
              <a:rPr lang="en-US" sz="1400" i="1" dirty="0">
                <a:solidFill>
                  <a:srgbClr val="0070C0"/>
                </a:solidFill>
              </a:rPr>
              <a:t>Telemarketing Cost: Bank pays internal employees or 3rd party call centers to conduct the marketing calls, therefore it is essential to target customer with higher chance of opening deposit</a:t>
            </a:r>
          </a:p>
          <a:p>
            <a:pPr lvl="1">
              <a:lnSpc>
                <a:spcPct val="90000"/>
              </a:lnSpc>
              <a:buFont typeface="Wingdings" panose="05000000000000000000" pitchFamily="2" charset="2"/>
              <a:buChar char="§"/>
            </a:pPr>
            <a:r>
              <a:rPr lang="en-US" dirty="0"/>
              <a:t>Reducing the number of calls made to uninterested or unsuitable prospects</a:t>
            </a:r>
          </a:p>
          <a:p>
            <a:pPr lvl="1">
              <a:lnSpc>
                <a:spcPct val="90000"/>
              </a:lnSpc>
              <a:buFont typeface="Wingdings" panose="05000000000000000000" pitchFamily="2" charset="2"/>
              <a:buChar char="§"/>
            </a:pPr>
            <a:r>
              <a:rPr lang="en-US" dirty="0"/>
              <a:t>Minimizing the number of unproductive calls helps in reducing wastage of human and financial resources.</a:t>
            </a:r>
          </a:p>
          <a:p>
            <a:pPr>
              <a:lnSpc>
                <a:spcPct val="90000"/>
              </a:lnSpc>
            </a:pPr>
            <a:r>
              <a:rPr lang="en-US" sz="2000" b="1" dirty="0"/>
              <a:t>Increased Conversion Rates | Increase ROI (Return On Investment)</a:t>
            </a:r>
          </a:p>
          <a:p>
            <a:pPr>
              <a:lnSpc>
                <a:spcPct val="90000"/>
              </a:lnSpc>
            </a:pPr>
            <a:endParaRPr lang="en-US" sz="2000" b="1" dirty="0"/>
          </a:p>
          <a:p>
            <a:pPr>
              <a:lnSpc>
                <a:spcPct val="90000"/>
              </a:lnSpc>
            </a:pPr>
            <a:endParaRPr lang="en-US" sz="1100" dirty="0"/>
          </a:p>
        </p:txBody>
      </p:sp>
      <p:sp>
        <p:nvSpPr>
          <p:cNvPr id="4" name="Slide Number Placeholder 3">
            <a:extLst>
              <a:ext uri="{FF2B5EF4-FFF2-40B4-BE49-F238E27FC236}">
                <a16:creationId xmlns:a16="http://schemas.microsoft.com/office/drawing/2014/main" id="{27ED926D-C5C4-1035-D91E-E699AB0D590F}"/>
              </a:ext>
            </a:extLst>
          </p:cNvPr>
          <p:cNvSpPr>
            <a:spLocks noGrp="1"/>
          </p:cNvSpPr>
          <p:nvPr>
            <p:ph type="sldNum" sz="quarter" idx="12"/>
          </p:nvPr>
        </p:nvSpPr>
        <p:spPr>
          <a:xfrm>
            <a:off x="8590663" y="6041362"/>
            <a:ext cx="683339" cy="365125"/>
          </a:xfrm>
        </p:spPr>
        <p:txBody>
          <a:bodyPr>
            <a:normAutofit/>
          </a:bodyPr>
          <a:lstStyle/>
          <a:p>
            <a:pPr>
              <a:spcAft>
                <a:spcPts val="600"/>
              </a:spcAft>
            </a:pPr>
            <a:fld id="{A49DFD55-3C28-40EF-9E31-A92D2E4017FF}" type="slidenum">
              <a:rPr lang="en-US"/>
              <a:pPr>
                <a:spcAft>
                  <a:spcPts val="600"/>
                </a:spcAft>
              </a:pPr>
              <a:t>3</a:t>
            </a:fld>
            <a:endParaRPr lang="en-US"/>
          </a:p>
        </p:txBody>
      </p:sp>
      <p:pic>
        <p:nvPicPr>
          <p:cNvPr id="12" name="Picture 11">
            <a:extLst>
              <a:ext uri="{FF2B5EF4-FFF2-40B4-BE49-F238E27FC236}">
                <a16:creationId xmlns:a16="http://schemas.microsoft.com/office/drawing/2014/main" id="{6406A6E2-1948-4A80-8EE8-E9650205516A}"/>
              </a:ext>
            </a:extLst>
          </p:cNvPr>
          <p:cNvPicPr>
            <a:picLocks noChangeAspect="1"/>
          </p:cNvPicPr>
          <p:nvPr/>
        </p:nvPicPr>
        <p:blipFill>
          <a:blip r:embed="rId2"/>
          <a:stretch>
            <a:fillRect/>
          </a:stretch>
        </p:blipFill>
        <p:spPr>
          <a:xfrm>
            <a:off x="7657699" y="3730593"/>
            <a:ext cx="4180417" cy="2781878"/>
          </a:xfrm>
          <a:prstGeom prst="rect">
            <a:avLst/>
          </a:prstGeom>
        </p:spPr>
      </p:pic>
      <p:sp>
        <p:nvSpPr>
          <p:cNvPr id="14" name="Content Placeholder 2">
            <a:extLst>
              <a:ext uri="{FF2B5EF4-FFF2-40B4-BE49-F238E27FC236}">
                <a16:creationId xmlns:a16="http://schemas.microsoft.com/office/drawing/2014/main" id="{32E2E618-5CA4-345E-1285-055398A25364}"/>
              </a:ext>
            </a:extLst>
          </p:cNvPr>
          <p:cNvSpPr txBox="1">
            <a:spLocks/>
          </p:cNvSpPr>
          <p:nvPr/>
        </p:nvSpPr>
        <p:spPr>
          <a:xfrm>
            <a:off x="582084" y="3917925"/>
            <a:ext cx="6396232" cy="193610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2000" b="1" dirty="0"/>
              <a:t>Enhanced Customer Experience (CX):</a:t>
            </a:r>
          </a:p>
          <a:p>
            <a:pPr lvl="1">
              <a:lnSpc>
                <a:spcPct val="90000"/>
              </a:lnSpc>
              <a:buFont typeface="Wingdings" panose="05000000000000000000" pitchFamily="2" charset="2"/>
              <a:buChar char="§"/>
            </a:pPr>
            <a:r>
              <a:rPr lang="en-US" dirty="0"/>
              <a:t>Increase customer satisfaction rate (CSAT) </a:t>
            </a:r>
          </a:p>
          <a:p>
            <a:pPr lvl="1">
              <a:lnSpc>
                <a:spcPct val="90000"/>
              </a:lnSpc>
              <a:buFont typeface="Wingdings" panose="05000000000000000000" pitchFamily="2" charset="2"/>
              <a:buChar char="§"/>
            </a:pPr>
            <a:r>
              <a:rPr lang="en-US" dirty="0"/>
              <a:t>Customers more likely to respond positively to calls that address their needs and interests</a:t>
            </a:r>
          </a:p>
          <a:p>
            <a:pPr>
              <a:lnSpc>
                <a:spcPct val="90000"/>
              </a:lnSpc>
            </a:pPr>
            <a:r>
              <a:rPr lang="en-US" sz="2000" b="1" dirty="0"/>
              <a:t>Strategic Alignment</a:t>
            </a:r>
          </a:p>
          <a:p>
            <a:pPr lvl="1">
              <a:lnSpc>
                <a:spcPct val="90000"/>
              </a:lnSpc>
              <a:buFont typeface="Wingdings" panose="05000000000000000000" pitchFamily="2" charset="2"/>
              <a:buChar char="§"/>
            </a:pPr>
            <a:r>
              <a:rPr lang="en-US" dirty="0"/>
              <a:t>Market Positioning</a:t>
            </a:r>
            <a:endParaRPr lang="en-US" sz="1100" dirty="0"/>
          </a:p>
          <a:p>
            <a:pPr>
              <a:lnSpc>
                <a:spcPct val="90000"/>
              </a:lnSpc>
            </a:pPr>
            <a:endParaRPr lang="en-US" sz="2000" b="1" dirty="0"/>
          </a:p>
          <a:p>
            <a:pPr>
              <a:lnSpc>
                <a:spcPct val="90000"/>
              </a:lnSpc>
            </a:pPr>
            <a:endParaRPr lang="en-US" sz="1100" dirty="0"/>
          </a:p>
        </p:txBody>
      </p:sp>
    </p:spTree>
    <p:extLst>
      <p:ext uri="{BB962C8B-B14F-4D97-AF65-F5344CB8AC3E}">
        <p14:creationId xmlns:p14="http://schemas.microsoft.com/office/powerpoint/2010/main" val="1502967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A951-8FFE-719F-BC91-4222AAB885C8}"/>
              </a:ext>
            </a:extLst>
          </p:cNvPr>
          <p:cNvSpPr>
            <a:spLocks noGrp="1"/>
          </p:cNvSpPr>
          <p:nvPr>
            <p:ph type="title"/>
          </p:nvPr>
        </p:nvSpPr>
        <p:spPr/>
        <p:txBody>
          <a:bodyPr/>
          <a:lstStyle/>
          <a:p>
            <a:r>
              <a:rPr lang="en-US" b="1" dirty="0"/>
              <a:t>Recommendations</a:t>
            </a:r>
            <a:endParaRPr lang="en-US" dirty="0"/>
          </a:p>
        </p:txBody>
      </p:sp>
      <p:sp>
        <p:nvSpPr>
          <p:cNvPr id="3" name="Content Placeholder 2">
            <a:extLst>
              <a:ext uri="{FF2B5EF4-FFF2-40B4-BE49-F238E27FC236}">
                <a16:creationId xmlns:a16="http://schemas.microsoft.com/office/drawing/2014/main" id="{1C8ACAA9-C87B-A35D-D3F8-46BA3156781C}"/>
              </a:ext>
            </a:extLst>
          </p:cNvPr>
          <p:cNvSpPr>
            <a:spLocks noGrp="1"/>
          </p:cNvSpPr>
          <p:nvPr>
            <p:ph idx="1"/>
          </p:nvPr>
        </p:nvSpPr>
        <p:spPr>
          <a:xfrm>
            <a:off x="820811" y="1488613"/>
            <a:ext cx="8596668" cy="3880773"/>
          </a:xfrm>
        </p:spPr>
        <p:txBody>
          <a:bodyPr>
            <a:normAutofit/>
          </a:bodyPr>
          <a:lstStyle/>
          <a:p>
            <a:r>
              <a:rPr lang="en-US" dirty="0"/>
              <a:t>Data Collection: It could have been helpful to have the final deposit amount for those clients who opened a term deposit account. We recommend capturing that data for future campaigns.</a:t>
            </a:r>
          </a:p>
          <a:p>
            <a:r>
              <a:rPr lang="en-US" dirty="0"/>
              <a:t>It is suggested to have longer conversations and probably focused on how the client can benefit from term deposit. More specifically, by looking at the average duration of call for both groups, we notice those customers who are being contacted for the first time may require more information and more time on the call. </a:t>
            </a:r>
          </a:p>
          <a:p>
            <a:endParaRPr lang="en-US" dirty="0"/>
          </a:p>
        </p:txBody>
      </p:sp>
      <p:sp>
        <p:nvSpPr>
          <p:cNvPr id="4" name="Slide Number Placeholder 3">
            <a:extLst>
              <a:ext uri="{FF2B5EF4-FFF2-40B4-BE49-F238E27FC236}">
                <a16:creationId xmlns:a16="http://schemas.microsoft.com/office/drawing/2014/main" id="{00D7FB84-CBCE-D4DB-3ABC-D9FC819B43D3}"/>
              </a:ext>
            </a:extLst>
          </p:cNvPr>
          <p:cNvSpPr>
            <a:spLocks noGrp="1"/>
          </p:cNvSpPr>
          <p:nvPr>
            <p:ph type="sldNum" sz="quarter" idx="12"/>
          </p:nvPr>
        </p:nvSpPr>
        <p:spPr/>
        <p:txBody>
          <a:bodyPr/>
          <a:lstStyle/>
          <a:p>
            <a:fld id="{A49DFD55-3C28-40EF-9E31-A92D2E4017FF}" type="slidenum">
              <a:rPr lang="en-US" smtClean="0"/>
              <a:t>30</a:t>
            </a:fld>
            <a:endParaRPr lang="en-US" dirty="0"/>
          </a:p>
        </p:txBody>
      </p:sp>
      <p:pic>
        <p:nvPicPr>
          <p:cNvPr id="7" name="Picture 6">
            <a:extLst>
              <a:ext uri="{FF2B5EF4-FFF2-40B4-BE49-F238E27FC236}">
                <a16:creationId xmlns:a16="http://schemas.microsoft.com/office/drawing/2014/main" id="{424752BC-8399-8421-B548-B0C738A24B78}"/>
              </a:ext>
            </a:extLst>
          </p:cNvPr>
          <p:cNvPicPr>
            <a:picLocks noChangeAspect="1"/>
          </p:cNvPicPr>
          <p:nvPr/>
        </p:nvPicPr>
        <p:blipFill>
          <a:blip r:embed="rId2"/>
          <a:stretch>
            <a:fillRect/>
          </a:stretch>
        </p:blipFill>
        <p:spPr>
          <a:xfrm>
            <a:off x="1216966" y="4057053"/>
            <a:ext cx="3115110" cy="1390844"/>
          </a:xfrm>
          <a:prstGeom prst="rect">
            <a:avLst/>
          </a:prstGeom>
        </p:spPr>
      </p:pic>
      <p:pic>
        <p:nvPicPr>
          <p:cNvPr id="9" name="Picture 8">
            <a:extLst>
              <a:ext uri="{FF2B5EF4-FFF2-40B4-BE49-F238E27FC236}">
                <a16:creationId xmlns:a16="http://schemas.microsoft.com/office/drawing/2014/main" id="{8A7CFEC6-35B0-48A2-1A47-F27A8B003730}"/>
              </a:ext>
            </a:extLst>
          </p:cNvPr>
          <p:cNvPicPr>
            <a:picLocks noChangeAspect="1"/>
          </p:cNvPicPr>
          <p:nvPr/>
        </p:nvPicPr>
        <p:blipFill>
          <a:blip r:embed="rId3"/>
          <a:stretch>
            <a:fillRect/>
          </a:stretch>
        </p:blipFill>
        <p:spPr>
          <a:xfrm>
            <a:off x="5585870" y="4011670"/>
            <a:ext cx="1815055" cy="2191347"/>
          </a:xfrm>
          <a:prstGeom prst="rect">
            <a:avLst/>
          </a:prstGeom>
        </p:spPr>
      </p:pic>
    </p:spTree>
    <p:extLst>
      <p:ext uri="{BB962C8B-B14F-4D97-AF65-F5344CB8AC3E}">
        <p14:creationId xmlns:p14="http://schemas.microsoft.com/office/powerpoint/2010/main" val="1424095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983192" y="333375"/>
            <a:ext cx="7766936" cy="853016"/>
          </a:xfrm>
        </p:spPr>
        <p:txBody>
          <a:bodyPr/>
          <a:lstStyle/>
          <a:p>
            <a:pPr algn="ctr"/>
            <a:r>
              <a:rPr lang="en-US" dirty="0"/>
              <a:t>Feedback</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31</a:t>
            </a:fld>
            <a:endParaRPr lang="en-US" dirty="0"/>
          </a:p>
        </p:txBody>
      </p:sp>
      <p:pic>
        <p:nvPicPr>
          <p:cNvPr id="3" name="Picture 2">
            <a:extLst>
              <a:ext uri="{FF2B5EF4-FFF2-40B4-BE49-F238E27FC236}">
                <a16:creationId xmlns:a16="http://schemas.microsoft.com/office/drawing/2014/main" id="{7B5E6A76-1B5B-B1B6-5532-6C4E7F1FE609}"/>
              </a:ext>
            </a:extLst>
          </p:cNvPr>
          <p:cNvPicPr>
            <a:picLocks noChangeAspect="1"/>
          </p:cNvPicPr>
          <p:nvPr/>
        </p:nvPicPr>
        <p:blipFill rotWithShape="1">
          <a:blip r:embed="rId3"/>
          <a:srcRect b="7616"/>
          <a:stretch/>
        </p:blipFill>
        <p:spPr>
          <a:xfrm>
            <a:off x="4357687" y="2324100"/>
            <a:ext cx="2709863" cy="2676526"/>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81646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DB65D65-B7DC-FFCC-CB98-7E629F4DD2D7}"/>
              </a:ext>
            </a:extLst>
          </p:cNvPr>
          <p:cNvSpPr>
            <a:spLocks noGrp="1"/>
          </p:cNvSpPr>
          <p:nvPr>
            <p:ph type="title"/>
          </p:nvPr>
        </p:nvSpPr>
        <p:spPr>
          <a:xfrm>
            <a:off x="5536734" y="609600"/>
            <a:ext cx="3737268" cy="1320800"/>
          </a:xfrm>
        </p:spPr>
        <p:txBody>
          <a:bodyPr>
            <a:normAutofit/>
          </a:bodyPr>
          <a:lstStyle/>
          <a:p>
            <a:pPr>
              <a:lnSpc>
                <a:spcPct val="90000"/>
              </a:lnSpc>
            </a:pPr>
            <a:r>
              <a:rPr lang="en-US" sz="2800" dirty="0"/>
              <a:t>Utilize Data Insights for Business Metrics</a:t>
            </a:r>
            <a:br>
              <a:rPr lang="en-US" sz="2800" dirty="0"/>
            </a:br>
            <a:endParaRPr lang="en-US" sz="2800" dirty="0"/>
          </a:p>
        </p:txBody>
      </p:sp>
      <p:sp>
        <p:nvSpPr>
          <p:cNvPr id="3" name="Content Placeholder 2">
            <a:extLst>
              <a:ext uri="{FF2B5EF4-FFF2-40B4-BE49-F238E27FC236}">
                <a16:creationId xmlns:a16="http://schemas.microsoft.com/office/drawing/2014/main" id="{D442EBD3-D9B8-F4B3-8165-8194CF4C7CA6}"/>
              </a:ext>
            </a:extLst>
          </p:cNvPr>
          <p:cNvSpPr>
            <a:spLocks noGrp="1"/>
          </p:cNvSpPr>
          <p:nvPr>
            <p:ph idx="1"/>
          </p:nvPr>
        </p:nvSpPr>
        <p:spPr>
          <a:xfrm>
            <a:off x="5209563" y="2160589"/>
            <a:ext cx="4550454" cy="3880773"/>
          </a:xfrm>
        </p:spPr>
        <p:txBody>
          <a:bodyPr>
            <a:normAutofit/>
          </a:bodyPr>
          <a:lstStyle/>
          <a:p>
            <a:pPr marL="457200" lvl="1" indent="0">
              <a:buNone/>
            </a:pPr>
            <a:r>
              <a:rPr lang="en-US" sz="2000" b="1" dirty="0"/>
              <a:t>Enhance The Efficiency and Effectiveness of Telemarketing Campaigns </a:t>
            </a:r>
          </a:p>
          <a:p>
            <a:pPr marL="457200" lvl="1" indent="0">
              <a:buNone/>
            </a:pPr>
            <a:endParaRPr lang="en-US" dirty="0"/>
          </a:p>
          <a:p>
            <a:pPr marL="742950" lvl="1" indent="-285750">
              <a:buFont typeface="Arial" panose="020B0604020202020204" pitchFamily="34" charset="0"/>
              <a:buChar char="•"/>
            </a:pPr>
            <a:r>
              <a:rPr lang="en-US" dirty="0"/>
              <a:t>Develop a predictive model using historical data.</a:t>
            </a:r>
          </a:p>
          <a:p>
            <a:pPr marL="742950" lvl="1" indent="-285750">
              <a:buFont typeface="Arial" panose="020B0604020202020204" pitchFamily="34" charset="0"/>
              <a:buChar char="•"/>
            </a:pPr>
            <a:r>
              <a:rPr lang="en-US" dirty="0"/>
              <a:t>Identify key factors that influence customer decisions.</a:t>
            </a:r>
          </a:p>
          <a:p>
            <a:pPr marL="742950" lvl="1" indent="-285750">
              <a:buFont typeface="Arial" panose="020B0604020202020204" pitchFamily="34" charset="0"/>
              <a:buChar char="•"/>
            </a:pPr>
            <a:r>
              <a:rPr lang="en-US" dirty="0"/>
              <a:t>Provide actionable insights to marketing and sales teams.</a:t>
            </a:r>
          </a:p>
          <a:p>
            <a:endParaRPr lang="en-US" dirty="0"/>
          </a:p>
        </p:txBody>
      </p:sp>
      <p:pic>
        <p:nvPicPr>
          <p:cNvPr id="7" name="Picture 6" descr="Light bulb on yellow background with sketched light beams and cord">
            <a:extLst>
              <a:ext uri="{FF2B5EF4-FFF2-40B4-BE49-F238E27FC236}">
                <a16:creationId xmlns:a16="http://schemas.microsoft.com/office/drawing/2014/main" id="{24BD2E0E-842C-5081-DC2A-58899307790A}"/>
              </a:ext>
            </a:extLst>
          </p:cNvPr>
          <p:cNvPicPr>
            <a:picLocks noChangeAspect="1"/>
          </p:cNvPicPr>
          <p:nvPr/>
        </p:nvPicPr>
        <p:blipFill>
          <a:blip r:embed="rId2"/>
          <a:srcRect l="47939" r="368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27ED926D-C5C4-1035-D91E-E699AB0D590F}"/>
              </a:ext>
            </a:extLst>
          </p:cNvPr>
          <p:cNvSpPr>
            <a:spLocks noGrp="1"/>
          </p:cNvSpPr>
          <p:nvPr>
            <p:ph type="sldNum" sz="quarter" idx="12"/>
          </p:nvPr>
        </p:nvSpPr>
        <p:spPr>
          <a:xfrm>
            <a:off x="8841996" y="6041362"/>
            <a:ext cx="432006" cy="365125"/>
          </a:xfrm>
        </p:spPr>
        <p:txBody>
          <a:bodyP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359389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677334" y="609600"/>
            <a:ext cx="8596668" cy="670560"/>
          </a:xfrm>
        </p:spPr>
        <p:txBody>
          <a:bodyPr/>
          <a:lstStyle/>
          <a:p>
            <a:r>
              <a:rPr lang="en-US" dirty="0"/>
              <a:t>Data</a:t>
            </a:r>
          </a:p>
        </p:txBody>
      </p:sp>
      <p:sp>
        <p:nvSpPr>
          <p:cNvPr id="3" name="Content Placeholder 2">
            <a:extLst>
              <a:ext uri="{FF2B5EF4-FFF2-40B4-BE49-F238E27FC236}">
                <a16:creationId xmlns:a16="http://schemas.microsoft.com/office/drawing/2014/main" id="{B66D1478-7BA9-A0B7-7CEE-6FD8B60F1430}"/>
              </a:ext>
            </a:extLst>
          </p:cNvPr>
          <p:cNvSpPr>
            <a:spLocks noGrp="1"/>
          </p:cNvSpPr>
          <p:nvPr>
            <p:ph idx="1"/>
          </p:nvPr>
        </p:nvSpPr>
        <p:spPr>
          <a:xfrm>
            <a:off x="677334" y="1345739"/>
            <a:ext cx="9152466" cy="670560"/>
          </a:xfrm>
        </p:spPr>
        <p:txBody>
          <a:bodyPr/>
          <a:lstStyle/>
          <a:p>
            <a:pPr>
              <a:buFont typeface="Arial" panose="020B0604020202020204" pitchFamily="34" charset="0"/>
              <a:buChar char="•"/>
            </a:pPr>
            <a:r>
              <a:rPr lang="en-US" dirty="0"/>
              <a:t>"We used historical telemarketing data, including customer demographics, past interactions, and outcomes of previous marketing campaigns."</a:t>
            </a:r>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5</a:t>
            </a:fld>
            <a:endParaRPr lang="en-US" dirty="0"/>
          </a:p>
        </p:txBody>
      </p:sp>
      <p:pic>
        <p:nvPicPr>
          <p:cNvPr id="5" name="Content Placeholder 4">
            <a:extLst>
              <a:ext uri="{FF2B5EF4-FFF2-40B4-BE49-F238E27FC236}">
                <a16:creationId xmlns:a16="http://schemas.microsoft.com/office/drawing/2014/main" id="{4AB5E283-A903-D467-EDC2-B14648F2E144}"/>
              </a:ext>
            </a:extLst>
          </p:cNvPr>
          <p:cNvPicPr>
            <a:picLocks noChangeAspect="1"/>
          </p:cNvPicPr>
          <p:nvPr/>
        </p:nvPicPr>
        <p:blipFill>
          <a:blip r:embed="rId2"/>
          <a:stretch>
            <a:fillRect/>
          </a:stretch>
        </p:blipFill>
        <p:spPr>
          <a:xfrm>
            <a:off x="1056674" y="2104847"/>
            <a:ext cx="5115866" cy="4301640"/>
          </a:xfrm>
          <a:prstGeom prst="rect">
            <a:avLst/>
          </a:prstGeom>
        </p:spPr>
      </p:pic>
      <p:pic>
        <p:nvPicPr>
          <p:cNvPr id="6" name="Picture 5">
            <a:extLst>
              <a:ext uri="{FF2B5EF4-FFF2-40B4-BE49-F238E27FC236}">
                <a16:creationId xmlns:a16="http://schemas.microsoft.com/office/drawing/2014/main" id="{46D8DDFD-BE92-198E-8B67-58F3364F390B}"/>
              </a:ext>
            </a:extLst>
          </p:cNvPr>
          <p:cNvPicPr>
            <a:picLocks noChangeAspect="1"/>
          </p:cNvPicPr>
          <p:nvPr/>
        </p:nvPicPr>
        <p:blipFill>
          <a:blip r:embed="rId3"/>
          <a:stretch>
            <a:fillRect/>
          </a:stretch>
        </p:blipFill>
        <p:spPr>
          <a:xfrm>
            <a:off x="6374509" y="2221709"/>
            <a:ext cx="2899493" cy="4283866"/>
          </a:xfrm>
          <a:prstGeom prst="rect">
            <a:avLst/>
          </a:prstGeom>
        </p:spPr>
      </p:pic>
    </p:spTree>
    <p:extLst>
      <p:ext uri="{BB962C8B-B14F-4D97-AF65-F5344CB8AC3E}">
        <p14:creationId xmlns:p14="http://schemas.microsoft.com/office/powerpoint/2010/main" val="350116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677334" y="451513"/>
            <a:ext cx="8596668" cy="670560"/>
          </a:xfrm>
        </p:spPr>
        <p:txBody>
          <a:bodyPr/>
          <a:lstStyle/>
          <a:p>
            <a:r>
              <a:rPr lang="en-US" dirty="0"/>
              <a:t>Data</a:t>
            </a:r>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6</a:t>
            </a:fld>
            <a:endParaRPr lang="en-US" dirty="0"/>
          </a:p>
        </p:txBody>
      </p:sp>
      <p:graphicFrame>
        <p:nvGraphicFramePr>
          <p:cNvPr id="9" name="Table 8">
            <a:extLst>
              <a:ext uri="{FF2B5EF4-FFF2-40B4-BE49-F238E27FC236}">
                <a16:creationId xmlns:a16="http://schemas.microsoft.com/office/drawing/2014/main" id="{09749C27-F28B-FA93-2B6B-30CFD531FE59}"/>
              </a:ext>
            </a:extLst>
          </p:cNvPr>
          <p:cNvGraphicFramePr>
            <a:graphicFrameLocks noGrp="1"/>
          </p:cNvGraphicFramePr>
          <p:nvPr>
            <p:extLst>
              <p:ext uri="{D42A27DB-BD31-4B8C-83A1-F6EECF244321}">
                <p14:modId xmlns:p14="http://schemas.microsoft.com/office/powerpoint/2010/main" val="2004776475"/>
              </p:ext>
            </p:extLst>
          </p:nvPr>
        </p:nvGraphicFramePr>
        <p:xfrm>
          <a:off x="821735" y="1281081"/>
          <a:ext cx="8022818" cy="4295838"/>
        </p:xfrm>
        <a:graphic>
          <a:graphicData uri="http://schemas.openxmlformats.org/drawingml/2006/table">
            <a:tbl>
              <a:tblPr/>
              <a:tblGrid>
                <a:gridCol w="1231327">
                  <a:extLst>
                    <a:ext uri="{9D8B030D-6E8A-4147-A177-3AD203B41FA5}">
                      <a16:colId xmlns:a16="http://schemas.microsoft.com/office/drawing/2014/main" val="1048879433"/>
                    </a:ext>
                  </a:extLst>
                </a:gridCol>
                <a:gridCol w="826790">
                  <a:extLst>
                    <a:ext uri="{9D8B030D-6E8A-4147-A177-3AD203B41FA5}">
                      <a16:colId xmlns:a16="http://schemas.microsoft.com/office/drawing/2014/main" val="2971954063"/>
                    </a:ext>
                  </a:extLst>
                </a:gridCol>
                <a:gridCol w="4984364">
                  <a:extLst>
                    <a:ext uri="{9D8B030D-6E8A-4147-A177-3AD203B41FA5}">
                      <a16:colId xmlns:a16="http://schemas.microsoft.com/office/drawing/2014/main" val="431141585"/>
                    </a:ext>
                  </a:extLst>
                </a:gridCol>
                <a:gridCol w="980337">
                  <a:extLst>
                    <a:ext uri="{9D8B030D-6E8A-4147-A177-3AD203B41FA5}">
                      <a16:colId xmlns:a16="http://schemas.microsoft.com/office/drawing/2014/main" val="1081443125"/>
                    </a:ext>
                  </a:extLst>
                </a:gridCol>
              </a:tblGrid>
              <a:tr h="343274">
                <a:tc>
                  <a:txBody>
                    <a:bodyPr/>
                    <a:lstStyle/>
                    <a:p>
                      <a:pPr algn="l" fontAlgn="ctr"/>
                      <a:r>
                        <a:rPr lang="en-US" sz="1000" b="1" i="0" u="none" strike="noStrike">
                          <a:solidFill>
                            <a:srgbClr val="000000"/>
                          </a:solidFill>
                          <a:effectLst/>
                          <a:highlight>
                            <a:srgbClr val="002060"/>
                          </a:highlight>
                          <a:latin typeface="Aptos Narrow" panose="020B0004020202020204" pitchFamily="34" charset="0"/>
                        </a:rPr>
                        <a:t> </a:t>
                      </a:r>
                    </a:p>
                  </a:txBody>
                  <a:tcPr marL="8862" marR="8862" marT="8862" marB="0" anchor="ctr">
                    <a:lnL w="12700" cap="flat" cmpd="sng" algn="ctr">
                      <a:solidFill>
                        <a:srgbClr val="0070C0"/>
                      </a:solidFill>
                      <a:prstDash val="solid"/>
                      <a:round/>
                      <a:headEnd type="none" w="med" len="med"/>
                      <a:tailEnd type="none" w="med" len="med"/>
                    </a:lnL>
                    <a:lnR>
                      <a:noFill/>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2060"/>
                    </a:solidFill>
                  </a:tcPr>
                </a:tc>
                <a:tc>
                  <a:txBody>
                    <a:bodyPr/>
                    <a:lstStyle/>
                    <a:p>
                      <a:pPr algn="l" fontAlgn="ctr"/>
                      <a:r>
                        <a:rPr lang="en-US" sz="1000" b="1" i="0" u="none" strike="noStrike">
                          <a:solidFill>
                            <a:srgbClr val="FFFFFF"/>
                          </a:solidFill>
                          <a:effectLst/>
                          <a:highlight>
                            <a:srgbClr val="002060"/>
                          </a:highlight>
                          <a:latin typeface="Aptos Narrow" panose="020B0004020202020204" pitchFamily="34" charset="0"/>
                        </a:rPr>
                        <a:t>Field/Column</a:t>
                      </a:r>
                    </a:p>
                  </a:txBody>
                  <a:tcPr marL="8862" marR="8862" marT="8862" marB="0" anchor="ctr">
                    <a:lnL>
                      <a:noFill/>
                    </a:lnL>
                    <a:lnR>
                      <a:noFill/>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2060"/>
                    </a:solidFill>
                  </a:tcPr>
                </a:tc>
                <a:tc>
                  <a:txBody>
                    <a:bodyPr/>
                    <a:lstStyle/>
                    <a:p>
                      <a:pPr algn="l" fontAlgn="ctr"/>
                      <a:r>
                        <a:rPr lang="en-US" sz="1000" b="1" i="0" u="none" strike="noStrike" dirty="0">
                          <a:solidFill>
                            <a:srgbClr val="FFFFFF"/>
                          </a:solidFill>
                          <a:effectLst/>
                          <a:highlight>
                            <a:srgbClr val="002060"/>
                          </a:highlight>
                          <a:latin typeface="Aptos Narrow" panose="020B0004020202020204" pitchFamily="34" charset="0"/>
                        </a:rPr>
                        <a:t>Description of field data</a:t>
                      </a:r>
                    </a:p>
                  </a:txBody>
                  <a:tcPr marL="8862" marR="8862" marT="8862" marB="0" anchor="ctr">
                    <a:lnL>
                      <a:noFill/>
                    </a:lnL>
                    <a:lnR>
                      <a:noFill/>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2060"/>
                    </a:solidFill>
                  </a:tcPr>
                </a:tc>
                <a:tc>
                  <a:txBody>
                    <a:bodyPr/>
                    <a:lstStyle/>
                    <a:p>
                      <a:pPr algn="l" fontAlgn="ctr"/>
                      <a:r>
                        <a:rPr lang="en-US" sz="1000" b="1" i="0" u="none" strike="noStrike">
                          <a:solidFill>
                            <a:srgbClr val="FFFFFF"/>
                          </a:solidFill>
                          <a:effectLst/>
                          <a:highlight>
                            <a:srgbClr val="002060"/>
                          </a:highlight>
                          <a:latin typeface="Aptos Narrow" panose="020B0004020202020204" pitchFamily="34" charset="0"/>
                        </a:rPr>
                        <a:t>Type</a:t>
                      </a:r>
                    </a:p>
                  </a:txBody>
                  <a:tcPr marL="8862" marR="8862" marT="8862" marB="0" anchor="ctr">
                    <a:lnL>
                      <a:noFill/>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2060"/>
                    </a:solidFill>
                  </a:tcPr>
                </a:tc>
                <a:extLst>
                  <a:ext uri="{0D108BD9-81ED-4DB2-BD59-A6C34878D82A}">
                    <a16:rowId xmlns:a16="http://schemas.microsoft.com/office/drawing/2014/main" val="1324155413"/>
                  </a:ext>
                </a:extLst>
              </a:tr>
              <a:tr h="196157">
                <a:tc rowSpan="4">
                  <a:txBody>
                    <a:bodyPr/>
                    <a:lstStyle/>
                    <a:p>
                      <a:pPr algn="ctr" fontAlgn="ctr"/>
                      <a:r>
                        <a:rPr lang="en-US" sz="1000" b="0" i="0" u="none" strike="noStrike">
                          <a:solidFill>
                            <a:srgbClr val="000000"/>
                          </a:solidFill>
                          <a:effectLst/>
                          <a:latin typeface="Aptos Narrow" panose="020B0004020202020204" pitchFamily="34" charset="0"/>
                        </a:rPr>
                        <a:t>Demographic Data</a:t>
                      </a:r>
                    </a:p>
                  </a:txBody>
                  <a:tcPr marL="8862" marR="8862" marT="8862" marB="0" anchor="ctr">
                    <a:lnL w="12700" cap="flat" cmpd="sng" algn="ctr">
                      <a:solidFill>
                        <a:srgbClr val="0070C0"/>
                      </a:solidFill>
                      <a:prstDash val="solid"/>
                      <a:round/>
                      <a:headEnd type="none" w="med" len="med"/>
                      <a:tailEnd type="none" w="med" len="med"/>
                    </a:lnL>
                    <a:lnR w="6350" cap="flat" cmpd="sng" algn="ctr">
                      <a:solidFill>
                        <a:srgbClr val="0070C0"/>
                      </a:solidFill>
                      <a:prstDash val="dot"/>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Aptos Narrow" panose="020B0004020202020204" pitchFamily="34" charset="0"/>
                        </a:rPr>
                        <a:t>age</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Age </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Integer</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2948023918"/>
                  </a:ext>
                </a:extLst>
              </a:tr>
              <a:tr h="196157">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job</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Job</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Categorical</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3988417710"/>
                  </a:ext>
                </a:extLst>
              </a:tr>
              <a:tr h="196157">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marital</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Marital Status</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Categorical</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3412679018"/>
                  </a:ext>
                </a:extLst>
              </a:tr>
              <a:tr h="205965">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education</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Education Level</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Categorical</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1080179594"/>
                  </a:ext>
                </a:extLst>
              </a:tr>
              <a:tr h="196157">
                <a:tc rowSpan="4">
                  <a:txBody>
                    <a:bodyPr/>
                    <a:lstStyle/>
                    <a:p>
                      <a:pPr algn="ctr" fontAlgn="ctr"/>
                      <a:r>
                        <a:rPr lang="en-US" sz="1000" b="0" i="0" u="none" strike="noStrike">
                          <a:solidFill>
                            <a:srgbClr val="000000"/>
                          </a:solidFill>
                          <a:effectLst/>
                          <a:latin typeface="Aptos Narrow" panose="020B0004020202020204" pitchFamily="34" charset="0"/>
                        </a:rPr>
                        <a:t>Banking Data</a:t>
                      </a:r>
                    </a:p>
                  </a:txBody>
                  <a:tcPr marL="8862" marR="8862" marT="8862" marB="0" anchor="ctr">
                    <a:lnL w="12700" cap="flat" cmpd="sng" algn="ctr">
                      <a:solidFill>
                        <a:srgbClr val="0070C0"/>
                      </a:solidFill>
                      <a:prstDash val="solid"/>
                      <a:round/>
                      <a:headEnd type="none" w="med" len="med"/>
                      <a:tailEnd type="none" w="med" len="med"/>
                    </a:lnL>
                    <a:lnR w="6350" cap="flat" cmpd="sng" algn="ctr">
                      <a:solidFill>
                        <a:srgbClr val="0070C0"/>
                      </a:solidFill>
                      <a:prstDash val="dot"/>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Aptos Narrow" panose="020B0004020202020204" pitchFamily="34" charset="0"/>
                        </a:rPr>
                        <a:t>default</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Default Payment: Failed to make a payment</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Binary</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432481690"/>
                  </a:ext>
                </a:extLst>
              </a:tr>
              <a:tr h="196157">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balance</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average yearly balance</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Integer</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3231364281"/>
                  </a:ext>
                </a:extLst>
              </a:tr>
              <a:tr h="196157">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housing</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Own vs Rent (Do they have a housing loan)</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Binary</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3362372745"/>
                  </a:ext>
                </a:extLst>
              </a:tr>
              <a:tr h="205965">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loan</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Do they have a loan with bank or not</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Binary</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3939164665"/>
                  </a:ext>
                </a:extLst>
              </a:tr>
              <a:tr h="196157">
                <a:tc rowSpan="12">
                  <a:txBody>
                    <a:bodyPr/>
                    <a:lstStyle/>
                    <a:p>
                      <a:pPr algn="ctr" fontAlgn="ctr"/>
                      <a:r>
                        <a:rPr lang="en-US" sz="1000" b="0" i="0" u="none" strike="noStrike">
                          <a:solidFill>
                            <a:srgbClr val="000000"/>
                          </a:solidFill>
                          <a:effectLst/>
                          <a:latin typeface="Aptos Narrow" panose="020B0004020202020204" pitchFamily="34" charset="0"/>
                        </a:rPr>
                        <a:t>Current and Previous Campaign Data</a:t>
                      </a:r>
                    </a:p>
                  </a:txBody>
                  <a:tcPr marL="8862" marR="8862" marT="8862" marB="0" anchor="ctr">
                    <a:lnL w="12700" cap="flat" cmpd="sng" algn="ctr">
                      <a:solidFill>
                        <a:srgbClr val="0070C0"/>
                      </a:solidFill>
                      <a:prstDash val="solid"/>
                      <a:round/>
                      <a:headEnd type="none" w="med" len="med"/>
                      <a:tailEnd type="none" w="med" len="med"/>
                    </a:lnL>
                    <a:lnR w="6350" cap="flat" cmpd="sng" algn="ctr">
                      <a:solidFill>
                        <a:srgbClr val="0070C0"/>
                      </a:solidFill>
                      <a:prstDash val="dot"/>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Aptos Narrow" panose="020B0004020202020204" pitchFamily="34" charset="0"/>
                        </a:rPr>
                        <a:t>contact</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Contact Method</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Categorical</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3655445377"/>
                  </a:ext>
                </a:extLst>
              </a:tr>
              <a:tr h="196157">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day</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Last Date of contact with client (day)</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Date</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4288740251"/>
                  </a:ext>
                </a:extLst>
              </a:tr>
              <a:tr h="196157">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month</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Last Date of contact with client (Month)</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Date</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4288472946"/>
                  </a:ext>
                </a:extLst>
              </a:tr>
              <a:tr h="196157">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duration</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Duration of call in seconds</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Integer</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1426753397"/>
                  </a:ext>
                </a:extLst>
              </a:tr>
              <a:tr h="196157">
                <a:tc vMerge="1">
                  <a:txBody>
                    <a:bodyPr/>
                    <a:lstStyle/>
                    <a:p>
                      <a:endParaRPr lang="en-US"/>
                    </a:p>
                  </a:txBody>
                  <a:tcPr/>
                </a:tc>
                <a:tc rowSpan="2">
                  <a:txBody>
                    <a:bodyPr/>
                    <a:lstStyle/>
                    <a:p>
                      <a:pPr algn="l" fontAlgn="ctr"/>
                      <a:r>
                        <a:rPr lang="en-US" sz="1000" b="0" i="0" u="none" strike="noStrike">
                          <a:solidFill>
                            <a:srgbClr val="000000"/>
                          </a:solidFill>
                          <a:effectLst/>
                          <a:latin typeface="Aptos Narrow" panose="020B0004020202020204" pitchFamily="34" charset="0"/>
                        </a:rPr>
                        <a:t>campaign</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number of contacts performed during this campaign and for this client </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a:noFill/>
                    </a:lnB>
                    <a:noFill/>
                  </a:tcPr>
                </a:tc>
                <a:tc rowSpan="2">
                  <a:txBody>
                    <a:bodyPr/>
                    <a:lstStyle/>
                    <a:p>
                      <a:pPr algn="l" fontAlgn="ctr"/>
                      <a:r>
                        <a:rPr lang="en-US" sz="1000" b="0" i="0" u="none" strike="noStrike">
                          <a:solidFill>
                            <a:srgbClr val="000000"/>
                          </a:solidFill>
                          <a:effectLst/>
                          <a:latin typeface="Aptos Narrow" panose="020B0004020202020204" pitchFamily="34" charset="0"/>
                        </a:rPr>
                        <a:t>Integer</a:t>
                      </a:r>
                    </a:p>
                  </a:txBody>
                  <a:tcPr marL="8862" marR="8862" marT="8862" marB="0" anchor="ctr">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3760643707"/>
                  </a:ext>
                </a:extLst>
              </a:tr>
              <a:tr h="196157">
                <a:tc vMerge="1">
                  <a:txBody>
                    <a:bodyPr/>
                    <a:lstStyle/>
                    <a:p>
                      <a:endParaRPr lang="en-US"/>
                    </a:p>
                  </a:txBody>
                  <a:tcPr/>
                </a:tc>
                <a:tc vMerge="1">
                  <a:txBody>
                    <a:bodyPr/>
                    <a:lstStyle/>
                    <a:p>
                      <a:endParaRPr lang="en-US"/>
                    </a:p>
                  </a:txBody>
                  <a:tcPr/>
                </a:tc>
                <a:tc>
                  <a:txBody>
                    <a:bodyPr/>
                    <a:lstStyle/>
                    <a:p>
                      <a:pPr algn="l" fontAlgn="b"/>
                      <a:r>
                        <a:rPr lang="en-US" sz="1000" b="0" i="0" u="none" strike="noStrike">
                          <a:solidFill>
                            <a:srgbClr val="000000"/>
                          </a:solidFill>
                          <a:effectLst/>
                          <a:latin typeface="Aptos Narrow" panose="020B0004020202020204" pitchFamily="34" charset="0"/>
                        </a:rPr>
                        <a:t>(includes last contact)</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a:noFill/>
                    </a:lnT>
                    <a:lnB w="6350" cap="flat" cmpd="sng" algn="ctr">
                      <a:solidFill>
                        <a:srgbClr val="0070C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64006141"/>
                  </a:ext>
                </a:extLst>
              </a:tr>
              <a:tr h="196157">
                <a:tc vMerge="1">
                  <a:txBody>
                    <a:bodyPr/>
                    <a:lstStyle/>
                    <a:p>
                      <a:endParaRPr lang="en-US"/>
                    </a:p>
                  </a:txBody>
                  <a:tcPr/>
                </a:tc>
                <a:tc rowSpan="2">
                  <a:txBody>
                    <a:bodyPr/>
                    <a:lstStyle/>
                    <a:p>
                      <a:pPr algn="l" fontAlgn="ctr"/>
                      <a:r>
                        <a:rPr lang="en-US" sz="1000" b="0" i="0" u="none" strike="noStrike">
                          <a:solidFill>
                            <a:srgbClr val="000000"/>
                          </a:solidFill>
                          <a:effectLst/>
                          <a:latin typeface="Aptos Narrow" panose="020B0004020202020204" pitchFamily="34" charset="0"/>
                        </a:rPr>
                        <a:t>pdays</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number of days that passed by after the client was last contacted from a previous campaign</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a:noFill/>
                    </a:lnB>
                    <a:noFill/>
                  </a:tcPr>
                </a:tc>
                <a:tc rowSpan="2">
                  <a:txBody>
                    <a:bodyPr/>
                    <a:lstStyle/>
                    <a:p>
                      <a:pPr algn="l" fontAlgn="ctr"/>
                      <a:r>
                        <a:rPr lang="en-US" sz="1000" b="0" i="0" u="none" strike="noStrike">
                          <a:solidFill>
                            <a:srgbClr val="000000"/>
                          </a:solidFill>
                          <a:effectLst/>
                          <a:latin typeface="Aptos Narrow" panose="020B0004020202020204" pitchFamily="34" charset="0"/>
                        </a:rPr>
                        <a:t>Integer</a:t>
                      </a:r>
                    </a:p>
                  </a:txBody>
                  <a:tcPr marL="8862" marR="8862" marT="8862" marB="0" anchor="ctr">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822290557"/>
                  </a:ext>
                </a:extLst>
              </a:tr>
              <a:tr h="196157">
                <a:tc vMerge="1">
                  <a:txBody>
                    <a:bodyPr/>
                    <a:lstStyle/>
                    <a:p>
                      <a:endParaRPr lang="en-US"/>
                    </a:p>
                  </a:txBody>
                  <a:tcPr/>
                </a:tc>
                <a:tc vMerge="1">
                  <a:txBody>
                    <a:bodyPr/>
                    <a:lstStyle/>
                    <a:p>
                      <a:endParaRPr lang="en-US"/>
                    </a:p>
                  </a:txBody>
                  <a:tcPr/>
                </a:tc>
                <a:tc>
                  <a:txBody>
                    <a:bodyPr/>
                    <a:lstStyle/>
                    <a:p>
                      <a:pPr algn="l" fontAlgn="b"/>
                      <a:r>
                        <a:rPr lang="en-US" sz="1000" b="0" i="0" u="none" strike="noStrike">
                          <a:solidFill>
                            <a:srgbClr val="000000"/>
                          </a:solidFill>
                          <a:effectLst/>
                          <a:latin typeface="Aptos Narrow" panose="020B0004020202020204" pitchFamily="34" charset="0"/>
                        </a:rPr>
                        <a:t> ( -1 means client was not previously contacted)</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a:noFill/>
                    </a:lnT>
                    <a:lnB w="6350" cap="flat" cmpd="sng" algn="ctr">
                      <a:solidFill>
                        <a:srgbClr val="0070C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268861941"/>
                  </a:ext>
                </a:extLst>
              </a:tr>
              <a:tr h="196157">
                <a:tc vMerge="1">
                  <a:txBody>
                    <a:bodyPr/>
                    <a:lstStyle/>
                    <a:p>
                      <a:endParaRPr lang="en-US"/>
                    </a:p>
                  </a:txBody>
                  <a:tcPr/>
                </a:tc>
                <a:tc rowSpan="2">
                  <a:txBody>
                    <a:bodyPr/>
                    <a:lstStyle/>
                    <a:p>
                      <a:pPr algn="l" fontAlgn="ctr"/>
                      <a:r>
                        <a:rPr lang="en-US" sz="1000" b="0" i="0" u="none" strike="noStrike">
                          <a:solidFill>
                            <a:srgbClr val="000000"/>
                          </a:solidFill>
                          <a:effectLst/>
                          <a:latin typeface="Aptos Narrow" panose="020B0004020202020204" pitchFamily="34" charset="0"/>
                        </a:rPr>
                        <a:t>previous</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number of contacts performed before this campaign and for this client</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a:noFill/>
                    </a:lnB>
                    <a:noFill/>
                  </a:tcPr>
                </a:tc>
                <a:tc rowSpan="2">
                  <a:txBody>
                    <a:bodyPr/>
                    <a:lstStyle/>
                    <a:p>
                      <a:pPr algn="l" fontAlgn="ctr"/>
                      <a:r>
                        <a:rPr lang="en-US" sz="1000" b="0" i="0" u="none" strike="noStrike">
                          <a:solidFill>
                            <a:srgbClr val="000000"/>
                          </a:solidFill>
                          <a:effectLst/>
                          <a:latin typeface="Aptos Narrow" panose="020B0004020202020204" pitchFamily="34" charset="0"/>
                        </a:rPr>
                        <a:t>Integer</a:t>
                      </a:r>
                    </a:p>
                  </a:txBody>
                  <a:tcPr marL="8862" marR="8862" marT="8862" marB="0" anchor="ctr">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712525575"/>
                  </a:ext>
                </a:extLst>
              </a:tr>
              <a:tr h="196157">
                <a:tc vMerge="1">
                  <a:txBody>
                    <a:bodyPr/>
                    <a:lstStyle/>
                    <a:p>
                      <a:endParaRPr lang="en-US"/>
                    </a:p>
                  </a:txBody>
                  <a:tcPr/>
                </a:tc>
                <a:tc vMerge="1">
                  <a:txBody>
                    <a:bodyPr/>
                    <a:lstStyle/>
                    <a:p>
                      <a:endParaRPr lang="en-US"/>
                    </a:p>
                  </a:txBody>
                  <a:tcPr/>
                </a:tc>
                <a:tc>
                  <a:txBody>
                    <a:bodyPr/>
                    <a:lstStyle/>
                    <a:p>
                      <a:pPr algn="l" fontAlgn="b"/>
                      <a:r>
                        <a:rPr lang="en-US" sz="1000" b="0" i="0" u="none" strike="noStrike">
                          <a:solidFill>
                            <a:srgbClr val="000000"/>
                          </a:solidFill>
                          <a:effectLst/>
                          <a:latin typeface="Aptos Narrow" panose="020B0004020202020204" pitchFamily="34" charset="0"/>
                        </a:rPr>
                        <a:t>0 means this client was not contacted in previous campaign</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a:noFill/>
                    </a:lnT>
                    <a:lnB w="6350" cap="flat" cmpd="sng" algn="ctr">
                      <a:solidFill>
                        <a:srgbClr val="0070C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34430479"/>
                  </a:ext>
                </a:extLst>
              </a:tr>
              <a:tr h="196157">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poutcome</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dirty="0">
                          <a:solidFill>
                            <a:srgbClr val="000000"/>
                          </a:solidFill>
                          <a:effectLst/>
                          <a:latin typeface="Aptos Narrow" panose="020B0004020202020204" pitchFamily="34" charset="0"/>
                        </a:rPr>
                        <a:t>Result of previous campaign</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Categorical</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6350" cap="flat" cmpd="sng" algn="ctr">
                      <a:solidFill>
                        <a:srgbClr val="0070C0"/>
                      </a:solidFill>
                      <a:prstDash val="dot"/>
                      <a:round/>
                      <a:headEnd type="none" w="med" len="med"/>
                      <a:tailEnd type="none" w="med" len="med"/>
                    </a:lnB>
                    <a:noFill/>
                  </a:tcPr>
                </a:tc>
                <a:extLst>
                  <a:ext uri="{0D108BD9-81ED-4DB2-BD59-A6C34878D82A}">
                    <a16:rowId xmlns:a16="http://schemas.microsoft.com/office/drawing/2014/main" val="215867588"/>
                  </a:ext>
                </a:extLst>
              </a:tr>
              <a:tr h="205965">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y</a:t>
                      </a:r>
                    </a:p>
                  </a:txBody>
                  <a:tcPr marL="8862" marR="8862" marT="8862" marB="0" anchor="ctr">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Client opened a Deposit Account</a:t>
                      </a:r>
                    </a:p>
                  </a:txBody>
                  <a:tcPr marL="8862" marR="8862" marT="8862" marB="0" anchor="b">
                    <a:lnL w="6350" cap="flat" cmpd="sng" algn="ctr">
                      <a:solidFill>
                        <a:srgbClr val="0070C0"/>
                      </a:solidFill>
                      <a:prstDash val="dot"/>
                      <a:round/>
                      <a:headEnd type="none" w="med" len="med"/>
                      <a:tailEnd type="none" w="med" len="med"/>
                    </a:lnL>
                    <a:lnR w="6350" cap="flat" cmpd="sng" algn="ctr">
                      <a:solidFill>
                        <a:srgbClr val="0070C0"/>
                      </a:solidFill>
                      <a:prstDash val="dot"/>
                      <a:round/>
                      <a:headEnd type="none" w="med" len="med"/>
                      <a:tailEnd type="none" w="med" len="med"/>
                    </a:lnR>
                    <a:lnT w="6350" cap="flat" cmpd="sng" algn="ctr">
                      <a:solidFill>
                        <a:srgbClr val="0070C0"/>
                      </a:solidFill>
                      <a:prstDash val="dot"/>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Aptos Narrow" panose="020B0004020202020204" pitchFamily="34" charset="0"/>
                        </a:rPr>
                        <a:t>Binary</a:t>
                      </a:r>
                    </a:p>
                  </a:txBody>
                  <a:tcPr marL="8862" marR="8862" marT="8862" marB="0" anchor="b">
                    <a:lnL w="6350" cap="flat" cmpd="sng" algn="ctr">
                      <a:solidFill>
                        <a:srgbClr val="0070C0"/>
                      </a:solidFill>
                      <a:prstDash val="dot"/>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ot"/>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4226909130"/>
                  </a:ext>
                </a:extLst>
              </a:tr>
            </a:tbl>
          </a:graphicData>
        </a:graphic>
      </p:graphicFrame>
    </p:spTree>
    <p:extLst>
      <p:ext uri="{BB962C8B-B14F-4D97-AF65-F5344CB8AC3E}">
        <p14:creationId xmlns:p14="http://schemas.microsoft.com/office/powerpoint/2010/main" val="319456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677333" y="423077"/>
            <a:ext cx="8596668" cy="670560"/>
          </a:xfrm>
        </p:spPr>
        <p:txBody>
          <a:bodyPr/>
          <a:lstStyle/>
          <a:p>
            <a:r>
              <a:rPr lang="en-US" dirty="0"/>
              <a:t>Data</a:t>
            </a:r>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7</a:t>
            </a:fld>
            <a:endParaRPr lang="en-US" dirty="0"/>
          </a:p>
        </p:txBody>
      </p:sp>
      <p:pic>
        <p:nvPicPr>
          <p:cNvPr id="7" name="Picture 6">
            <a:extLst>
              <a:ext uri="{FF2B5EF4-FFF2-40B4-BE49-F238E27FC236}">
                <a16:creationId xmlns:a16="http://schemas.microsoft.com/office/drawing/2014/main" id="{C6859F00-6C76-46D8-2192-A5EAC0F2E52E}"/>
              </a:ext>
            </a:extLst>
          </p:cNvPr>
          <p:cNvPicPr>
            <a:picLocks noChangeAspect="1"/>
          </p:cNvPicPr>
          <p:nvPr/>
        </p:nvPicPr>
        <p:blipFill>
          <a:blip r:embed="rId2"/>
          <a:stretch>
            <a:fillRect/>
          </a:stretch>
        </p:blipFill>
        <p:spPr>
          <a:xfrm>
            <a:off x="574576" y="1093638"/>
            <a:ext cx="10026749" cy="1931806"/>
          </a:xfrm>
          <a:prstGeom prst="rect">
            <a:avLst/>
          </a:prstGeom>
        </p:spPr>
      </p:pic>
      <p:sp>
        <p:nvSpPr>
          <p:cNvPr id="19" name="Content Placeholder 2">
            <a:extLst>
              <a:ext uri="{FF2B5EF4-FFF2-40B4-BE49-F238E27FC236}">
                <a16:creationId xmlns:a16="http://schemas.microsoft.com/office/drawing/2014/main" id="{3F280F44-F8D5-FEA6-283A-1230F1779E47}"/>
              </a:ext>
            </a:extLst>
          </p:cNvPr>
          <p:cNvSpPr txBox="1">
            <a:spLocks/>
          </p:cNvSpPr>
          <p:nvPr/>
        </p:nvSpPr>
        <p:spPr>
          <a:xfrm>
            <a:off x="574576" y="3343274"/>
            <a:ext cx="10102949" cy="29051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b="1" dirty="0"/>
              <a:t>Rename </a:t>
            </a:r>
          </a:p>
          <a:p>
            <a:pPr marL="685800" lvl="1">
              <a:lnSpc>
                <a:spcPct val="90000"/>
              </a:lnSpc>
              <a:buFont typeface="Arial" panose="020B0604020202020204" pitchFamily="34" charset="0"/>
              <a:buChar char="•"/>
            </a:pPr>
            <a:r>
              <a:rPr lang="en-US" sz="1200" dirty="0"/>
              <a:t>campaign	----&gt;	</a:t>
            </a:r>
            <a:r>
              <a:rPr lang="en-US" sz="1200" dirty="0" err="1"/>
              <a:t>contact_count</a:t>
            </a:r>
            <a:endParaRPr lang="en-US" sz="1200" dirty="0"/>
          </a:p>
          <a:p>
            <a:pPr marL="685800" lvl="1">
              <a:lnSpc>
                <a:spcPct val="90000"/>
              </a:lnSpc>
              <a:buFont typeface="Arial" panose="020B0604020202020204" pitchFamily="34" charset="0"/>
              <a:buChar char="•"/>
            </a:pPr>
            <a:r>
              <a:rPr lang="en-US" sz="1200" dirty="0"/>
              <a:t>previous	----&gt;	</a:t>
            </a:r>
            <a:r>
              <a:rPr lang="en-US" sz="1200" dirty="0" err="1"/>
              <a:t>p_contact_count</a:t>
            </a:r>
            <a:endParaRPr lang="en-US" sz="1200" dirty="0"/>
          </a:p>
          <a:p>
            <a:pPr marL="685800" lvl="1">
              <a:lnSpc>
                <a:spcPct val="90000"/>
              </a:lnSpc>
              <a:buFont typeface="Arial" panose="020B0604020202020204" pitchFamily="34" charset="0"/>
              <a:buChar char="•"/>
            </a:pPr>
            <a:r>
              <a:rPr lang="en-US" sz="1200" dirty="0"/>
              <a:t>y	----&gt;	target</a:t>
            </a:r>
          </a:p>
          <a:p>
            <a:pPr>
              <a:lnSpc>
                <a:spcPct val="90000"/>
              </a:lnSpc>
            </a:pPr>
            <a:r>
              <a:rPr lang="en-US" b="1" dirty="0"/>
              <a:t>New Features Defined</a:t>
            </a:r>
          </a:p>
          <a:p>
            <a:pPr lvl="1">
              <a:lnSpc>
                <a:spcPct val="90000"/>
              </a:lnSpc>
              <a:buFont typeface="Arial" panose="020B0604020202020204" pitchFamily="34" charset="0"/>
              <a:buChar char="•"/>
            </a:pPr>
            <a:r>
              <a:rPr lang="en-US" sz="1400" dirty="0" err="1">
                <a:solidFill>
                  <a:schemeClr val="tx1"/>
                </a:solidFill>
              </a:rPr>
              <a:t>first_campaign</a:t>
            </a:r>
            <a:r>
              <a:rPr lang="en-US" sz="1200" dirty="0">
                <a:solidFill>
                  <a:schemeClr val="tx1"/>
                </a:solidFill>
              </a:rPr>
              <a:t>: if the customer hasn't been contacted in previous campaigns (</a:t>
            </a:r>
            <a:r>
              <a:rPr lang="en-US" sz="1200" dirty="0" err="1">
                <a:solidFill>
                  <a:schemeClr val="tx1"/>
                </a:solidFill>
              </a:rPr>
              <a:t>pdays</a:t>
            </a:r>
            <a:r>
              <a:rPr lang="en-US" sz="1200" dirty="0">
                <a:solidFill>
                  <a:schemeClr val="tx1"/>
                </a:solidFill>
              </a:rPr>
              <a:t>=-1) then </a:t>
            </a:r>
            <a:r>
              <a:rPr lang="en-US" sz="1200" dirty="0" err="1">
                <a:solidFill>
                  <a:schemeClr val="tx1"/>
                </a:solidFill>
              </a:rPr>
              <a:t>first_campaign</a:t>
            </a:r>
            <a:r>
              <a:rPr lang="en-US" sz="1200" dirty="0">
                <a:solidFill>
                  <a:schemeClr val="tx1"/>
                </a:solidFill>
              </a:rPr>
              <a:t>='y' else ‘n’</a:t>
            </a:r>
          </a:p>
          <a:p>
            <a:pPr lvl="1">
              <a:lnSpc>
                <a:spcPct val="90000"/>
              </a:lnSpc>
              <a:buFont typeface="Arial" panose="020B0604020202020204" pitchFamily="34" charset="0"/>
              <a:buChar char="•"/>
            </a:pPr>
            <a:r>
              <a:rPr lang="en-US" sz="1400" b="0" dirty="0" err="1">
                <a:solidFill>
                  <a:schemeClr val="tx1"/>
                </a:solidFill>
                <a:effectLst/>
                <a:highlight>
                  <a:srgbClr val="F7F7F7"/>
                </a:highlight>
              </a:rPr>
              <a:t>pdays_group</a:t>
            </a:r>
            <a:r>
              <a:rPr lang="en-US" sz="1200" b="0" dirty="0">
                <a:solidFill>
                  <a:schemeClr val="tx1"/>
                </a:solidFill>
                <a:effectLst/>
                <a:highlight>
                  <a:srgbClr val="F7F7F7"/>
                </a:highlight>
              </a:rPr>
              <a:t>: </a:t>
            </a:r>
            <a:r>
              <a:rPr lang="en-US" sz="1200" dirty="0">
                <a:solidFill>
                  <a:schemeClr val="tx1"/>
                </a:solidFill>
              </a:rPr>
              <a:t>Group </a:t>
            </a:r>
            <a:r>
              <a:rPr lang="en-US" sz="1200" dirty="0" err="1">
                <a:solidFill>
                  <a:schemeClr val="tx1"/>
                </a:solidFill>
              </a:rPr>
              <a:t>pdays</a:t>
            </a:r>
            <a:r>
              <a:rPr lang="en-US" sz="1200" dirty="0">
                <a:solidFill>
                  <a:schemeClr val="tx1"/>
                </a:solidFill>
              </a:rPr>
              <a:t> into 90 days interval (every 3 months) and those with </a:t>
            </a:r>
            <a:r>
              <a:rPr lang="en-US" sz="1200" dirty="0" err="1">
                <a:solidFill>
                  <a:schemeClr val="tx1"/>
                </a:solidFill>
              </a:rPr>
              <a:t>pdays</a:t>
            </a:r>
            <a:r>
              <a:rPr lang="en-US" sz="1200" dirty="0">
                <a:solidFill>
                  <a:schemeClr val="tx1"/>
                </a:solidFill>
              </a:rPr>
              <a:t>=-1 are categorized as </a:t>
            </a:r>
            <a:r>
              <a:rPr lang="en-US" sz="1200" b="0" dirty="0">
                <a:solidFill>
                  <a:schemeClr val="tx1"/>
                </a:solidFill>
                <a:effectLst/>
                <a:highlight>
                  <a:srgbClr val="F7F7F7"/>
                </a:highlight>
              </a:rPr>
              <a:t>"No Previous Contacts"</a:t>
            </a:r>
          </a:p>
          <a:p>
            <a:pPr>
              <a:lnSpc>
                <a:spcPct val="90000"/>
              </a:lnSpc>
            </a:pPr>
            <a:endParaRPr lang="en-US" sz="1400" dirty="0"/>
          </a:p>
          <a:p>
            <a:pPr marL="0" indent="0">
              <a:lnSpc>
                <a:spcPct val="90000"/>
              </a:lnSpc>
              <a:buNone/>
            </a:pPr>
            <a:endParaRPr lang="en-US" sz="1100" b="0" dirty="0">
              <a:solidFill>
                <a:srgbClr val="000000"/>
              </a:solidFill>
              <a:effectLst/>
              <a:highlight>
                <a:srgbClr val="F7F7F7"/>
              </a:highlight>
              <a:latin typeface="Courier New" panose="02070309020205020404" pitchFamily="49" charset="0"/>
            </a:endParaRPr>
          </a:p>
          <a:p>
            <a:pPr>
              <a:lnSpc>
                <a:spcPct val="90000"/>
              </a:lnSpc>
            </a:pPr>
            <a:endParaRPr lang="en-US" sz="1100" dirty="0"/>
          </a:p>
          <a:p>
            <a:pPr>
              <a:lnSpc>
                <a:spcPct val="90000"/>
              </a:lnSpc>
            </a:pPr>
            <a:endParaRPr lang="en-US" sz="1100" dirty="0"/>
          </a:p>
          <a:p>
            <a:pPr>
              <a:lnSpc>
                <a:spcPct val="90000"/>
              </a:lnSpc>
            </a:pPr>
            <a:endParaRPr lang="en-US" sz="2000" b="1" dirty="0"/>
          </a:p>
          <a:p>
            <a:pPr>
              <a:lnSpc>
                <a:spcPct val="90000"/>
              </a:lnSpc>
            </a:pPr>
            <a:endParaRPr lang="en-US" sz="1100" dirty="0"/>
          </a:p>
        </p:txBody>
      </p:sp>
    </p:spTree>
    <p:extLst>
      <p:ext uri="{BB962C8B-B14F-4D97-AF65-F5344CB8AC3E}">
        <p14:creationId xmlns:p14="http://schemas.microsoft.com/office/powerpoint/2010/main" val="287087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677334" y="609600"/>
            <a:ext cx="8596668" cy="670560"/>
          </a:xfrm>
        </p:spPr>
        <p:txBody>
          <a:bodyPr/>
          <a:lstStyle/>
          <a:p>
            <a:r>
              <a:rPr lang="en-US" dirty="0"/>
              <a:t>Target</a:t>
            </a:r>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8</a:t>
            </a:fld>
            <a:endParaRPr lang="en-US" dirty="0"/>
          </a:p>
        </p:txBody>
      </p:sp>
      <p:pic>
        <p:nvPicPr>
          <p:cNvPr id="5" name="Picture 4">
            <a:extLst>
              <a:ext uri="{FF2B5EF4-FFF2-40B4-BE49-F238E27FC236}">
                <a16:creationId xmlns:a16="http://schemas.microsoft.com/office/drawing/2014/main" id="{A0455AB0-687D-3624-874E-7BED02FA4F82}"/>
              </a:ext>
            </a:extLst>
          </p:cNvPr>
          <p:cNvPicPr>
            <a:picLocks noChangeAspect="1"/>
          </p:cNvPicPr>
          <p:nvPr/>
        </p:nvPicPr>
        <p:blipFill>
          <a:blip r:embed="rId2"/>
          <a:stretch>
            <a:fillRect/>
          </a:stretch>
        </p:blipFill>
        <p:spPr>
          <a:xfrm>
            <a:off x="1043655" y="3014554"/>
            <a:ext cx="8230347" cy="3602607"/>
          </a:xfrm>
          <a:prstGeom prst="rect">
            <a:avLst/>
          </a:prstGeom>
        </p:spPr>
      </p:pic>
      <p:pic>
        <p:nvPicPr>
          <p:cNvPr id="9" name="Picture 8">
            <a:extLst>
              <a:ext uri="{FF2B5EF4-FFF2-40B4-BE49-F238E27FC236}">
                <a16:creationId xmlns:a16="http://schemas.microsoft.com/office/drawing/2014/main" id="{E29425FB-F37C-EA6E-CD79-D9B0B989D544}"/>
              </a:ext>
            </a:extLst>
          </p:cNvPr>
          <p:cNvPicPr>
            <a:picLocks noChangeAspect="1"/>
          </p:cNvPicPr>
          <p:nvPr/>
        </p:nvPicPr>
        <p:blipFill>
          <a:blip r:embed="rId3"/>
          <a:stretch>
            <a:fillRect/>
          </a:stretch>
        </p:blipFill>
        <p:spPr>
          <a:xfrm>
            <a:off x="5655205" y="1245876"/>
            <a:ext cx="2372056" cy="1419423"/>
          </a:xfrm>
          <a:prstGeom prst="rect">
            <a:avLst/>
          </a:prstGeom>
        </p:spPr>
      </p:pic>
      <p:pic>
        <p:nvPicPr>
          <p:cNvPr id="11" name="Picture 10">
            <a:extLst>
              <a:ext uri="{FF2B5EF4-FFF2-40B4-BE49-F238E27FC236}">
                <a16:creationId xmlns:a16="http://schemas.microsoft.com/office/drawing/2014/main" id="{BC08BF04-5511-7CC9-8DF8-708FADF4C9D4}"/>
              </a:ext>
            </a:extLst>
          </p:cNvPr>
          <p:cNvPicPr>
            <a:picLocks noChangeAspect="1"/>
          </p:cNvPicPr>
          <p:nvPr/>
        </p:nvPicPr>
        <p:blipFill>
          <a:blip r:embed="rId4"/>
          <a:stretch>
            <a:fillRect/>
          </a:stretch>
        </p:blipFill>
        <p:spPr>
          <a:xfrm>
            <a:off x="1595302" y="1420503"/>
            <a:ext cx="1933845" cy="1419423"/>
          </a:xfrm>
          <a:prstGeom prst="rect">
            <a:avLst/>
          </a:prstGeom>
        </p:spPr>
      </p:pic>
    </p:spTree>
    <p:extLst>
      <p:ext uri="{BB962C8B-B14F-4D97-AF65-F5344CB8AC3E}">
        <p14:creationId xmlns:p14="http://schemas.microsoft.com/office/powerpoint/2010/main" val="398404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619-0E88-04AA-17F7-A64CBB07B6AB}"/>
              </a:ext>
            </a:extLst>
          </p:cNvPr>
          <p:cNvSpPr>
            <a:spLocks noGrp="1"/>
          </p:cNvSpPr>
          <p:nvPr>
            <p:ph type="title"/>
          </p:nvPr>
        </p:nvSpPr>
        <p:spPr>
          <a:xfrm>
            <a:off x="677334" y="609600"/>
            <a:ext cx="8596668" cy="670560"/>
          </a:xfrm>
        </p:spPr>
        <p:txBody>
          <a:bodyPr>
            <a:normAutofit/>
          </a:bodyPr>
          <a:lstStyle/>
          <a:p>
            <a:r>
              <a:rPr lang="en-US" dirty="0"/>
              <a:t>EDA: Numerical Features</a:t>
            </a:r>
          </a:p>
        </p:txBody>
      </p:sp>
      <p:sp>
        <p:nvSpPr>
          <p:cNvPr id="4" name="Slide Number Placeholder 3">
            <a:extLst>
              <a:ext uri="{FF2B5EF4-FFF2-40B4-BE49-F238E27FC236}">
                <a16:creationId xmlns:a16="http://schemas.microsoft.com/office/drawing/2014/main" id="{E4657EE6-F815-9F8E-48BA-8AC566FC69F9}"/>
              </a:ext>
            </a:extLst>
          </p:cNvPr>
          <p:cNvSpPr>
            <a:spLocks noGrp="1"/>
          </p:cNvSpPr>
          <p:nvPr>
            <p:ph type="sldNum" sz="quarter" idx="12"/>
          </p:nvPr>
        </p:nvSpPr>
        <p:spPr/>
        <p:txBody>
          <a:bodyPr/>
          <a:lstStyle/>
          <a:p>
            <a:fld id="{A49DFD55-3C28-40EF-9E31-A92D2E4017FF}" type="slidenum">
              <a:rPr lang="en-US" smtClean="0"/>
              <a:t>9</a:t>
            </a:fld>
            <a:endParaRPr lang="en-US" dirty="0"/>
          </a:p>
        </p:txBody>
      </p:sp>
      <p:pic>
        <p:nvPicPr>
          <p:cNvPr id="6" name="Picture 5">
            <a:extLst>
              <a:ext uri="{FF2B5EF4-FFF2-40B4-BE49-F238E27FC236}">
                <a16:creationId xmlns:a16="http://schemas.microsoft.com/office/drawing/2014/main" id="{FC58C298-0B77-06D9-E713-1B26CA16CC35}"/>
              </a:ext>
            </a:extLst>
          </p:cNvPr>
          <p:cNvPicPr>
            <a:picLocks noChangeAspect="1"/>
          </p:cNvPicPr>
          <p:nvPr/>
        </p:nvPicPr>
        <p:blipFill>
          <a:blip r:embed="rId2"/>
          <a:stretch>
            <a:fillRect/>
          </a:stretch>
        </p:blipFill>
        <p:spPr>
          <a:xfrm>
            <a:off x="1171575" y="1402040"/>
            <a:ext cx="5039428" cy="4639322"/>
          </a:xfrm>
          <a:prstGeom prst="rect">
            <a:avLst/>
          </a:prstGeom>
        </p:spPr>
      </p:pic>
      <p:sp>
        <p:nvSpPr>
          <p:cNvPr id="11" name="TextBox 10">
            <a:extLst>
              <a:ext uri="{FF2B5EF4-FFF2-40B4-BE49-F238E27FC236}">
                <a16:creationId xmlns:a16="http://schemas.microsoft.com/office/drawing/2014/main" id="{DE295C44-C7E8-388A-9865-3AE08B24AE40}"/>
              </a:ext>
            </a:extLst>
          </p:cNvPr>
          <p:cNvSpPr txBox="1"/>
          <p:nvPr/>
        </p:nvSpPr>
        <p:spPr>
          <a:xfrm>
            <a:off x="6686550" y="1757051"/>
            <a:ext cx="3524250" cy="3468642"/>
          </a:xfrm>
          <a:prstGeom prst="rect">
            <a:avLst/>
          </a:prstGeom>
          <a:noFill/>
        </p:spPr>
        <p:txBody>
          <a:bodyPr wrap="square">
            <a:spAutoFit/>
          </a:bodyPr>
          <a:lstStyle/>
          <a:p>
            <a:pPr marL="342900" indent="-342900">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duration of call for those who opened a deposit account are much higher 538 vs 222</a:t>
            </a:r>
          </a:p>
          <a:p>
            <a:pPr marL="342900" indent="-342900">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those customers who opened a term deposit normally have a higher avg balance $1800  vs $1300</a:t>
            </a:r>
          </a:p>
          <a:p>
            <a:pPr marL="342900" indent="-342900">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Average or Mean of age are very close for both</a:t>
            </a:r>
          </a:p>
          <a:p>
            <a:pPr marL="342900" indent="-342900">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Majority are similar except </a:t>
            </a:r>
            <a:r>
              <a:rPr lang="en-US" dirty="0" err="1">
                <a:solidFill>
                  <a:schemeClr val="tx1">
                    <a:lumMod val="75000"/>
                    <a:lumOff val="25000"/>
                  </a:schemeClr>
                </a:solidFill>
              </a:rPr>
              <a:t>pdays</a:t>
            </a:r>
            <a:r>
              <a:rPr lang="en-US" dirty="0">
                <a:solidFill>
                  <a:schemeClr val="tx1">
                    <a:lumMod val="75000"/>
                    <a:lumOff val="25000"/>
                  </a:schemeClr>
                </a:solidFill>
              </a:rPr>
              <a:t>.</a:t>
            </a:r>
          </a:p>
        </p:txBody>
      </p:sp>
    </p:spTree>
    <p:extLst>
      <p:ext uri="{BB962C8B-B14F-4D97-AF65-F5344CB8AC3E}">
        <p14:creationId xmlns:p14="http://schemas.microsoft.com/office/powerpoint/2010/main" val="41107099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TM02900688[[fn=Facet]]</Template>
  <TotalTime>2564</TotalTime>
  <Words>1240</Words>
  <Application>Microsoft Office PowerPoint</Application>
  <PresentationFormat>Widescreen</PresentationFormat>
  <Paragraphs>222</Paragraphs>
  <Slides>32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Aptos Narrow</vt:lpstr>
      <vt:lpstr>Arial</vt:lpstr>
      <vt:lpstr>Calibri</vt:lpstr>
      <vt:lpstr>Courier New</vt:lpstr>
      <vt:lpstr>Roboto</vt:lpstr>
      <vt:lpstr>Trebuchet MS</vt:lpstr>
      <vt:lpstr>Wingdings</vt:lpstr>
      <vt:lpstr>Wingdings 3</vt:lpstr>
      <vt:lpstr>Facet</vt:lpstr>
      <vt:lpstr>Bank Marketing Campaign Predictive Analysis</vt:lpstr>
      <vt:lpstr>Predicting Term Deposit Account Openings in Response to Telemarketing Calls </vt:lpstr>
      <vt:lpstr>Business Objectives  </vt:lpstr>
      <vt:lpstr>Utilize Data Insights for Business Metrics </vt:lpstr>
      <vt:lpstr>Data</vt:lpstr>
      <vt:lpstr>Data</vt:lpstr>
      <vt:lpstr>Data</vt:lpstr>
      <vt:lpstr>Target</vt:lpstr>
      <vt:lpstr>EDA: Numerical Features</vt:lpstr>
      <vt:lpstr>EDA :Categorical Features</vt:lpstr>
      <vt:lpstr>EDA</vt:lpstr>
      <vt:lpstr>EDA</vt:lpstr>
      <vt:lpstr>EDA</vt:lpstr>
      <vt:lpstr>EDA</vt:lpstr>
      <vt:lpstr>EDA</vt:lpstr>
      <vt:lpstr>EDA</vt:lpstr>
      <vt:lpstr>Feature Scaling</vt:lpstr>
      <vt:lpstr>Correlations</vt:lpstr>
      <vt:lpstr>Correlations</vt:lpstr>
      <vt:lpstr>Correlations</vt:lpstr>
      <vt:lpstr>Features Selection</vt:lpstr>
      <vt:lpstr>Balancing</vt:lpstr>
      <vt:lpstr>Modeling</vt:lpstr>
      <vt:lpstr>Logistic Regression  </vt:lpstr>
      <vt:lpstr>KNN </vt:lpstr>
      <vt:lpstr>Random Forest </vt:lpstr>
      <vt:lpstr>Gradient Boosting Classifier  </vt:lpstr>
      <vt:lpstr>eXtreme Gradient Boosting Classifier (XGBC)  </vt:lpstr>
      <vt:lpstr>Model Evaluation</vt:lpstr>
      <vt:lpstr>Recommendations</vt:lpstr>
      <vt:lpstr>Feedback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Rashidi Zand, Bahareh</dc:creator>
  <cp:lastModifiedBy>Rashidi Zand, Bahareh</cp:lastModifiedBy>
  <cp:revision>33</cp:revision>
  <dcterms:created xsi:type="dcterms:W3CDTF">2024-07-10T05:31:36Z</dcterms:created>
  <dcterms:modified xsi:type="dcterms:W3CDTF">2024-08-14T01:08:12Z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