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pcsupport.ecc.iwcc.edu/"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472458" y="2018075"/>
            <a:ext cx="8520600" cy="2052600"/>
          </a:xfrm>
          <a:prstGeom prst="rect">
            <a:avLst/>
          </a:prstGeom>
        </p:spPr>
        <p:txBody>
          <a:bodyPr anchorCtr="0" anchor="b" bIns="91425" lIns="91425" rIns="91425" wrap="square" tIns="91425">
            <a:noAutofit/>
          </a:bodyPr>
          <a:lstStyle/>
          <a:p>
            <a:pPr indent="0" lvl="0" marL="0" algn="l">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56" name="Shape 56"/>
          <p:cNvPicPr preferRelativeResize="0"/>
          <p:nvPr/>
        </p:nvPicPr>
        <p:blipFill>
          <a:blip r:embed="rId3">
            <a:alphaModFix/>
          </a:blip>
          <a:stretch>
            <a:fillRect/>
          </a:stretch>
        </p:blipFill>
        <p:spPr>
          <a:xfrm>
            <a:off x="0" y="692375"/>
            <a:ext cx="9143999" cy="4834400"/>
          </a:xfrm>
          <a:prstGeom prst="rect">
            <a:avLst/>
          </a:prstGeom>
          <a:noFill/>
          <a:ln>
            <a:noFill/>
          </a:ln>
        </p:spPr>
      </p:pic>
      <p:pic>
        <p:nvPicPr>
          <p:cNvPr id="57" name="Shape 57"/>
          <p:cNvPicPr preferRelativeResize="0"/>
          <p:nvPr/>
        </p:nvPicPr>
        <p:blipFill>
          <a:blip r:embed="rId4">
            <a:alphaModFix/>
          </a:blip>
          <a:stretch>
            <a:fillRect/>
          </a:stretch>
        </p:blipFill>
        <p:spPr>
          <a:xfrm>
            <a:off x="1058950" y="1590675"/>
            <a:ext cx="5105400" cy="1962150"/>
          </a:xfrm>
          <a:prstGeom prst="rect">
            <a:avLst/>
          </a:prstGeom>
          <a:noFill/>
          <a:ln>
            <a:noFill/>
          </a:ln>
        </p:spPr>
      </p:pic>
      <p:sp>
        <p:nvSpPr>
          <p:cNvPr id="58" name="Shape 58"/>
          <p:cNvSpPr txBox="1"/>
          <p:nvPr/>
        </p:nvSpPr>
        <p:spPr>
          <a:xfrm>
            <a:off x="50800" y="3832875"/>
            <a:ext cx="7121700" cy="831000"/>
          </a:xfrm>
          <a:prstGeom prst="rect">
            <a:avLst/>
          </a:prstGeom>
          <a:noFill/>
          <a:ln>
            <a:noFill/>
          </a:ln>
        </p:spPr>
        <p:txBody>
          <a:bodyPr anchorCtr="0" anchor="t" bIns="91425" lIns="91425" rIns="91425" wrap="square" tIns="91425">
            <a:noAutofit/>
          </a:bodyPr>
          <a:lstStyle/>
          <a:p>
            <a:pPr indent="0" lvl="0" marL="0">
              <a:spcBef>
                <a:spcPts val="0"/>
              </a:spcBef>
              <a:buNone/>
            </a:pPr>
            <a:r>
              <a:rPr lang="en" sz="2400">
                <a:latin typeface="Times New Roman"/>
                <a:ea typeface="Times New Roman"/>
                <a:cs typeface="Times New Roman"/>
                <a:sym typeface="Times New Roman"/>
              </a:rPr>
              <a:t>By Chase, Evelyn, Prisca, Jacob, &amp; Brendan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Ticket Management (Cont’d)</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sz="1200">
                <a:solidFill>
                  <a:schemeClr val="dk1"/>
                </a:solidFill>
                <a:latin typeface="Times New Roman"/>
                <a:ea typeface="Times New Roman"/>
                <a:cs typeface="Times New Roman"/>
                <a:sym typeface="Times New Roman"/>
              </a:rPr>
              <a:t>Below the ticket information box is the ticket thread. The ticket thread will display all the internal messages between technicians and automated messages by the system, such as ticket overdue messages. These messages are color coded as such:</a:t>
            </a:r>
          </a:p>
          <a:p>
            <a:pPr indent="-69850" lvl="0" marL="0">
              <a:spcBef>
                <a:spcPts val="0"/>
              </a:spcBef>
              <a:buClr>
                <a:schemeClr val="dk1"/>
              </a:buClr>
              <a:buSzPts val="1100"/>
              <a:buFont typeface="Arial"/>
              <a:buNone/>
            </a:pPr>
            <a:r>
              <a:rPr b="1" lang="en" sz="1200">
                <a:solidFill>
                  <a:schemeClr val="dk1"/>
                </a:solidFill>
                <a:latin typeface="Times New Roman"/>
                <a:ea typeface="Times New Roman"/>
                <a:cs typeface="Times New Roman"/>
                <a:sym typeface="Times New Roman"/>
              </a:rPr>
              <a:t>Blue </a:t>
            </a:r>
            <a:r>
              <a:rPr lang="en" sz="1200">
                <a:solidFill>
                  <a:schemeClr val="dk1"/>
                </a:solidFill>
                <a:latin typeface="Times New Roman"/>
                <a:ea typeface="Times New Roman"/>
                <a:cs typeface="Times New Roman"/>
                <a:sym typeface="Times New Roman"/>
              </a:rPr>
              <a:t>- Initial message describing the issue</a:t>
            </a:r>
          </a:p>
          <a:p>
            <a:pPr indent="-69850" lvl="0" marL="0">
              <a:spcBef>
                <a:spcPts val="0"/>
              </a:spcBef>
              <a:buClr>
                <a:schemeClr val="dk1"/>
              </a:buClr>
              <a:buSzPts val="1100"/>
              <a:buFont typeface="Arial"/>
              <a:buNone/>
            </a:pPr>
            <a:r>
              <a:rPr b="1" lang="en" sz="1200">
                <a:solidFill>
                  <a:schemeClr val="dk1"/>
                </a:solidFill>
                <a:latin typeface="Times New Roman"/>
                <a:ea typeface="Times New Roman"/>
                <a:cs typeface="Times New Roman"/>
                <a:sym typeface="Times New Roman"/>
              </a:rPr>
              <a:t>Yellow </a:t>
            </a:r>
            <a:r>
              <a:rPr lang="en" sz="1200">
                <a:solidFill>
                  <a:schemeClr val="dk1"/>
                </a:solidFill>
                <a:latin typeface="Times New Roman"/>
                <a:ea typeface="Times New Roman"/>
                <a:cs typeface="Times New Roman"/>
                <a:sym typeface="Times New Roman"/>
              </a:rPr>
              <a:t>- Internal messages by the technicians and system</a:t>
            </a:r>
          </a:p>
          <a:p>
            <a:pPr indent="0" lvl="0" marL="0">
              <a:spcBef>
                <a:spcPts val="0"/>
              </a:spcBef>
              <a:buNone/>
            </a:pPr>
            <a:r>
              <a:rPr b="1" lang="en" sz="1200">
                <a:solidFill>
                  <a:schemeClr val="dk1"/>
                </a:solidFill>
                <a:latin typeface="Times New Roman"/>
                <a:ea typeface="Times New Roman"/>
                <a:cs typeface="Times New Roman"/>
                <a:sym typeface="Times New Roman"/>
              </a:rPr>
              <a:t>Orange</a:t>
            </a:r>
            <a:r>
              <a:rPr lang="en" sz="1200">
                <a:solidFill>
                  <a:schemeClr val="dk1"/>
                </a:solidFill>
                <a:latin typeface="Times New Roman"/>
                <a:ea typeface="Times New Roman"/>
                <a:cs typeface="Times New Roman"/>
                <a:sym typeface="Times New Roman"/>
              </a:rPr>
              <a:t> - Reply messages sent to the customer with the ticket </a:t>
            </a:r>
          </a:p>
          <a:p>
            <a:pPr indent="-69850" lvl="0" marL="0" rtl="0">
              <a:spcBef>
                <a:spcPts val="1800"/>
              </a:spcBef>
              <a:spcAft>
                <a:spcPts val="40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Responding, Resolving, Closing</a:t>
            </a:r>
          </a:p>
          <a:p>
            <a:pPr indent="-69850" lvl="0" marL="0" rtl="0">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Under the ticket thread, you are able to post your own replies to the customer by selecting “</a:t>
            </a:r>
            <a:r>
              <a:rPr b="1" lang="en" sz="1400">
                <a:solidFill>
                  <a:schemeClr val="dk1"/>
                </a:solidFill>
                <a:latin typeface="Times New Roman"/>
                <a:ea typeface="Times New Roman"/>
                <a:cs typeface="Times New Roman"/>
                <a:sym typeface="Times New Roman"/>
              </a:rPr>
              <a:t>Post Reply</a:t>
            </a:r>
            <a:r>
              <a:rPr lang="en" sz="1400">
                <a:solidFill>
                  <a:schemeClr val="dk1"/>
                </a:solidFill>
                <a:latin typeface="Times New Roman"/>
                <a:ea typeface="Times New Roman"/>
                <a:cs typeface="Times New Roman"/>
                <a:sym typeface="Times New Roman"/>
              </a:rPr>
              <a:t>.”.</a:t>
            </a:r>
          </a:p>
          <a:p>
            <a:pPr indent="-69850" lvl="0" marL="0">
              <a:spcBef>
                <a:spcPts val="0"/>
              </a:spcBef>
              <a:buClr>
                <a:schemeClr val="dk1"/>
              </a:buClr>
              <a:buSzPts val="1100"/>
              <a:buFont typeface="Arial"/>
              <a:buNone/>
            </a:pPr>
            <a:r>
              <a:rPr lang="en" sz="1400">
                <a:solidFill>
                  <a:schemeClr val="dk1"/>
                </a:solidFill>
                <a:latin typeface="Times New Roman"/>
                <a:ea typeface="Times New Roman"/>
                <a:cs typeface="Times New Roman"/>
                <a:sym typeface="Times New Roman"/>
              </a:rPr>
              <a:t>If you select “</a:t>
            </a:r>
            <a:r>
              <a:rPr b="1" lang="en" sz="1400">
                <a:solidFill>
                  <a:schemeClr val="dk1"/>
                </a:solidFill>
                <a:latin typeface="Times New Roman"/>
                <a:ea typeface="Times New Roman"/>
                <a:cs typeface="Times New Roman"/>
                <a:sym typeface="Times New Roman"/>
              </a:rPr>
              <a:t>Post Internal Note</a:t>
            </a:r>
            <a:r>
              <a:rPr lang="en" sz="1400">
                <a:solidFill>
                  <a:schemeClr val="dk1"/>
                </a:solidFill>
                <a:latin typeface="Times New Roman"/>
                <a:ea typeface="Times New Roman"/>
                <a:cs typeface="Times New Roman"/>
                <a:sym typeface="Times New Roman"/>
              </a:rPr>
              <a:t>” you can post replies that only technicians will be able to see. This is useful in asking for or giving advice in order to resolve an issue quicker. From both these tabs, you can also change the status of the ticket from </a:t>
            </a:r>
            <a:r>
              <a:rPr b="1" lang="en" sz="1400">
                <a:solidFill>
                  <a:schemeClr val="dk1"/>
                </a:solidFill>
                <a:latin typeface="Times New Roman"/>
                <a:ea typeface="Times New Roman"/>
                <a:cs typeface="Times New Roman"/>
                <a:sym typeface="Times New Roman"/>
              </a:rPr>
              <a:t>Open</a:t>
            </a:r>
            <a:r>
              <a:rPr lang="en" sz="1400">
                <a:solidFill>
                  <a:schemeClr val="dk1"/>
                </a:solidFill>
                <a:latin typeface="Times New Roman"/>
                <a:ea typeface="Times New Roman"/>
                <a:cs typeface="Times New Roman"/>
                <a:sym typeface="Times New Roman"/>
              </a:rPr>
              <a:t> to </a:t>
            </a:r>
            <a:r>
              <a:rPr b="1" lang="en" sz="1400">
                <a:solidFill>
                  <a:schemeClr val="dk1"/>
                </a:solidFill>
                <a:latin typeface="Times New Roman"/>
                <a:ea typeface="Times New Roman"/>
                <a:cs typeface="Times New Roman"/>
                <a:sym typeface="Times New Roman"/>
              </a:rPr>
              <a:t>Waiting Response, Resolved</a:t>
            </a:r>
            <a:r>
              <a:rPr lang="en" sz="1400">
                <a:solidFill>
                  <a:schemeClr val="dk1"/>
                </a:solidFill>
                <a:latin typeface="Times New Roman"/>
                <a:ea typeface="Times New Roman"/>
                <a:cs typeface="Times New Roman"/>
                <a:sym typeface="Times New Roman"/>
              </a:rPr>
              <a:t> or </a:t>
            </a:r>
            <a:r>
              <a:rPr b="1" lang="en" sz="1400">
                <a:solidFill>
                  <a:schemeClr val="dk1"/>
                </a:solidFill>
                <a:latin typeface="Times New Roman"/>
                <a:ea typeface="Times New Roman"/>
                <a:cs typeface="Times New Roman"/>
                <a:sym typeface="Times New Roman"/>
              </a:rPr>
              <a:t>Closed.</a:t>
            </a:r>
          </a:p>
          <a:p>
            <a:pPr indent="0" lvl="0" marL="0">
              <a:spcBef>
                <a:spcPts val="0"/>
              </a:spcBef>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Using the FAQ</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400">
                <a:solidFill>
                  <a:schemeClr val="dk1"/>
                </a:solidFill>
                <a:latin typeface="Times New Roman"/>
                <a:ea typeface="Times New Roman"/>
                <a:cs typeface="Times New Roman"/>
                <a:sym typeface="Times New Roman"/>
              </a:rPr>
              <a:t>Our osTicket site provides a technician operated knowledge base, or more commonly referred to as an FAQ (Frequently Asked Questions). This is useful for any common issues or questions that arise, they can be put in the the FAQ for others to use.</a:t>
            </a:r>
          </a:p>
          <a:p>
            <a:pPr indent="0" lvl="0" marL="0">
              <a:spcBef>
                <a:spcPts val="0"/>
              </a:spcBef>
              <a:buNone/>
            </a:pPr>
            <a:r>
              <a:rPr lang="en" sz="1400">
                <a:solidFill>
                  <a:schemeClr val="dk1"/>
                </a:solidFill>
                <a:latin typeface="Times New Roman"/>
                <a:ea typeface="Times New Roman"/>
                <a:cs typeface="Times New Roman"/>
                <a:sym typeface="Times New Roman"/>
              </a:rPr>
              <a:t>This is not only visible to technicians but can also be made visible to customers. Rather than customers bringing in their device for any small issue, they can first browse the FAQ knowledgebase for an answer to their problem.</a:t>
            </a:r>
          </a:p>
          <a:p>
            <a:pPr indent="-69850" lvl="0" marL="0" rtl="0">
              <a:spcBef>
                <a:spcPts val="0"/>
              </a:spcBef>
              <a:buClr>
                <a:schemeClr val="dk1"/>
              </a:buClr>
              <a:buSzPts val="1100"/>
              <a:buFont typeface="Arial"/>
              <a:buNone/>
            </a:pPr>
            <a:r>
              <a:rPr lang="en" sz="1400">
                <a:solidFill>
                  <a:schemeClr val="dk1"/>
                </a:solidFill>
                <a:latin typeface="Times New Roman"/>
                <a:ea typeface="Times New Roman"/>
                <a:cs typeface="Times New Roman"/>
                <a:sym typeface="Times New Roman"/>
              </a:rPr>
              <a:t>To access the FAQ, click on the “</a:t>
            </a:r>
            <a:r>
              <a:rPr b="1" lang="en" sz="1400">
                <a:solidFill>
                  <a:schemeClr val="dk1"/>
                </a:solidFill>
                <a:latin typeface="Times New Roman"/>
                <a:ea typeface="Times New Roman"/>
                <a:cs typeface="Times New Roman"/>
                <a:sym typeface="Times New Roman"/>
              </a:rPr>
              <a:t>Knowledgebase</a:t>
            </a:r>
            <a:r>
              <a:rPr lang="en" sz="1400">
                <a:solidFill>
                  <a:schemeClr val="dk1"/>
                </a:solidFill>
                <a:latin typeface="Times New Roman"/>
                <a:ea typeface="Times New Roman"/>
                <a:cs typeface="Times New Roman"/>
                <a:sym typeface="Times New Roman"/>
              </a:rPr>
              <a:t>” tab at the top of the page. It’ll bring you to the FAQ forum.</a:t>
            </a:r>
          </a:p>
          <a:p>
            <a:pPr indent="-69850" lvl="0" marL="0">
              <a:spcBef>
                <a:spcPts val="0"/>
              </a:spcBef>
              <a:buClr>
                <a:schemeClr val="dk1"/>
              </a:buClr>
              <a:buSzPts val="1100"/>
              <a:buFont typeface="Arial"/>
              <a:buNone/>
            </a:pPr>
            <a:r>
              <a:rPr lang="en" sz="1400">
                <a:solidFill>
                  <a:schemeClr val="dk1"/>
                </a:solidFill>
                <a:latin typeface="Times New Roman"/>
                <a:ea typeface="Times New Roman"/>
                <a:cs typeface="Times New Roman"/>
                <a:sym typeface="Times New Roman"/>
              </a:rPr>
              <a:t>From this page you can browse the categories for more information on how to solve an issue, granted it is kept updated frequently.</a:t>
            </a:r>
          </a:p>
          <a:p>
            <a:pPr indent="-69850" lvl="0" marL="0">
              <a:spcBef>
                <a:spcPts val="0"/>
              </a:spcBef>
              <a:buClr>
                <a:schemeClr val="dk1"/>
              </a:buClr>
              <a:buSzPts val="1100"/>
              <a:buFont typeface="Arial"/>
              <a:buNone/>
            </a:pPr>
            <a:r>
              <a:rPr lang="en" sz="1400">
                <a:solidFill>
                  <a:schemeClr val="dk1"/>
                </a:solidFill>
                <a:latin typeface="Times New Roman"/>
                <a:ea typeface="Times New Roman"/>
                <a:cs typeface="Times New Roman"/>
                <a:sym typeface="Times New Roman"/>
              </a:rPr>
              <a:t>As more common issues and questions arrive, it may be useful to you and your fellow technicians to add your own expertise to the FAQ. </a:t>
            </a:r>
          </a:p>
          <a:p>
            <a:pPr indent="0" lvl="0" mar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222450"/>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Adding on to the FAQ’s</a:t>
            </a:r>
          </a:p>
        </p:txBody>
      </p:sp>
      <p:sp>
        <p:nvSpPr>
          <p:cNvPr id="126" name="Shape 126"/>
          <p:cNvSpPr txBox="1"/>
          <p:nvPr>
            <p:ph idx="1" type="body"/>
          </p:nvPr>
        </p:nvSpPr>
        <p:spPr>
          <a:xfrm>
            <a:off x="311700" y="863550"/>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To add on to the FAQ:</a:t>
            </a:r>
          </a:p>
          <a:p>
            <a:pPr indent="-69850" lvl="0" mar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1. Select the category in which your topic belongs to. If there is not a category created for your topic, select the closest one or create a new one by selecting “</a:t>
            </a:r>
            <a:r>
              <a:rPr b="1" lang="en" sz="1200">
                <a:solidFill>
                  <a:schemeClr val="dk1"/>
                </a:solidFill>
                <a:latin typeface="Times New Roman"/>
                <a:ea typeface="Times New Roman"/>
                <a:cs typeface="Times New Roman"/>
                <a:sym typeface="Times New Roman"/>
              </a:rPr>
              <a:t>Categories”</a:t>
            </a:r>
          </a:p>
          <a:p>
            <a:pPr indent="-69850" lvl="0" mar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From this page, select “</a:t>
            </a:r>
            <a:r>
              <a:rPr b="1" lang="en" sz="1200">
                <a:solidFill>
                  <a:schemeClr val="dk1"/>
                </a:solidFill>
                <a:latin typeface="Times New Roman"/>
                <a:ea typeface="Times New Roman"/>
                <a:cs typeface="Times New Roman"/>
                <a:sym typeface="Times New Roman"/>
              </a:rPr>
              <a:t>Add New Category” </a:t>
            </a:r>
            <a:r>
              <a:rPr lang="en" sz="1200">
                <a:solidFill>
                  <a:schemeClr val="dk1"/>
                </a:solidFill>
                <a:latin typeface="Times New Roman"/>
                <a:ea typeface="Times New Roman"/>
                <a:cs typeface="Times New Roman"/>
                <a:sym typeface="Times New Roman"/>
              </a:rPr>
              <a:t>provide the new Category Name, Description, Internal Notes, and Category Type (Public or Private). Once you have provided the necessary info, click “</a:t>
            </a:r>
            <a:r>
              <a:rPr b="1" lang="en" sz="1200">
                <a:solidFill>
                  <a:schemeClr val="dk1"/>
                </a:solidFill>
                <a:latin typeface="Times New Roman"/>
                <a:ea typeface="Times New Roman"/>
                <a:cs typeface="Times New Roman"/>
                <a:sym typeface="Times New Roman"/>
              </a:rPr>
              <a:t>Add”</a:t>
            </a:r>
            <a:r>
              <a:rPr lang="en" sz="1200">
                <a:solidFill>
                  <a:schemeClr val="dk1"/>
                </a:solidFill>
                <a:latin typeface="Times New Roman"/>
                <a:ea typeface="Times New Roman"/>
                <a:cs typeface="Times New Roman"/>
                <a:sym typeface="Times New Roman"/>
              </a:rPr>
              <a:t>.</a:t>
            </a:r>
          </a:p>
          <a:p>
            <a:pPr indent="-69850" lvl="0" mar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2. Once you have chosen or created your category, on the “</a:t>
            </a:r>
            <a:r>
              <a:rPr b="1" lang="en" sz="1200">
                <a:solidFill>
                  <a:schemeClr val="dk1"/>
                </a:solidFill>
                <a:latin typeface="Times New Roman"/>
                <a:ea typeface="Times New Roman"/>
                <a:cs typeface="Times New Roman"/>
                <a:sym typeface="Times New Roman"/>
              </a:rPr>
              <a:t>FAQ” </a:t>
            </a:r>
            <a:r>
              <a:rPr lang="en" sz="1200">
                <a:solidFill>
                  <a:schemeClr val="dk1"/>
                </a:solidFill>
                <a:latin typeface="Times New Roman"/>
                <a:ea typeface="Times New Roman"/>
                <a:cs typeface="Times New Roman"/>
                <a:sym typeface="Times New Roman"/>
              </a:rPr>
              <a:t>page, select the category you decided or created. On the next page, you will select “</a:t>
            </a:r>
            <a:r>
              <a:rPr b="1" lang="en" sz="1200">
                <a:solidFill>
                  <a:schemeClr val="dk1"/>
                </a:solidFill>
                <a:latin typeface="Times New Roman"/>
                <a:ea typeface="Times New Roman"/>
                <a:cs typeface="Times New Roman"/>
                <a:sym typeface="Times New Roman"/>
              </a:rPr>
              <a:t>Add New FAQ” </a:t>
            </a:r>
            <a:r>
              <a:rPr lang="en" sz="1200">
                <a:solidFill>
                  <a:schemeClr val="dk1"/>
                </a:solidFill>
                <a:latin typeface="Times New Roman"/>
                <a:ea typeface="Times New Roman"/>
                <a:cs typeface="Times New Roman"/>
                <a:sym typeface="Times New Roman"/>
              </a:rPr>
              <a:t>to add on to the list of Frequently Asked Questions.</a:t>
            </a:r>
          </a:p>
          <a:p>
            <a:pPr indent="-69850" lvl="0" mar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3. From here, you must specify the question that is being answered. The category listing should be left the same as it is the category you originally selected, however if you made a mistake, it can also be changed from this page.</a:t>
            </a:r>
          </a:p>
          <a:p>
            <a:pPr indent="0" lvl="0" marL="0">
              <a:spcBef>
                <a:spcPts val="0"/>
              </a:spcBef>
              <a:buNone/>
            </a:pPr>
            <a:r>
              <a:rPr lang="en" sz="1200">
                <a:solidFill>
                  <a:schemeClr val="dk1"/>
                </a:solidFill>
                <a:latin typeface="Times New Roman"/>
                <a:ea typeface="Times New Roman"/>
                <a:cs typeface="Times New Roman"/>
                <a:sym typeface="Times New Roman"/>
              </a:rPr>
              <a:t>You can also choose whether the FAQ will be visible to customers (public) or only to technicians (internal).  </a:t>
            </a:r>
            <a:r>
              <a:rPr lang="en" sz="1400">
                <a:solidFill>
                  <a:schemeClr val="dk1"/>
                </a:solidFill>
                <a:latin typeface="Times New Roman"/>
                <a:ea typeface="Times New Roman"/>
                <a:cs typeface="Times New Roman"/>
                <a:sym typeface="Times New Roman"/>
              </a:rPr>
              <a:t>Once all your FAQ information is in order, click "</a:t>
            </a:r>
            <a:r>
              <a:rPr b="1" lang="en" sz="1400">
                <a:solidFill>
                  <a:schemeClr val="dk1"/>
                </a:solidFill>
                <a:latin typeface="Times New Roman"/>
                <a:ea typeface="Times New Roman"/>
                <a:cs typeface="Times New Roman"/>
                <a:sym typeface="Times New Roman"/>
              </a:rPr>
              <a:t>Add FAQ”</a:t>
            </a:r>
          </a:p>
          <a:p>
            <a:pPr indent="0" lvl="0" marL="0">
              <a:spcBef>
                <a:spcPts val="0"/>
              </a:spcBef>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Setting Up New Users</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400">
                <a:solidFill>
                  <a:schemeClr val="dk1"/>
                </a:solidFill>
                <a:latin typeface="Times New Roman"/>
                <a:ea typeface="Times New Roman"/>
                <a:cs typeface="Times New Roman"/>
                <a:sym typeface="Times New Roman"/>
              </a:rPr>
              <a:t>Sometimes a customer may have more issues in the future and decide to come back. By creating a user account for them, it’ll speed up the process of submitting a ticket. The </a:t>
            </a:r>
            <a:r>
              <a:rPr b="1" lang="en" sz="1400">
                <a:solidFill>
                  <a:schemeClr val="dk1"/>
                </a:solidFill>
                <a:latin typeface="Times New Roman"/>
                <a:ea typeface="Times New Roman"/>
                <a:cs typeface="Times New Roman"/>
                <a:sym typeface="Times New Roman"/>
              </a:rPr>
              <a:t>“Users” </a:t>
            </a:r>
            <a:r>
              <a:rPr lang="en" sz="1400">
                <a:solidFill>
                  <a:schemeClr val="dk1"/>
                </a:solidFill>
                <a:latin typeface="Times New Roman"/>
                <a:ea typeface="Times New Roman"/>
                <a:cs typeface="Times New Roman"/>
                <a:sym typeface="Times New Roman"/>
              </a:rPr>
              <a:t>tab houses all of the user’s guest and registered accounts in the system. </a:t>
            </a:r>
          </a:p>
          <a:p>
            <a:pPr indent="-69850" lvl="0" marL="0">
              <a:spcBef>
                <a:spcPts val="0"/>
              </a:spcBef>
              <a:buClr>
                <a:schemeClr val="dk1"/>
              </a:buClr>
              <a:buSzPts val="1100"/>
              <a:buFont typeface="Arial"/>
              <a:buNone/>
            </a:pPr>
            <a:r>
              <a:rPr lang="en" sz="1400">
                <a:solidFill>
                  <a:schemeClr val="dk1"/>
                </a:solidFill>
                <a:latin typeface="Times New Roman"/>
                <a:ea typeface="Times New Roman"/>
                <a:cs typeface="Times New Roman"/>
                <a:sym typeface="Times New Roman"/>
              </a:rPr>
              <a:t>To register an account already in the system, click on the user you would like to register, and click “</a:t>
            </a:r>
            <a:r>
              <a:rPr b="1" lang="en" sz="1400">
                <a:solidFill>
                  <a:schemeClr val="dk1"/>
                </a:solidFill>
                <a:latin typeface="Times New Roman"/>
                <a:ea typeface="Times New Roman"/>
                <a:cs typeface="Times New Roman"/>
                <a:sym typeface="Times New Roman"/>
              </a:rPr>
              <a:t>Register”</a:t>
            </a:r>
            <a:r>
              <a:rPr lang="en" sz="1400">
                <a:solidFill>
                  <a:schemeClr val="dk1"/>
                </a:solidFill>
                <a:latin typeface="Times New Roman"/>
                <a:ea typeface="Times New Roman"/>
                <a:cs typeface="Times New Roman"/>
                <a:sym typeface="Times New Roman"/>
              </a:rPr>
              <a:t> in the top right. </a:t>
            </a:r>
          </a:p>
          <a:p>
            <a:pPr indent="-69850" lvl="0" marL="0">
              <a:spcBef>
                <a:spcPts val="0"/>
              </a:spcBef>
              <a:buClr>
                <a:schemeClr val="dk1"/>
              </a:buClr>
              <a:buSzPts val="1100"/>
              <a:buFont typeface="Arial"/>
              <a:buNone/>
            </a:pPr>
            <a:r>
              <a:rPr lang="en" sz="1400">
                <a:solidFill>
                  <a:schemeClr val="dk1"/>
                </a:solidFill>
                <a:latin typeface="Times New Roman"/>
                <a:ea typeface="Times New Roman"/>
                <a:cs typeface="Times New Roman"/>
                <a:sym typeface="Times New Roman"/>
              </a:rPr>
              <a:t>This will bring up a window to which you can create the user’s username and create their new account.</a:t>
            </a:r>
          </a:p>
          <a:p>
            <a:pPr indent="-69850" lvl="0" marL="0">
              <a:spcBef>
                <a:spcPts val="0"/>
              </a:spcBef>
              <a:buClr>
                <a:schemeClr val="dk1"/>
              </a:buClr>
              <a:buSzPts val="1100"/>
              <a:buFont typeface="Arial"/>
              <a:buNone/>
            </a:pPr>
            <a:r>
              <a:rPr lang="en" sz="1400">
                <a:solidFill>
                  <a:schemeClr val="dk1"/>
                </a:solidFill>
                <a:latin typeface="Times New Roman"/>
                <a:ea typeface="Times New Roman"/>
                <a:cs typeface="Times New Roman"/>
                <a:sym typeface="Times New Roman"/>
              </a:rPr>
              <a:t>If by chance the user is not in the system, you can set up a new user by scratch by clicking on “</a:t>
            </a:r>
            <a:r>
              <a:rPr b="1" lang="en" sz="1400">
                <a:solidFill>
                  <a:schemeClr val="dk1"/>
                </a:solidFill>
                <a:latin typeface="Times New Roman"/>
                <a:ea typeface="Times New Roman"/>
                <a:cs typeface="Times New Roman"/>
                <a:sym typeface="Times New Roman"/>
              </a:rPr>
              <a:t>Add User</a:t>
            </a:r>
            <a:r>
              <a:rPr lang="en" sz="1400">
                <a:solidFill>
                  <a:schemeClr val="dk1"/>
                </a:solidFill>
                <a:latin typeface="Times New Roman"/>
                <a:ea typeface="Times New Roman"/>
                <a:cs typeface="Times New Roman"/>
                <a:sym typeface="Times New Roman"/>
              </a:rPr>
              <a:t>” from the User Directory.</a:t>
            </a:r>
          </a:p>
          <a:p>
            <a:pPr indent="0" lvl="0" mar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Ticket Assignment Policy</a:t>
            </a: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sz="1400">
                <a:solidFill>
                  <a:schemeClr val="dk1"/>
                </a:solidFill>
                <a:latin typeface="Times New Roman"/>
                <a:ea typeface="Times New Roman"/>
                <a:cs typeface="Times New Roman"/>
                <a:sym typeface="Times New Roman"/>
              </a:rPr>
              <a:t>As tickets are made, the must be assigned to a technician in order to be resolved and closed. But what technicians will take what tickets? This may also be a matter of which technician is trained in what areas, otherwise known as specialists. One technician may know more about hardware problems than others, hence, they would receive a hardware issue ticket.</a:t>
            </a:r>
          </a:p>
          <a:p>
            <a:pPr indent="-69850" lvl="0" marL="0" rtl="0">
              <a:spcBef>
                <a:spcPts val="0"/>
              </a:spcBef>
              <a:buClr>
                <a:schemeClr val="dk1"/>
              </a:buClr>
              <a:buSzPts val="1100"/>
              <a:buFont typeface="Arial"/>
              <a:buNone/>
            </a:pPr>
            <a:r>
              <a:rPr lang="en" sz="1400">
                <a:solidFill>
                  <a:schemeClr val="dk1"/>
                </a:solidFill>
                <a:latin typeface="Times New Roman"/>
                <a:ea typeface="Times New Roman"/>
                <a:cs typeface="Times New Roman"/>
                <a:sym typeface="Times New Roman"/>
              </a:rPr>
              <a:t>As we do not have an automatic ticket assignment process available, the ticket should be submitted without assignment and allow all agents to provide input and decide ticket assignment. It will also allow the technician with better knowledge about a certain topic to claim the ticket rather than have it automatically assigned to another technician that may not know as much.</a:t>
            </a:r>
          </a:p>
          <a:p>
            <a:pPr indent="-69850" lvl="0" marL="0" rtl="0">
              <a:spcBef>
                <a:spcPts val="0"/>
              </a:spcBef>
              <a:buClr>
                <a:schemeClr val="dk1"/>
              </a:buClr>
              <a:buSzPts val="1100"/>
              <a:buFont typeface="Arial"/>
              <a:buNone/>
            </a:pPr>
            <a:r>
              <a:rPr lang="en" sz="1400">
                <a:solidFill>
                  <a:schemeClr val="dk1"/>
                </a:solidFill>
                <a:latin typeface="Times New Roman"/>
                <a:ea typeface="Times New Roman"/>
                <a:cs typeface="Times New Roman"/>
                <a:sym typeface="Times New Roman"/>
              </a:rPr>
              <a:t>This method requires all analysts to be alert to when a ticket comes in as to not dissatisfy the customer. Tickets should be monitored by a supervisor to assure they are being claimed by technicians in a timely manner. </a:t>
            </a:r>
          </a:p>
          <a:p>
            <a:pPr indent="0" lvl="0" mar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Backup Policy</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protect against any event that may cause a loss in data, such as physical disaster or data corruption, the help desk requires a periodical backup of all data. The purpose of this policy is to define the minimum controls required for data backup and to safeguard against the loss of data that may occur due to physical disaster, human error, and software or hardware corruption. This policy applies to all technicians who process or store data within the servers.</a:t>
            </a:r>
          </a:p>
          <a:p>
            <a:pPr indent="-69850" lvl="0" marL="0"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p>
          <a:p>
            <a:pPr indent="-69850" lvl="0" marL="0"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There are plenty of different backup options, however, they can only be done at specific times. A </a:t>
            </a:r>
            <a:r>
              <a:rPr b="1" lang="en" sz="1200">
                <a:solidFill>
                  <a:schemeClr val="dk1"/>
                </a:solidFill>
                <a:latin typeface="Times New Roman"/>
                <a:ea typeface="Times New Roman"/>
                <a:cs typeface="Times New Roman"/>
                <a:sym typeface="Times New Roman"/>
              </a:rPr>
              <a:t>Full Backup</a:t>
            </a:r>
            <a:r>
              <a:rPr lang="en" sz="1200">
                <a:solidFill>
                  <a:schemeClr val="dk1"/>
                </a:solidFill>
                <a:latin typeface="Times New Roman"/>
                <a:ea typeface="Times New Roman"/>
                <a:cs typeface="Times New Roman"/>
                <a:sym typeface="Times New Roman"/>
              </a:rPr>
              <a:t> includes all files of a defined set of data. This copies all files, regardless of whether they have been modified or not. This will set the base for the differential and incremental backups. A full backup will only be done once a week to avoid service interruption, followed by differential and/or incremental backups during the week.</a:t>
            </a:r>
          </a:p>
          <a:p>
            <a:pPr indent="-69850" lvl="0" marL="0"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p>
          <a:p>
            <a:pPr indent="-69850" lvl="0" marL="0"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 </a:t>
            </a:r>
            <a:r>
              <a:rPr b="1" lang="en" sz="1200">
                <a:solidFill>
                  <a:schemeClr val="dk1"/>
                </a:solidFill>
                <a:latin typeface="Times New Roman"/>
                <a:ea typeface="Times New Roman"/>
                <a:cs typeface="Times New Roman"/>
                <a:sym typeface="Times New Roman"/>
              </a:rPr>
              <a:t>incremental backup</a:t>
            </a:r>
            <a:r>
              <a:rPr lang="en" sz="1200">
                <a:solidFill>
                  <a:schemeClr val="dk1"/>
                </a:solidFill>
                <a:latin typeface="Times New Roman"/>
                <a:ea typeface="Times New Roman"/>
                <a:cs typeface="Times New Roman"/>
                <a:sym typeface="Times New Roman"/>
              </a:rPr>
              <a:t> captures only the files changed since the last incremental backup. This means the next time an incremental backup is done, the file is skipped unless it has been modified again. This backup option ensures your backup is up to date and saves both time and storage space.</a:t>
            </a:r>
          </a:p>
          <a:p>
            <a:pPr indent="-69850" lvl="0" marL="0"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p>
          <a:p>
            <a:pPr indent="-69850" lvl="0" marL="0"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 </a:t>
            </a:r>
            <a:r>
              <a:rPr b="1" lang="en" sz="1200">
                <a:solidFill>
                  <a:schemeClr val="dk1"/>
                </a:solidFill>
                <a:latin typeface="Times New Roman"/>
                <a:ea typeface="Times New Roman"/>
                <a:cs typeface="Times New Roman"/>
                <a:sym typeface="Times New Roman"/>
              </a:rPr>
              <a:t>differential backup </a:t>
            </a:r>
            <a:r>
              <a:rPr lang="en" sz="1200">
                <a:solidFill>
                  <a:schemeClr val="dk1"/>
                </a:solidFill>
                <a:latin typeface="Times New Roman"/>
                <a:ea typeface="Times New Roman"/>
                <a:cs typeface="Times New Roman"/>
                <a:sym typeface="Times New Roman"/>
              </a:rPr>
              <a:t>captures only the files that have changed since the last full backup. It will continue to backup files that have changed or added since the last full backup. This requires more storage space, but ensures a smoother, easier, and more reliable restore.</a:t>
            </a:r>
          </a:p>
          <a:p>
            <a:pPr indent="-69850" lvl="0" marL="0"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p>
          <a:p>
            <a:pPr indent="0" lvl="0" marL="0">
              <a:spcBef>
                <a:spcPts val="0"/>
              </a:spcBef>
              <a:buNone/>
            </a:pPr>
            <a:r>
              <a:t/>
            </a:r>
            <a:endParaRPr sz="1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Customer Satisfaction Survery</a:t>
            </a: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We want to know what you think! Please provide feedback on your experience and help us improve our service.</a:t>
            </a:r>
          </a:p>
          <a:p>
            <a:pPr indent="-69850" lvl="0" marL="0">
              <a:spcBef>
                <a:spcPts val="0"/>
              </a:spcBef>
              <a:buClr>
                <a:schemeClr val="dk1"/>
              </a:buClr>
              <a:buSzPts val="1100"/>
              <a:buFont typeface="Arial"/>
              <a:buNone/>
            </a:pPr>
            <a:r>
              <a:rPr b="1" lang="en" sz="1200">
                <a:solidFill>
                  <a:schemeClr val="dk1"/>
                </a:solidFill>
                <a:latin typeface="Times New Roman"/>
                <a:ea typeface="Times New Roman"/>
                <a:cs typeface="Times New Roman"/>
                <a:sym typeface="Times New Roman"/>
              </a:rPr>
              <a:t>On a scale of 1 - 5 (1 = low, 5 = high) please rate the following.</a:t>
            </a:r>
          </a:p>
          <a:p>
            <a:pPr indent="-69850" lvl="0" marL="0">
              <a:spcBef>
                <a:spcPts val="0"/>
              </a:spcBef>
              <a:buClr>
                <a:schemeClr val="dk1"/>
              </a:buClr>
              <a:buSzPts val="1100"/>
              <a:buFont typeface="Arial"/>
              <a:buNone/>
            </a:pPr>
            <a:r>
              <a:rPr b="1" lang="en" sz="1200">
                <a:solidFill>
                  <a:schemeClr val="dk1"/>
                </a:solidFill>
                <a:latin typeface="Times New Roman"/>
                <a:ea typeface="Times New Roman"/>
                <a:cs typeface="Times New Roman"/>
                <a:sym typeface="Times New Roman"/>
              </a:rPr>
              <a:t>Please use NA for any question that is not applicable.</a:t>
            </a:r>
          </a:p>
          <a:p>
            <a:pPr indent="-69850" lvl="0" mar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____</a:t>
            </a:r>
            <a:r>
              <a:rPr b="1" lang="en" sz="1200">
                <a:solidFill>
                  <a:schemeClr val="dk1"/>
                </a:solidFill>
                <a:latin typeface="Times New Roman"/>
                <a:ea typeface="Times New Roman"/>
                <a:cs typeface="Times New Roman"/>
                <a:sym typeface="Times New Roman"/>
              </a:rPr>
              <a:t>The availability of help desk staff/ability to reach them in a timely manner?</a:t>
            </a:r>
          </a:p>
          <a:p>
            <a:pPr indent="-69850" lvl="0" mar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____</a:t>
            </a:r>
            <a:r>
              <a:rPr b="1" lang="en" sz="1200">
                <a:solidFill>
                  <a:schemeClr val="dk1"/>
                </a:solidFill>
                <a:latin typeface="Times New Roman"/>
                <a:ea typeface="Times New Roman"/>
                <a:cs typeface="Times New Roman"/>
                <a:sym typeface="Times New Roman"/>
              </a:rPr>
              <a:t>The speed in which your question or incident was resolved?</a:t>
            </a:r>
          </a:p>
          <a:p>
            <a:pPr indent="-69850" lvl="0" mar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____</a:t>
            </a:r>
            <a:r>
              <a:rPr b="1" lang="en" sz="1200">
                <a:solidFill>
                  <a:schemeClr val="dk1"/>
                </a:solidFill>
                <a:latin typeface="Times New Roman"/>
                <a:ea typeface="Times New Roman"/>
                <a:cs typeface="Times New Roman"/>
                <a:sym typeface="Times New Roman"/>
              </a:rPr>
              <a:t>The timeliness of updates regarding the status of your issue?</a:t>
            </a:r>
          </a:p>
          <a:p>
            <a:pPr indent="-69850" lvl="0" mar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____</a:t>
            </a:r>
            <a:r>
              <a:rPr b="1" lang="en" sz="1200">
                <a:solidFill>
                  <a:schemeClr val="dk1"/>
                </a:solidFill>
                <a:latin typeface="Times New Roman"/>
                <a:ea typeface="Times New Roman"/>
                <a:cs typeface="Times New Roman"/>
                <a:sym typeface="Times New Roman"/>
              </a:rPr>
              <a:t>The quality of service you received?</a:t>
            </a:r>
          </a:p>
          <a:p>
            <a:pPr indent="-69850" lvl="0" mar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____</a:t>
            </a:r>
            <a:r>
              <a:rPr b="1" lang="en" sz="1200">
                <a:solidFill>
                  <a:schemeClr val="dk1"/>
                </a:solidFill>
                <a:latin typeface="Times New Roman"/>
                <a:ea typeface="Times New Roman"/>
                <a:cs typeface="Times New Roman"/>
                <a:sym typeface="Times New Roman"/>
              </a:rPr>
              <a:t>The friendliness of the analyst(s) that assisted you?</a:t>
            </a:r>
          </a:p>
          <a:p>
            <a:pPr indent="-69850" lvl="0" marL="0">
              <a:spcBef>
                <a:spcPts val="0"/>
              </a:spcBef>
              <a:buClr>
                <a:schemeClr val="dk1"/>
              </a:buClr>
              <a:buSzPts val="1100"/>
              <a:buFont typeface="Arial"/>
              <a:buNone/>
            </a:pPr>
            <a:r>
              <a:rPr lang="en" sz="1200">
                <a:solidFill>
                  <a:schemeClr val="dk1"/>
                </a:solidFill>
                <a:latin typeface="Times New Roman"/>
                <a:ea typeface="Times New Roman"/>
                <a:cs typeface="Times New Roman"/>
                <a:sym typeface="Times New Roman"/>
              </a:rPr>
              <a:t>____</a:t>
            </a:r>
            <a:r>
              <a:rPr b="1" lang="en" sz="1200">
                <a:solidFill>
                  <a:schemeClr val="dk1"/>
                </a:solidFill>
                <a:latin typeface="Times New Roman"/>
                <a:ea typeface="Times New Roman"/>
                <a:cs typeface="Times New Roman"/>
                <a:sym typeface="Times New Roman"/>
              </a:rPr>
              <a:t>The overall service you received?</a:t>
            </a:r>
          </a:p>
          <a:p>
            <a:pPr indent="-69850" lvl="0" marL="0">
              <a:spcBef>
                <a:spcPts val="0"/>
              </a:spcBef>
              <a:buClr>
                <a:schemeClr val="dk1"/>
              </a:buClr>
              <a:buSzPts val="1100"/>
              <a:buFont typeface="Arial"/>
              <a:buNone/>
            </a:pPr>
            <a:r>
              <a:rPr b="1" lang="en" sz="1200">
                <a:solidFill>
                  <a:schemeClr val="dk1"/>
                </a:solidFill>
                <a:latin typeface="Times New Roman"/>
                <a:ea typeface="Times New Roman"/>
                <a:cs typeface="Times New Roman"/>
                <a:sym typeface="Times New Roman"/>
              </a:rPr>
              <a:t> </a:t>
            </a:r>
          </a:p>
          <a:p>
            <a:pPr indent="0" lvl="0" marL="0" rtl="0">
              <a:lnSpc>
                <a:spcPct val="150000"/>
              </a:lnSpc>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Customer Satisfaction Survery (Cont’d)</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Do you have any extra comments, suggestions, or concerns?</a:t>
            </a:r>
          </a:p>
          <a:p>
            <a:pPr indent="-69850" lvl="0" marL="0"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__________________________________________________________________________________________________________________________________________________________________________________________________________________________________________</a:t>
            </a:r>
          </a:p>
          <a:p>
            <a:pPr indent="-69850" lvl="0" marL="0" rtl="0">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If you would like to be contacted again by a manager, please provide an email or phone number. (Optional)</a:t>
            </a:r>
          </a:p>
          <a:p>
            <a:pPr indent="-69850" lvl="0" marL="0">
              <a:spcBef>
                <a:spcPts val="0"/>
              </a:spcBef>
              <a:buClr>
                <a:schemeClr val="dk1"/>
              </a:buClr>
              <a:buSzPts val="1100"/>
              <a:buFont typeface="Arial"/>
              <a:buNone/>
            </a:pPr>
            <a:r>
              <a:rPr b="1" lang="en" sz="1200">
                <a:solidFill>
                  <a:schemeClr val="dk1"/>
                </a:solidFill>
                <a:latin typeface="Times New Roman"/>
                <a:ea typeface="Times New Roman"/>
                <a:cs typeface="Times New Roman"/>
                <a:sym typeface="Times New Roman"/>
              </a:rPr>
              <a:t> </a:t>
            </a:r>
          </a:p>
          <a:p>
            <a:pPr indent="-69850" lvl="0" marL="0" rtl="0">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Email </a:t>
            </a:r>
            <a:r>
              <a:rPr lang="en" sz="1200">
                <a:solidFill>
                  <a:schemeClr val="dk1"/>
                </a:solidFill>
                <a:latin typeface="Times New Roman"/>
                <a:ea typeface="Times New Roman"/>
                <a:cs typeface="Times New Roman"/>
                <a:sym typeface="Times New Roman"/>
              </a:rPr>
              <a:t>________________________________________________________________________</a:t>
            </a:r>
          </a:p>
          <a:p>
            <a:pPr indent="-69850" lvl="0" marL="0" rtl="0">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Phone number </a:t>
            </a:r>
            <a:r>
              <a:rPr lang="en" sz="1200">
                <a:solidFill>
                  <a:schemeClr val="dk1"/>
                </a:solidFill>
                <a:latin typeface="Times New Roman"/>
                <a:ea typeface="Times New Roman"/>
                <a:cs typeface="Times New Roman"/>
                <a:sym typeface="Times New Roman"/>
              </a:rPr>
              <a:t>________________________________________________________________</a:t>
            </a:r>
          </a:p>
          <a:p>
            <a:pPr indent="-69850" lvl="0" marL="0" rtl="0">
              <a:spcBef>
                <a:spcPts val="0"/>
              </a:spcBef>
              <a:spcAft>
                <a:spcPts val="0"/>
              </a:spcAft>
              <a:buClr>
                <a:schemeClr val="dk1"/>
              </a:buClr>
              <a:buSzPts val="1100"/>
              <a:buFont typeface="Arial"/>
              <a:buNone/>
            </a:pPr>
            <a:r>
              <a:rPr b="1" lang="en" sz="1100">
                <a:solidFill>
                  <a:schemeClr val="dk1"/>
                </a:solidFill>
              </a:rPr>
              <a:t> </a:t>
            </a:r>
          </a:p>
          <a:p>
            <a:pPr indent="0" lvl="0" mar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57200" lvl="0" marL="1371600">
              <a:spcBef>
                <a:spcPts val="0"/>
              </a:spcBef>
              <a:buNone/>
            </a:pPr>
            <a:r>
              <a:rPr lang="en">
                <a:latin typeface="Times New Roman"/>
                <a:ea typeface="Times New Roman"/>
                <a:cs typeface="Times New Roman"/>
                <a:sym typeface="Times New Roman"/>
              </a:rPr>
              <a:t>Help Desk Terminology</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63" name="Shape 163"/>
          <p:cNvPicPr preferRelativeResize="0"/>
          <p:nvPr/>
        </p:nvPicPr>
        <p:blipFill>
          <a:blip r:embed="rId3">
            <a:alphaModFix/>
          </a:blip>
          <a:stretch>
            <a:fillRect/>
          </a:stretch>
        </p:blipFill>
        <p:spPr>
          <a:xfrm>
            <a:off x="52075" y="1048900"/>
            <a:ext cx="4856500" cy="3623526"/>
          </a:xfrm>
          <a:prstGeom prst="rect">
            <a:avLst/>
          </a:prstGeom>
          <a:noFill/>
          <a:ln>
            <a:noFill/>
          </a:ln>
        </p:spPr>
      </p:pic>
      <p:pic>
        <p:nvPicPr>
          <p:cNvPr id="164" name="Shape 164"/>
          <p:cNvPicPr preferRelativeResize="0"/>
          <p:nvPr/>
        </p:nvPicPr>
        <p:blipFill>
          <a:blip r:embed="rId4">
            <a:alphaModFix/>
          </a:blip>
          <a:stretch>
            <a:fillRect/>
          </a:stretch>
        </p:blipFill>
        <p:spPr>
          <a:xfrm>
            <a:off x="4859100" y="1152475"/>
            <a:ext cx="4448050"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57200" lvl="0" marL="1371600">
              <a:spcBef>
                <a:spcPts val="0"/>
              </a:spcBef>
              <a:buNone/>
            </a:pPr>
            <a:r>
              <a:rPr lang="en">
                <a:latin typeface="Times New Roman"/>
                <a:ea typeface="Times New Roman"/>
                <a:cs typeface="Times New Roman"/>
                <a:sym typeface="Times New Roman"/>
              </a:rPr>
              <a:t>Mission Statement	</a:t>
            </a:r>
          </a:p>
        </p:txBody>
      </p:sp>
      <p:sp>
        <p:nvSpPr>
          <p:cNvPr id="64" name="Shape 6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lnSpc>
                <a:spcPct val="2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mission of the Iowa Western Community College (IWCC) Help Desk is to assist in upping our internal and external user communities by enabling our users through making Information Technology resources readily available and accessible. We achieve this by providing assistance with electronic devices such as but not limited to; Smartphones, Tablet PCs, Apple iOS, and Netbooks in a single point of contact for customer-focused, quality services and support.</a:t>
            </a:r>
          </a:p>
          <a:p>
            <a:pPr indent="0" lvl="0" marL="0">
              <a:spcBef>
                <a:spcPts val="0"/>
              </a:spcBef>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				Help Desk Goals</a:t>
            </a:r>
          </a:p>
        </p:txBody>
      </p:sp>
      <p:sp>
        <p:nvSpPr>
          <p:cNvPr id="70" name="Shape 7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lgn="ctr">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Provide a timely and accurate statues update</a:t>
            </a:r>
          </a:p>
          <a:p>
            <a:pPr indent="-342900" lvl="0" marL="45720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Inform customer on request status and progress</a:t>
            </a:r>
          </a:p>
          <a:p>
            <a:pPr indent="-342900" lvl="0" marL="45720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Deliver high quality service</a:t>
            </a:r>
          </a:p>
          <a:p>
            <a:pPr indent="-342900" lvl="0" marL="45720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Monitor calls</a:t>
            </a:r>
          </a:p>
          <a:p>
            <a:pPr indent="-342900" lvl="0" marL="45720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Produce measurements and metrics</a:t>
            </a:r>
          </a:p>
          <a:p>
            <a:pPr indent="-342900" lvl="0" marL="457200">
              <a:spcBef>
                <a:spcPts val="0"/>
              </a:spcBef>
              <a:buClr>
                <a:schemeClr val="dk1"/>
              </a:buClr>
              <a:buSzPts val="1800"/>
              <a:buFont typeface="Times New Roman"/>
              <a:buChar char="●"/>
            </a:pPr>
            <a:r>
              <a:rPr lang="en">
                <a:solidFill>
                  <a:schemeClr val="dk1"/>
                </a:solidFill>
                <a:latin typeface="Times New Roman"/>
                <a:ea typeface="Times New Roman"/>
                <a:cs typeface="Times New Roman"/>
                <a:sym typeface="Times New Roman"/>
              </a:rPr>
              <a:t>Ensuring users satisfaction </a:t>
            </a:r>
          </a:p>
          <a:p>
            <a:pPr indent="0" lvl="0" marL="0">
              <a:spcBef>
                <a:spcPts val="0"/>
              </a:spcBef>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Service Level Agreement (SLA)</a:t>
            </a:r>
          </a:p>
        </p:txBody>
      </p:sp>
      <p:sp>
        <p:nvSpPr>
          <p:cNvPr id="76" name="Shape 7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en" sz="1400">
                <a:solidFill>
                  <a:schemeClr val="dk1"/>
                </a:solidFill>
                <a:latin typeface="Times New Roman"/>
                <a:ea typeface="Times New Roman"/>
                <a:cs typeface="Times New Roman"/>
                <a:sym typeface="Times New Roman"/>
              </a:rPr>
              <a:t>Availability- </a:t>
            </a:r>
            <a:r>
              <a:rPr lang="en" sz="1400">
                <a:solidFill>
                  <a:schemeClr val="dk1"/>
                </a:solidFill>
                <a:latin typeface="Times New Roman"/>
                <a:ea typeface="Times New Roman"/>
                <a:cs typeface="Times New Roman"/>
                <a:sym typeface="Times New Roman"/>
              </a:rPr>
              <a:t>Will be open on Monday through Friday 9am-5pm. Will be close on holidays.</a:t>
            </a:r>
          </a:p>
          <a:p>
            <a:pPr indent="-69850" lvl="0" marL="0">
              <a:spcBef>
                <a:spcPts val="0"/>
              </a:spcBef>
              <a:buClr>
                <a:schemeClr val="dk1"/>
              </a:buClr>
              <a:buSzPts val="1100"/>
              <a:buFont typeface="Arial"/>
              <a:buNone/>
            </a:pPr>
            <a:r>
              <a:rPr b="1" lang="en" sz="1400">
                <a:solidFill>
                  <a:schemeClr val="dk1"/>
                </a:solidFill>
                <a:latin typeface="Times New Roman"/>
                <a:ea typeface="Times New Roman"/>
                <a:cs typeface="Times New Roman"/>
                <a:sym typeface="Times New Roman"/>
              </a:rPr>
              <a:t>Tickets- </a:t>
            </a:r>
            <a:r>
              <a:rPr lang="en" sz="1400">
                <a:solidFill>
                  <a:schemeClr val="dk1"/>
                </a:solidFill>
                <a:latin typeface="Times New Roman"/>
                <a:ea typeface="Times New Roman"/>
                <a:cs typeface="Times New Roman"/>
                <a:sym typeface="Times New Roman"/>
              </a:rPr>
              <a:t> Reassigning ticket to a new agent if it’s past over due.</a:t>
            </a:r>
          </a:p>
          <a:p>
            <a:pPr indent="-69850" lvl="0" marL="0">
              <a:spcBef>
                <a:spcPts val="0"/>
              </a:spcBef>
              <a:buClr>
                <a:schemeClr val="dk1"/>
              </a:buClr>
              <a:buSzPts val="1100"/>
              <a:buFont typeface="Arial"/>
              <a:buNone/>
            </a:pPr>
            <a:r>
              <a:rPr b="1" lang="en" sz="1400">
                <a:solidFill>
                  <a:schemeClr val="dk1"/>
                </a:solidFill>
                <a:latin typeface="Times New Roman"/>
                <a:ea typeface="Times New Roman"/>
                <a:cs typeface="Times New Roman"/>
                <a:sym typeface="Times New Roman"/>
              </a:rPr>
              <a:t>Contacts- </a:t>
            </a:r>
            <a:r>
              <a:rPr lang="en" sz="1400">
                <a:solidFill>
                  <a:schemeClr val="dk1"/>
                </a:solidFill>
                <a:latin typeface="Times New Roman"/>
                <a:ea typeface="Times New Roman"/>
                <a:cs typeface="Times New Roman"/>
                <a:sym typeface="Times New Roman"/>
              </a:rPr>
              <a:t>Will contact customers through e-mail, phone calls, and voice messages.</a:t>
            </a:r>
          </a:p>
          <a:p>
            <a:pPr indent="-69850" lvl="0" marL="0">
              <a:spcBef>
                <a:spcPts val="0"/>
              </a:spcBef>
              <a:buClr>
                <a:schemeClr val="dk1"/>
              </a:buClr>
              <a:buSzPts val="1100"/>
              <a:buFont typeface="Arial"/>
              <a:buNone/>
            </a:pPr>
            <a:r>
              <a:rPr b="1" lang="en" sz="1400">
                <a:solidFill>
                  <a:schemeClr val="dk1"/>
                </a:solidFill>
                <a:latin typeface="Times New Roman"/>
                <a:ea typeface="Times New Roman"/>
                <a:cs typeface="Times New Roman"/>
                <a:sym typeface="Times New Roman"/>
              </a:rPr>
              <a:t>Reliability- </a:t>
            </a:r>
            <a:r>
              <a:rPr lang="en" sz="1400">
                <a:solidFill>
                  <a:schemeClr val="dk1"/>
                </a:solidFill>
                <a:latin typeface="Times New Roman"/>
                <a:ea typeface="Times New Roman"/>
                <a:cs typeface="Times New Roman"/>
                <a:sym typeface="Times New Roman"/>
              </a:rPr>
              <a:t>Won’t be open on school breaks and holidays.</a:t>
            </a:r>
          </a:p>
          <a:p>
            <a:pPr indent="-69850" lvl="0" marL="0">
              <a:spcBef>
                <a:spcPts val="0"/>
              </a:spcBef>
              <a:buClr>
                <a:schemeClr val="dk1"/>
              </a:buClr>
              <a:buSzPts val="1100"/>
              <a:buFont typeface="Arial"/>
              <a:buNone/>
            </a:pPr>
            <a:r>
              <a:rPr b="1" lang="en" sz="1400">
                <a:solidFill>
                  <a:schemeClr val="dk1"/>
                </a:solidFill>
                <a:latin typeface="Times New Roman"/>
                <a:ea typeface="Times New Roman"/>
                <a:cs typeface="Times New Roman"/>
                <a:sym typeface="Times New Roman"/>
              </a:rPr>
              <a:t>Performance- </a:t>
            </a:r>
            <a:r>
              <a:rPr lang="en" sz="1400">
                <a:solidFill>
                  <a:schemeClr val="dk1"/>
                </a:solidFill>
                <a:latin typeface="Times New Roman"/>
                <a:ea typeface="Times New Roman"/>
                <a:cs typeface="Times New Roman"/>
                <a:sym typeface="Times New Roman"/>
              </a:rPr>
              <a:t>Will not keep customers waiting anymore then 2 minutes.</a:t>
            </a:r>
          </a:p>
          <a:p>
            <a:pPr indent="-69850" lvl="0" marL="0">
              <a:spcBef>
                <a:spcPts val="0"/>
              </a:spcBef>
              <a:buClr>
                <a:schemeClr val="dk1"/>
              </a:buClr>
              <a:buSzPts val="1100"/>
              <a:buFont typeface="Arial"/>
              <a:buNone/>
            </a:pPr>
            <a:r>
              <a:rPr b="1" lang="en" sz="1400">
                <a:solidFill>
                  <a:schemeClr val="dk1"/>
                </a:solidFill>
                <a:latin typeface="Times New Roman"/>
                <a:ea typeface="Times New Roman"/>
                <a:cs typeface="Times New Roman"/>
                <a:sym typeface="Times New Roman"/>
              </a:rPr>
              <a:t>Security- </a:t>
            </a:r>
            <a:r>
              <a:rPr lang="en" sz="1400">
                <a:solidFill>
                  <a:schemeClr val="dk1"/>
                </a:solidFill>
                <a:latin typeface="Times New Roman"/>
                <a:ea typeface="Times New Roman"/>
                <a:cs typeface="Times New Roman"/>
                <a:sym typeface="Times New Roman"/>
              </a:rPr>
              <a:t>Strong passwords will be used to access services.</a:t>
            </a:r>
          </a:p>
          <a:p>
            <a:pPr indent="-69850" lvl="0" marL="0">
              <a:spcBef>
                <a:spcPts val="0"/>
              </a:spcBef>
              <a:buClr>
                <a:schemeClr val="dk1"/>
              </a:buClr>
              <a:buSzPts val="1100"/>
              <a:buFont typeface="Arial"/>
              <a:buNone/>
            </a:pPr>
            <a:r>
              <a:rPr b="1" lang="en" sz="1400">
                <a:solidFill>
                  <a:schemeClr val="dk1"/>
                </a:solidFill>
                <a:latin typeface="Times New Roman"/>
                <a:ea typeface="Times New Roman"/>
                <a:cs typeface="Times New Roman"/>
                <a:sym typeface="Times New Roman"/>
              </a:rPr>
              <a:t>Charging- </a:t>
            </a:r>
            <a:r>
              <a:rPr lang="en" sz="1400">
                <a:solidFill>
                  <a:schemeClr val="dk1"/>
                </a:solidFill>
                <a:latin typeface="Times New Roman"/>
                <a:ea typeface="Times New Roman"/>
                <a:cs typeface="Times New Roman"/>
                <a:sym typeface="Times New Roman"/>
              </a:rPr>
              <a:t>Free for IWCC students. </a:t>
            </a:r>
          </a:p>
          <a:p>
            <a:pPr indent="0" lvl="0" marL="0">
              <a:spcBef>
                <a:spcPts val="0"/>
              </a:spcBef>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247200"/>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Email and Internet Usage Policy</a:t>
            </a:r>
          </a:p>
        </p:txBody>
      </p:sp>
      <p:sp>
        <p:nvSpPr>
          <p:cNvPr id="82" name="Shape 82"/>
          <p:cNvSpPr txBox="1"/>
          <p:nvPr>
            <p:ph idx="1" type="body"/>
          </p:nvPr>
        </p:nvSpPr>
        <p:spPr>
          <a:xfrm>
            <a:off x="311700" y="819900"/>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200">
                <a:solidFill>
                  <a:srgbClr val="000000"/>
                </a:solidFill>
                <a:latin typeface="Times New Roman"/>
                <a:ea typeface="Times New Roman"/>
                <a:cs typeface="Times New Roman"/>
                <a:sym typeface="Times New Roman"/>
              </a:rPr>
              <a:t>Email and internet extensions are assigned to an employee’s computer for the sole purpose of conducting company business. Some assignments and responsibilities at the help desk require access to the internet and email. Only technicians that are appropriately authorized, for company purposes, may use the internet to access and download any needed, additional software.</a:t>
            </a:r>
          </a:p>
          <a:p>
            <a:pPr indent="0" lvl="0" marL="0">
              <a:spcBef>
                <a:spcPts val="0"/>
              </a:spcBef>
              <a:buNone/>
            </a:pPr>
            <a:r>
              <a:rPr lang="en" sz="1200">
                <a:solidFill>
                  <a:srgbClr val="000000"/>
                </a:solidFill>
                <a:latin typeface="Times New Roman"/>
                <a:ea typeface="Times New Roman"/>
                <a:cs typeface="Times New Roman"/>
                <a:sym typeface="Times New Roman"/>
              </a:rPr>
              <a:t> Email is also to be used for company/help desk business only. You are not to conduct any personal business using company computers or email. Non-business related emails waste company and employee time and attention.  Any email content that discriminates any protected classification including age, race, color, religion, sec, national origin, disability, genetic information, sexual preference and even weight is prohibited.</a:t>
            </a:r>
          </a:p>
          <a:p>
            <a:pPr indent="-69850" lvl="0" marL="0">
              <a:spcBef>
                <a:spcPts val="0"/>
              </a:spcBef>
              <a:buClr>
                <a:schemeClr val="dk1"/>
              </a:buClr>
              <a:buSzPts val="1100"/>
              <a:buFont typeface="Arial"/>
              <a:buNone/>
            </a:pPr>
            <a:r>
              <a:rPr lang="en" sz="1200">
                <a:solidFill>
                  <a:srgbClr val="000000"/>
                </a:solidFill>
                <a:latin typeface="Times New Roman"/>
                <a:ea typeface="Times New Roman"/>
                <a:cs typeface="Times New Roman"/>
                <a:sym typeface="Times New Roman"/>
              </a:rPr>
              <a:t>Keep in mind that the company owns any communication that is sent via email or otherwise stored on company equipment, such as computers, flash drives, or external hard drives. Management and other authorized staff have the right to access your email or material on your computer at any time. Please do not consider your electronic communication, storage, connection, or access to be private if it is created or stored on work systems and servers.</a:t>
            </a:r>
          </a:p>
          <a:p>
            <a:pPr indent="-69850" lvl="0" marL="0">
              <a:spcBef>
                <a:spcPts val="0"/>
              </a:spcBef>
              <a:buClr>
                <a:schemeClr val="dk1"/>
              </a:buClr>
              <a:buSzPts val="1100"/>
              <a:buFont typeface="Arial"/>
              <a:buNone/>
            </a:pPr>
            <a:r>
              <a:rPr lang="en" sz="1200">
                <a:solidFill>
                  <a:srgbClr val="000000"/>
                </a:solidFill>
                <a:latin typeface="Times New Roman"/>
                <a:ea typeface="Times New Roman"/>
                <a:cs typeface="Times New Roman"/>
                <a:sym typeface="Times New Roman"/>
              </a:rPr>
              <a:t>Internet use on company time using devices that are connected to the company network is authorized to conduct company business only. Internet use also creates the possibility of contamination in our system via viruses, malware, and spyware. For this reason, and to assure the use of work time appropriately for work, we ask technicians to limit internet use. </a:t>
            </a:r>
          </a:p>
          <a:p>
            <a:pPr indent="0" lvl="0" marL="0">
              <a:spcBef>
                <a:spcPts val="0"/>
              </a:spcBef>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osTicket- Accessing the Site	</a:t>
            </a:r>
          </a:p>
        </p:txBody>
      </p:sp>
      <p:sp>
        <p:nvSpPr>
          <p:cNvPr id="88" name="Shape 88"/>
          <p:cNvSpPr txBox="1"/>
          <p:nvPr>
            <p:ph idx="1" type="body"/>
          </p:nvPr>
        </p:nvSpPr>
        <p:spPr>
          <a:xfrm>
            <a:off x="237525" y="11858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sz="1400">
                <a:solidFill>
                  <a:schemeClr val="dk1"/>
                </a:solidFill>
                <a:latin typeface="Times New Roman"/>
                <a:ea typeface="Times New Roman"/>
                <a:cs typeface="Times New Roman"/>
                <a:sym typeface="Times New Roman"/>
              </a:rPr>
              <a:t>osTicket is the ticket request system used for customers to request for services from the help desk. On the osTicket website, a technician can manage inquiries, messages, incoming tickets, the FAQ, and much more.</a:t>
            </a:r>
          </a:p>
          <a:p>
            <a:pPr indent="0" lvl="0" marL="0">
              <a:spcBef>
                <a:spcPts val="0"/>
              </a:spcBef>
              <a:buNone/>
            </a:pPr>
            <a:r>
              <a:rPr lang="en"/>
              <a:t>To access the site as a customer, open a web browser and type: </a:t>
            </a:r>
            <a:r>
              <a:rPr b="1" lang="en" sz="1400" u="sng">
                <a:solidFill>
                  <a:srgbClr val="1155CC"/>
                </a:solidFill>
                <a:latin typeface="Calibri"/>
                <a:ea typeface="Calibri"/>
                <a:cs typeface="Calibri"/>
                <a:sym typeface="Calibri"/>
                <a:hlinkClick r:id="rId3"/>
              </a:rPr>
              <a:t>http://pcsupport.ecc.iwcc.edu/</a:t>
            </a:r>
            <a:r>
              <a:rPr lang="en"/>
              <a:t> The webpage should look like this:</a:t>
            </a:r>
          </a:p>
          <a:p>
            <a:pPr indent="0" lvl="0" marL="0">
              <a:spcBef>
                <a:spcPts val="0"/>
              </a:spcBef>
              <a:buNone/>
            </a:pPr>
            <a:r>
              <a:t/>
            </a:r>
            <a:endParaRPr/>
          </a:p>
        </p:txBody>
      </p:sp>
      <p:pic>
        <p:nvPicPr>
          <p:cNvPr id="89" name="Shape 89"/>
          <p:cNvPicPr preferRelativeResize="0"/>
          <p:nvPr/>
        </p:nvPicPr>
        <p:blipFill>
          <a:blip r:embed="rId4">
            <a:alphaModFix/>
          </a:blip>
          <a:stretch>
            <a:fillRect/>
          </a:stretch>
        </p:blipFill>
        <p:spPr>
          <a:xfrm>
            <a:off x="311700" y="2658300"/>
            <a:ext cx="4316749" cy="210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123550"/>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osTicket- Opening a New Ticket</a:t>
            </a:r>
          </a:p>
        </p:txBody>
      </p:sp>
      <p:sp>
        <p:nvSpPr>
          <p:cNvPr id="95" name="Shape 95"/>
          <p:cNvSpPr txBox="1"/>
          <p:nvPr>
            <p:ph idx="1" type="body"/>
          </p:nvPr>
        </p:nvSpPr>
        <p:spPr>
          <a:xfrm>
            <a:off x="311700" y="75682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buNone/>
            </a:pPr>
            <a:r>
              <a:rPr lang="en" sz="1200">
                <a:solidFill>
                  <a:schemeClr val="dk1"/>
                </a:solidFill>
                <a:latin typeface="Times New Roman"/>
                <a:ea typeface="Times New Roman"/>
                <a:cs typeface="Times New Roman"/>
                <a:sym typeface="Times New Roman"/>
              </a:rPr>
              <a:t>To create a new ticket: </a:t>
            </a:r>
          </a:p>
          <a:p>
            <a:pPr indent="0" lvl="0" marL="0" rtl="0">
              <a:lnSpc>
                <a:spcPct val="100000"/>
              </a:lnSpc>
              <a:spcBef>
                <a:spcPts val="0"/>
              </a:spcBef>
              <a:buNone/>
            </a:pPr>
            <a:r>
              <a:rPr lang="en" sz="1200">
                <a:solidFill>
                  <a:schemeClr val="dk1"/>
                </a:solidFill>
                <a:latin typeface="Times New Roman"/>
                <a:ea typeface="Times New Roman"/>
                <a:cs typeface="Times New Roman"/>
                <a:sym typeface="Times New Roman"/>
              </a:rPr>
              <a:t>1. After logging into the osTicket site, click on “</a:t>
            </a:r>
            <a:r>
              <a:rPr b="1" lang="en" sz="1200">
                <a:solidFill>
                  <a:schemeClr val="dk1"/>
                </a:solidFill>
                <a:latin typeface="Times New Roman"/>
                <a:ea typeface="Times New Roman"/>
                <a:cs typeface="Times New Roman"/>
                <a:sym typeface="Times New Roman"/>
              </a:rPr>
              <a:t>New Ticket”</a:t>
            </a:r>
            <a:r>
              <a:rPr lang="en" sz="1200">
                <a:solidFill>
                  <a:schemeClr val="dk1"/>
                </a:solidFill>
                <a:latin typeface="Times New Roman"/>
                <a:ea typeface="Times New Roman"/>
                <a:cs typeface="Times New Roman"/>
                <a:sym typeface="Times New Roman"/>
              </a:rPr>
              <a:t> at the top of the tickets list page. </a:t>
            </a:r>
          </a:p>
          <a:p>
            <a:pPr indent="0" lvl="0" marL="0">
              <a:lnSpc>
                <a:spcPct val="100000"/>
              </a:lnSpc>
              <a:spcBef>
                <a:spcPts val="0"/>
              </a:spcBef>
              <a:buNone/>
            </a:pPr>
            <a:r>
              <a:rPr lang="en" sz="1200">
                <a:solidFill>
                  <a:schemeClr val="dk1"/>
                </a:solidFill>
                <a:latin typeface="Times New Roman"/>
                <a:ea typeface="Times New Roman"/>
                <a:cs typeface="Times New Roman"/>
                <a:sym typeface="Times New Roman"/>
              </a:rPr>
              <a:t>2.  On the “</a:t>
            </a:r>
            <a:r>
              <a:rPr b="1" lang="en" sz="1200">
                <a:solidFill>
                  <a:schemeClr val="dk1"/>
                </a:solidFill>
                <a:latin typeface="Times New Roman"/>
                <a:ea typeface="Times New Roman"/>
                <a:cs typeface="Times New Roman"/>
                <a:sym typeface="Times New Roman"/>
              </a:rPr>
              <a:t>Open a New Ticket” </a:t>
            </a:r>
            <a:r>
              <a:rPr lang="en" sz="1200">
                <a:solidFill>
                  <a:schemeClr val="dk1"/>
                </a:solidFill>
                <a:latin typeface="Times New Roman"/>
                <a:ea typeface="Times New Roman"/>
                <a:cs typeface="Times New Roman"/>
                <a:sym typeface="Times New Roman"/>
              </a:rPr>
              <a:t>page, you must fill in the customer and ticket information:</a:t>
            </a:r>
          </a:p>
          <a:p>
            <a:pPr indent="0" lvl="0" marL="0">
              <a:lnSpc>
                <a:spcPct val="100000"/>
              </a:lnSpc>
              <a:spcBef>
                <a:spcPts val="0"/>
              </a:spcBef>
              <a:buNone/>
            </a:pPr>
            <a:r>
              <a:rPr lang="en" sz="1200">
                <a:solidFill>
                  <a:schemeClr val="dk1"/>
                </a:solidFill>
                <a:latin typeface="Times New Roman"/>
                <a:ea typeface="Times New Roman"/>
                <a:cs typeface="Times New Roman"/>
                <a:sym typeface="Times New Roman"/>
              </a:rPr>
              <a:t>3. Below the information boxes, you will describe the issue. Here is where you will title the issue by using a short issue summary and describe the issue in full detail within this box. After defining the issue, you will define a priority level. How urgent is the issue? Is it something that needs to be solved immediately or could do with taking a few days to solve?</a:t>
            </a:r>
          </a:p>
          <a:p>
            <a:pPr indent="0" lvl="0" marL="0">
              <a:lnSpc>
                <a:spcPct val="100000"/>
              </a:lnSpc>
              <a:spcBef>
                <a:spcPts val="0"/>
              </a:spcBef>
              <a:buNone/>
            </a:pPr>
            <a:r>
              <a:rPr lang="en" sz="1400">
                <a:solidFill>
                  <a:schemeClr val="dk1"/>
                </a:solidFill>
                <a:latin typeface="Times New Roman"/>
                <a:ea typeface="Times New Roman"/>
                <a:cs typeface="Times New Roman"/>
                <a:sym typeface="Times New Roman"/>
              </a:rPr>
              <a:t>4. Once the issue has been defined, it is time to choose a response for the ticket. After deciding on a ticket response, you will choose whether to keep the ticket open or close the ticket</a:t>
            </a:r>
          </a:p>
          <a:p>
            <a:pPr indent="0" lvl="0" marL="0" rtl="0">
              <a:lnSpc>
                <a:spcPct val="100000"/>
              </a:lnSpc>
              <a:spcBef>
                <a:spcPts val="0"/>
              </a:spcBef>
              <a:buNone/>
            </a:pPr>
            <a:r>
              <a:rPr lang="en" sz="1400">
                <a:solidFill>
                  <a:schemeClr val="dk1"/>
                </a:solidFill>
                <a:latin typeface="Times New Roman"/>
                <a:ea typeface="Times New Roman"/>
                <a:cs typeface="Times New Roman"/>
                <a:sym typeface="Times New Roman"/>
              </a:rPr>
              <a:t>5. Internal notes will be notes only seen by other technicians. If you have any input or advice about the issue, here is where you would communicate it to the technician assigned to the ticket.</a:t>
            </a:r>
          </a:p>
          <a:p>
            <a:pPr indent="0" lvl="0" marL="0" rtl="0">
              <a:lnSpc>
                <a:spcPct val="100000"/>
              </a:lnSpc>
              <a:spcBef>
                <a:spcPts val="0"/>
              </a:spcBef>
              <a:buNone/>
            </a:pPr>
            <a:r>
              <a:rPr lang="en" sz="1400">
                <a:solidFill>
                  <a:schemeClr val="dk1"/>
                </a:solidFill>
                <a:latin typeface="Times New Roman"/>
                <a:ea typeface="Times New Roman"/>
                <a:cs typeface="Times New Roman"/>
                <a:sym typeface="Times New Roman"/>
              </a:rPr>
              <a:t>6. Once you have all the information in order, click “</a:t>
            </a:r>
            <a:r>
              <a:rPr b="1" lang="en" sz="1400">
                <a:solidFill>
                  <a:srgbClr val="FF0000"/>
                </a:solidFill>
                <a:latin typeface="Times New Roman"/>
                <a:ea typeface="Times New Roman"/>
                <a:cs typeface="Times New Roman"/>
                <a:sym typeface="Times New Roman"/>
              </a:rPr>
              <a:t>Open</a:t>
            </a:r>
            <a:r>
              <a:rPr lang="en" sz="1400">
                <a:solidFill>
                  <a:schemeClr val="dk1"/>
                </a:solidFill>
                <a:latin typeface="Times New Roman"/>
                <a:ea typeface="Times New Roman"/>
                <a:cs typeface="Times New Roman"/>
                <a:sym typeface="Times New Roman"/>
              </a:rPr>
              <a:t>.” Your new ticket should appear in the open tickets section of osTicket.</a:t>
            </a:r>
          </a:p>
          <a:p>
            <a:pPr indent="0" lvl="0" marL="0">
              <a:lnSpc>
                <a:spcPct val="100000"/>
              </a:lnSpc>
              <a:spcBef>
                <a:spcPts val="0"/>
              </a:spcBef>
              <a:buNone/>
            </a:pPr>
            <a:r>
              <a:t/>
            </a:r>
            <a:endParaRPr sz="1400">
              <a:solidFill>
                <a:schemeClr val="dk1"/>
              </a:solidFill>
              <a:latin typeface="Times New Roman"/>
              <a:ea typeface="Times New Roman"/>
              <a:cs typeface="Times New Roman"/>
              <a:sym typeface="Times New Roman"/>
            </a:endParaRPr>
          </a:p>
          <a:p>
            <a:pPr indent="0" lvl="0" marL="0">
              <a:lnSpc>
                <a:spcPct val="100000"/>
              </a:lnSpc>
              <a:spcBef>
                <a:spcPts val="0"/>
              </a:spcBef>
              <a:buNone/>
            </a:pPr>
            <a:r>
              <a:t/>
            </a:r>
            <a:endParaRPr sz="1400">
              <a:solidFill>
                <a:schemeClr val="dk1"/>
              </a:solidFill>
              <a:latin typeface="Times New Roman"/>
              <a:ea typeface="Times New Roman"/>
              <a:cs typeface="Times New Roman"/>
              <a:sym typeface="Times New Roman"/>
            </a:endParaRPr>
          </a:p>
          <a:p>
            <a:pPr indent="0" lvl="0" marL="0">
              <a:lnSpc>
                <a:spcPct val="100000"/>
              </a:lnSpc>
              <a:spcBef>
                <a:spcPts val="0"/>
              </a:spcBef>
              <a:buNone/>
            </a:pPr>
            <a:r>
              <a:t/>
            </a:r>
            <a:endParaRPr sz="1200">
              <a:solidFill>
                <a:schemeClr val="dk1"/>
              </a:solidFill>
              <a:latin typeface="Times New Roman"/>
              <a:ea typeface="Times New Roman"/>
              <a:cs typeface="Times New Roman"/>
              <a:sym typeface="Times New Roman"/>
            </a:endParaRPr>
          </a:p>
          <a:p>
            <a:pPr indent="0" lvl="0" marL="0">
              <a:lnSpc>
                <a:spcPct val="100000"/>
              </a:lnSpc>
              <a:spcBef>
                <a:spcPts val="0"/>
              </a:spcBef>
              <a:buNone/>
            </a:pPr>
            <a:r>
              <a:t/>
            </a:r>
            <a:endParaRPr sz="1200">
              <a:solidFill>
                <a:schemeClr val="dk1"/>
              </a:solidFill>
              <a:latin typeface="Times New Roman"/>
              <a:ea typeface="Times New Roman"/>
              <a:cs typeface="Times New Roman"/>
              <a:sym typeface="Times New Roman"/>
            </a:endParaRPr>
          </a:p>
          <a:p>
            <a:pPr indent="-69850" lvl="0" marL="0">
              <a:lnSpc>
                <a:spcPct val="100000"/>
              </a:lnSpc>
              <a:spcBef>
                <a:spcPts val="0"/>
              </a:spcBef>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a:lnSpc>
                <a:spcPct val="100000"/>
              </a:lnSpc>
              <a:spcBef>
                <a:spcPts val="0"/>
              </a:spcBef>
              <a:buNone/>
            </a:pPr>
            <a:r>
              <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Ticket Creation </a:t>
            </a:r>
            <a:r>
              <a:rPr lang="en">
                <a:latin typeface="Times New Roman"/>
                <a:ea typeface="Times New Roman"/>
                <a:cs typeface="Times New Roman"/>
                <a:sym typeface="Times New Roman"/>
              </a:rPr>
              <a:t>Information</a:t>
            </a:r>
            <a:r>
              <a:rPr lang="en">
                <a:latin typeface="Times New Roman"/>
                <a:ea typeface="Times New Roman"/>
                <a:cs typeface="Times New Roman"/>
                <a:sym typeface="Times New Roman"/>
              </a:rPr>
              <a:t> Process Map</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 </a:t>
            </a:r>
          </a:p>
        </p:txBody>
      </p:sp>
      <p:pic>
        <p:nvPicPr>
          <p:cNvPr id="102" name="Shape 102"/>
          <p:cNvPicPr preferRelativeResize="0"/>
          <p:nvPr/>
        </p:nvPicPr>
        <p:blipFill>
          <a:blip r:embed="rId3">
            <a:alphaModFix/>
          </a:blip>
          <a:stretch>
            <a:fillRect/>
          </a:stretch>
        </p:blipFill>
        <p:spPr>
          <a:xfrm>
            <a:off x="2596525" y="1017725"/>
            <a:ext cx="3672174"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latin typeface="Times New Roman"/>
                <a:ea typeface="Times New Roman"/>
                <a:cs typeface="Times New Roman"/>
                <a:sym typeface="Times New Roman"/>
              </a:rPr>
              <a:t>Ticket Management</a:t>
            </a: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As a technician, you may have to do some ticket management, which would include reassigning tickets, viewing and adding internal notes, changing the due date or ticket status, etc.</a:t>
            </a:r>
          </a:p>
          <a:p>
            <a:pPr indent="-69850" lvl="0" marL="0" rtl="0">
              <a:spcBef>
                <a:spcPts val="1800"/>
              </a:spcBef>
              <a:spcAft>
                <a:spcPts val="40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Tickets Front Page</a:t>
            </a:r>
          </a:p>
          <a:p>
            <a:pPr indent="-69850" lvl="0" marL="0"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On the front page, you will be able to see general information about open, closed, and overdue tickets.</a:t>
            </a:r>
          </a:p>
          <a:p>
            <a:pPr indent="0" lvl="0" marL="0" rtl="0">
              <a:spcBef>
                <a:spcPts val="0"/>
              </a:spcBef>
              <a:buNone/>
            </a:pPr>
            <a:r>
              <a:rPr lang="en" sz="1200">
                <a:solidFill>
                  <a:schemeClr val="dk1"/>
                </a:solidFill>
                <a:latin typeface="Times New Roman"/>
                <a:ea typeface="Times New Roman"/>
                <a:cs typeface="Times New Roman"/>
                <a:sym typeface="Times New Roman"/>
              </a:rPr>
              <a:t>Beginning on the left hand side, you will see the ticket numbers. This is used as a reference for the specific ticket you or the customer may be looking for. Each number is unique to the case it represents so there are no two alike numbers.  </a:t>
            </a:r>
          </a:p>
          <a:p>
            <a:pPr indent="-69850" lvl="0" marL="0" rtl="0">
              <a:spcBef>
                <a:spcPts val="0"/>
              </a:spcBef>
              <a:buClr>
                <a:schemeClr val="dk1"/>
              </a:buClr>
              <a:buSzPts val="1100"/>
              <a:buFont typeface="Arial"/>
              <a:buNone/>
            </a:pPr>
            <a:r>
              <a:rPr b="1" lang="en" sz="1200">
                <a:solidFill>
                  <a:schemeClr val="dk1"/>
                </a:solidFill>
                <a:latin typeface="Times New Roman"/>
                <a:ea typeface="Times New Roman"/>
                <a:cs typeface="Times New Roman"/>
                <a:sym typeface="Times New Roman"/>
              </a:rPr>
              <a:t>Ticket Thread</a:t>
            </a:r>
          </a:p>
          <a:p>
            <a:pPr indent="-69850" lvl="0" marL="0" rtl="0">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When you click on a ticket number, it will open up the ticket thread. Here, you will see general ticket info, ticket status, priority, ticket creation, due date, technician assigned, customer name and contact info. </a:t>
            </a:r>
          </a:p>
          <a:p>
            <a:pPr indent="0" lvl="0" marL="0">
              <a:spcBef>
                <a:spcPts val="0"/>
              </a:spcBef>
              <a:buNone/>
            </a:pPr>
            <a:r>
              <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