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12/14/2017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40264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090623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196178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001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346315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98292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353618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945415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181488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86161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120502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12/14/2017</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78784201"/>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dirty="0"/>
              <a:pPr/>
              <a:t>12/14/2017</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74412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72458" y="2018075"/>
            <a:ext cx="8520600" cy="2052600"/>
          </a:xfrm>
          <a:prstGeom prst="rect">
            <a:avLst/>
          </a:prstGeom>
        </p:spPr>
        <p:txBody>
          <a:bodyPr wrap="square" lIns="91425" tIns="91425" rIns="91425" bIns="91425" anchor="b" anchorCtr="0">
            <a:noAutofit/>
          </a:bodyPr>
          <a:lstStyle/>
          <a:p>
            <a:pPr marL="0" lvl="0" indent="0" algn="l">
              <a:spcBef>
                <a:spcPts val="0"/>
              </a:spcBef>
              <a:buNone/>
            </a:pPr>
            <a:endParaRPr/>
          </a:p>
        </p:txBody>
      </p:sp>
      <p:sp>
        <p:nvSpPr>
          <p:cNvPr id="55" name="Shape 55"/>
          <p:cNvSpPr txBox="1">
            <a:spLocks noGrp="1"/>
          </p:cNvSpPr>
          <p:nvPr>
            <p:ph type="subTitle"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56" name="Shape 56"/>
          <p:cNvPicPr preferRelativeResize="0"/>
          <p:nvPr/>
        </p:nvPicPr>
        <p:blipFill>
          <a:blip r:embed="rId4">
            <a:alphaModFix/>
          </a:blip>
          <a:stretch>
            <a:fillRect/>
          </a:stretch>
        </p:blipFill>
        <p:spPr>
          <a:xfrm>
            <a:off x="585788" y="0"/>
            <a:ext cx="7972424" cy="5248169"/>
          </a:xfrm>
          <a:prstGeom prst="rect">
            <a:avLst/>
          </a:prstGeom>
          <a:noFill/>
          <a:ln>
            <a:noFill/>
          </a:ln>
        </p:spPr>
      </p:pic>
      <p:pic>
        <p:nvPicPr>
          <p:cNvPr id="57" name="Shape 57"/>
          <p:cNvPicPr preferRelativeResize="0"/>
          <p:nvPr/>
        </p:nvPicPr>
        <p:blipFill>
          <a:blip r:embed="rId5">
            <a:alphaModFix/>
          </a:blip>
          <a:stretch>
            <a:fillRect/>
          </a:stretch>
        </p:blipFill>
        <p:spPr>
          <a:xfrm>
            <a:off x="585788" y="1037000"/>
            <a:ext cx="5105400" cy="1962150"/>
          </a:xfrm>
          <a:prstGeom prst="rect">
            <a:avLst/>
          </a:prstGeom>
          <a:noFill/>
          <a:ln>
            <a:noFill/>
          </a:ln>
        </p:spPr>
      </p:pic>
      <p:sp>
        <p:nvSpPr>
          <p:cNvPr id="58" name="Shape 58"/>
          <p:cNvSpPr txBox="1"/>
          <p:nvPr/>
        </p:nvSpPr>
        <p:spPr>
          <a:xfrm>
            <a:off x="679450" y="4243922"/>
            <a:ext cx="7121700" cy="831000"/>
          </a:xfrm>
          <a:prstGeom prst="rect">
            <a:avLst/>
          </a:prstGeom>
          <a:noFill/>
          <a:ln>
            <a:noFill/>
          </a:ln>
        </p:spPr>
        <p:txBody>
          <a:bodyPr wrap="square" lIns="91425" tIns="91425" rIns="91425" bIns="91425" anchor="t" anchorCtr="0">
            <a:noAutofit/>
          </a:bodyPr>
          <a:lstStyle/>
          <a:p>
            <a:pPr marL="0" lvl="0" indent="0">
              <a:spcBef>
                <a:spcPts val="0"/>
              </a:spcBef>
              <a:buNone/>
            </a:pPr>
            <a:r>
              <a:rPr lang="en" sz="2400" dirty="0">
                <a:latin typeface="Times New Roman"/>
                <a:ea typeface="Times New Roman"/>
                <a:cs typeface="Times New Roman"/>
                <a:sym typeface="Times New Roman"/>
              </a:rPr>
              <a:t>By Chase, Evelyn, Prisca, </a:t>
            </a:r>
            <a:r>
              <a:rPr lang="en" sz="2400" dirty="0">
                <a:solidFill>
                  <a:srgbClr val="FF0000"/>
                </a:solidFill>
                <a:latin typeface="Times New Roman"/>
                <a:ea typeface="Times New Roman"/>
                <a:cs typeface="Times New Roman"/>
                <a:sym typeface="Times New Roman"/>
              </a:rPr>
              <a:t>Jacob</a:t>
            </a:r>
            <a:r>
              <a:rPr lang="en" sz="2400" dirty="0">
                <a:solidFill>
                  <a:schemeClr val="tx1"/>
                </a:solidFill>
                <a:latin typeface="Times New Roman"/>
                <a:ea typeface="Times New Roman"/>
                <a:cs typeface="Times New Roman"/>
                <a:sym typeface="Times New Roman"/>
              </a:rPr>
              <a:t>,</a:t>
            </a:r>
            <a:r>
              <a:rPr lang="en" sz="2400" dirty="0">
                <a:solidFill>
                  <a:srgbClr val="FF0000"/>
                </a:solidFill>
                <a:latin typeface="Times New Roman"/>
                <a:ea typeface="Times New Roman"/>
                <a:cs typeface="Times New Roman"/>
                <a:sym typeface="Times New Roman"/>
              </a:rPr>
              <a:t> </a:t>
            </a:r>
            <a:r>
              <a:rPr lang="en" sz="2400" dirty="0">
                <a:solidFill>
                  <a:schemeClr val="tx1"/>
                </a:solidFill>
                <a:latin typeface="Times New Roman"/>
                <a:ea typeface="Times New Roman"/>
                <a:cs typeface="Times New Roman"/>
                <a:sym typeface="Times New Roman"/>
              </a:rPr>
              <a:t>&amp;</a:t>
            </a:r>
            <a:r>
              <a:rPr lang="en" sz="2400" dirty="0">
                <a:solidFill>
                  <a:srgbClr val="FF0000"/>
                </a:solidFill>
                <a:latin typeface="Times New Roman"/>
                <a:ea typeface="Times New Roman"/>
                <a:cs typeface="Times New Roman"/>
                <a:sym typeface="Times New Roman"/>
              </a:rPr>
              <a:t> Brendan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Backup Policy</a:t>
            </a:r>
          </a:p>
        </p:txBody>
      </p:sp>
      <p:sp>
        <p:nvSpPr>
          <p:cNvPr id="144" name="Shape 144"/>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To protect against any event that may cause a loss in data, such as physical disaster or data corruption, the help desk requires a periodical backup of all data. </a:t>
            </a:r>
            <a:r>
              <a:rPr lang="en" sz="1400" dirty="0">
                <a:solidFill>
                  <a:schemeClr val="dk1"/>
                </a:solidFill>
                <a:latin typeface="Times New Roman"/>
                <a:ea typeface="Times New Roman"/>
                <a:cs typeface="Times New Roman"/>
                <a:sym typeface="Times New Roman"/>
              </a:rPr>
              <a:t>The purpose of this policy is to define the minimum controls required for data backup and to safeguard against the loss of data that may occur due to physical disaster, human error, and software or hardware corruption. </a:t>
            </a:r>
            <a:r>
              <a:rPr lang="en" sz="1400" b="1" dirty="0">
                <a:solidFill>
                  <a:schemeClr val="dk1"/>
                </a:solidFill>
                <a:latin typeface="Times New Roman"/>
                <a:ea typeface="Times New Roman"/>
                <a:cs typeface="Times New Roman"/>
                <a:sym typeface="Times New Roman"/>
              </a:rPr>
              <a:t>This policy applies to all technicians who process or store data within the servers.</a:t>
            </a:r>
          </a:p>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There are plenty of different backup options, however, they can only be done at specific times. A </a:t>
            </a:r>
            <a:r>
              <a:rPr lang="en" sz="1400" b="1" dirty="0">
                <a:solidFill>
                  <a:schemeClr val="dk1"/>
                </a:solidFill>
                <a:latin typeface="Times New Roman"/>
                <a:ea typeface="Times New Roman"/>
                <a:cs typeface="Times New Roman"/>
                <a:sym typeface="Times New Roman"/>
              </a:rPr>
              <a:t>Full Backup</a:t>
            </a:r>
            <a:r>
              <a:rPr lang="en" sz="1400" dirty="0">
                <a:solidFill>
                  <a:schemeClr val="dk1"/>
                </a:solidFill>
                <a:latin typeface="Times New Roman"/>
                <a:ea typeface="Times New Roman"/>
                <a:cs typeface="Times New Roman"/>
                <a:sym typeface="Times New Roman"/>
              </a:rPr>
              <a:t> includes all files of a defined set of data. This copies all files, regardless of whether they have been modified or not. This will set the base for the differential and incremental backups. A full backup will only be done once a week to avoid service interruption, followed by differential and/or incremental backups during the week.</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An </a:t>
            </a:r>
            <a:r>
              <a:rPr lang="en" sz="1400" b="1" dirty="0">
                <a:solidFill>
                  <a:schemeClr val="dk1"/>
                </a:solidFill>
                <a:latin typeface="Times New Roman"/>
                <a:ea typeface="Times New Roman"/>
                <a:cs typeface="Times New Roman"/>
                <a:sym typeface="Times New Roman"/>
              </a:rPr>
              <a:t>incremental backup</a:t>
            </a:r>
            <a:r>
              <a:rPr lang="en" sz="1400" dirty="0">
                <a:solidFill>
                  <a:schemeClr val="dk1"/>
                </a:solidFill>
                <a:latin typeface="Times New Roman"/>
                <a:ea typeface="Times New Roman"/>
                <a:cs typeface="Times New Roman"/>
                <a:sym typeface="Times New Roman"/>
              </a:rPr>
              <a:t> captures only the files changed since the last incremental backup. This means the next time an incremental backup is done, the file is skipped unless it has been modified again. </a:t>
            </a:r>
            <a:r>
              <a:rPr lang="en" sz="1400" b="1" dirty="0">
                <a:solidFill>
                  <a:schemeClr val="dk1"/>
                </a:solidFill>
                <a:latin typeface="Times New Roman"/>
                <a:ea typeface="Times New Roman"/>
                <a:cs typeface="Times New Roman"/>
                <a:sym typeface="Times New Roman"/>
              </a:rPr>
              <a:t>This backup option ensures your backup is up to date and saves both time and storage space.</a:t>
            </a:r>
          </a:p>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A </a:t>
            </a:r>
            <a:r>
              <a:rPr lang="en" sz="1400" b="1" dirty="0">
                <a:solidFill>
                  <a:schemeClr val="dk1"/>
                </a:solidFill>
                <a:latin typeface="Times New Roman"/>
                <a:ea typeface="Times New Roman"/>
                <a:cs typeface="Times New Roman"/>
                <a:sym typeface="Times New Roman"/>
              </a:rPr>
              <a:t>differential backup </a:t>
            </a:r>
            <a:r>
              <a:rPr lang="en" sz="1400" dirty="0">
                <a:solidFill>
                  <a:schemeClr val="dk1"/>
                </a:solidFill>
                <a:latin typeface="Times New Roman"/>
                <a:ea typeface="Times New Roman"/>
                <a:cs typeface="Times New Roman"/>
                <a:sym typeface="Times New Roman"/>
              </a:rPr>
              <a:t>captures only the files that have changed since the last full backup. It will continue to backup files that have changed or added since the last full backup. </a:t>
            </a:r>
            <a:r>
              <a:rPr lang="en" sz="1400" b="1" dirty="0">
                <a:solidFill>
                  <a:schemeClr val="dk1"/>
                </a:solidFill>
                <a:latin typeface="Times New Roman"/>
                <a:ea typeface="Times New Roman"/>
                <a:cs typeface="Times New Roman"/>
                <a:sym typeface="Times New Roman"/>
              </a:rPr>
              <a:t>This requires more storage space, but ensures a smoother, easier, and more reliable restore.</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 </a:t>
            </a:r>
          </a:p>
          <a:p>
            <a:pPr marL="0" lvl="0" indent="0">
              <a:spcBef>
                <a:spcPts val="0"/>
              </a:spcBef>
              <a:buNone/>
            </a:pPr>
            <a:endParaRPr sz="12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Customer Satisfaction Survery</a:t>
            </a:r>
          </a:p>
        </p:txBody>
      </p:sp>
      <p:sp>
        <p:nvSpPr>
          <p:cNvPr id="150" name="Shape 150"/>
          <p:cNvSpPr txBox="1">
            <a:spLocks noGrp="1"/>
          </p:cNvSpPr>
          <p:nvPr>
            <p:ph type="body" idx="1"/>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We want to know what you think! Please provide feedback on your experience and help us improve our service.</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On a scale of 1 - 5 (1 = low, 5 = high) please rate the following.</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Please use NA for any question that is not applicable</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availability of help desk staff/ability to reach them in a timely manner</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speed in which your question or incident was resolved</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timeliness of updates regarding the status of your issue</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quality of service you received</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friendliness of the analyst(s) that assisted you</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overall service you received?</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 </a:t>
            </a:r>
          </a:p>
          <a:p>
            <a:pPr marL="0" lvl="0" indent="0" rtl="0">
              <a:lnSpc>
                <a:spcPct val="150000"/>
              </a:lnSpc>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Customer Satisfaction Survery (Cont’d)</a:t>
            </a:r>
          </a:p>
        </p:txBody>
      </p:sp>
      <p:sp>
        <p:nvSpPr>
          <p:cNvPr id="156" name="Shape 156"/>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Do you have any extra comments, suggestions, or concerns?</a:t>
            </a:r>
          </a:p>
          <a:p>
            <a:pPr marL="0" lvl="0" indent="-69850" rtl="0">
              <a:lnSpc>
                <a:spcPct val="150000"/>
              </a:lnSpc>
              <a:spcBef>
                <a:spcPts val="0"/>
              </a:spcBef>
              <a:spcAft>
                <a:spcPts val="0"/>
              </a:spcAft>
              <a:buClr>
                <a:schemeClr val="dk1"/>
              </a:buClr>
              <a:buSzPts val="1100"/>
              <a:buFont typeface="Arial"/>
              <a:buNone/>
            </a:pPr>
            <a:r>
              <a:rPr lang="en" sz="1200" dirty="0" smtClean="0">
                <a:solidFill>
                  <a:schemeClr val="dk1"/>
                </a:solidFill>
                <a:latin typeface="Times New Roman"/>
                <a:ea typeface="Times New Roman"/>
                <a:cs typeface="Times New Roman"/>
                <a:sym typeface="Times New Roman"/>
              </a:rPr>
              <a:t>__________________________________________________________________________________________________________________________________________________________________________________________________________________________</a:t>
            </a:r>
          </a:p>
          <a:p>
            <a:pPr marL="0" lvl="0" indent="-69850" rtl="0">
              <a:lnSpc>
                <a:spcPct val="150000"/>
              </a:lnSpc>
              <a:spcBef>
                <a:spcPts val="0"/>
              </a:spcBef>
              <a:spcAft>
                <a:spcPts val="0"/>
              </a:spcAft>
              <a:buClr>
                <a:schemeClr val="dk1"/>
              </a:buClr>
              <a:buSzPts val="1100"/>
              <a:buFont typeface="Arial"/>
              <a:buNone/>
            </a:pPr>
            <a:endParaRPr lang="en" sz="1200" dirty="0" smtClean="0">
              <a:solidFill>
                <a:schemeClr val="dk1"/>
              </a:solidFill>
              <a:latin typeface="Times New Roman"/>
              <a:ea typeface="Times New Roman"/>
              <a:cs typeface="Times New Roman"/>
              <a:sym typeface="Times New Roman"/>
            </a:endParaRPr>
          </a:p>
          <a:p>
            <a:pPr marL="0" lvl="0" indent="-69850" rtl="0">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If you would like to be contacted again by a manager, please provide an email or phone number. (Optional)</a:t>
            </a:r>
          </a:p>
          <a:p>
            <a:pPr marL="0" lvl="0" indent="-69850">
              <a:spcBef>
                <a:spcPts val="0"/>
              </a:spcBef>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 </a:t>
            </a:r>
          </a:p>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Email </a:t>
            </a:r>
            <a:r>
              <a:rPr lang="en" sz="1200" dirty="0" smtClean="0">
                <a:solidFill>
                  <a:schemeClr val="dk1"/>
                </a:solidFill>
                <a:latin typeface="Times New Roman"/>
                <a:ea typeface="Times New Roman"/>
                <a:cs typeface="Times New Roman"/>
                <a:sym typeface="Times New Roman"/>
              </a:rPr>
              <a:t>________________________________________________________________________</a:t>
            </a:r>
          </a:p>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Phone number </a:t>
            </a:r>
            <a:r>
              <a:rPr lang="en" sz="1200" dirty="0" smtClean="0">
                <a:solidFill>
                  <a:schemeClr val="dk1"/>
                </a:solidFill>
                <a:latin typeface="Times New Roman"/>
                <a:ea typeface="Times New Roman"/>
                <a:cs typeface="Times New Roman"/>
                <a:sym typeface="Times New Roman"/>
              </a:rPr>
              <a:t>________________________________________________________________</a:t>
            </a:r>
          </a:p>
          <a:p>
            <a:pPr marL="0" lvl="0" indent="-69850" rtl="0">
              <a:spcBef>
                <a:spcPts val="0"/>
              </a:spcBef>
              <a:spcAft>
                <a:spcPts val="0"/>
              </a:spcAft>
              <a:buClr>
                <a:schemeClr val="dk1"/>
              </a:buClr>
              <a:buSzPts val="1100"/>
              <a:buFont typeface="Arial"/>
              <a:buNone/>
            </a:pPr>
            <a:r>
              <a:rPr lang="en" sz="1100" b="1" dirty="0" smtClean="0">
                <a:solidFill>
                  <a:schemeClr val="dk1"/>
                </a:solidFill>
              </a:rPr>
              <a:t> </a:t>
            </a:r>
          </a:p>
          <a:p>
            <a:pPr marL="0" lvl="0" indent="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wrap="square" lIns="91425" tIns="91425" rIns="91425" bIns="91425" anchor="t" anchorCtr="0">
            <a:noAutofit/>
          </a:bodyPr>
          <a:lstStyle/>
          <a:p>
            <a:pPr marL="1371600" lvl="0" indent="457200">
              <a:spcBef>
                <a:spcPts val="0"/>
              </a:spcBef>
              <a:buNone/>
            </a:pPr>
            <a:r>
              <a:rPr lang="en">
                <a:latin typeface="Times New Roman"/>
                <a:ea typeface="Times New Roman"/>
                <a:cs typeface="Times New Roman"/>
                <a:sym typeface="Times New Roman"/>
              </a:rPr>
              <a:t>Help Desk Terminology</a:t>
            </a:r>
          </a:p>
        </p:txBody>
      </p:sp>
      <p:sp>
        <p:nvSpPr>
          <p:cNvPr id="162" name="Shape 162"/>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163" name="Shape 163"/>
          <p:cNvPicPr preferRelativeResize="0"/>
          <p:nvPr/>
        </p:nvPicPr>
        <p:blipFill>
          <a:blip r:embed="rId3">
            <a:alphaModFix/>
          </a:blip>
          <a:stretch>
            <a:fillRect/>
          </a:stretch>
        </p:blipFill>
        <p:spPr>
          <a:xfrm>
            <a:off x="52075" y="1048900"/>
            <a:ext cx="4856500" cy="3623526"/>
          </a:xfrm>
          <a:prstGeom prst="rect">
            <a:avLst/>
          </a:prstGeom>
          <a:noFill/>
          <a:ln>
            <a:noFill/>
          </a:ln>
        </p:spPr>
      </p:pic>
      <p:pic>
        <p:nvPicPr>
          <p:cNvPr id="164" name="Shape 164"/>
          <p:cNvPicPr preferRelativeResize="0"/>
          <p:nvPr/>
        </p:nvPicPr>
        <p:blipFill>
          <a:blip r:embed="rId4">
            <a:alphaModFix/>
          </a:blip>
          <a:stretch>
            <a:fillRect/>
          </a:stretch>
        </p:blipFill>
        <p:spPr>
          <a:xfrm>
            <a:off x="4859100" y="1152475"/>
            <a:ext cx="4448050"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wrap="square" lIns="91425" tIns="91425" rIns="91425" bIns="91425" anchor="t" anchorCtr="0">
            <a:noAutofit/>
          </a:bodyPr>
          <a:lstStyle/>
          <a:p>
            <a:pPr marL="1371600" lvl="0" indent="457200">
              <a:spcBef>
                <a:spcPts val="0"/>
              </a:spcBef>
              <a:buNone/>
            </a:pPr>
            <a:r>
              <a:rPr lang="en">
                <a:latin typeface="Times New Roman"/>
                <a:ea typeface="Times New Roman"/>
                <a:cs typeface="Times New Roman"/>
                <a:sym typeface="Times New Roman"/>
              </a:rPr>
              <a:t>Mission Statement	</a:t>
            </a:r>
          </a:p>
        </p:txBody>
      </p:sp>
      <p:sp>
        <p:nvSpPr>
          <p:cNvPr id="64" name="Shape 64"/>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mission of the Iowa Western Community College (IWCC) Help Desk is to assist in upping our internal and external user communities by enabling our users through making Information Technology resources readily available and accessible. We achieve this by providing assistance with electronic devices such as but not limited to; Smartphones, Tablet PCs, Apple iOS, and Netbooks in a single point of contact for customer-focused, quality services and support.</a:t>
            </a:r>
          </a:p>
          <a:p>
            <a:pPr marL="0" lvl="0" indent="0">
              <a:spcBef>
                <a:spcPts val="0"/>
              </a:spcBef>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				Help Desk Goals</a:t>
            </a:r>
          </a:p>
        </p:txBody>
      </p:sp>
      <p:sp>
        <p:nvSpPr>
          <p:cNvPr id="70" name="Shape 70"/>
          <p:cNvSpPr txBox="1">
            <a:spLocks noGrp="1"/>
          </p:cNvSpPr>
          <p:nvPr>
            <p:ph type="body" idx="1"/>
          </p:nvPr>
        </p:nvSpPr>
        <p:spPr>
          <a:prstGeom prst="rect">
            <a:avLst/>
          </a:prstGeom>
        </p:spPr>
        <p:txBody>
          <a:bodyPr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42900"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Provide a timely and accurate statues </a:t>
            </a:r>
            <a:r>
              <a:rPr lang="en" dirty="0" smtClean="0">
                <a:solidFill>
                  <a:schemeClr val="dk1"/>
                </a:solidFill>
                <a:latin typeface="Times New Roman"/>
                <a:ea typeface="Times New Roman"/>
                <a:cs typeface="Times New Roman"/>
                <a:sym typeface="Times New Roman"/>
              </a:rPr>
              <a:t>update</a:t>
            </a:r>
          </a:p>
          <a:p>
            <a:pPr marL="457200" lvl="0" indent="-342900" rtl="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Inform customer on request status and </a:t>
            </a:r>
            <a:r>
              <a:rPr lang="en" dirty="0" smtClean="0">
                <a:solidFill>
                  <a:schemeClr val="dk1"/>
                </a:solidFill>
                <a:latin typeface="Times New Roman"/>
                <a:ea typeface="Times New Roman"/>
                <a:cs typeface="Times New Roman"/>
                <a:sym typeface="Times New Roman"/>
              </a:rPr>
              <a:t>progress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Deliver high quality </a:t>
            </a:r>
            <a:r>
              <a:rPr lang="en" dirty="0" smtClean="0">
                <a:solidFill>
                  <a:schemeClr val="dk1"/>
                </a:solidFill>
                <a:latin typeface="Times New Roman"/>
                <a:ea typeface="Times New Roman"/>
                <a:cs typeface="Times New Roman"/>
                <a:sym typeface="Times New Roman"/>
              </a:rPr>
              <a:t>service</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Monitor </a:t>
            </a:r>
            <a:r>
              <a:rPr lang="en" dirty="0" smtClean="0">
                <a:solidFill>
                  <a:schemeClr val="dk1"/>
                </a:solidFill>
                <a:latin typeface="Times New Roman"/>
                <a:ea typeface="Times New Roman"/>
                <a:cs typeface="Times New Roman"/>
                <a:sym typeface="Times New Roman"/>
              </a:rPr>
              <a:t>calls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Produce measurements and </a:t>
            </a:r>
            <a:r>
              <a:rPr lang="en" dirty="0" smtClean="0">
                <a:solidFill>
                  <a:schemeClr val="dk1"/>
                </a:solidFill>
                <a:latin typeface="Times New Roman"/>
                <a:ea typeface="Times New Roman"/>
                <a:cs typeface="Times New Roman"/>
                <a:sym typeface="Times New Roman"/>
              </a:rPr>
              <a:t>metrics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Ensuring users satisfaction </a:t>
            </a:r>
          </a:p>
          <a:p>
            <a:pPr marL="0" lvl="0" indent="0">
              <a:spcBef>
                <a:spcPts val="0"/>
              </a:spcBef>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dirty="0">
                <a:latin typeface="Times New Roman"/>
                <a:ea typeface="Times New Roman"/>
                <a:cs typeface="Times New Roman"/>
                <a:sym typeface="Times New Roman"/>
              </a:rPr>
              <a:t>Service Level Agreement (SLA)</a:t>
            </a:r>
          </a:p>
        </p:txBody>
      </p:sp>
      <p:sp>
        <p:nvSpPr>
          <p:cNvPr id="76" name="Shape 76"/>
          <p:cNvSpPr txBox="1">
            <a:spLocks noGrp="1"/>
          </p:cNvSpPr>
          <p:nvPr>
            <p:ph type="body" idx="1"/>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Availability- </a:t>
            </a:r>
            <a:r>
              <a:rPr lang="en" sz="1400" dirty="0">
                <a:solidFill>
                  <a:schemeClr val="dk1"/>
                </a:solidFill>
                <a:latin typeface="Times New Roman"/>
                <a:ea typeface="Times New Roman"/>
                <a:cs typeface="Times New Roman"/>
                <a:sym typeface="Times New Roman"/>
              </a:rPr>
              <a:t>Will be open on Monday through Friday 9am-5pm. Will be close on holidays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Tickets- </a:t>
            </a:r>
            <a:r>
              <a:rPr lang="en" sz="1400" dirty="0">
                <a:solidFill>
                  <a:schemeClr val="dk1"/>
                </a:solidFill>
                <a:latin typeface="Times New Roman"/>
                <a:ea typeface="Times New Roman"/>
                <a:cs typeface="Times New Roman"/>
                <a:sym typeface="Times New Roman"/>
              </a:rPr>
              <a:t> Reassigning ticket to a new agent if it’s past over due</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Contacts- </a:t>
            </a:r>
            <a:r>
              <a:rPr lang="en" sz="1400" dirty="0">
                <a:solidFill>
                  <a:schemeClr val="dk1"/>
                </a:solidFill>
                <a:latin typeface="Times New Roman"/>
                <a:ea typeface="Times New Roman"/>
                <a:cs typeface="Times New Roman"/>
                <a:sym typeface="Times New Roman"/>
              </a:rPr>
              <a:t>Will contact customers through e-mail, phone calls, and voice messages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Reliability- </a:t>
            </a:r>
            <a:r>
              <a:rPr lang="en" sz="1400" dirty="0">
                <a:solidFill>
                  <a:schemeClr val="dk1"/>
                </a:solidFill>
                <a:latin typeface="Times New Roman"/>
                <a:ea typeface="Times New Roman"/>
                <a:cs typeface="Times New Roman"/>
                <a:sym typeface="Times New Roman"/>
              </a:rPr>
              <a:t>Won’t be open on school breaks and holidays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Performance- </a:t>
            </a:r>
            <a:r>
              <a:rPr lang="en" sz="1400" dirty="0">
                <a:solidFill>
                  <a:schemeClr val="dk1"/>
                </a:solidFill>
                <a:latin typeface="Times New Roman"/>
                <a:ea typeface="Times New Roman"/>
                <a:cs typeface="Times New Roman"/>
                <a:sym typeface="Times New Roman"/>
              </a:rPr>
              <a:t>Will not keep customers waiting anymore then 2 minutes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Security- </a:t>
            </a:r>
            <a:r>
              <a:rPr lang="en" sz="1400" dirty="0">
                <a:solidFill>
                  <a:schemeClr val="dk1"/>
                </a:solidFill>
                <a:latin typeface="Times New Roman"/>
                <a:ea typeface="Times New Roman"/>
                <a:cs typeface="Times New Roman"/>
                <a:sym typeface="Times New Roman"/>
              </a:rPr>
              <a:t>Strong passwords will be used to access services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Charging- </a:t>
            </a:r>
            <a:r>
              <a:rPr lang="en" sz="1400" dirty="0">
                <a:solidFill>
                  <a:schemeClr val="dk1"/>
                </a:solidFill>
                <a:latin typeface="Times New Roman"/>
                <a:ea typeface="Times New Roman"/>
                <a:cs typeface="Times New Roman"/>
                <a:sym typeface="Times New Roman"/>
              </a:rPr>
              <a:t>Free for IWCC students. </a:t>
            </a:r>
          </a:p>
          <a:p>
            <a:pPr marL="0" lvl="0" indent="0">
              <a:spcBef>
                <a:spcPts val="0"/>
              </a:spcBef>
              <a:buNone/>
            </a:pPr>
            <a:endParaRPr sz="1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47200"/>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Email and Internet Usage Policy</a:t>
            </a:r>
          </a:p>
        </p:txBody>
      </p:sp>
      <p:sp>
        <p:nvSpPr>
          <p:cNvPr id="82" name="Shape 82"/>
          <p:cNvSpPr txBox="1">
            <a:spLocks noGrp="1"/>
          </p:cNvSpPr>
          <p:nvPr>
            <p:ph type="body" idx="1"/>
          </p:nvPr>
        </p:nvSpPr>
        <p:spPr>
          <a:xfrm>
            <a:off x="311700" y="819900"/>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200" dirty="0">
                <a:solidFill>
                  <a:srgbClr val="000000"/>
                </a:solidFill>
                <a:latin typeface="Times New Roman"/>
                <a:ea typeface="Times New Roman"/>
                <a:cs typeface="Times New Roman"/>
                <a:sym typeface="Times New Roman"/>
              </a:rPr>
              <a:t>Email and internet extensions are assigned to an employee’s computer for the </a:t>
            </a:r>
            <a:r>
              <a:rPr lang="en" sz="1200" b="1" dirty="0">
                <a:solidFill>
                  <a:srgbClr val="000000"/>
                </a:solidFill>
                <a:latin typeface="Times New Roman"/>
                <a:ea typeface="Times New Roman"/>
                <a:cs typeface="Times New Roman"/>
                <a:sym typeface="Times New Roman"/>
              </a:rPr>
              <a:t>sole purpose of conducting company business</a:t>
            </a:r>
            <a:r>
              <a:rPr lang="en" sz="1200" dirty="0">
                <a:solidFill>
                  <a:srgbClr val="000000"/>
                </a:solidFill>
                <a:latin typeface="Times New Roman"/>
                <a:ea typeface="Times New Roman"/>
                <a:cs typeface="Times New Roman"/>
                <a:sym typeface="Times New Roman"/>
              </a:rPr>
              <a:t>. Some assignments and responsibilities at the help desk require access to the internet and email. Only technicians that are appropriately authorized, for company purposes, may use the internet to access and download any needed, additional software</a:t>
            </a:r>
            <a:r>
              <a:rPr lang="en" sz="1200" dirty="0" smtClean="0">
                <a:solidFill>
                  <a:srgbClr val="000000"/>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dirty="0">
              <a:solidFill>
                <a:srgbClr val="000000"/>
              </a:solidFill>
              <a:latin typeface="Times New Roman"/>
              <a:ea typeface="Times New Roman"/>
              <a:cs typeface="Times New Roman"/>
              <a:sym typeface="Times New Roman"/>
            </a:endParaRPr>
          </a:p>
          <a:p>
            <a:pPr marL="0" lvl="0" indent="0">
              <a:spcBef>
                <a:spcPts val="0"/>
              </a:spcBef>
              <a:buNone/>
            </a:pPr>
            <a:r>
              <a:rPr lang="en" sz="1200" dirty="0">
                <a:solidFill>
                  <a:srgbClr val="000000"/>
                </a:solidFill>
                <a:latin typeface="Times New Roman"/>
                <a:ea typeface="Times New Roman"/>
                <a:cs typeface="Times New Roman"/>
                <a:sym typeface="Times New Roman"/>
              </a:rPr>
              <a:t> Email is also to be used for company/help desk business only</a:t>
            </a:r>
            <a:r>
              <a:rPr lang="en" sz="1200" b="1" dirty="0">
                <a:solidFill>
                  <a:srgbClr val="000000"/>
                </a:solidFill>
                <a:latin typeface="Times New Roman"/>
                <a:ea typeface="Times New Roman"/>
                <a:cs typeface="Times New Roman"/>
                <a:sym typeface="Times New Roman"/>
              </a:rPr>
              <a:t>. You are not to conduct any personal business using company computers or email. </a:t>
            </a:r>
            <a:r>
              <a:rPr lang="en" sz="1200" dirty="0">
                <a:solidFill>
                  <a:srgbClr val="000000"/>
                </a:solidFill>
                <a:latin typeface="Times New Roman"/>
                <a:ea typeface="Times New Roman"/>
                <a:cs typeface="Times New Roman"/>
                <a:sym typeface="Times New Roman"/>
              </a:rPr>
              <a:t>Non-business related emails waste company and employee time and attention.  </a:t>
            </a:r>
            <a:r>
              <a:rPr lang="en" sz="1200" b="1" dirty="0">
                <a:solidFill>
                  <a:srgbClr val="000000"/>
                </a:solidFill>
                <a:latin typeface="Times New Roman"/>
                <a:ea typeface="Times New Roman"/>
                <a:cs typeface="Times New Roman"/>
                <a:sym typeface="Times New Roman"/>
              </a:rPr>
              <a:t>Any email content that discriminates any protected classification including age, race, color, religion, sec, national origin, disability, genetic information, sexual preference and even weight is prohibited</a:t>
            </a:r>
            <a:r>
              <a:rPr lang="en" sz="1200" b="1" dirty="0" smtClean="0">
                <a:solidFill>
                  <a:srgbClr val="000000"/>
                </a:solidFill>
                <a:latin typeface="Times New Roman"/>
                <a:ea typeface="Times New Roman"/>
                <a:cs typeface="Times New Roman"/>
                <a:sym typeface="Times New Roman"/>
              </a:rPr>
              <a:t>.</a:t>
            </a:r>
          </a:p>
          <a:p>
            <a:pPr marL="0" lvl="0" indent="0">
              <a:spcBef>
                <a:spcPts val="0"/>
              </a:spcBef>
              <a:buNone/>
            </a:pPr>
            <a:endParaRPr lang="en" sz="1200" dirty="0">
              <a:solidFill>
                <a:srgbClr val="000000"/>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b="1" dirty="0">
                <a:solidFill>
                  <a:srgbClr val="000000"/>
                </a:solidFill>
                <a:latin typeface="Times New Roman"/>
                <a:ea typeface="Times New Roman"/>
                <a:cs typeface="Times New Roman"/>
                <a:sym typeface="Times New Roman"/>
              </a:rPr>
              <a:t>Keep in mind that the company owns any communication that is sent via email or otherwise stored on company equipment, such as computers, flash drives, or external hard drives.</a:t>
            </a:r>
            <a:r>
              <a:rPr lang="en" sz="1200" dirty="0">
                <a:solidFill>
                  <a:srgbClr val="000000"/>
                </a:solidFill>
                <a:latin typeface="Times New Roman"/>
                <a:ea typeface="Times New Roman"/>
                <a:cs typeface="Times New Roman"/>
                <a:sym typeface="Times New Roman"/>
              </a:rPr>
              <a:t> Management and other authorized staff have the right to access your email or material on your computer at any time. </a:t>
            </a:r>
            <a:r>
              <a:rPr lang="en" sz="1200" b="1" dirty="0">
                <a:solidFill>
                  <a:srgbClr val="000000"/>
                </a:solidFill>
                <a:latin typeface="Times New Roman"/>
                <a:ea typeface="Times New Roman"/>
                <a:cs typeface="Times New Roman"/>
                <a:sym typeface="Times New Roman"/>
              </a:rPr>
              <a:t>Please do not consider your electronic communication, storage, connection, or access to be private if it is created or stored on work systems and servers</a:t>
            </a:r>
            <a:r>
              <a:rPr lang="en" sz="1200" b="1" dirty="0" smtClean="0">
                <a:solidFill>
                  <a:srgbClr val="000000"/>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dirty="0">
              <a:solidFill>
                <a:srgbClr val="000000"/>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rgbClr val="000000"/>
                </a:solidFill>
                <a:latin typeface="Times New Roman"/>
                <a:ea typeface="Times New Roman"/>
                <a:cs typeface="Times New Roman"/>
                <a:sym typeface="Times New Roman"/>
              </a:rPr>
              <a:t>Internet use on company time using devices that are connected to the company network is authorized to conduct company business only. </a:t>
            </a:r>
            <a:r>
              <a:rPr lang="en" sz="1200" b="1" dirty="0">
                <a:solidFill>
                  <a:srgbClr val="000000"/>
                </a:solidFill>
                <a:latin typeface="Times New Roman"/>
                <a:ea typeface="Times New Roman"/>
                <a:cs typeface="Times New Roman"/>
                <a:sym typeface="Times New Roman"/>
              </a:rPr>
              <a:t>Internet use also creates the possibility of contamination in our system via viruses, malware, and spyware. For this reason, and to assure the use of work time appropriately for work, we ask technicians to limit internet use. </a:t>
            </a:r>
          </a:p>
          <a:p>
            <a:pPr marL="0" lvl="0" indent="0">
              <a:spcBef>
                <a:spcPts val="0"/>
              </a:spcBef>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dirty="0" smtClean="0">
                <a:latin typeface="Times New Roman"/>
                <a:ea typeface="Times New Roman"/>
                <a:cs typeface="Times New Roman"/>
                <a:sym typeface="Times New Roman"/>
              </a:rPr>
              <a:t>osTicket</a:t>
            </a:r>
            <a:endParaRPr lang="en" dirty="0">
              <a:latin typeface="Times New Roman"/>
              <a:ea typeface="Times New Roman"/>
              <a:cs typeface="Times New Roman"/>
              <a:sym typeface="Times New Roman"/>
            </a:endParaRPr>
          </a:p>
        </p:txBody>
      </p:sp>
      <p:sp>
        <p:nvSpPr>
          <p:cNvPr id="88" name="Shape 88"/>
          <p:cNvSpPr txBox="1">
            <a:spLocks noGrp="1"/>
          </p:cNvSpPr>
          <p:nvPr>
            <p:ph type="body" idx="1"/>
          </p:nvPr>
        </p:nvSpPr>
        <p:spPr>
          <a:xfrm>
            <a:off x="237525" y="1185875"/>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400" dirty="0">
                <a:solidFill>
                  <a:schemeClr val="dk1"/>
                </a:solidFill>
                <a:latin typeface="Times New Roman"/>
                <a:ea typeface="Times New Roman"/>
                <a:cs typeface="Times New Roman"/>
                <a:sym typeface="Times New Roman"/>
              </a:rPr>
              <a:t>osTicket is the ticket request system used for customers to request for services from the help desk. On the osTicket website, a technician can manage inquiries, messages, incoming tickets, the FAQ, and much more.</a:t>
            </a:r>
          </a:p>
          <a:p>
            <a:pPr marL="0" lvl="0" indent="0">
              <a:spcBef>
                <a:spcPts val="0"/>
              </a:spcBef>
              <a:buNone/>
            </a:pPr>
            <a:endParaRPr dirty="0"/>
          </a:p>
        </p:txBody>
      </p:sp>
      <p:pic>
        <p:nvPicPr>
          <p:cNvPr id="89" name="Shape 89"/>
          <p:cNvPicPr preferRelativeResize="0"/>
          <p:nvPr/>
        </p:nvPicPr>
        <p:blipFill>
          <a:blip r:embed="rId3">
            <a:alphaModFix/>
          </a:blip>
          <a:stretch>
            <a:fillRect/>
          </a:stretch>
        </p:blipFill>
        <p:spPr>
          <a:xfrm>
            <a:off x="554588" y="1958212"/>
            <a:ext cx="5539031" cy="29066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123550"/>
            <a:ext cx="8520600" cy="572700"/>
          </a:xfrm>
          <a:prstGeom prst="rect">
            <a:avLst/>
          </a:prstGeom>
        </p:spPr>
        <p:txBody>
          <a:bodyPr wrap="square" lIns="91425" tIns="91425" rIns="91425" bIns="91425" anchor="t" anchorCtr="0">
            <a:noAutofit/>
          </a:bodyPr>
          <a:lstStyle/>
          <a:p>
            <a:pPr marL="0" lvl="0" indent="0">
              <a:spcBef>
                <a:spcPts val="0"/>
              </a:spcBef>
              <a:buNone/>
            </a:pPr>
            <a:r>
              <a:rPr lang="en" dirty="0" smtClean="0">
                <a:latin typeface="Times New Roman"/>
                <a:ea typeface="Times New Roman"/>
                <a:cs typeface="Times New Roman"/>
                <a:sym typeface="Times New Roman"/>
              </a:rPr>
              <a:t>osTicket Content</a:t>
            </a:r>
            <a:endParaRPr lang="en" dirty="0">
              <a:latin typeface="Times New Roman"/>
              <a:ea typeface="Times New Roman"/>
              <a:cs typeface="Times New Roman"/>
              <a:sym typeface="Times New Roman"/>
            </a:endParaRPr>
          </a:p>
        </p:txBody>
      </p:sp>
      <p:sp>
        <p:nvSpPr>
          <p:cNvPr id="95" name="Shape 95"/>
          <p:cNvSpPr txBox="1">
            <a:spLocks noGrp="1"/>
          </p:cNvSpPr>
          <p:nvPr>
            <p:ph type="body" idx="1"/>
          </p:nvPr>
        </p:nvSpPr>
        <p:spPr>
          <a:xfrm>
            <a:off x="311700" y="75682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Accessing the </a:t>
            </a:r>
            <a:r>
              <a:rPr lang="en-US" sz="1400" dirty="0" err="1" smtClean="0">
                <a:solidFill>
                  <a:schemeClr val="dk1"/>
                </a:solidFill>
                <a:latin typeface="Times New Roman"/>
                <a:ea typeface="Times New Roman"/>
                <a:cs typeface="Times New Roman"/>
                <a:sym typeface="Times New Roman"/>
              </a:rPr>
              <a:t>osTicket</a:t>
            </a:r>
            <a:r>
              <a:rPr lang="en-US" sz="1400" dirty="0" smtClean="0">
                <a:solidFill>
                  <a:schemeClr val="dk1"/>
                </a:solidFill>
                <a:latin typeface="Times New Roman"/>
                <a:ea typeface="Times New Roman"/>
                <a:cs typeface="Times New Roman"/>
                <a:sym typeface="Times New Roman"/>
              </a:rPr>
              <a:t> site</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Opening a new ticket</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Ticket Management</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Tickets Front Page</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Ticket Thread</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Responding, Resolving, Closing</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Using the FAQ</a:t>
            </a:r>
          </a:p>
          <a:p>
            <a:pPr marL="0" lvl="0" indent="0">
              <a:lnSpc>
                <a:spcPct val="100000"/>
              </a:lnSpc>
              <a:spcBef>
                <a:spcPts val="0"/>
              </a:spcBef>
              <a:buNone/>
            </a:pPr>
            <a:endParaRPr lang="en-US" sz="1400" b="1"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Setting Up New Users</a:t>
            </a:r>
            <a:endParaRPr sz="1400" b="1"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solidFill>
                <a:schemeClr val="dk1"/>
              </a:solidFill>
              <a:latin typeface="Times New Roman"/>
              <a:ea typeface="Times New Roman"/>
              <a:cs typeface="Times New Roman"/>
              <a:sym typeface="Times New Roman"/>
            </a:endParaRPr>
          </a:p>
          <a:p>
            <a:pPr marL="0" lvl="0" indent="-69850">
              <a:lnSpc>
                <a:spcPct val="100000"/>
              </a:lnSpc>
              <a:spcBef>
                <a:spcPts val="0"/>
              </a:spcBef>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17876" y="789754"/>
            <a:ext cx="2575338" cy="3140656"/>
          </a:xfrm>
          <a:prstGeom prst="rect">
            <a:avLst/>
          </a:prstGeom>
        </p:spPr>
        <p:txBody>
          <a:bodyPr wrap="square" lIns="91425" tIns="91425" rIns="91425" bIns="91425" anchor="t" anchorCtr="0">
            <a:noAutofit/>
          </a:bodyPr>
          <a:lstStyle/>
          <a:p>
            <a:pPr marL="0" lvl="0" indent="0" algn="ctr">
              <a:spcBef>
                <a:spcPts val="0"/>
              </a:spcBef>
              <a:buNone/>
            </a:pPr>
            <a:r>
              <a:rPr lang="en" dirty="0">
                <a:latin typeface="Times New Roman"/>
                <a:ea typeface="Times New Roman"/>
                <a:cs typeface="Times New Roman"/>
                <a:sym typeface="Times New Roman"/>
              </a:rPr>
              <a:t>Ticket Creation Information Process Map</a:t>
            </a:r>
          </a:p>
        </p:txBody>
      </p:sp>
      <p:sp>
        <p:nvSpPr>
          <p:cNvPr id="101" name="Shape 101"/>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
              <a:t> </a:t>
            </a:r>
          </a:p>
        </p:txBody>
      </p:sp>
      <p:pic>
        <p:nvPicPr>
          <p:cNvPr id="102" name="Shape 102"/>
          <p:cNvPicPr preferRelativeResize="0"/>
          <p:nvPr/>
        </p:nvPicPr>
        <p:blipFill>
          <a:blip r:embed="rId3">
            <a:alphaModFix/>
          </a:blip>
          <a:stretch>
            <a:fillRect/>
          </a:stretch>
        </p:blipFill>
        <p:spPr>
          <a:xfrm>
            <a:off x="4572000" y="144422"/>
            <a:ext cx="4379628" cy="4787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Ticket Assignment Policy</a:t>
            </a:r>
          </a:p>
        </p:txBody>
      </p:sp>
      <p:sp>
        <p:nvSpPr>
          <p:cNvPr id="138" name="Shape 138"/>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400" dirty="0">
                <a:solidFill>
                  <a:schemeClr val="dk1"/>
                </a:solidFill>
                <a:latin typeface="Times New Roman"/>
                <a:ea typeface="Times New Roman"/>
                <a:cs typeface="Times New Roman"/>
                <a:sym typeface="Times New Roman"/>
              </a:rPr>
              <a:t>As tickets are made, the must be assigned to a technician in order to be resolved and closed.</a:t>
            </a:r>
            <a:r>
              <a:rPr lang="en" sz="1400" b="1" dirty="0">
                <a:solidFill>
                  <a:schemeClr val="dk1"/>
                </a:solidFill>
                <a:latin typeface="Times New Roman"/>
                <a:ea typeface="Times New Roman"/>
                <a:cs typeface="Times New Roman"/>
                <a:sym typeface="Times New Roman"/>
              </a:rPr>
              <a:t> But what technicians will take what tickets? This may also be a matter of which technician is trained in what areas</a:t>
            </a:r>
            <a:r>
              <a:rPr lang="en" sz="1400" dirty="0">
                <a:solidFill>
                  <a:schemeClr val="dk1"/>
                </a:solidFill>
                <a:latin typeface="Times New Roman"/>
                <a:ea typeface="Times New Roman"/>
                <a:cs typeface="Times New Roman"/>
                <a:sym typeface="Times New Roman"/>
              </a:rPr>
              <a:t>, otherwise known as specialists. One technician may know more about hardware problems than others, hence, they would receive a hardware issue ticket</a:t>
            </a:r>
            <a:r>
              <a:rPr lang="en" sz="1400" dirty="0" smtClean="0">
                <a:solidFill>
                  <a:schemeClr val="dk1"/>
                </a:solidFill>
                <a:latin typeface="Times New Roman"/>
                <a:ea typeface="Times New Roman"/>
                <a:cs typeface="Times New Roman"/>
                <a:sym typeface="Times New Roman"/>
              </a:rPr>
              <a:t>.</a:t>
            </a:r>
          </a:p>
          <a:p>
            <a:pPr marL="0" lvl="0" indent="-69850" rtl="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rtl="0">
              <a:spcBef>
                <a:spcPts val="0"/>
              </a:spcBef>
              <a:buClr>
                <a:schemeClr val="dk1"/>
              </a:buClr>
              <a:buSzPts val="1100"/>
              <a:buFont typeface="Arial"/>
              <a:buNone/>
            </a:pPr>
            <a:r>
              <a:rPr lang="en" sz="1400" dirty="0">
                <a:solidFill>
                  <a:schemeClr val="dk1"/>
                </a:solidFill>
                <a:latin typeface="Times New Roman"/>
                <a:ea typeface="Times New Roman"/>
                <a:cs typeface="Times New Roman"/>
                <a:sym typeface="Times New Roman"/>
              </a:rPr>
              <a:t>As we do not have an automatic ticket assignment process available, </a:t>
            </a:r>
            <a:r>
              <a:rPr lang="en" sz="1400" b="1" dirty="0">
                <a:solidFill>
                  <a:schemeClr val="dk1"/>
                </a:solidFill>
                <a:latin typeface="Times New Roman"/>
                <a:ea typeface="Times New Roman"/>
                <a:cs typeface="Times New Roman"/>
                <a:sym typeface="Times New Roman"/>
              </a:rPr>
              <a:t>the ticket should be submitted without assignment and allow all agents to provide input and decide ticket assignment</a:t>
            </a:r>
            <a:r>
              <a:rPr lang="en" sz="1400" dirty="0">
                <a:solidFill>
                  <a:schemeClr val="dk1"/>
                </a:solidFill>
                <a:latin typeface="Times New Roman"/>
                <a:ea typeface="Times New Roman"/>
                <a:cs typeface="Times New Roman"/>
                <a:sym typeface="Times New Roman"/>
              </a:rPr>
              <a:t>. It will also allow the technician with better knowledge about a certain topic to claim the ticket rather than have it automatically assigned to another technician that may not know as much</a:t>
            </a:r>
            <a:r>
              <a:rPr lang="en" sz="1400" dirty="0" smtClean="0">
                <a:solidFill>
                  <a:schemeClr val="dk1"/>
                </a:solidFill>
                <a:latin typeface="Times New Roman"/>
                <a:ea typeface="Times New Roman"/>
                <a:cs typeface="Times New Roman"/>
                <a:sym typeface="Times New Roman"/>
              </a:rPr>
              <a:t>.</a:t>
            </a:r>
          </a:p>
          <a:p>
            <a:pPr marL="0" lvl="0" indent="-69850" rtl="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rtl="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This method requires all analysts to be alert to when a ticket comes in as to not dissatisfy the customer. Tickets should be monitored by a supervisor to assure they are being claimed by technicians in a timely manner. </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TM03457491[[fn=Metropolitan]]</Template>
  <TotalTime>2</TotalTime>
  <Words>1200</Words>
  <Application>Microsoft Office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Times New Roman</vt:lpstr>
      <vt:lpstr>Metropolitan</vt:lpstr>
      <vt:lpstr>PowerPoint Presentation</vt:lpstr>
      <vt:lpstr>Mission Statement </vt:lpstr>
      <vt:lpstr>    Help Desk Goals</vt:lpstr>
      <vt:lpstr>Service Level Agreement (SLA)</vt:lpstr>
      <vt:lpstr>Email and Internet Usage Policy</vt:lpstr>
      <vt:lpstr>osTicket</vt:lpstr>
      <vt:lpstr>osTicket Content</vt:lpstr>
      <vt:lpstr>Ticket Creation Information Process Map</vt:lpstr>
      <vt:lpstr>Ticket Assignment Policy</vt:lpstr>
      <vt:lpstr>Backup Policy</vt:lpstr>
      <vt:lpstr>Customer Satisfaction Survery</vt:lpstr>
      <vt:lpstr>Customer Satisfaction Survery (Cont’d)</vt:lpstr>
      <vt:lpstr>Help Desk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Becerra, Evelyn</dc:creator>
  <cp:lastModifiedBy>Becerra, Evelyn</cp:lastModifiedBy>
  <cp:revision>3</cp:revision>
  <dcterms:modified xsi:type="dcterms:W3CDTF">2017-12-14T15:21:36Z</dcterms:modified>
</cp:coreProperties>
</file>