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9" r:id="rId5"/>
    <p:sldId id="297" r:id="rId6"/>
    <p:sldId id="286" r:id="rId7"/>
    <p:sldId id="263" r:id="rId8"/>
    <p:sldId id="261" r:id="rId9"/>
    <p:sldId id="285" r:id="rId10"/>
    <p:sldId id="265" r:id="rId11"/>
    <p:sldId id="298" r:id="rId12"/>
    <p:sldId id="262" r:id="rId13"/>
    <p:sldId id="280" r:id="rId14"/>
    <p:sldId id="29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7887" autoAdjust="0"/>
  </p:normalViewPr>
  <p:slideViewPr>
    <p:cSldViewPr snapToGrid="0" showGuides="1">
      <p:cViewPr varScale="1">
        <p:scale>
          <a:sx n="95" d="100"/>
          <a:sy n="95" d="100"/>
        </p:scale>
        <p:origin x="21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575" y="2725615"/>
            <a:ext cx="10991088" cy="3657600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Agile Development</a:t>
            </a:r>
          </a:p>
        </p:txBody>
      </p:sp>
      <p:pic>
        <p:nvPicPr>
          <p:cNvPr id="7" name="Picture 6" descr="A hand reaching out to a screen&#10;&#10;AI-generated content may be incorrect.">
            <a:extLst>
              <a:ext uri="{FF2B5EF4-FFF2-40B4-BE49-F238E27FC236}">
                <a16:creationId xmlns:a16="http://schemas.microsoft.com/office/drawing/2014/main" id="{28D1718A-2431-6FD0-73D4-6A830266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37120"/>
            <a:ext cx="4961037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558" y="2441448"/>
            <a:ext cx="10038304" cy="35753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Development for SNHU Travel project would be much different using a Waterfall development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Revisiting requirements after development begins would be time consuming and disruptive.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detox travel options later would involve redesigning the entire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Late-stage changes would lead to reworking code, increasing the introduction of bugs.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Incorporating the detox travel focus would require revising test cases and schedules, potentially delaying deployment.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7927-B144-4A3E-FCA4-47BB5EF5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Or Agile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E4D23-900D-2B3A-3796-3C88C023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ED6CDE-F390-9D79-8CC0-26B91F6772A8}"/>
              </a:ext>
            </a:extLst>
          </p:cNvPr>
          <p:cNvSpPr txBox="1">
            <a:spLocks/>
          </p:cNvSpPr>
          <p:nvPr/>
        </p:nvSpPr>
        <p:spPr>
          <a:xfrm>
            <a:off x="1859414" y="1568391"/>
            <a:ext cx="4236586" cy="3218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When to choose Waterfall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Fixed scope and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Minimal stakeholder involvement.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Predictable timelines.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D6CC6A-0495-60BE-1C67-53A15EC6362E}"/>
              </a:ext>
            </a:extLst>
          </p:cNvPr>
          <p:cNvSpPr txBox="1">
            <a:spLocks/>
          </p:cNvSpPr>
          <p:nvPr/>
        </p:nvSpPr>
        <p:spPr>
          <a:xfrm>
            <a:off x="6217920" y="1819656"/>
            <a:ext cx="4236586" cy="32186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When to choose Agile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Dynamic, evolving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 for regular feedback and adaptability.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Stakeholder collaboration and involvement.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FDE0EC-A3C0-F314-4492-14F46B7A4B5B}"/>
              </a:ext>
            </a:extLst>
          </p:cNvPr>
          <p:cNvSpPr txBox="1">
            <a:spLocks/>
          </p:cNvSpPr>
          <p:nvPr/>
        </p:nvSpPr>
        <p:spPr>
          <a:xfrm>
            <a:off x="1981334" y="4693859"/>
            <a:ext cx="8473172" cy="11915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Agile offers greater flexibility and client satisfaction for projects like SNHU Travel but requires careful scope management.</a:t>
            </a:r>
          </a:p>
        </p:txBody>
      </p:sp>
    </p:spTree>
    <p:extLst>
      <p:ext uri="{BB962C8B-B14F-4D97-AF65-F5344CB8AC3E}">
        <p14:creationId xmlns:p14="http://schemas.microsoft.com/office/powerpoint/2010/main" val="106879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856" y="3110546"/>
            <a:ext cx="6556248" cy="2743200"/>
          </a:xfrm>
          <a:noFill/>
        </p:spPr>
        <p:txBody>
          <a:bodyPr vert="horz" lIns="91440" tIns="45720" rIns="91440" bIns="45720" rtlCol="0" anchor="t" anchorCtr="0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i="1" dirty="0"/>
              <a:t>Cobb, C.G. (2015). The Project Manager’s Guide to Mastering Agile: Principles and Practices for an Adaptive Approach. Wiley.</a:t>
            </a:r>
          </a:p>
          <a:p>
            <a:endParaRPr lang="en-US" sz="13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i="1" dirty="0" err="1"/>
              <a:t>Kalso</a:t>
            </a:r>
            <a:r>
              <a:rPr lang="en-US" sz="1300" i="1" dirty="0"/>
              <a:t>, R. (2024). Waterfall model. Salem Press Encyclopedia of Science. https://research.ebsco.com/c/ix3dnl/viewer/html/nim35u45ir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i="1" dirty="0" err="1"/>
              <a:t>Trunkett</a:t>
            </a:r>
            <a:r>
              <a:rPr lang="en-US" sz="1300" i="1" dirty="0"/>
              <a:t>, o. (2020). SDLC Methodologies: From </a:t>
            </a:r>
            <a:r>
              <a:rPr lang="en-US" sz="1300" i="1" dirty="0" err="1"/>
              <a:t>WaterFAll</a:t>
            </a:r>
            <a:r>
              <a:rPr lang="en-US" sz="1300" i="1" dirty="0"/>
              <a:t> to agile. https://www.virtasant.com/blog/sdlc-methodologies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i="1" dirty="0"/>
              <a:t>Crăciun, A.-C., Matei, I.-A., Florian, S.-G., Tudose, C., &amp; </a:t>
            </a:r>
            <a:r>
              <a:rPr lang="en-US" sz="1300" i="1" dirty="0" err="1"/>
              <a:t>Boiangiu</a:t>
            </a:r>
            <a:r>
              <a:rPr lang="en-US" sz="1300" i="1" dirty="0"/>
              <a:t>, C.-A. (2024). Productivity in a Waterfall Versus Agile Development Team. Journal of Information Systems &amp; Operations Management, 18(2), 51–67. https://research.ebsco.com/c/ix3dnl/viewer/pdf/x544oebqqn</a:t>
            </a: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  <a:noFill/>
        </p:spPr>
        <p:txBody>
          <a:bodyPr>
            <a:noAutofit/>
          </a:bodyPr>
          <a:lstStyle/>
          <a:p>
            <a:r>
              <a:rPr lang="en-US" dirty="0"/>
              <a:t>Scrum Agile Team Roles</a:t>
            </a:r>
          </a:p>
          <a:p>
            <a:r>
              <a:rPr lang="en-US" dirty="0"/>
              <a:t>Phases in Agile</a:t>
            </a:r>
          </a:p>
          <a:p>
            <a:r>
              <a:rPr lang="en-US" dirty="0"/>
              <a:t>Waterfall Model</a:t>
            </a:r>
          </a:p>
          <a:p>
            <a:r>
              <a:rPr lang="en-US" dirty="0"/>
              <a:t>Choosing Waterfall or Agile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855" y="2286000"/>
            <a:ext cx="10460736" cy="1143000"/>
          </a:xfrm>
          <a:noFill/>
        </p:spPr>
        <p:txBody>
          <a:bodyPr>
            <a:noAutofit/>
          </a:bodyPr>
          <a:lstStyle/>
          <a:p>
            <a:r>
              <a:rPr lang="en-US" dirty="0"/>
              <a:t>Scrum Agile Team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4890DB-33AA-D7A6-8353-F52477D27E02}"/>
              </a:ext>
            </a:extLst>
          </p:cNvPr>
          <p:cNvSpPr txBox="1">
            <a:spLocks/>
          </p:cNvSpPr>
          <p:nvPr/>
        </p:nvSpPr>
        <p:spPr>
          <a:xfrm>
            <a:off x="230074" y="1952244"/>
            <a:ext cx="4050792" cy="295351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cap="all" baseline="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Main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Product owner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Scrum master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testers</a:t>
            </a: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2CF641-1191-AFBB-7E84-8E8F5CC1984D}"/>
              </a:ext>
            </a:extLst>
          </p:cNvPr>
          <p:cNvSpPr txBox="1">
            <a:spLocks/>
          </p:cNvSpPr>
          <p:nvPr/>
        </p:nvSpPr>
        <p:spPr>
          <a:xfrm>
            <a:off x="535912" y="1843387"/>
            <a:ext cx="5560088" cy="321868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Organizes Scrum events to help team stay on track.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mentor, guides the team in applying and understanding agile values and principles.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Ensures effective backlog refinement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Facilitates transparency and strengthens team dynamics.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49C1D1-F335-7214-6D31-A83D28B16EC8}"/>
              </a:ext>
            </a:extLst>
          </p:cNvPr>
          <p:cNvSpPr txBox="1">
            <a:spLocks/>
          </p:cNvSpPr>
          <p:nvPr/>
        </p:nvSpPr>
        <p:spPr>
          <a:xfrm>
            <a:off x="6096000" y="1819656"/>
            <a:ext cx="5560088" cy="321868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sz="2000" dirty="0"/>
              <a:t>ligns the development effort with client’s interests.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Manages the Product backlog.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Regularly interacts with clients, end users, and stakeholders.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Ensures each increment of work delivers the highest possible value to the customer.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A1B8F6-8520-2811-763B-AFB430A3BEAB}"/>
              </a:ext>
            </a:extLst>
          </p:cNvPr>
          <p:cNvSpPr txBox="1">
            <a:spLocks/>
          </p:cNvSpPr>
          <p:nvPr/>
        </p:nvSpPr>
        <p:spPr>
          <a:xfrm>
            <a:off x="535912" y="117022"/>
            <a:ext cx="1046073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Scrum Master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FA356C-CFA6-5D7F-C3F9-6BBB65595B19}"/>
              </a:ext>
            </a:extLst>
          </p:cNvPr>
          <p:cNvSpPr txBox="1">
            <a:spLocks/>
          </p:cNvSpPr>
          <p:nvPr/>
        </p:nvSpPr>
        <p:spPr>
          <a:xfrm>
            <a:off x="6096000" y="117022"/>
            <a:ext cx="1046073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cap="none" baseline="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Product Owner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68403"/>
            <a:ext cx="5560088" cy="3218688"/>
          </a:xfrm>
          <a:noFill/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Collaborates with the team to create test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Conducts tests to ensure the system behaves as expected.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closely with Developers to understand the code and confirms with the Product Owner that the acceptance criteria is met.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regression testing to ensure existing functionalities are not affected by new features.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716EA84-B4D7-7340-7CE9-90A1D9CFA347}"/>
              </a:ext>
            </a:extLst>
          </p:cNvPr>
          <p:cNvSpPr txBox="1">
            <a:spLocks/>
          </p:cNvSpPr>
          <p:nvPr/>
        </p:nvSpPr>
        <p:spPr>
          <a:xfrm>
            <a:off x="516250" y="-90435"/>
            <a:ext cx="1046073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Developer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558C65-5323-9126-04F3-7984CB632428}"/>
              </a:ext>
            </a:extLst>
          </p:cNvPr>
          <p:cNvSpPr txBox="1">
            <a:spLocks/>
          </p:cNvSpPr>
          <p:nvPr/>
        </p:nvSpPr>
        <p:spPr>
          <a:xfrm>
            <a:off x="7329033" y="-90435"/>
            <a:ext cx="10460736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DD6A9B-DAC9-D8EA-711E-34E9FA48A90A}"/>
              </a:ext>
            </a:extLst>
          </p:cNvPr>
          <p:cNvSpPr txBox="1">
            <a:spLocks/>
          </p:cNvSpPr>
          <p:nvPr/>
        </p:nvSpPr>
        <p:spPr>
          <a:xfrm>
            <a:off x="186530" y="1268403"/>
            <a:ext cx="5560088" cy="321868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clean and efficient code while adhering to industry best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Collaborates with Product Owner to understand new requirements and with Testers to identify and resolve bugs.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performance and maintainability by refactoring and optimizing existing code.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7116" y="27432"/>
            <a:ext cx="8101484" cy="3566160"/>
          </a:xfrm>
          <a:noFill/>
        </p:spPr>
        <p:txBody>
          <a:bodyPr>
            <a:noAutofit/>
          </a:bodyPr>
          <a:lstStyle/>
          <a:p>
            <a:r>
              <a:rPr lang="en-US" dirty="0"/>
              <a:t>Phases of SDLC in Agile</a:t>
            </a:r>
          </a:p>
        </p:txBody>
      </p:sp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Phases of SDLC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Stories are defined in collaboration with stakeholders.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Sprint Planning sessions set goals and allocate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Development, testing, and incremental delivery occur simultaneously.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Continuous feedback during daily Standups and Retrospectives.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working product is delivered at the end of each Sprint.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8E4067-DB55-89ED-22E6-CD918427C097}"/>
              </a:ext>
            </a:extLst>
          </p:cNvPr>
          <p:cNvSpPr txBox="1">
            <a:spLocks/>
          </p:cNvSpPr>
          <p:nvPr/>
        </p:nvSpPr>
        <p:spPr>
          <a:xfrm>
            <a:off x="1078992" y="2276856"/>
            <a:ext cx="2496312" cy="309067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SDLC PHASES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Concept &amp; Initiation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Monitoring &amp; Feedback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4564-6106-80A0-B2C1-36C9C34BB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417064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37" y="2457354"/>
            <a:ext cx="9981363" cy="357530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Sequential, linear, and documentation heavy.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Inflexibility to change and high late-stage issue discovery.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Traditional development model with distinct goals for each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Phases:</a:t>
            </a:r>
          </a:p>
          <a:p>
            <a:r>
              <a:rPr lang="en-US" dirty="0"/>
              <a:t>Requirements             Design            Development            Testing            Maintenance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FC7C8878-40DE-95FD-5CA3-33F51A7A3D31}"/>
              </a:ext>
            </a:extLst>
          </p:cNvPr>
          <p:cNvSpPr/>
          <p:nvPr/>
        </p:nvSpPr>
        <p:spPr>
          <a:xfrm>
            <a:off x="3907838" y="4502399"/>
            <a:ext cx="542611" cy="23342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076F27D6-DC7C-DDC2-0475-25EC7ABD0264}"/>
              </a:ext>
            </a:extLst>
          </p:cNvPr>
          <p:cNvSpPr/>
          <p:nvPr/>
        </p:nvSpPr>
        <p:spPr>
          <a:xfrm>
            <a:off x="5323182" y="4502399"/>
            <a:ext cx="542611" cy="23342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9E47A0CF-0754-6D7F-A8E6-3E272F9E30C7}"/>
              </a:ext>
            </a:extLst>
          </p:cNvPr>
          <p:cNvSpPr/>
          <p:nvPr/>
        </p:nvSpPr>
        <p:spPr>
          <a:xfrm>
            <a:off x="7450150" y="4502399"/>
            <a:ext cx="542611" cy="23342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03ED6334-F0DC-B910-2809-34AAFD7D33F0}"/>
              </a:ext>
            </a:extLst>
          </p:cNvPr>
          <p:cNvSpPr/>
          <p:nvPr/>
        </p:nvSpPr>
        <p:spPr>
          <a:xfrm>
            <a:off x="8833301" y="4499267"/>
            <a:ext cx="542611" cy="23342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138</TotalTime>
  <Words>606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Custom</vt:lpstr>
      <vt:lpstr>Agile Development</vt:lpstr>
      <vt:lpstr>Agenda</vt:lpstr>
      <vt:lpstr>Scrum Agile Team</vt:lpstr>
      <vt:lpstr>PowerPoint Presentation</vt:lpstr>
      <vt:lpstr>PowerPoint Presentation</vt:lpstr>
      <vt:lpstr>Phases of SDLC in Agile</vt:lpstr>
      <vt:lpstr>Phases of SDLC in Agile</vt:lpstr>
      <vt:lpstr>Waterfall Model</vt:lpstr>
      <vt:lpstr>Waterfall Model</vt:lpstr>
      <vt:lpstr>Waterfall Model</vt:lpstr>
      <vt:lpstr>Waterfall Or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Bechdel, Tracy</dc:creator>
  <cp:lastModifiedBy>Bechdel, Tracy</cp:lastModifiedBy>
  <cp:revision>3</cp:revision>
  <dcterms:created xsi:type="dcterms:W3CDTF">2025-04-20T23:05:57Z</dcterms:created>
  <dcterms:modified xsi:type="dcterms:W3CDTF">2025-04-21T01:24:14Z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