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aleway"/>
      <p:regular r:id="rId59"/>
      <p:bold r:id="rId60"/>
      <p:italic r:id="rId61"/>
      <p:boldItalic r:id="rId62"/>
    </p:embeddedFont>
    <p:embeddedFont>
      <p:font typeface="Lat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boldItalic.fntdata"/><Relationship Id="rId61" Type="http://schemas.openxmlformats.org/officeDocument/2006/relationships/font" Target="fonts/Raleway-italic.fntdata"/><Relationship Id="rId20" Type="http://schemas.openxmlformats.org/officeDocument/2006/relationships/slide" Target="slides/slide15.xml"/><Relationship Id="rId64" Type="http://schemas.openxmlformats.org/officeDocument/2006/relationships/font" Target="fonts/Lato-bold.fntdata"/><Relationship Id="rId63" Type="http://schemas.openxmlformats.org/officeDocument/2006/relationships/font" Target="fonts/Lato-regular.fntdata"/><Relationship Id="rId22" Type="http://schemas.openxmlformats.org/officeDocument/2006/relationships/slide" Target="slides/slide17.xml"/><Relationship Id="rId66" Type="http://schemas.openxmlformats.org/officeDocument/2006/relationships/font" Target="fonts/Lato-boldItalic.fntdata"/><Relationship Id="rId21" Type="http://schemas.openxmlformats.org/officeDocument/2006/relationships/slide" Target="slides/slide16.xml"/><Relationship Id="rId65"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aleway-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e55737eb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e55737eb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e55737eb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e55737eb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e55737eb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e55737eb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e62de7f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e62de7f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e55737e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e55737eb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e55737eb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e55737eb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e55737eb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e55737eb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e55737eb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e55737eb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e55737eb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e55737eb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e55737eb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e55737eb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e55737e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e55737e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e55737eb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e55737eb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e50fc48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e50fc48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e50fc48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e50fc48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e50fc48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e50fc48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e50fc48e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e50fc48e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50fc48e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e50fc48e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e50fc48e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e50fc48e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e50fc48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e50fc48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e50fc48e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e50fc48e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e62de7f0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e62de7f0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e55737eb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e55737eb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e62de7f0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e62de7f0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e62de7f0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e62de7f0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e62de7f0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e62de7f0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e62de7f0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e62de7f0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e62de7f0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e62de7f0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e62de7f0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e62de7f0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e62de7f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e62de7f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1e62de7f0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1e62de7f0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e62de7f0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e62de7f0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e62de7f0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e62de7f0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e55737e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e55737e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e68cde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e68cde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e68cdee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e68cdee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e68cdee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e68cdee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e68cdee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e68cdee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e68cdee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e68cdeed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e68cdee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e68cdee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e68cdeed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e68cdeed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e68cdeed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e68cdeed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e68cdeed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e68cdeed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e68cdee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e68cdee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e55737e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e55737e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e68cdeed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e68cdeed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1e68cdeed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1e68cdeed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e68cdeed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e68cdeed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1e68cdeed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1e68cdeed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e55737e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e55737e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e55737eb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e55737eb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e55737eb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e55737eb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e55737eb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e55737eb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mongodb.com/manual/tutorial/install-mongodb-on-windows/" TargetMode="External"/><Relationship Id="rId4" Type="http://schemas.openxmlformats.org/officeDocument/2006/relationships/hyperlink" Target="https://docs.mongodb.com/manual/tutorial/install-mongodb-on-os-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4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MongoDB</a:t>
            </a:r>
            <a:endParaRPr/>
          </a:p>
        </p:txBody>
      </p:sp>
      <p:sp>
        <p:nvSpPr>
          <p:cNvPr id="87" name="Google Shape;87;p13"/>
          <p:cNvSpPr txBox="1"/>
          <p:nvPr>
            <p:ph idx="1" type="subTitle"/>
          </p:nvPr>
        </p:nvSpPr>
        <p:spPr>
          <a:xfrm>
            <a:off x="6662377" y="3172900"/>
            <a:ext cx="17553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22 march 2022 by Bechir Brahem</a:t>
            </a:r>
            <a:endParaRPr/>
          </a:p>
        </p:txBody>
      </p:sp>
      <p:pic>
        <p:nvPicPr>
          <p:cNvPr id="88" name="Google Shape;88;p13"/>
          <p:cNvPicPr preferRelativeResize="0"/>
          <p:nvPr/>
        </p:nvPicPr>
        <p:blipFill>
          <a:blip r:embed="rId3">
            <a:alphaModFix/>
          </a:blip>
          <a:stretch>
            <a:fillRect/>
          </a:stretch>
        </p:blipFill>
        <p:spPr>
          <a:xfrm>
            <a:off x="729450" y="2562438"/>
            <a:ext cx="3524250" cy="1762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RDBMS</a:t>
            </a:r>
            <a:endParaRPr/>
          </a:p>
        </p:txBody>
      </p:sp>
      <p:sp>
        <p:nvSpPr>
          <p:cNvPr id="150" name="Google Shape;150;p22"/>
          <p:cNvSpPr txBox="1"/>
          <p:nvPr>
            <p:ph idx="1" type="body"/>
          </p:nvPr>
        </p:nvSpPr>
        <p:spPr>
          <a:xfrm>
            <a:off x="729450" y="1853850"/>
            <a:ext cx="7688700" cy="1104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u="sng">
                <a:solidFill>
                  <a:srgbClr val="000000"/>
                </a:solidFill>
                <a:latin typeface="Arial"/>
                <a:ea typeface="Arial"/>
                <a:cs typeface="Arial"/>
                <a:sym typeface="Arial"/>
              </a:rPr>
              <a:t>RDBMS Are Not Designed To Handle Change</a:t>
            </a:r>
            <a:endParaRPr b="1" u="sng">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Querying data with JOIN can be very slow</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Scaling is very difficult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Database design is very limited</a:t>
            </a:r>
            <a:endParaRPr>
              <a:solidFill>
                <a:srgbClr val="000000"/>
              </a:solidFill>
              <a:latin typeface="Arial"/>
              <a:ea typeface="Arial"/>
              <a:cs typeface="Arial"/>
              <a:sym typeface="Arial"/>
            </a:endParaRPr>
          </a:p>
        </p:txBody>
      </p:sp>
      <p:sp>
        <p:nvSpPr>
          <p:cNvPr id="151" name="Google Shape;151;p22"/>
          <p:cNvSpPr txBox="1"/>
          <p:nvPr>
            <p:ph type="title"/>
          </p:nvPr>
        </p:nvSpPr>
        <p:spPr>
          <a:xfrm>
            <a:off x="729450" y="3080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a:t>
            </a:r>
            <a:r>
              <a:rPr lang="en"/>
              <a:t> RDBMS</a:t>
            </a:r>
            <a:endParaRPr/>
          </a:p>
        </p:txBody>
      </p:sp>
      <p:sp>
        <p:nvSpPr>
          <p:cNvPr id="152" name="Google Shape;152;p22"/>
          <p:cNvSpPr txBox="1"/>
          <p:nvPr/>
        </p:nvSpPr>
        <p:spPr>
          <a:xfrm>
            <a:off x="729450" y="3615825"/>
            <a:ext cx="7110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Have been around for decades: have a big community and are very stable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a:t>
            </a:r>
            <a:r>
              <a:rPr lang="en">
                <a:latin typeface="Lato"/>
                <a:ea typeface="Lato"/>
                <a:cs typeface="Lato"/>
                <a:sym typeface="Lato"/>
              </a:rPr>
              <a:t>t is </a:t>
            </a:r>
            <a:r>
              <a:rPr lang="en">
                <a:latin typeface="Lato"/>
                <a:ea typeface="Lato"/>
                <a:cs typeface="Lato"/>
                <a:sym typeface="Lato"/>
              </a:rPr>
              <a:t>cheaper to provision RDBMS databases on the cloud</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High consistency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High security</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properties</a:t>
            </a:r>
            <a:endParaRPr/>
          </a:p>
        </p:txBody>
      </p:sp>
      <p:sp>
        <p:nvSpPr>
          <p:cNvPr id="158" name="Google Shape;158;p23"/>
          <p:cNvSpPr txBox="1"/>
          <p:nvPr>
            <p:ph idx="1" type="body"/>
          </p:nvPr>
        </p:nvSpPr>
        <p:spPr>
          <a:xfrm>
            <a:off x="729450" y="2316250"/>
            <a:ext cx="7688700" cy="2698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358">
                <a:solidFill>
                  <a:srgbClr val="000000"/>
                </a:solidFill>
                <a:latin typeface="Arial"/>
                <a:ea typeface="Arial"/>
                <a:cs typeface="Arial"/>
                <a:sym typeface="Arial"/>
              </a:rPr>
              <a:t>Atomicity	</a:t>
            </a:r>
            <a:r>
              <a:rPr lang="en" sz="1100">
                <a:solidFill>
                  <a:srgbClr val="000000"/>
                </a:solidFill>
                <a:latin typeface="Arial"/>
                <a:ea typeface="Arial"/>
                <a:cs typeface="Arial"/>
                <a:sym typeface="Arial"/>
              </a:rPr>
              <a:t> means that you guarantee that either all of the transaction succeeds or none of it does. You don’t get part </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of it succeeding and part of it not. If one part of the transaction fails, the whole transaction fails. With atomicity, it’s either “all or nothing”.</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
                <a:solidFill>
                  <a:srgbClr val="000000"/>
                </a:solidFill>
                <a:latin typeface="Arial"/>
                <a:ea typeface="Arial"/>
                <a:cs typeface="Arial"/>
                <a:sym typeface="Arial"/>
              </a:rPr>
              <a:t>Consistency   </a:t>
            </a:r>
            <a:r>
              <a:rPr lang="en" sz="1100">
                <a:solidFill>
                  <a:srgbClr val="000000"/>
                </a:solidFill>
                <a:latin typeface="Arial"/>
                <a:ea typeface="Arial"/>
                <a:cs typeface="Arial"/>
                <a:sym typeface="Arial"/>
              </a:rPr>
              <a:t>This ensures that you guarantee that all data will be consistent. All data will be valid according to all defined rules, including any constraints, cascades, and triggers that have been applied on the database.</a:t>
            </a:r>
            <a:br>
              <a:rPr lang="en" sz="1100">
                <a:solidFill>
                  <a:srgbClr val="000000"/>
                </a:solidFill>
                <a:latin typeface="Arial"/>
                <a:ea typeface="Arial"/>
                <a:cs typeface="Arial"/>
                <a:sym typeface="Arial"/>
              </a:rPr>
            </a:br>
            <a:br>
              <a:rPr lang="en" sz="1100">
                <a:solidFill>
                  <a:srgbClr val="000000"/>
                </a:solidFill>
                <a:latin typeface="Arial"/>
                <a:ea typeface="Arial"/>
                <a:cs typeface="Arial"/>
                <a:sym typeface="Arial"/>
              </a:rPr>
            </a:br>
            <a:r>
              <a:rPr b="1" lang="en">
                <a:solidFill>
                  <a:srgbClr val="000000"/>
                </a:solidFill>
                <a:latin typeface="Arial"/>
                <a:ea typeface="Arial"/>
                <a:cs typeface="Arial"/>
                <a:sym typeface="Arial"/>
              </a:rPr>
              <a:t>Isolation   </a:t>
            </a:r>
            <a:r>
              <a:rPr lang="en" sz="1100">
                <a:solidFill>
                  <a:srgbClr val="000000"/>
                </a:solidFill>
                <a:latin typeface="Arial"/>
                <a:ea typeface="Arial"/>
                <a:cs typeface="Arial"/>
                <a:sym typeface="Arial"/>
              </a:rPr>
              <a:t>Guarantees that all transactions will occur in isolation. No transaction will be affected by any other transaction. So a transaction cannot read data from any other transaction that has not yet completed.</a:t>
            </a:r>
            <a:br>
              <a:rPr lang="en" sz="1100">
                <a:solidFill>
                  <a:srgbClr val="000000"/>
                </a:solidFill>
                <a:latin typeface="Arial"/>
                <a:ea typeface="Arial"/>
                <a:cs typeface="Arial"/>
                <a:sym typeface="Arial"/>
              </a:rPr>
            </a:br>
            <a:br>
              <a:rPr lang="en" sz="1100">
                <a:solidFill>
                  <a:srgbClr val="000000"/>
                </a:solidFill>
                <a:latin typeface="Arial"/>
                <a:ea typeface="Arial"/>
                <a:cs typeface="Arial"/>
                <a:sym typeface="Arial"/>
              </a:rPr>
            </a:br>
            <a:r>
              <a:rPr b="1" lang="en">
                <a:solidFill>
                  <a:srgbClr val="000000"/>
                </a:solidFill>
                <a:latin typeface="Arial"/>
                <a:ea typeface="Arial"/>
                <a:cs typeface="Arial"/>
                <a:sym typeface="Arial"/>
              </a:rPr>
              <a:t>Durability   </a:t>
            </a:r>
            <a:r>
              <a:rPr lang="en" sz="1100">
                <a:solidFill>
                  <a:srgbClr val="000000"/>
                </a:solidFill>
                <a:latin typeface="Arial"/>
                <a:ea typeface="Arial"/>
                <a:cs typeface="Arial"/>
                <a:sym typeface="Arial"/>
              </a:rPr>
              <a:t>means that, once a transaction is committed, it will remain in the system – even if there’s a system crash immediately following the transaction. Any changes from the transaction must be stored permanently. If the system tells the user that the transaction has succeeded, the transaction must have, in fact, succeeded.</a:t>
            </a:r>
            <a:endParaRPr/>
          </a:p>
        </p:txBody>
      </p:sp>
      <p:sp>
        <p:nvSpPr>
          <p:cNvPr id="159" name="Google Shape;159;p23"/>
          <p:cNvSpPr txBox="1"/>
          <p:nvPr>
            <p:ph type="title"/>
          </p:nvPr>
        </p:nvSpPr>
        <p:spPr>
          <a:xfrm>
            <a:off x="727650" y="1781038"/>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ACID principles</a:t>
            </a:r>
            <a:endParaRPr sz="204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729450" y="1318650"/>
            <a:ext cx="3212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Vertical Scalability</a:t>
            </a:r>
            <a:endParaRPr/>
          </a:p>
        </p:txBody>
      </p:sp>
      <p:pic>
        <p:nvPicPr>
          <p:cNvPr id="165" name="Google Shape;165;p24"/>
          <p:cNvPicPr preferRelativeResize="0"/>
          <p:nvPr/>
        </p:nvPicPr>
        <p:blipFill>
          <a:blip r:embed="rId3">
            <a:alphaModFix/>
          </a:blip>
          <a:stretch>
            <a:fillRect/>
          </a:stretch>
        </p:blipFill>
        <p:spPr>
          <a:xfrm>
            <a:off x="623275" y="2984075"/>
            <a:ext cx="2953575" cy="1660725"/>
          </a:xfrm>
          <a:prstGeom prst="rect">
            <a:avLst/>
          </a:prstGeom>
          <a:noFill/>
          <a:ln>
            <a:noFill/>
          </a:ln>
        </p:spPr>
      </p:pic>
      <p:sp>
        <p:nvSpPr>
          <p:cNvPr id="166" name="Google Shape;166;p24"/>
          <p:cNvSpPr txBox="1"/>
          <p:nvPr/>
        </p:nvSpPr>
        <p:spPr>
          <a:xfrm>
            <a:off x="771100" y="1925388"/>
            <a:ext cx="3000000" cy="79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100"/>
              <a:t>Scaling vertically (scaling up) means adding more resources such as CPU,RAM… to the instance</a:t>
            </a:r>
            <a:endParaRPr sz="1100"/>
          </a:p>
        </p:txBody>
      </p:sp>
      <p:sp>
        <p:nvSpPr>
          <p:cNvPr id="167" name="Google Shape;167;p24"/>
          <p:cNvSpPr txBox="1"/>
          <p:nvPr>
            <p:ph type="title"/>
          </p:nvPr>
        </p:nvSpPr>
        <p:spPr>
          <a:xfrm>
            <a:off x="5131150" y="1318650"/>
            <a:ext cx="3288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Horizontal </a:t>
            </a:r>
            <a:r>
              <a:rPr lang="en"/>
              <a:t>Scalability</a:t>
            </a:r>
            <a:endParaRPr/>
          </a:p>
        </p:txBody>
      </p:sp>
      <p:sp>
        <p:nvSpPr>
          <p:cNvPr id="168" name="Google Shape;168;p24"/>
          <p:cNvSpPr txBox="1"/>
          <p:nvPr/>
        </p:nvSpPr>
        <p:spPr>
          <a:xfrm>
            <a:off x="5207250" y="1925400"/>
            <a:ext cx="3000000" cy="93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100"/>
              <a:t>Scaling horizontally (or scaling out) means adding more computer instances and distributing tasks across these different instances</a:t>
            </a:r>
            <a:endParaRPr sz="1100"/>
          </a:p>
        </p:txBody>
      </p:sp>
      <p:pic>
        <p:nvPicPr>
          <p:cNvPr id="169" name="Google Shape;169;p24"/>
          <p:cNvPicPr preferRelativeResize="0"/>
          <p:nvPr/>
        </p:nvPicPr>
        <p:blipFill>
          <a:blip r:embed="rId4">
            <a:alphaModFix/>
          </a:blip>
          <a:stretch>
            <a:fillRect/>
          </a:stretch>
        </p:blipFill>
        <p:spPr>
          <a:xfrm>
            <a:off x="4873600" y="3342950"/>
            <a:ext cx="3883550" cy="94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727650" y="1441200"/>
            <a:ext cx="7688700" cy="32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vertically is easier to do and to maintain. Because it does not add any complexity to the existing architecture. But at some point we can no longer scale vertically because there is no existing cpu that can handle that workload. Or it becomes very expensive to buy the latest cpu,ram,ssd components.</a:t>
            </a:r>
            <a:endParaRPr/>
          </a:p>
          <a:p>
            <a:pPr indent="0" lvl="0" marL="0" rtl="0" algn="l">
              <a:spcBef>
                <a:spcPts val="1200"/>
              </a:spcBef>
              <a:spcAft>
                <a:spcPts val="0"/>
              </a:spcAft>
              <a:buNone/>
            </a:pPr>
            <a:r>
              <a:rPr lang="en"/>
              <a:t>Example: on average</a:t>
            </a:r>
            <a:endParaRPr/>
          </a:p>
          <a:p>
            <a:pPr indent="-311150" lvl="0" marL="457200" rtl="0" algn="l">
              <a:spcBef>
                <a:spcPts val="1200"/>
              </a:spcBef>
              <a:spcAft>
                <a:spcPts val="0"/>
              </a:spcAft>
              <a:buSzPts val="1300"/>
              <a:buChar char="-"/>
            </a:pPr>
            <a:r>
              <a:rPr lang="en"/>
              <a:t>Buying 8GB GPU is around 200$ to 500$</a:t>
            </a:r>
            <a:endParaRPr/>
          </a:p>
          <a:p>
            <a:pPr indent="-311150" lvl="0" marL="457200" rtl="0" algn="l">
              <a:spcBef>
                <a:spcPts val="0"/>
              </a:spcBef>
              <a:spcAft>
                <a:spcPts val="0"/>
              </a:spcAft>
              <a:buSzPts val="1300"/>
              <a:buChar char="-"/>
            </a:pPr>
            <a:r>
              <a:rPr lang="en"/>
              <a:t>Buying 16GB GPU is around 1200$ to 1700$</a:t>
            </a:r>
            <a:endParaRPr/>
          </a:p>
          <a:p>
            <a:pPr indent="0" lvl="0" marL="0" rtl="0" algn="l">
              <a:spcBef>
                <a:spcPts val="1200"/>
              </a:spcBef>
              <a:spcAft>
                <a:spcPts val="0"/>
              </a:spcAft>
              <a:buNone/>
            </a:pPr>
            <a:r>
              <a:rPr lang="en"/>
              <a:t>Not only price is the limit but sometimes there </a:t>
            </a:r>
            <a:r>
              <a:rPr lang="en"/>
              <a:t>doesn't</a:t>
            </a:r>
            <a:r>
              <a:rPr lang="en"/>
              <a:t> exist 64 GB GPU </a:t>
            </a:r>
            <a:endParaRPr/>
          </a:p>
          <a:p>
            <a:pPr indent="0" lvl="0" marL="0" rtl="0" algn="l">
              <a:spcBef>
                <a:spcPts val="1200"/>
              </a:spcBef>
              <a:spcAft>
                <a:spcPts val="1200"/>
              </a:spcAft>
              <a:buNone/>
            </a:pPr>
            <a:r>
              <a:rPr lang="en"/>
              <a:t>The solution is to distribute the work across many different computers: </a:t>
            </a:r>
            <a:r>
              <a:rPr b="1" lang="en"/>
              <a:t>scaling horizontally</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NoSQL?</a:t>
            </a:r>
            <a:endParaRPr/>
          </a:p>
        </p:txBody>
      </p:sp>
      <p:sp>
        <p:nvSpPr>
          <p:cNvPr id="180" name="Google Shape;18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NoSQL are databases that don’t use SQL and are not relational databases. These databases are used generally to focus on speed, scalability, and availability and dropping strict consistency rules.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These databases are very popular and are used heavily in big data applications, web application, social networks, financial services… and they have very varied specifications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databases</a:t>
            </a:r>
            <a:endParaRPr/>
          </a:p>
        </p:txBody>
      </p:sp>
      <p:sp>
        <p:nvSpPr>
          <p:cNvPr id="186" name="Google Shape;186;p27"/>
          <p:cNvSpPr txBox="1"/>
          <p:nvPr/>
        </p:nvSpPr>
        <p:spPr>
          <a:xfrm>
            <a:off x="879900" y="2067400"/>
            <a:ext cx="5823000" cy="264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Lato"/>
                <a:ea typeface="Lato"/>
                <a:cs typeface="Lato"/>
                <a:sym typeface="Lato"/>
              </a:rPr>
              <a:t>Must use SQL</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RDBMS: mysql, postgresql… </a:t>
            </a:r>
            <a:endParaRPr sz="1600">
              <a:latin typeface="Lato"/>
              <a:ea typeface="Lato"/>
              <a:cs typeface="Lato"/>
              <a:sym typeface="Lato"/>
            </a:endParaRPr>
          </a:p>
          <a:p>
            <a:pPr indent="0" lvl="0" marL="0" rtl="0" algn="l">
              <a:lnSpc>
                <a:spcPct val="150000"/>
              </a:lnSpc>
              <a:spcBef>
                <a:spcPts val="0"/>
              </a:spcBef>
              <a:spcAft>
                <a:spcPts val="0"/>
              </a:spcAft>
              <a:buNone/>
            </a:pPr>
            <a:r>
              <a:rPr lang="en" sz="1600">
                <a:latin typeface="Lato"/>
                <a:ea typeface="Lato"/>
                <a:cs typeface="Lato"/>
                <a:sym typeface="Lato"/>
              </a:rPr>
              <a:t>NoSQL</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Key value store: redis, dynamoDB(AWS)...</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Columnar database: cassandra, hbase…</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Document database: mongodb…</a:t>
            </a:r>
            <a:endParaRPr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lang="en" sz="1600">
                <a:latin typeface="Lato"/>
                <a:ea typeface="Lato"/>
                <a:cs typeface="Lato"/>
                <a:sym typeface="Lato"/>
              </a:rPr>
              <a:t>Time Series database: influxdb…</a:t>
            </a:r>
            <a:endParaRPr sz="16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 Introducing MongoDB</a:t>
            </a:r>
            <a:endParaRPr/>
          </a:p>
        </p:txBody>
      </p:sp>
      <p:pic>
        <p:nvPicPr>
          <p:cNvPr id="192" name="Google Shape;192;p28"/>
          <p:cNvPicPr preferRelativeResize="0"/>
          <p:nvPr/>
        </p:nvPicPr>
        <p:blipFill>
          <a:blip r:embed="rId3">
            <a:alphaModFix/>
          </a:blip>
          <a:stretch>
            <a:fillRect/>
          </a:stretch>
        </p:blipFill>
        <p:spPr>
          <a:xfrm>
            <a:off x="6420200" y="918975"/>
            <a:ext cx="1997650" cy="1997650"/>
          </a:xfrm>
          <a:prstGeom prst="rect">
            <a:avLst/>
          </a:prstGeom>
          <a:noFill/>
          <a:ln>
            <a:noFill/>
          </a:ln>
          <a:effectLst>
            <a:outerShdw blurRad="57150" rotWithShape="0" algn="bl" dir="5400000" dist="19050">
              <a:srgbClr val="000000">
                <a:alpha val="50000"/>
              </a:srgbClr>
            </a:outerShdw>
            <a:reflection blurRad="0" dir="5400000" dist="38100" endA="0" endPos="84000" fadeDir="5400012" kx="0" rotWithShape="0" algn="bl" stA="26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mongoDB</a:t>
            </a:r>
            <a:endParaRPr/>
          </a:p>
        </p:txBody>
      </p:sp>
      <p:sp>
        <p:nvSpPr>
          <p:cNvPr id="198" name="Google Shape;198;p29"/>
          <p:cNvSpPr txBox="1"/>
          <p:nvPr>
            <p:ph idx="1" type="body"/>
          </p:nvPr>
        </p:nvSpPr>
        <p:spPr>
          <a:xfrm>
            <a:off x="729450" y="2078875"/>
            <a:ext cx="7688700" cy="21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MongoDB is an open-source document database built for horizontal scalability that uses a flexible schema for storing data. Founded in 2007, MongoDB has a worldwide following in the developer community.</a:t>
            </a:r>
            <a:endParaRPr sz="1500"/>
          </a:p>
          <a:p>
            <a:pPr indent="0" lvl="0" marL="0" rtl="0" algn="l">
              <a:spcBef>
                <a:spcPts val="1200"/>
              </a:spcBef>
              <a:spcAft>
                <a:spcPts val="1200"/>
              </a:spcAft>
              <a:buNone/>
            </a:pPr>
            <a:r>
              <a:rPr lang="en" sz="1500">
                <a:latin typeface="Arial"/>
                <a:ea typeface="Arial"/>
                <a:cs typeface="Arial"/>
                <a:sym typeface="Arial"/>
              </a:rPr>
              <a:t>mongodB is very prominent for its ease of use, performance, and especially scalability.</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idx="1" type="subTitle"/>
          </p:nvPr>
        </p:nvSpPr>
        <p:spPr>
          <a:xfrm>
            <a:off x="739275" y="1402350"/>
            <a:ext cx="3300900" cy="284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935"/>
              <a:buNone/>
            </a:pPr>
            <a:r>
              <a:rPr lang="en" sz="1335">
                <a:latin typeface="Arial"/>
                <a:ea typeface="Arial"/>
                <a:cs typeface="Arial"/>
                <a:sym typeface="Arial"/>
              </a:rPr>
              <a:t>Instead of storing data in tables of rows or columns like SQL databases, each record in a MongoDB database is stored as a document in a collection.</a:t>
            </a:r>
            <a:endParaRPr sz="1335">
              <a:latin typeface="Arial"/>
              <a:ea typeface="Arial"/>
              <a:cs typeface="Arial"/>
              <a:sym typeface="Arial"/>
            </a:endParaRPr>
          </a:p>
          <a:p>
            <a:pPr indent="0" lvl="0" marL="0" rtl="0" algn="l">
              <a:lnSpc>
                <a:spcPct val="150000"/>
              </a:lnSpc>
              <a:spcBef>
                <a:spcPts val="0"/>
              </a:spcBef>
              <a:spcAft>
                <a:spcPts val="0"/>
              </a:spcAft>
              <a:buSzPts val="935"/>
              <a:buNone/>
            </a:pPr>
            <a:r>
              <a:rPr lang="en" sz="1335">
                <a:latin typeface="Arial"/>
                <a:ea typeface="Arial"/>
                <a:cs typeface="Arial"/>
                <a:sym typeface="Arial"/>
              </a:rPr>
              <a:t>A document is represented in JSON format.</a:t>
            </a:r>
            <a:endParaRPr sz="1335">
              <a:latin typeface="Arial"/>
              <a:ea typeface="Arial"/>
              <a:cs typeface="Arial"/>
              <a:sym typeface="Arial"/>
            </a:endParaRPr>
          </a:p>
          <a:p>
            <a:pPr indent="0" lvl="0" marL="0" rtl="0" algn="l">
              <a:lnSpc>
                <a:spcPct val="150000"/>
              </a:lnSpc>
              <a:spcBef>
                <a:spcPts val="0"/>
              </a:spcBef>
              <a:spcAft>
                <a:spcPts val="0"/>
              </a:spcAft>
              <a:buSzPts val="935"/>
              <a:buNone/>
            </a:pPr>
            <a:r>
              <a:rPr lang="en" sz="1335">
                <a:latin typeface="Arial"/>
                <a:ea typeface="Arial"/>
                <a:cs typeface="Arial"/>
                <a:sym typeface="Arial"/>
              </a:rPr>
              <a:t>A document can contain arrays, subdocuments, arrays of subdocuments…</a:t>
            </a:r>
            <a:endParaRPr sz="1335">
              <a:latin typeface="Arial"/>
              <a:ea typeface="Arial"/>
              <a:cs typeface="Arial"/>
              <a:sym typeface="Arial"/>
            </a:endParaRPr>
          </a:p>
        </p:txBody>
      </p:sp>
      <p:pic>
        <p:nvPicPr>
          <p:cNvPr id="204" name="Google Shape;204;p30"/>
          <p:cNvPicPr preferRelativeResize="0"/>
          <p:nvPr/>
        </p:nvPicPr>
        <p:blipFill>
          <a:blip r:embed="rId3">
            <a:alphaModFix/>
          </a:blip>
          <a:stretch>
            <a:fillRect/>
          </a:stretch>
        </p:blipFill>
        <p:spPr>
          <a:xfrm>
            <a:off x="4836725" y="1225550"/>
            <a:ext cx="3861525" cy="3201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 to choose MongoDB</a:t>
            </a:r>
            <a:endParaRPr/>
          </a:p>
        </p:txBody>
      </p:sp>
      <p:sp>
        <p:nvSpPr>
          <p:cNvPr id="210" name="Google Shape;21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Flexibility: mongodb is very flexible. It does not have a strict schema. Documents have subdocuments and arrays. This makes </a:t>
            </a:r>
            <a:r>
              <a:rPr lang="en"/>
              <a:t>developing</a:t>
            </a:r>
            <a:r>
              <a:rPr lang="en"/>
              <a:t> projects in mongodb easier as it requires less planning and shortens the time to market</a:t>
            </a:r>
            <a:endParaRPr/>
          </a:p>
          <a:p>
            <a:pPr indent="-311150" lvl="0" marL="457200" rtl="0" algn="l">
              <a:spcBef>
                <a:spcPts val="0"/>
              </a:spcBef>
              <a:spcAft>
                <a:spcPts val="0"/>
              </a:spcAft>
              <a:buSzPts val="1300"/>
              <a:buAutoNum type="arabicPeriod"/>
            </a:pPr>
            <a:r>
              <a:rPr lang="en"/>
              <a:t>Highly scalable</a:t>
            </a:r>
            <a:endParaRPr/>
          </a:p>
          <a:p>
            <a:pPr indent="-311150" lvl="0" marL="457200" rtl="0" algn="l">
              <a:spcBef>
                <a:spcPts val="0"/>
              </a:spcBef>
              <a:spcAft>
                <a:spcPts val="0"/>
              </a:spcAft>
              <a:buSzPts val="1300"/>
              <a:buAutoNum type="arabicPeriod"/>
            </a:pPr>
            <a:r>
              <a:rPr lang="en"/>
              <a:t>High availability</a:t>
            </a:r>
            <a:endParaRPr/>
          </a:p>
          <a:p>
            <a:pPr indent="-311150" lvl="0" marL="457200" rtl="0" algn="l">
              <a:spcBef>
                <a:spcPts val="0"/>
              </a:spcBef>
              <a:spcAft>
                <a:spcPts val="0"/>
              </a:spcAft>
              <a:buSzPts val="1300"/>
              <a:buAutoNum type="arabicPeriod"/>
            </a:pPr>
            <a:r>
              <a:rPr lang="en"/>
              <a:t>Ease of use</a:t>
            </a:r>
            <a:endParaRPr/>
          </a:p>
          <a:p>
            <a:pPr indent="-311150" lvl="0" marL="457200" rtl="0" algn="l">
              <a:spcBef>
                <a:spcPts val="0"/>
              </a:spcBef>
              <a:spcAft>
                <a:spcPts val="0"/>
              </a:spcAft>
              <a:buSzPts val="1300"/>
              <a:buAutoNum type="arabicPeriod"/>
            </a:pPr>
            <a:r>
              <a:rPr lang="en"/>
              <a:t>Huge community and support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outline: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AutoNum type="romanUcPeriod"/>
            </a:pPr>
            <a:r>
              <a:rPr lang="en" sz="1900"/>
              <a:t>Database concepts</a:t>
            </a:r>
            <a:endParaRPr sz="1900"/>
          </a:p>
          <a:p>
            <a:pPr indent="-349250" lvl="0" marL="457200" rtl="0" algn="l">
              <a:lnSpc>
                <a:spcPct val="150000"/>
              </a:lnSpc>
              <a:spcBef>
                <a:spcPts val="0"/>
              </a:spcBef>
              <a:spcAft>
                <a:spcPts val="0"/>
              </a:spcAft>
              <a:buSzPts val="1900"/>
              <a:buAutoNum type="romanUcPeriod"/>
            </a:pPr>
            <a:r>
              <a:rPr lang="en" sz="1900"/>
              <a:t>Introducing Mongodb</a:t>
            </a:r>
            <a:endParaRPr sz="1900"/>
          </a:p>
          <a:p>
            <a:pPr indent="-349250" lvl="0" marL="457200" rtl="0" algn="l">
              <a:lnSpc>
                <a:spcPct val="150000"/>
              </a:lnSpc>
              <a:spcBef>
                <a:spcPts val="0"/>
              </a:spcBef>
              <a:spcAft>
                <a:spcPts val="0"/>
              </a:spcAft>
              <a:buSzPts val="1900"/>
              <a:buAutoNum type="romanUcPeriod"/>
            </a:pPr>
            <a:r>
              <a:rPr lang="en" sz="1900"/>
              <a:t>CRUD operations</a:t>
            </a:r>
            <a:endParaRPr sz="1900"/>
          </a:p>
          <a:p>
            <a:pPr indent="-349250" lvl="0" marL="457200" rtl="0" algn="l">
              <a:lnSpc>
                <a:spcPct val="150000"/>
              </a:lnSpc>
              <a:spcBef>
                <a:spcPts val="0"/>
              </a:spcBef>
              <a:spcAft>
                <a:spcPts val="0"/>
              </a:spcAft>
              <a:buSzPts val="1900"/>
              <a:buAutoNum type="romanUcPeriod"/>
            </a:pPr>
            <a:r>
              <a:rPr lang="en" sz="1900"/>
              <a:t>Replication &amp; Sharding</a:t>
            </a:r>
            <a:endParaRPr sz="1900"/>
          </a:p>
          <a:p>
            <a:pPr indent="-349250" lvl="0" marL="457200" rtl="0" algn="l">
              <a:lnSpc>
                <a:spcPct val="150000"/>
              </a:lnSpc>
              <a:spcBef>
                <a:spcPts val="0"/>
              </a:spcBef>
              <a:spcAft>
                <a:spcPts val="0"/>
              </a:spcAft>
              <a:buSzPts val="1900"/>
              <a:buAutoNum type="romanUcPeriod"/>
            </a:pPr>
            <a:r>
              <a:rPr lang="en" sz="1900"/>
              <a:t>MongoDB with python</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mongoDB</a:t>
            </a:r>
            <a:endParaRPr/>
          </a:p>
        </p:txBody>
      </p:sp>
      <p:sp>
        <p:nvSpPr>
          <p:cNvPr id="216" name="Google Shape;216;p32"/>
          <p:cNvSpPr txBox="1"/>
          <p:nvPr>
            <p:ph idx="1" type="body"/>
          </p:nvPr>
        </p:nvSpPr>
        <p:spPr>
          <a:xfrm>
            <a:off x="729450" y="2078875"/>
            <a:ext cx="7688700" cy="242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On windows:</a:t>
            </a:r>
            <a:endParaRPr/>
          </a:p>
          <a:p>
            <a:pPr indent="0" lvl="0" marL="0" rtl="0" algn="l">
              <a:spcBef>
                <a:spcPts val="1200"/>
              </a:spcBef>
              <a:spcAft>
                <a:spcPts val="0"/>
              </a:spcAft>
              <a:buNone/>
            </a:pPr>
            <a:r>
              <a:rPr lang="en" u="sng">
                <a:solidFill>
                  <a:schemeClr val="hlink"/>
                </a:solidFill>
                <a:hlinkClick r:id="rId3"/>
              </a:rPr>
              <a:t>https://docs.mongodb.com/manual/tutorial/install-mongodb-on-windows/</a:t>
            </a:r>
            <a:endParaRPr/>
          </a:p>
          <a:p>
            <a:pPr indent="0" lvl="0" marL="0" rtl="0" algn="l">
              <a:spcBef>
                <a:spcPts val="1200"/>
              </a:spcBef>
              <a:spcAft>
                <a:spcPts val="0"/>
              </a:spcAft>
              <a:buNone/>
            </a:pPr>
            <a:r>
              <a:rPr lang="en"/>
              <a:t>On Mac:</a:t>
            </a:r>
            <a:endParaRPr/>
          </a:p>
          <a:p>
            <a:pPr indent="0" lvl="0" marL="0" rtl="0" algn="l">
              <a:spcBef>
                <a:spcPts val="1200"/>
              </a:spcBef>
              <a:spcAft>
                <a:spcPts val="0"/>
              </a:spcAft>
              <a:buNone/>
            </a:pPr>
            <a:r>
              <a:rPr lang="en" u="sng">
                <a:solidFill>
                  <a:schemeClr val="hlink"/>
                </a:solidFill>
                <a:hlinkClick r:id="rId4"/>
              </a:rPr>
              <a:t>https://docs.mongodb.com/manual/tutorial/install-mongodb-on-os-x/</a:t>
            </a:r>
            <a:endParaRPr/>
          </a:p>
          <a:p>
            <a:pPr indent="0" lvl="0" marL="0" rtl="0" algn="l">
              <a:spcBef>
                <a:spcPts val="1200"/>
              </a:spcBef>
              <a:spcAft>
                <a:spcPts val="0"/>
              </a:spcAft>
              <a:buNone/>
            </a:pPr>
            <a:r>
              <a:rPr lang="en"/>
              <a:t>On linux:</a:t>
            </a:r>
            <a:endParaRPr/>
          </a:p>
          <a:p>
            <a:pPr indent="0" lvl="0" marL="0" rtl="0" algn="l">
              <a:spcBef>
                <a:spcPts val="1200"/>
              </a:spcBef>
              <a:spcAft>
                <a:spcPts val="0"/>
              </a:spcAft>
              <a:buNone/>
            </a:pPr>
            <a:r>
              <a:rPr lang="en"/>
              <a:t>Figure it out yourself</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mongodb </a:t>
            </a:r>
            <a:endParaRPr/>
          </a:p>
        </p:txBody>
      </p:sp>
      <p:sp>
        <p:nvSpPr>
          <p:cNvPr id="222" name="Google Shape;222;p33"/>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mongosh</a:t>
            </a:r>
            <a:endParaRPr/>
          </a:p>
        </p:txBody>
      </p:sp>
      <p:sp>
        <p:nvSpPr>
          <p:cNvPr id="223" name="Google Shape;223;p33"/>
          <p:cNvSpPr txBox="1"/>
          <p:nvPr>
            <p:ph idx="2" type="body"/>
          </p:nvPr>
        </p:nvSpPr>
        <p:spPr>
          <a:xfrm>
            <a:off x="729325" y="3033175"/>
            <a:ext cx="3774300" cy="45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mongo</a:t>
            </a:r>
            <a:endParaRPr/>
          </a:p>
        </p:txBody>
      </p:sp>
      <p:pic>
        <p:nvPicPr>
          <p:cNvPr id="224" name="Google Shape;224;p33"/>
          <p:cNvPicPr preferRelativeResize="0"/>
          <p:nvPr/>
        </p:nvPicPr>
        <p:blipFill>
          <a:blip r:embed="rId3">
            <a:alphaModFix/>
          </a:blip>
          <a:stretch>
            <a:fillRect/>
          </a:stretch>
        </p:blipFill>
        <p:spPr>
          <a:xfrm>
            <a:off x="729325" y="2505950"/>
            <a:ext cx="7534275" cy="352425"/>
          </a:xfrm>
          <a:prstGeom prst="rect">
            <a:avLst/>
          </a:prstGeom>
          <a:noFill/>
          <a:ln>
            <a:noFill/>
          </a:ln>
        </p:spPr>
      </p:pic>
      <p:pic>
        <p:nvPicPr>
          <p:cNvPr id="225" name="Google Shape;225;p33"/>
          <p:cNvPicPr preferRelativeResize="0"/>
          <p:nvPr/>
        </p:nvPicPr>
        <p:blipFill>
          <a:blip r:embed="rId4">
            <a:alphaModFix/>
          </a:blip>
          <a:stretch>
            <a:fillRect/>
          </a:stretch>
        </p:blipFill>
        <p:spPr>
          <a:xfrm>
            <a:off x="729325" y="3739125"/>
            <a:ext cx="7181850" cy="40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715600" y="1598825"/>
            <a:ext cx="7582500" cy="4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mongo shell where we enter our commands and the mongo server will return responses</a:t>
            </a:r>
            <a:endParaRPr/>
          </a:p>
        </p:txBody>
      </p:sp>
      <p:pic>
        <p:nvPicPr>
          <p:cNvPr id="231" name="Google Shape;231;p34"/>
          <p:cNvPicPr preferRelativeResize="0"/>
          <p:nvPr/>
        </p:nvPicPr>
        <p:blipFill rotWithShape="1">
          <a:blip r:embed="rId3">
            <a:alphaModFix/>
          </a:blip>
          <a:srcRect b="21010" l="0" r="0" t="18017"/>
          <a:stretch/>
        </p:blipFill>
        <p:spPr>
          <a:xfrm>
            <a:off x="789075" y="2112100"/>
            <a:ext cx="5057775" cy="644650"/>
          </a:xfrm>
          <a:prstGeom prst="rect">
            <a:avLst/>
          </a:prstGeom>
          <a:noFill/>
          <a:ln>
            <a:noFill/>
          </a:ln>
        </p:spPr>
      </p:pic>
      <p:sp>
        <p:nvSpPr>
          <p:cNvPr id="232" name="Google Shape;232;p34"/>
          <p:cNvSpPr txBox="1"/>
          <p:nvPr>
            <p:ph idx="1" type="body"/>
          </p:nvPr>
        </p:nvSpPr>
        <p:spPr>
          <a:xfrm>
            <a:off x="789075" y="3067150"/>
            <a:ext cx="7582500" cy="167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Mongodb can have many databases that are </a:t>
            </a:r>
            <a:r>
              <a:rPr lang="en"/>
              <a:t>separated</a:t>
            </a:r>
            <a:r>
              <a:rPr lang="en"/>
              <a:t> from each other. </a:t>
            </a:r>
            <a:endParaRPr/>
          </a:p>
          <a:p>
            <a:pPr indent="0" lvl="0" marL="0" rtl="0" algn="l">
              <a:spcBef>
                <a:spcPts val="1200"/>
              </a:spcBef>
              <a:spcAft>
                <a:spcPts val="0"/>
              </a:spcAft>
              <a:buNone/>
            </a:pPr>
            <a:r>
              <a:rPr lang="en"/>
              <a:t>Each database contains many collections. And every collection has many documents.</a:t>
            </a:r>
            <a:endParaRPr/>
          </a:p>
          <a:p>
            <a:pPr indent="0" lvl="0" marL="0" rtl="0" algn="l">
              <a:spcBef>
                <a:spcPts val="1200"/>
              </a:spcBef>
              <a:spcAft>
                <a:spcPts val="1200"/>
              </a:spcAft>
              <a:buNone/>
            </a:pPr>
            <a:r>
              <a:rPr lang="en"/>
              <a:t>I</a:t>
            </a:r>
            <a:r>
              <a:rPr lang="en"/>
              <a:t>n RDBMS, a</a:t>
            </a:r>
            <a:r>
              <a:rPr lang="en"/>
              <a:t> collection is the equivalent of a table. And a document is the equivalent of a record in the table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idx="1" type="subTitle"/>
          </p:nvPr>
        </p:nvSpPr>
        <p:spPr>
          <a:xfrm>
            <a:off x="537900" y="1901400"/>
            <a:ext cx="3300900" cy="13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“show dbs” command returns a list of all available databases created in the server</a:t>
            </a:r>
            <a:endParaRPr/>
          </a:p>
        </p:txBody>
      </p:sp>
      <p:pic>
        <p:nvPicPr>
          <p:cNvPr id="238" name="Google Shape;238;p35"/>
          <p:cNvPicPr preferRelativeResize="0"/>
          <p:nvPr/>
        </p:nvPicPr>
        <p:blipFill rotWithShape="1">
          <a:blip r:embed="rId3">
            <a:alphaModFix/>
          </a:blip>
          <a:srcRect b="0" l="0" r="0" t="8642"/>
          <a:stretch/>
        </p:blipFill>
        <p:spPr>
          <a:xfrm>
            <a:off x="4674275" y="905350"/>
            <a:ext cx="4384374" cy="333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idx="1" type="body"/>
          </p:nvPr>
        </p:nvSpPr>
        <p:spPr>
          <a:xfrm>
            <a:off x="649300" y="13240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&lt;dbname&gt;” switches to that db</a:t>
            </a:r>
            <a:endParaRPr/>
          </a:p>
          <a:p>
            <a:pPr indent="-311150" lvl="0" marL="457200" rtl="0" algn="l">
              <a:spcBef>
                <a:spcPts val="0"/>
              </a:spcBef>
              <a:spcAft>
                <a:spcPts val="0"/>
              </a:spcAft>
              <a:buSzPts val="1300"/>
              <a:buChar char="-"/>
            </a:pPr>
            <a:r>
              <a:rPr lang="en"/>
              <a:t>“show collections” prints all available collections in &lt;dbname&gt;</a:t>
            </a:r>
            <a:endParaRPr/>
          </a:p>
        </p:txBody>
      </p:sp>
      <p:pic>
        <p:nvPicPr>
          <p:cNvPr id="244" name="Google Shape;244;p36"/>
          <p:cNvPicPr preferRelativeResize="0"/>
          <p:nvPr/>
        </p:nvPicPr>
        <p:blipFill>
          <a:blip r:embed="rId3">
            <a:alphaModFix/>
          </a:blip>
          <a:stretch>
            <a:fillRect/>
          </a:stretch>
        </p:blipFill>
        <p:spPr>
          <a:xfrm>
            <a:off x="172425" y="2264025"/>
            <a:ext cx="8401050" cy="2609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body"/>
          </p:nvPr>
        </p:nvSpPr>
        <p:spPr>
          <a:xfrm>
            <a:off x="727650" y="1343150"/>
            <a:ext cx="7688700" cy="83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view one document in the collections we use:</a:t>
            </a:r>
            <a:endParaRPr/>
          </a:p>
          <a:p>
            <a:pPr indent="0" lvl="0" marL="0" rtl="0" algn="l">
              <a:spcBef>
                <a:spcPts val="1200"/>
              </a:spcBef>
              <a:spcAft>
                <a:spcPts val="1200"/>
              </a:spcAft>
              <a:buNone/>
            </a:pPr>
            <a:r>
              <a:rPr lang="en"/>
              <a:t>“db.&lt;collection name&gt;.findOne()”</a:t>
            </a:r>
            <a:endParaRPr/>
          </a:p>
        </p:txBody>
      </p:sp>
      <p:pic>
        <p:nvPicPr>
          <p:cNvPr id="250" name="Google Shape;250;p37"/>
          <p:cNvPicPr preferRelativeResize="0"/>
          <p:nvPr/>
        </p:nvPicPr>
        <p:blipFill>
          <a:blip r:embed="rId3">
            <a:alphaModFix/>
          </a:blip>
          <a:stretch>
            <a:fillRect/>
          </a:stretch>
        </p:blipFill>
        <p:spPr>
          <a:xfrm>
            <a:off x="729450" y="2359600"/>
            <a:ext cx="6875492" cy="1774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idx="1" type="body"/>
          </p:nvPr>
        </p:nvSpPr>
        <p:spPr>
          <a:xfrm>
            <a:off x="729450" y="1478100"/>
            <a:ext cx="7688700" cy="28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represent the data, internally, mongodb uses a format called BSON (binary JSON).</a:t>
            </a:r>
            <a:endParaRPr/>
          </a:p>
          <a:p>
            <a:pPr indent="0" lvl="0" marL="0" rtl="0" algn="l">
              <a:spcBef>
                <a:spcPts val="1200"/>
              </a:spcBef>
              <a:spcAft>
                <a:spcPts val="0"/>
              </a:spcAft>
              <a:buNone/>
            </a:pPr>
            <a:r>
              <a:rPr lang="en"/>
              <a:t>Parsing JSON text is slow so for this </a:t>
            </a:r>
            <a:r>
              <a:rPr lang="en"/>
              <a:t>reason</a:t>
            </a:r>
            <a:r>
              <a:rPr lang="en"/>
              <a:t> mongodb converts the JSON data to binary for more performance gains. BSON is not humanly readable. Also BSON offers the possibility to add more types such as dates, geospatial data…</a:t>
            </a:r>
            <a:endParaRPr/>
          </a:p>
          <a:p>
            <a:pPr indent="0" lvl="0" marL="0" rtl="0" algn="l">
              <a:spcBef>
                <a:spcPts val="1200"/>
              </a:spcBef>
              <a:spcAft>
                <a:spcPts val="0"/>
              </a:spcAft>
              <a:buNone/>
            </a:pPr>
            <a:r>
              <a:rPr lang="en"/>
              <a:t>We can import and export mongodb data in json or in bson:</a:t>
            </a:r>
            <a:endParaRPr/>
          </a:p>
          <a:p>
            <a:pPr indent="0" lvl="0" marL="0" rtl="0" algn="l">
              <a:spcBef>
                <a:spcPts val="1200"/>
              </a:spcBef>
              <a:spcAft>
                <a:spcPts val="0"/>
              </a:spcAft>
              <a:buNone/>
            </a:pPr>
            <a:r>
              <a:rPr lang="en"/>
              <a:t>For BSON we use: mongodump and mongorestore</a:t>
            </a:r>
            <a:endParaRPr/>
          </a:p>
          <a:p>
            <a:pPr indent="0" lvl="0" marL="0" rtl="0" algn="l">
              <a:spcBef>
                <a:spcPts val="1200"/>
              </a:spcBef>
              <a:spcAft>
                <a:spcPts val="1200"/>
              </a:spcAft>
              <a:buNone/>
            </a:pPr>
            <a:r>
              <a:rPr lang="en"/>
              <a:t>For JSON we use: mongoexport and mongoimport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III. CRUD operations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CRUD operations</a:t>
            </a:r>
            <a:endParaRPr/>
          </a:p>
        </p:txBody>
      </p:sp>
      <p:sp>
        <p:nvSpPr>
          <p:cNvPr id="266" name="Google Shape;266;p40"/>
          <p:cNvSpPr txBox="1"/>
          <p:nvPr>
            <p:ph idx="1" type="body"/>
          </p:nvPr>
        </p:nvSpPr>
        <p:spPr>
          <a:xfrm>
            <a:off x="1049400" y="1808850"/>
            <a:ext cx="3350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a:t>
            </a:r>
            <a:r>
              <a:rPr lang="en"/>
              <a:t>reate, </a:t>
            </a:r>
            <a:r>
              <a:rPr b="1" lang="en"/>
              <a:t>R</a:t>
            </a:r>
            <a:r>
              <a:rPr lang="en"/>
              <a:t>ead, </a:t>
            </a:r>
            <a:r>
              <a:rPr b="1" lang="en"/>
              <a:t>U</a:t>
            </a:r>
            <a:r>
              <a:rPr lang="en"/>
              <a:t>pdate, </a:t>
            </a:r>
            <a:r>
              <a:rPr b="1" lang="en"/>
              <a:t>D</a:t>
            </a:r>
            <a:r>
              <a:rPr lang="en"/>
              <a:t>elete</a:t>
            </a:r>
            <a:endParaRPr/>
          </a:p>
        </p:txBody>
      </p:sp>
      <p:sp>
        <p:nvSpPr>
          <p:cNvPr id="267" name="Google Shape;267;p40"/>
          <p:cNvSpPr txBox="1"/>
          <p:nvPr/>
        </p:nvSpPr>
        <p:spPr>
          <a:xfrm>
            <a:off x="587075" y="2436475"/>
            <a:ext cx="4098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“db.&lt;collectionName&gt;.find()”</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Returns an array of all available documents.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the shell it displays only a part of the result (20 documents) we can see more using the command “it”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268" name="Google Shape;268;p40"/>
          <p:cNvPicPr preferRelativeResize="0"/>
          <p:nvPr/>
        </p:nvPicPr>
        <p:blipFill>
          <a:blip r:embed="rId3">
            <a:alphaModFix/>
          </a:blip>
          <a:stretch>
            <a:fillRect/>
          </a:stretch>
        </p:blipFill>
        <p:spPr>
          <a:xfrm>
            <a:off x="4790450" y="2158875"/>
            <a:ext cx="4098399" cy="236113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 type="body"/>
          </p:nvPr>
        </p:nvSpPr>
        <p:spPr>
          <a:xfrm>
            <a:off x="843900" y="15924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search using a condition on a specific field we use this syntax</a:t>
            </a:r>
            <a:endParaRPr/>
          </a:p>
        </p:txBody>
      </p:sp>
      <p:pic>
        <p:nvPicPr>
          <p:cNvPr id="274" name="Google Shape;274;p41"/>
          <p:cNvPicPr preferRelativeResize="0"/>
          <p:nvPr/>
        </p:nvPicPr>
        <p:blipFill>
          <a:blip r:embed="rId3">
            <a:alphaModFix/>
          </a:blip>
          <a:stretch>
            <a:fillRect/>
          </a:stretch>
        </p:blipFill>
        <p:spPr>
          <a:xfrm>
            <a:off x="882100" y="2203325"/>
            <a:ext cx="7072801" cy="2738125"/>
          </a:xfrm>
          <a:prstGeom prst="rect">
            <a:avLst/>
          </a:prstGeom>
          <a:noFill/>
          <a:ln>
            <a:noFill/>
          </a:ln>
        </p:spPr>
      </p:pic>
      <p:sp>
        <p:nvSpPr>
          <p:cNvPr id="275" name="Google Shape;275;p41"/>
          <p:cNvSpPr txBox="1"/>
          <p:nvPr>
            <p:ph type="title"/>
          </p:nvPr>
        </p:nvSpPr>
        <p:spPr>
          <a:xfrm>
            <a:off x="758050" y="553200"/>
            <a:ext cx="93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romanUcPeriod"/>
            </a:pPr>
            <a:r>
              <a:rPr lang="en"/>
              <a:t>Database concepts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2"/>
          <p:cNvSpPr txBox="1"/>
          <p:nvPr>
            <p:ph idx="1" type="body"/>
          </p:nvPr>
        </p:nvSpPr>
        <p:spPr>
          <a:xfrm>
            <a:off x="808150" y="1549500"/>
            <a:ext cx="7688700" cy="689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 can have multiple conditions</a:t>
            </a:r>
            <a:endParaRPr/>
          </a:p>
          <a:p>
            <a:pPr indent="0" lvl="0" marL="0" rtl="0" algn="l">
              <a:spcBef>
                <a:spcPts val="1200"/>
              </a:spcBef>
              <a:spcAft>
                <a:spcPts val="1200"/>
              </a:spcAft>
              <a:buNone/>
            </a:pPr>
            <a:r>
              <a:rPr lang="en"/>
              <a:t>This query </a:t>
            </a:r>
            <a:r>
              <a:rPr lang="en"/>
              <a:t>searches</a:t>
            </a:r>
            <a:r>
              <a:rPr lang="en"/>
              <a:t> for zips that have:  state=”AL” </a:t>
            </a:r>
            <a:r>
              <a:rPr b="1" lang="en"/>
              <a:t>and</a:t>
            </a:r>
            <a:r>
              <a:rPr lang="en"/>
              <a:t> pop=2369</a:t>
            </a:r>
            <a:endParaRPr/>
          </a:p>
        </p:txBody>
      </p:sp>
      <p:pic>
        <p:nvPicPr>
          <p:cNvPr id="281" name="Google Shape;281;p42"/>
          <p:cNvPicPr preferRelativeResize="0"/>
          <p:nvPr/>
        </p:nvPicPr>
        <p:blipFill>
          <a:blip r:embed="rId3">
            <a:alphaModFix/>
          </a:blip>
          <a:stretch>
            <a:fillRect/>
          </a:stretch>
        </p:blipFill>
        <p:spPr>
          <a:xfrm>
            <a:off x="1010725" y="2207875"/>
            <a:ext cx="6121499" cy="2407550"/>
          </a:xfrm>
          <a:prstGeom prst="rect">
            <a:avLst/>
          </a:prstGeom>
          <a:noFill/>
          <a:ln>
            <a:noFill/>
          </a:ln>
        </p:spPr>
      </p:pic>
      <p:sp>
        <p:nvSpPr>
          <p:cNvPr id="282" name="Google Shape;282;p42"/>
          <p:cNvSpPr txBox="1"/>
          <p:nvPr>
            <p:ph type="title"/>
          </p:nvPr>
        </p:nvSpPr>
        <p:spPr>
          <a:xfrm>
            <a:off x="808150" y="610450"/>
            <a:ext cx="93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idx="1" type="body"/>
          </p:nvPr>
        </p:nvSpPr>
        <p:spPr>
          <a:xfrm>
            <a:off x="624175" y="1327750"/>
            <a:ext cx="7688700" cy="76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W</a:t>
            </a:r>
            <a:r>
              <a:rPr lang="en"/>
              <a:t>e can also search using comparison operators:</a:t>
            </a:r>
            <a:endParaRPr/>
          </a:p>
          <a:p>
            <a:pPr indent="0" lvl="0" marL="0" rtl="0" algn="l">
              <a:spcBef>
                <a:spcPts val="1200"/>
              </a:spcBef>
              <a:spcAft>
                <a:spcPts val="1200"/>
              </a:spcAft>
              <a:buNone/>
            </a:pPr>
            <a:r>
              <a:rPr lang="en"/>
              <a:t>$gt for greater than, $lt for less than , $gte for greater than or equal, $lte for less than or equal, $ne for not equal</a:t>
            </a:r>
            <a:endParaRPr/>
          </a:p>
        </p:txBody>
      </p:sp>
      <p:pic>
        <p:nvPicPr>
          <p:cNvPr id="288" name="Google Shape;288;p43"/>
          <p:cNvPicPr preferRelativeResize="0"/>
          <p:nvPr/>
        </p:nvPicPr>
        <p:blipFill>
          <a:blip r:embed="rId3">
            <a:alphaModFix/>
          </a:blip>
          <a:stretch>
            <a:fillRect/>
          </a:stretch>
        </p:blipFill>
        <p:spPr>
          <a:xfrm>
            <a:off x="624175" y="2367875"/>
            <a:ext cx="7552500" cy="2680500"/>
          </a:xfrm>
          <a:prstGeom prst="rect">
            <a:avLst/>
          </a:prstGeom>
          <a:noFill/>
          <a:ln>
            <a:noFill/>
          </a:ln>
        </p:spPr>
      </p:pic>
      <p:sp>
        <p:nvSpPr>
          <p:cNvPr id="289" name="Google Shape;289;p43"/>
          <p:cNvSpPr txBox="1"/>
          <p:nvPr>
            <p:ph type="title"/>
          </p:nvPr>
        </p:nvSpPr>
        <p:spPr>
          <a:xfrm>
            <a:off x="793825" y="520725"/>
            <a:ext cx="93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idx="1" type="body"/>
          </p:nvPr>
        </p:nvSpPr>
        <p:spPr>
          <a:xfrm>
            <a:off x="679375" y="1441200"/>
            <a:ext cx="7688700" cy="41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also use the “.count()” to know how many documents adhere to that condition.</a:t>
            </a:r>
            <a:endParaRPr/>
          </a:p>
        </p:txBody>
      </p:sp>
      <p:pic>
        <p:nvPicPr>
          <p:cNvPr id="295" name="Google Shape;295;p44"/>
          <p:cNvPicPr preferRelativeResize="0"/>
          <p:nvPr/>
        </p:nvPicPr>
        <p:blipFill>
          <a:blip r:embed="rId3">
            <a:alphaModFix/>
          </a:blip>
          <a:stretch>
            <a:fillRect/>
          </a:stretch>
        </p:blipFill>
        <p:spPr>
          <a:xfrm>
            <a:off x="152400" y="2001200"/>
            <a:ext cx="8839198" cy="570546"/>
          </a:xfrm>
          <a:prstGeom prst="rect">
            <a:avLst/>
          </a:prstGeom>
          <a:noFill/>
          <a:ln>
            <a:noFill/>
          </a:ln>
        </p:spPr>
      </p:pic>
      <p:pic>
        <p:nvPicPr>
          <p:cNvPr id="296" name="Google Shape;296;p44"/>
          <p:cNvPicPr preferRelativeResize="0"/>
          <p:nvPr/>
        </p:nvPicPr>
        <p:blipFill>
          <a:blip r:embed="rId4">
            <a:alphaModFix/>
          </a:blip>
          <a:stretch>
            <a:fillRect/>
          </a:stretch>
        </p:blipFill>
        <p:spPr>
          <a:xfrm>
            <a:off x="367000" y="2838596"/>
            <a:ext cx="7896225" cy="1076325"/>
          </a:xfrm>
          <a:prstGeom prst="rect">
            <a:avLst/>
          </a:prstGeom>
          <a:noFill/>
          <a:ln>
            <a:noFill/>
          </a:ln>
        </p:spPr>
      </p:pic>
      <p:sp>
        <p:nvSpPr>
          <p:cNvPr id="297" name="Google Shape;297;p44"/>
          <p:cNvSpPr txBox="1"/>
          <p:nvPr>
            <p:ph type="title"/>
          </p:nvPr>
        </p:nvSpPr>
        <p:spPr>
          <a:xfrm>
            <a:off x="772375" y="538900"/>
            <a:ext cx="93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5"/>
          <p:cNvPicPr preferRelativeResize="0"/>
          <p:nvPr/>
        </p:nvPicPr>
        <p:blipFill>
          <a:blip r:embed="rId3">
            <a:alphaModFix/>
          </a:blip>
          <a:stretch>
            <a:fillRect/>
          </a:stretch>
        </p:blipFill>
        <p:spPr>
          <a:xfrm>
            <a:off x="3350100" y="126275"/>
            <a:ext cx="5627776" cy="4890950"/>
          </a:xfrm>
          <a:prstGeom prst="rect">
            <a:avLst/>
          </a:prstGeom>
          <a:noFill/>
          <a:ln>
            <a:noFill/>
          </a:ln>
        </p:spPr>
      </p:pic>
      <p:sp>
        <p:nvSpPr>
          <p:cNvPr id="303" name="Google Shape;303;p45"/>
          <p:cNvSpPr txBox="1"/>
          <p:nvPr>
            <p:ph idx="1" type="body"/>
          </p:nvPr>
        </p:nvSpPr>
        <p:spPr>
          <a:xfrm>
            <a:off x="105275" y="1542350"/>
            <a:ext cx="2949300" cy="8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can also use logic operators like: and, or, not,nor</a:t>
            </a:r>
            <a:endParaRPr/>
          </a:p>
        </p:txBody>
      </p:sp>
      <p:sp>
        <p:nvSpPr>
          <p:cNvPr id="304" name="Google Shape;304;p45"/>
          <p:cNvSpPr txBox="1"/>
          <p:nvPr>
            <p:ph type="title"/>
          </p:nvPr>
        </p:nvSpPr>
        <p:spPr>
          <a:xfrm>
            <a:off x="758050" y="503125"/>
            <a:ext cx="9303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idx="1" type="subTitle"/>
          </p:nvPr>
        </p:nvSpPr>
        <p:spPr>
          <a:xfrm>
            <a:off x="200300" y="1352625"/>
            <a:ext cx="4371600" cy="346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insert a document in a collection we use:</a:t>
            </a:r>
            <a:endParaRPr/>
          </a:p>
          <a:p>
            <a:pPr indent="0" lvl="0" marL="0" rtl="0" algn="l">
              <a:spcBef>
                <a:spcPts val="0"/>
              </a:spcBef>
              <a:spcAft>
                <a:spcPts val="0"/>
              </a:spcAft>
              <a:buNone/>
            </a:pPr>
            <a:r>
              <a:rPr lang="en"/>
              <a:t>“db.&lt;collectionName&gt;.insert(&lt;document&gt;)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document schema is not important. We can have any field name we want.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document can have subdocuments like grades in this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collection name does not exist. A collection with that name will be created and the document will be inserted in it</a:t>
            </a:r>
            <a:endParaRPr/>
          </a:p>
        </p:txBody>
      </p:sp>
      <p:pic>
        <p:nvPicPr>
          <p:cNvPr id="310" name="Google Shape;310;p46"/>
          <p:cNvPicPr preferRelativeResize="0"/>
          <p:nvPr/>
        </p:nvPicPr>
        <p:blipFill>
          <a:blip r:embed="rId3">
            <a:alphaModFix/>
          </a:blip>
          <a:stretch>
            <a:fillRect/>
          </a:stretch>
        </p:blipFill>
        <p:spPr>
          <a:xfrm>
            <a:off x="4723600" y="1500013"/>
            <a:ext cx="4240199" cy="2709125"/>
          </a:xfrm>
          <a:prstGeom prst="rect">
            <a:avLst/>
          </a:prstGeom>
          <a:noFill/>
          <a:ln>
            <a:noFill/>
          </a:ln>
        </p:spPr>
      </p:pic>
      <p:sp>
        <p:nvSpPr>
          <p:cNvPr id="311" name="Google Shape;311;p46"/>
          <p:cNvSpPr txBox="1"/>
          <p:nvPr>
            <p:ph type="title"/>
          </p:nvPr>
        </p:nvSpPr>
        <p:spPr>
          <a:xfrm>
            <a:off x="758050" y="503125"/>
            <a:ext cx="12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idx="1" type="body"/>
          </p:nvPr>
        </p:nvSpPr>
        <p:spPr>
          <a:xfrm>
            <a:off x="727650" y="1334900"/>
            <a:ext cx="7688700" cy="89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Insert operation automatically create a field name _id that is a unique reference to that document. The _id field has a type of ObjectId</a:t>
            </a:r>
            <a:endParaRPr/>
          </a:p>
        </p:txBody>
      </p:sp>
      <p:pic>
        <p:nvPicPr>
          <p:cNvPr id="317" name="Google Shape;317;p47"/>
          <p:cNvPicPr preferRelativeResize="0"/>
          <p:nvPr/>
        </p:nvPicPr>
        <p:blipFill>
          <a:blip r:embed="rId3">
            <a:alphaModFix/>
          </a:blip>
          <a:stretch>
            <a:fillRect/>
          </a:stretch>
        </p:blipFill>
        <p:spPr>
          <a:xfrm>
            <a:off x="623888" y="2342113"/>
            <a:ext cx="7896225" cy="2390775"/>
          </a:xfrm>
          <a:prstGeom prst="rect">
            <a:avLst/>
          </a:prstGeom>
          <a:noFill/>
          <a:ln>
            <a:noFill/>
          </a:ln>
        </p:spPr>
      </p:pic>
      <p:sp>
        <p:nvSpPr>
          <p:cNvPr id="318" name="Google Shape;318;p47"/>
          <p:cNvSpPr txBox="1"/>
          <p:nvPr>
            <p:ph type="title"/>
          </p:nvPr>
        </p:nvSpPr>
        <p:spPr>
          <a:xfrm>
            <a:off x="758050" y="503125"/>
            <a:ext cx="1223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729450" y="546050"/>
            <a:ext cx="1259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a:t>
            </a:r>
            <a:endParaRPr/>
          </a:p>
        </p:txBody>
      </p:sp>
      <p:sp>
        <p:nvSpPr>
          <p:cNvPr id="324" name="Google Shape;324;p48"/>
          <p:cNvSpPr txBox="1"/>
          <p:nvPr>
            <p:ph idx="1" type="body"/>
          </p:nvPr>
        </p:nvSpPr>
        <p:spPr>
          <a:xfrm>
            <a:off x="341325" y="1171710"/>
            <a:ext cx="7688700" cy="78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Update query has the following structure:</a:t>
            </a:r>
            <a:endParaRPr/>
          </a:p>
          <a:p>
            <a:pPr indent="0" lvl="0" marL="0" rtl="0" algn="l">
              <a:lnSpc>
                <a:spcPct val="100000"/>
              </a:lnSpc>
              <a:spcBef>
                <a:spcPts val="1200"/>
              </a:spcBef>
              <a:spcAft>
                <a:spcPts val="1200"/>
              </a:spcAft>
              <a:buNone/>
            </a:pPr>
            <a:r>
              <a:rPr lang="en"/>
              <a:t>db.&lt;collectionName&gt;.updateMany({documents to be updated},{“$set”:{&lt;field to update&gt;:value} } )</a:t>
            </a:r>
            <a:endParaRPr/>
          </a:p>
        </p:txBody>
      </p:sp>
      <p:pic>
        <p:nvPicPr>
          <p:cNvPr id="325" name="Google Shape;325;p48"/>
          <p:cNvPicPr preferRelativeResize="0"/>
          <p:nvPr/>
        </p:nvPicPr>
        <p:blipFill>
          <a:blip r:embed="rId3">
            <a:alphaModFix/>
          </a:blip>
          <a:stretch>
            <a:fillRect/>
          </a:stretch>
        </p:blipFill>
        <p:spPr>
          <a:xfrm>
            <a:off x="152400" y="2110110"/>
            <a:ext cx="8839201" cy="25914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729450" y="581825"/>
            <a:ext cx="1252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t/>
            </a:r>
            <a:endParaRPr/>
          </a:p>
        </p:txBody>
      </p:sp>
      <p:sp>
        <p:nvSpPr>
          <p:cNvPr id="331" name="Google Shape;331;p49"/>
          <p:cNvSpPr txBox="1"/>
          <p:nvPr>
            <p:ph idx="1" type="body"/>
          </p:nvPr>
        </p:nvSpPr>
        <p:spPr>
          <a:xfrm>
            <a:off x="729450" y="1466500"/>
            <a:ext cx="7688700" cy="287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There are various operators that are used to update documents:</a:t>
            </a:r>
            <a:endParaRPr sz="1500"/>
          </a:p>
          <a:p>
            <a:pPr indent="-323850" lvl="0" marL="457200" rtl="0" algn="l">
              <a:spcBef>
                <a:spcPts val="1200"/>
              </a:spcBef>
              <a:spcAft>
                <a:spcPts val="0"/>
              </a:spcAft>
              <a:buSzPts val="1500"/>
              <a:buChar char="-"/>
            </a:pPr>
            <a:r>
              <a:rPr lang="en" sz="1500"/>
              <a:t>$set: specifies the exact value </a:t>
            </a:r>
            <a:endParaRPr sz="1500"/>
          </a:p>
          <a:p>
            <a:pPr indent="-323850" lvl="0" marL="457200" rtl="0" algn="l">
              <a:spcBef>
                <a:spcPts val="0"/>
              </a:spcBef>
              <a:spcAft>
                <a:spcPts val="0"/>
              </a:spcAft>
              <a:buSzPts val="1500"/>
              <a:buChar char="-"/>
            </a:pPr>
            <a:r>
              <a:rPr lang="en" sz="1500"/>
              <a:t>$inc: increases the existing field by a value</a:t>
            </a:r>
            <a:endParaRPr sz="1500"/>
          </a:p>
          <a:p>
            <a:pPr indent="-323850" lvl="0" marL="457200" rtl="0" algn="l">
              <a:spcBef>
                <a:spcPts val="0"/>
              </a:spcBef>
              <a:spcAft>
                <a:spcPts val="0"/>
              </a:spcAft>
              <a:buSzPts val="1500"/>
              <a:buChar char="-"/>
            </a:pPr>
            <a:r>
              <a:rPr lang="en" sz="1500"/>
              <a:t>$mul: multiplies </a:t>
            </a:r>
            <a:endParaRPr sz="1500"/>
          </a:p>
          <a:p>
            <a:pPr indent="-323850" lvl="0" marL="457200" rtl="0" algn="l">
              <a:spcBef>
                <a:spcPts val="0"/>
              </a:spcBef>
              <a:spcAft>
                <a:spcPts val="0"/>
              </a:spcAft>
              <a:buSzPts val="1500"/>
              <a:buChar char="-"/>
            </a:pPr>
            <a:r>
              <a:rPr lang="en" sz="1500"/>
              <a:t>$min: updates the </a:t>
            </a:r>
            <a:r>
              <a:rPr lang="en" sz="1500"/>
              <a:t>field</a:t>
            </a:r>
            <a:r>
              <a:rPr lang="en" sz="1500"/>
              <a:t> to value specified if it is less </a:t>
            </a:r>
            <a:r>
              <a:rPr lang="en" sz="1500"/>
              <a:t>than this value</a:t>
            </a:r>
            <a:endParaRPr sz="1500"/>
          </a:p>
          <a:p>
            <a:pPr indent="-323850" lvl="0" marL="457200" rtl="0" algn="l">
              <a:spcBef>
                <a:spcPts val="0"/>
              </a:spcBef>
              <a:spcAft>
                <a:spcPts val="0"/>
              </a:spcAft>
              <a:buSzPts val="1500"/>
              <a:buChar char="-"/>
            </a:pPr>
            <a:r>
              <a:rPr lang="en" sz="1500"/>
              <a:t>$max: same as min but for greater values</a:t>
            </a:r>
            <a:endParaRPr sz="1500"/>
          </a:p>
          <a:p>
            <a:pPr indent="0" lvl="0" marL="0" rtl="0" algn="l">
              <a:spcBef>
                <a:spcPts val="1200"/>
              </a:spcBef>
              <a:spcAft>
                <a:spcPts val="1200"/>
              </a:spcAft>
              <a:buNone/>
            </a:pPr>
            <a:r>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Complex example for update</a:t>
            </a:r>
            <a:endParaRPr/>
          </a:p>
        </p:txBody>
      </p:sp>
      <p:pic>
        <p:nvPicPr>
          <p:cNvPr id="337" name="Google Shape;337;p50"/>
          <p:cNvPicPr preferRelativeResize="0"/>
          <p:nvPr/>
        </p:nvPicPr>
        <p:blipFill>
          <a:blip r:embed="rId3">
            <a:alphaModFix/>
          </a:blip>
          <a:stretch>
            <a:fillRect/>
          </a:stretch>
        </p:blipFill>
        <p:spPr>
          <a:xfrm>
            <a:off x="729438" y="1853850"/>
            <a:ext cx="7685131"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1"/>
          <p:cNvPicPr preferRelativeResize="0"/>
          <p:nvPr/>
        </p:nvPicPr>
        <p:blipFill>
          <a:blip r:embed="rId3">
            <a:alphaModFix/>
          </a:blip>
          <a:stretch>
            <a:fillRect/>
          </a:stretch>
        </p:blipFill>
        <p:spPr>
          <a:xfrm>
            <a:off x="929975" y="152400"/>
            <a:ext cx="6760249"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729325" y="1609575"/>
            <a:ext cx="4172400" cy="3312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Relational databases</a:t>
            </a:r>
            <a:endParaRPr sz="1400"/>
          </a:p>
          <a:p>
            <a:pPr indent="0" lvl="0" marL="457200" rtl="0" algn="l">
              <a:spcBef>
                <a:spcPts val="1200"/>
              </a:spcBef>
              <a:spcAft>
                <a:spcPts val="0"/>
              </a:spcAft>
              <a:buNone/>
            </a:pPr>
            <a:r>
              <a:rPr lang="en" sz="1400">
                <a:latin typeface="Arial"/>
                <a:ea typeface="Arial"/>
                <a:cs typeface="Arial"/>
                <a:sym typeface="Arial"/>
              </a:rPr>
              <a:t>They are </a:t>
            </a:r>
            <a:r>
              <a:rPr lang="en" sz="1400">
                <a:latin typeface="Arial"/>
                <a:ea typeface="Arial"/>
                <a:cs typeface="Arial"/>
                <a:sym typeface="Arial"/>
              </a:rPr>
              <a:t>databases</a:t>
            </a:r>
            <a:r>
              <a:rPr lang="en" sz="1400">
                <a:latin typeface="Arial"/>
                <a:ea typeface="Arial"/>
                <a:cs typeface="Arial"/>
                <a:sym typeface="Arial"/>
              </a:rPr>
              <a:t> that follow the relational model to represent data.</a:t>
            </a:r>
            <a:endParaRPr sz="1400">
              <a:latin typeface="Arial"/>
              <a:ea typeface="Arial"/>
              <a:cs typeface="Arial"/>
              <a:sym typeface="Arial"/>
            </a:endParaRPr>
          </a:p>
          <a:p>
            <a:pPr indent="0" lvl="0" marL="457200" rtl="0" algn="l">
              <a:spcBef>
                <a:spcPts val="1200"/>
              </a:spcBef>
              <a:spcAft>
                <a:spcPts val="1200"/>
              </a:spcAft>
              <a:buNone/>
            </a:pPr>
            <a:r>
              <a:rPr lang="en" sz="1400">
                <a:latin typeface="Arial"/>
                <a:ea typeface="Arial"/>
                <a:cs typeface="Arial"/>
                <a:sym typeface="Arial"/>
              </a:rPr>
              <a:t>The relational model proposed in 1970 stores the data in tables for example student table. And each table has columns for example the student table has name, age, student id… as its columns</a:t>
            </a:r>
            <a:endParaRPr sz="1400">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6179475" y="1774125"/>
            <a:ext cx="2238375" cy="2343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7650" y="610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Delete</a:t>
            </a:r>
            <a:endParaRPr/>
          </a:p>
        </p:txBody>
      </p:sp>
      <p:sp>
        <p:nvSpPr>
          <p:cNvPr id="348" name="Google Shape;348;p52"/>
          <p:cNvSpPr txBox="1"/>
          <p:nvPr>
            <p:ph idx="1" type="body"/>
          </p:nvPr>
        </p:nvSpPr>
        <p:spPr>
          <a:xfrm>
            <a:off x="651450" y="1399275"/>
            <a:ext cx="7688700" cy="48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db.&lt;collectionName&gt;.delete({conditions of documents to delete})</a:t>
            </a:r>
            <a:endParaRPr/>
          </a:p>
        </p:txBody>
      </p:sp>
      <p:pic>
        <p:nvPicPr>
          <p:cNvPr id="349" name="Google Shape;349;p52"/>
          <p:cNvPicPr preferRelativeResize="0"/>
          <p:nvPr/>
        </p:nvPicPr>
        <p:blipFill>
          <a:blip r:embed="rId3">
            <a:alphaModFix/>
          </a:blip>
          <a:stretch>
            <a:fillRect/>
          </a:stretch>
        </p:blipFill>
        <p:spPr>
          <a:xfrm>
            <a:off x="152400" y="2033775"/>
            <a:ext cx="8839201" cy="25135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idx="1" type="body"/>
          </p:nvPr>
        </p:nvSpPr>
        <p:spPr>
          <a:xfrm>
            <a:off x="727650" y="1323425"/>
            <a:ext cx="7688700" cy="95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next part we will see how to query over arrays and subdocuments:</a:t>
            </a:r>
            <a:endParaRPr/>
          </a:p>
          <a:p>
            <a:pPr indent="0" lvl="0" marL="0" rtl="0" algn="l">
              <a:spcBef>
                <a:spcPts val="1200"/>
              </a:spcBef>
              <a:spcAft>
                <a:spcPts val="1200"/>
              </a:spcAft>
              <a:buNone/>
            </a:pPr>
            <a:r>
              <a:rPr lang="en"/>
              <a:t>To reference a field in a subdocument we use the “.” (dot) for example to find the grade english of a student we write “grades.english”</a:t>
            </a:r>
            <a:endParaRPr/>
          </a:p>
        </p:txBody>
      </p:sp>
      <p:pic>
        <p:nvPicPr>
          <p:cNvPr id="355" name="Google Shape;355;p53"/>
          <p:cNvPicPr preferRelativeResize="0"/>
          <p:nvPr/>
        </p:nvPicPr>
        <p:blipFill>
          <a:blip r:embed="rId3">
            <a:alphaModFix/>
          </a:blip>
          <a:stretch>
            <a:fillRect/>
          </a:stretch>
        </p:blipFill>
        <p:spPr>
          <a:xfrm>
            <a:off x="152400" y="2421525"/>
            <a:ext cx="8839201" cy="225329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54"/>
          <p:cNvPicPr preferRelativeResize="0"/>
          <p:nvPr/>
        </p:nvPicPr>
        <p:blipFill>
          <a:blip r:embed="rId3">
            <a:alphaModFix/>
          </a:blip>
          <a:stretch>
            <a:fillRect/>
          </a:stretch>
        </p:blipFill>
        <p:spPr>
          <a:xfrm>
            <a:off x="157375" y="556600"/>
            <a:ext cx="8627350" cy="1957925"/>
          </a:xfrm>
          <a:prstGeom prst="rect">
            <a:avLst/>
          </a:prstGeom>
          <a:noFill/>
          <a:ln>
            <a:noFill/>
          </a:ln>
        </p:spPr>
      </p:pic>
      <p:pic>
        <p:nvPicPr>
          <p:cNvPr id="362" name="Google Shape;362;p54"/>
          <p:cNvPicPr preferRelativeResize="0"/>
          <p:nvPr/>
        </p:nvPicPr>
        <p:blipFill>
          <a:blip r:embed="rId4">
            <a:alphaModFix/>
          </a:blip>
          <a:stretch>
            <a:fillRect/>
          </a:stretch>
        </p:blipFill>
        <p:spPr>
          <a:xfrm>
            <a:off x="157375" y="2571750"/>
            <a:ext cx="8627351" cy="2443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68" name="Google Shape;368;p55"/>
          <p:cNvSpPr txBox="1"/>
          <p:nvPr/>
        </p:nvSpPr>
        <p:spPr>
          <a:xfrm>
            <a:off x="540450" y="1466500"/>
            <a:ext cx="36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 add an element in an array we use the $push operator</a:t>
            </a:r>
            <a:endParaRPr>
              <a:latin typeface="Lato"/>
              <a:ea typeface="Lato"/>
              <a:cs typeface="Lato"/>
              <a:sym typeface="Lato"/>
            </a:endParaRPr>
          </a:p>
        </p:txBody>
      </p:sp>
      <p:pic>
        <p:nvPicPr>
          <p:cNvPr id="369" name="Google Shape;369;p55"/>
          <p:cNvPicPr preferRelativeResize="0"/>
          <p:nvPr/>
        </p:nvPicPr>
        <p:blipFill>
          <a:blip r:embed="rId3">
            <a:alphaModFix/>
          </a:blip>
          <a:stretch>
            <a:fillRect/>
          </a:stretch>
        </p:blipFill>
        <p:spPr>
          <a:xfrm>
            <a:off x="0" y="549492"/>
            <a:ext cx="9144002" cy="4594017"/>
          </a:xfrm>
          <a:prstGeom prst="rect">
            <a:avLst/>
          </a:prstGeom>
          <a:noFill/>
          <a:ln>
            <a:noFill/>
          </a:ln>
        </p:spPr>
      </p:pic>
      <p:sp>
        <p:nvSpPr>
          <p:cNvPr id="370" name="Google Shape;370;p55"/>
          <p:cNvSpPr txBox="1"/>
          <p:nvPr/>
        </p:nvSpPr>
        <p:spPr>
          <a:xfrm>
            <a:off x="243225" y="193150"/>
            <a:ext cx="86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To add an element in an array we use the $push operator</a:t>
            </a:r>
            <a:endParaRPr>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6" name="Google Shape;376;p5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77" name="Google Shape;377;p56"/>
          <p:cNvSpPr txBox="1"/>
          <p:nvPr/>
        </p:nvSpPr>
        <p:spPr>
          <a:xfrm>
            <a:off x="908525" y="135925"/>
            <a:ext cx="60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Consider we have this collections about courses and their </a:t>
            </a:r>
            <a:r>
              <a:rPr lang="en">
                <a:latin typeface="Lato"/>
                <a:ea typeface="Lato"/>
                <a:cs typeface="Lato"/>
                <a:sym typeface="Lato"/>
              </a:rPr>
              <a:t>prerequisites</a:t>
            </a:r>
            <a:endParaRPr>
              <a:latin typeface="Lato"/>
              <a:ea typeface="Lato"/>
              <a:cs typeface="Lato"/>
              <a:sym typeface="Lato"/>
            </a:endParaRPr>
          </a:p>
        </p:txBody>
      </p:sp>
      <p:pic>
        <p:nvPicPr>
          <p:cNvPr id="378" name="Google Shape;378;p56"/>
          <p:cNvPicPr preferRelativeResize="0"/>
          <p:nvPr/>
        </p:nvPicPr>
        <p:blipFill>
          <a:blip r:embed="rId3">
            <a:alphaModFix/>
          </a:blip>
          <a:stretch>
            <a:fillRect/>
          </a:stretch>
        </p:blipFill>
        <p:spPr>
          <a:xfrm>
            <a:off x="401038" y="600900"/>
            <a:ext cx="8345526" cy="4480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idx="1" type="body"/>
          </p:nvPr>
        </p:nvSpPr>
        <p:spPr>
          <a:xfrm>
            <a:off x="793825" y="1585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find all documents that contain both “networking” and “math” in their array prerequisites we use the following query</a:t>
            </a:r>
            <a:endParaRPr/>
          </a:p>
        </p:txBody>
      </p:sp>
      <p:pic>
        <p:nvPicPr>
          <p:cNvPr id="384" name="Google Shape;384;p57"/>
          <p:cNvPicPr preferRelativeResize="0"/>
          <p:nvPr/>
        </p:nvPicPr>
        <p:blipFill>
          <a:blip r:embed="rId3">
            <a:alphaModFix/>
          </a:blip>
          <a:stretch>
            <a:fillRect/>
          </a:stretch>
        </p:blipFill>
        <p:spPr>
          <a:xfrm>
            <a:off x="185975" y="2271286"/>
            <a:ext cx="9144001" cy="207457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idx="1" type="subTitle"/>
          </p:nvPr>
        </p:nvSpPr>
        <p:spPr>
          <a:xfrm>
            <a:off x="682025" y="1352625"/>
            <a:ext cx="3300900" cy="26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select the fields that we want to </a:t>
            </a:r>
            <a:r>
              <a:rPr lang="en"/>
              <a:t>receive</a:t>
            </a:r>
            <a:r>
              <a:rPr lang="en"/>
              <a:t> when we use the find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_id field is </a:t>
            </a:r>
            <a:r>
              <a:rPr lang="en"/>
              <a:t>included by default. We can add “_id:0” to hide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choose fields that we want to hide by attributing 0 to them</a:t>
            </a:r>
            <a:endParaRPr/>
          </a:p>
        </p:txBody>
      </p:sp>
      <p:pic>
        <p:nvPicPr>
          <p:cNvPr id="390" name="Google Shape;390;p58"/>
          <p:cNvPicPr preferRelativeResize="0"/>
          <p:nvPr/>
        </p:nvPicPr>
        <p:blipFill>
          <a:blip r:embed="rId3">
            <a:alphaModFix/>
          </a:blip>
          <a:stretch>
            <a:fillRect/>
          </a:stretch>
        </p:blipFill>
        <p:spPr>
          <a:xfrm>
            <a:off x="4363750" y="1075350"/>
            <a:ext cx="4621200" cy="2601650"/>
          </a:xfrm>
          <a:prstGeom prst="rect">
            <a:avLst/>
          </a:prstGeom>
          <a:noFill/>
          <a:ln>
            <a:noFill/>
          </a:ln>
        </p:spPr>
      </p:pic>
      <p:sp>
        <p:nvSpPr>
          <p:cNvPr id="391" name="Google Shape;391;p58"/>
          <p:cNvSpPr txBox="1"/>
          <p:nvPr/>
        </p:nvSpPr>
        <p:spPr>
          <a:xfrm>
            <a:off x="844150" y="729675"/>
            <a:ext cx="10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Projection </a:t>
            </a:r>
            <a:endParaRPr>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idx="2" type="body"/>
          </p:nvPr>
        </p:nvSpPr>
        <p:spPr>
          <a:xfrm>
            <a:off x="531500" y="1510000"/>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only show a specified number of documents we use the .limit</a:t>
            </a:r>
            <a:endParaRPr/>
          </a:p>
        </p:txBody>
      </p:sp>
      <p:pic>
        <p:nvPicPr>
          <p:cNvPr id="397" name="Google Shape;397;p59"/>
          <p:cNvPicPr preferRelativeResize="0"/>
          <p:nvPr/>
        </p:nvPicPr>
        <p:blipFill>
          <a:blip r:embed="rId3">
            <a:alphaModFix/>
          </a:blip>
          <a:stretch>
            <a:fillRect/>
          </a:stretch>
        </p:blipFill>
        <p:spPr>
          <a:xfrm>
            <a:off x="3972450" y="1337750"/>
            <a:ext cx="4933301" cy="3068924"/>
          </a:xfrm>
          <a:prstGeom prst="rect">
            <a:avLst/>
          </a:prstGeom>
          <a:noFill/>
          <a:ln>
            <a:noFill/>
          </a:ln>
        </p:spPr>
      </p:pic>
      <p:sp>
        <p:nvSpPr>
          <p:cNvPr id="398" name="Google Shape;398;p59"/>
          <p:cNvSpPr txBox="1"/>
          <p:nvPr/>
        </p:nvSpPr>
        <p:spPr>
          <a:xfrm>
            <a:off x="801200" y="8727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LIMIT</a:t>
            </a:r>
            <a:endParaRPr>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ph idx="1" type="subTitle"/>
          </p:nvPr>
        </p:nvSpPr>
        <p:spPr>
          <a:xfrm>
            <a:off x="696325" y="1494725"/>
            <a:ext cx="3300900" cy="213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To sort documents we use the “.sort()” command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Inside the sort() we </a:t>
            </a:r>
            <a:r>
              <a:rPr lang="en"/>
              <a:t>specify</a:t>
            </a:r>
            <a:r>
              <a:rPr lang="en"/>
              <a:t> what are the fields we are going to sort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means ascending sort</a:t>
            </a:r>
            <a:endParaRPr/>
          </a:p>
          <a:p>
            <a:pPr indent="0" lvl="0" marL="0" rtl="0" algn="l">
              <a:spcBef>
                <a:spcPts val="0"/>
              </a:spcBef>
              <a:spcAft>
                <a:spcPts val="0"/>
              </a:spcAft>
              <a:buNone/>
            </a:pPr>
            <a:r>
              <a:rPr lang="en"/>
              <a:t>0 means descending sort</a:t>
            </a:r>
            <a:endParaRPr/>
          </a:p>
        </p:txBody>
      </p:sp>
      <p:pic>
        <p:nvPicPr>
          <p:cNvPr id="404" name="Google Shape;404;p60"/>
          <p:cNvPicPr preferRelativeResize="0"/>
          <p:nvPr/>
        </p:nvPicPr>
        <p:blipFill>
          <a:blip r:embed="rId3">
            <a:alphaModFix/>
          </a:blip>
          <a:stretch>
            <a:fillRect/>
          </a:stretch>
        </p:blipFill>
        <p:spPr>
          <a:xfrm>
            <a:off x="4499675" y="381300"/>
            <a:ext cx="4449000" cy="4218524"/>
          </a:xfrm>
          <a:prstGeom prst="rect">
            <a:avLst/>
          </a:prstGeom>
          <a:noFill/>
          <a:ln>
            <a:noFill/>
          </a:ln>
        </p:spPr>
      </p:pic>
      <p:sp>
        <p:nvSpPr>
          <p:cNvPr id="405" name="Google Shape;405;p60"/>
          <p:cNvSpPr txBox="1"/>
          <p:nvPr>
            <p:ph idx="1" type="subTitle"/>
          </p:nvPr>
        </p:nvSpPr>
        <p:spPr>
          <a:xfrm>
            <a:off x="791475" y="73572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IV. Replication &amp; Sharding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30000" y="1318650"/>
            <a:ext cx="3300900" cy="3417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1600">
                <a:solidFill>
                  <a:schemeClr val="accent1"/>
                </a:solidFill>
                <a:latin typeface="Lato"/>
                <a:ea typeface="Lato"/>
                <a:cs typeface="Lato"/>
                <a:sym typeface="Lato"/>
              </a:rPr>
              <a:t>To query over a relational database we use SQL</a:t>
            </a:r>
            <a:r>
              <a:rPr b="0" lang="en" sz="1600">
                <a:solidFill>
                  <a:schemeClr val="accent1"/>
                </a:solidFill>
                <a:latin typeface="Lato"/>
                <a:ea typeface="Lato"/>
                <a:cs typeface="Lato"/>
                <a:sym typeface="Lato"/>
              </a:rPr>
              <a:t> “structured query language”</a:t>
            </a:r>
            <a:r>
              <a:rPr b="0" lang="en" sz="1400">
                <a:solidFill>
                  <a:schemeClr val="accent1"/>
                </a:solidFill>
                <a:latin typeface="Arial"/>
                <a:ea typeface="Arial"/>
                <a:cs typeface="Arial"/>
                <a:sym typeface="Arial"/>
              </a:rPr>
              <a:t> which is a standardized programming language used to:</a:t>
            </a:r>
            <a:endParaRPr b="0" sz="1400">
              <a:solidFill>
                <a:schemeClr val="accent1"/>
              </a:solidFill>
              <a:latin typeface="Arial"/>
              <a:ea typeface="Arial"/>
              <a:cs typeface="Arial"/>
              <a:sym typeface="Arial"/>
            </a:endParaRPr>
          </a:p>
          <a:p>
            <a:pPr indent="-317500" lvl="0" marL="457200" rtl="0" algn="l">
              <a:lnSpc>
                <a:spcPct val="115000"/>
              </a:lnSpc>
              <a:spcBef>
                <a:spcPts val="120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Read</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Write</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Update</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Delete</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Add users </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Import and export data</a:t>
            </a:r>
            <a:endParaRPr b="0" sz="1400">
              <a:solidFill>
                <a:schemeClr val="accent1"/>
              </a:solidFill>
              <a:latin typeface="Arial"/>
              <a:ea typeface="Arial"/>
              <a:cs typeface="Arial"/>
              <a:sym typeface="Arial"/>
            </a:endParaRPr>
          </a:p>
          <a:p>
            <a:pPr indent="-317500" lvl="0" marL="457200" rtl="0" algn="l">
              <a:lnSpc>
                <a:spcPct val="115000"/>
              </a:lnSpc>
              <a:spcBef>
                <a:spcPts val="0"/>
              </a:spcBef>
              <a:spcAft>
                <a:spcPts val="0"/>
              </a:spcAft>
              <a:buClr>
                <a:schemeClr val="accent1"/>
              </a:buClr>
              <a:buSzPts val="1400"/>
              <a:buFont typeface="Arial"/>
              <a:buChar char="-"/>
            </a:pPr>
            <a:r>
              <a:rPr b="0" lang="en" sz="1400">
                <a:solidFill>
                  <a:schemeClr val="accent1"/>
                </a:solidFill>
                <a:latin typeface="Arial"/>
                <a:ea typeface="Arial"/>
                <a:cs typeface="Arial"/>
                <a:sym typeface="Arial"/>
              </a:rPr>
              <a:t>…</a:t>
            </a:r>
            <a:endParaRPr b="0" sz="1600">
              <a:solidFill>
                <a:schemeClr val="accent1"/>
              </a:solidFill>
              <a:latin typeface="Lato"/>
              <a:ea typeface="Lato"/>
              <a:cs typeface="Lato"/>
              <a:sym typeface="Lato"/>
            </a:endParaRPr>
          </a:p>
        </p:txBody>
      </p:sp>
      <p:pic>
        <p:nvPicPr>
          <p:cNvPr id="111" name="Google Shape;111;p17"/>
          <p:cNvPicPr preferRelativeResize="0"/>
          <p:nvPr/>
        </p:nvPicPr>
        <p:blipFill>
          <a:blip r:embed="rId3">
            <a:alphaModFix/>
          </a:blip>
          <a:stretch>
            <a:fillRect/>
          </a:stretch>
        </p:blipFill>
        <p:spPr>
          <a:xfrm>
            <a:off x="5087725" y="110975"/>
            <a:ext cx="3586205" cy="48387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2"/>
          <p:cNvSpPr txBox="1"/>
          <p:nvPr>
            <p:ph idx="1" type="body"/>
          </p:nvPr>
        </p:nvSpPr>
        <p:spPr>
          <a:xfrm>
            <a:off x="729450" y="1329375"/>
            <a:ext cx="7688700" cy="34941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to achieve high availability we replicate the primary server's data on other servers that acts as secondary nodes to it.</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for a cluster of three nodes that are in the same replicaset one node is primary which receives write operations then it transmits them to the other replicas.</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when a server goes down the secondary servers perform an election to see who will become the new primary server.</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write operations will not be executed until the election is completed</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for each server we can set:</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priority: which represent how likely this server will become primary</a:t>
            </a:r>
            <a:endParaRPr sz="1450">
              <a:solidFill>
                <a:srgbClr val="000000"/>
              </a:solidFill>
              <a:highlight>
                <a:schemeClr val="lt1"/>
              </a:highlight>
              <a:latin typeface="Arial"/>
              <a:ea typeface="Arial"/>
              <a:cs typeface="Arial"/>
              <a:sym typeface="Arial"/>
            </a:endParaRPr>
          </a:p>
          <a:p>
            <a:pPr indent="0" lvl="0" marL="0" rtl="0" algn="l">
              <a:lnSpc>
                <a:spcPct val="90000"/>
              </a:lnSpc>
              <a:spcBef>
                <a:spcPts val="0"/>
              </a:spcBef>
              <a:spcAft>
                <a:spcPts val="0"/>
              </a:spcAft>
              <a:buNone/>
            </a:pPr>
            <a:r>
              <a:rPr lang="en" sz="1450">
                <a:solidFill>
                  <a:srgbClr val="000000"/>
                </a:solidFill>
                <a:highlight>
                  <a:schemeClr val="lt1"/>
                </a:highlight>
                <a:latin typeface="Arial"/>
                <a:ea typeface="Arial"/>
                <a:cs typeface="Arial"/>
                <a:sym typeface="Arial"/>
              </a:rPr>
              <a:t>votes: number of votes it has (0 will make it an arbiter)</a:t>
            </a:r>
            <a:endParaRPr sz="1450">
              <a:solidFill>
                <a:srgbClr val="000000"/>
              </a:solidFill>
              <a:highlight>
                <a:schemeClr val="lt1"/>
              </a:highlight>
              <a:latin typeface="Arial"/>
              <a:ea typeface="Arial"/>
              <a:cs typeface="Arial"/>
              <a:sym typeface="Arial"/>
            </a:endParaRPr>
          </a:p>
          <a:p>
            <a:pPr indent="0" lvl="0" marL="0" rtl="0" algn="l">
              <a:lnSpc>
                <a:spcPct val="105000"/>
              </a:lnSpc>
              <a:spcBef>
                <a:spcPts val="0"/>
              </a:spcBef>
              <a:spcAft>
                <a:spcPts val="1200"/>
              </a:spcAft>
              <a:buNone/>
            </a:pPr>
            <a:r>
              <a:t/>
            </a:r>
            <a:endParaRPr sz="1400">
              <a:solidFill>
                <a:srgbClr val="000000"/>
              </a:solidFill>
              <a:highlight>
                <a:schemeClr val="lt1"/>
              </a:highlight>
            </a:endParaRPr>
          </a:p>
        </p:txBody>
      </p:sp>
      <p:sp>
        <p:nvSpPr>
          <p:cNvPr id="416" name="Google Shape;416;p62"/>
          <p:cNvSpPr txBox="1"/>
          <p:nvPr/>
        </p:nvSpPr>
        <p:spPr>
          <a:xfrm>
            <a:off x="729450" y="759450"/>
            <a:ext cx="397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Lato"/>
                <a:ea typeface="Lato"/>
                <a:cs typeface="Lato"/>
                <a:sym typeface="Lato"/>
              </a:rPr>
              <a:t>REPLICATION</a:t>
            </a:r>
            <a:endParaRPr b="1" sz="1500">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6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681125" y="283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Sharding</a:t>
            </a:r>
            <a:endParaRPr/>
          </a:p>
        </p:txBody>
      </p:sp>
      <p:sp>
        <p:nvSpPr>
          <p:cNvPr id="427" name="Google Shape;427;p64"/>
          <p:cNvSpPr txBox="1"/>
          <p:nvPr>
            <p:ph idx="1" type="body"/>
          </p:nvPr>
        </p:nvSpPr>
        <p:spPr>
          <a:xfrm>
            <a:off x="681125" y="818225"/>
            <a:ext cx="7688700" cy="4325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350">
                <a:solidFill>
                  <a:schemeClr val="dk2"/>
                </a:solidFill>
                <a:highlight>
                  <a:schemeClr val="lt1"/>
                </a:highlight>
                <a:latin typeface="Arial"/>
                <a:ea typeface="Arial"/>
                <a:cs typeface="Arial"/>
                <a:sym typeface="Arial"/>
              </a:rPr>
              <a:t>when the workload on the database grows we can only scale it vertically up to a certain limit. scaling vertically is very expensive so we another alternative is to scale horizontally.</a:t>
            </a:r>
            <a:endParaRPr sz="1350">
              <a:solidFill>
                <a:schemeClr val="dk2"/>
              </a:solidFill>
              <a:highlight>
                <a:schemeClr val="lt1"/>
              </a:highlight>
              <a:latin typeface="Arial"/>
              <a:ea typeface="Arial"/>
              <a:cs typeface="Arial"/>
              <a:sym typeface="Arial"/>
            </a:endParaRPr>
          </a:p>
          <a:p>
            <a:pPr indent="0" lvl="0" marL="0" rtl="0" algn="l">
              <a:lnSpc>
                <a:spcPct val="100000"/>
              </a:lnSpc>
              <a:spcBef>
                <a:spcPts val="1400"/>
              </a:spcBef>
              <a:spcAft>
                <a:spcPts val="0"/>
              </a:spcAft>
              <a:buNone/>
            </a:pPr>
            <a:r>
              <a:rPr lang="en" sz="1350">
                <a:solidFill>
                  <a:schemeClr val="dk2"/>
                </a:solidFill>
                <a:highlight>
                  <a:schemeClr val="lt1"/>
                </a:highlight>
                <a:latin typeface="Arial"/>
                <a:ea typeface="Arial"/>
                <a:cs typeface="Arial"/>
                <a:sym typeface="Arial"/>
              </a:rPr>
              <a:t>sharding means splitting the data into many chunks according to some index for example</a:t>
            </a:r>
            <a:endParaRPr sz="1350">
              <a:solidFill>
                <a:schemeClr val="dk2"/>
              </a:solidFill>
              <a:highlight>
                <a:schemeClr val="lt1"/>
              </a:highlight>
              <a:latin typeface="Arial"/>
              <a:ea typeface="Arial"/>
              <a:cs typeface="Arial"/>
              <a:sym typeface="Arial"/>
            </a:endParaRPr>
          </a:p>
          <a:p>
            <a:pPr indent="0" lvl="0" marL="0" rtl="0" algn="l">
              <a:lnSpc>
                <a:spcPct val="100000"/>
              </a:lnSpc>
              <a:spcBef>
                <a:spcPts val="1400"/>
              </a:spcBef>
              <a:spcAft>
                <a:spcPts val="0"/>
              </a:spcAft>
              <a:buNone/>
            </a:pPr>
            <a:r>
              <a:rPr lang="en" sz="1350">
                <a:solidFill>
                  <a:schemeClr val="dk2"/>
                </a:solidFill>
                <a:highlight>
                  <a:schemeClr val="lt1"/>
                </a:highlight>
                <a:latin typeface="Arial"/>
                <a:ea typeface="Arial"/>
                <a:cs typeface="Arial"/>
                <a:sym typeface="Arial"/>
              </a:rPr>
              <a:t>0&lt;=price&lt;5 and 5&lt;=price&lt;10 and 10&lt;=price&lt;15. after this we deploy each chunk on a different server called a shard. finally when we receive read query that has price=3 we redirect it to the first chunk and so on.</a:t>
            </a:r>
            <a:endParaRPr sz="1350">
              <a:solidFill>
                <a:schemeClr val="dk2"/>
              </a:solidFill>
              <a:highlight>
                <a:schemeClr val="lt1"/>
              </a:highlight>
              <a:latin typeface="Arial"/>
              <a:ea typeface="Arial"/>
              <a:cs typeface="Arial"/>
              <a:sym typeface="Arial"/>
            </a:endParaRPr>
          </a:p>
          <a:p>
            <a:pPr indent="0" lvl="0" marL="0" rtl="0" algn="l">
              <a:lnSpc>
                <a:spcPct val="100000"/>
              </a:lnSpc>
              <a:spcBef>
                <a:spcPts val="1400"/>
              </a:spcBef>
              <a:spcAft>
                <a:spcPts val="0"/>
              </a:spcAft>
              <a:buNone/>
            </a:pPr>
            <a:r>
              <a:rPr lang="en" sz="1350">
                <a:solidFill>
                  <a:schemeClr val="dk2"/>
                </a:solidFill>
                <a:highlight>
                  <a:schemeClr val="lt1"/>
                </a:highlight>
                <a:latin typeface="Arial"/>
                <a:ea typeface="Arial"/>
                <a:cs typeface="Arial"/>
                <a:sym typeface="Arial"/>
              </a:rPr>
              <a:t>sharding can save a lot of workload on a single node server and allows for better scalability</a:t>
            </a:r>
            <a:endParaRPr sz="1350">
              <a:solidFill>
                <a:schemeClr val="dk2"/>
              </a:solidFill>
              <a:highlight>
                <a:schemeClr val="lt1"/>
              </a:highlight>
              <a:latin typeface="Arial"/>
              <a:ea typeface="Arial"/>
              <a:cs typeface="Arial"/>
              <a:sym typeface="Arial"/>
            </a:endParaRPr>
          </a:p>
          <a:p>
            <a:pPr indent="0" lvl="0" marL="0" rtl="0" algn="l">
              <a:lnSpc>
                <a:spcPct val="100000"/>
              </a:lnSpc>
              <a:spcBef>
                <a:spcPts val="1400"/>
              </a:spcBef>
              <a:spcAft>
                <a:spcPts val="0"/>
              </a:spcAft>
              <a:buNone/>
            </a:pPr>
            <a:r>
              <a:rPr lang="en" sz="1350">
                <a:solidFill>
                  <a:schemeClr val="dk2"/>
                </a:solidFill>
                <a:highlight>
                  <a:schemeClr val="lt1"/>
                </a:highlight>
                <a:latin typeface="Arial"/>
                <a:ea typeface="Arial"/>
                <a:cs typeface="Arial"/>
                <a:sym typeface="Arial"/>
              </a:rPr>
              <a:t>for mongodb the sharding is implemented with three components:</a:t>
            </a:r>
            <a:endParaRPr sz="1350">
              <a:solidFill>
                <a:schemeClr val="dk2"/>
              </a:solidFill>
              <a:highlight>
                <a:schemeClr val="lt1"/>
              </a:highlight>
              <a:latin typeface="Arial"/>
              <a:ea typeface="Arial"/>
              <a:cs typeface="Arial"/>
              <a:sym typeface="Arial"/>
            </a:endParaRPr>
          </a:p>
          <a:p>
            <a:pPr indent="-314325" lvl="0" marL="457200" rtl="0" algn="l">
              <a:lnSpc>
                <a:spcPct val="100000"/>
              </a:lnSpc>
              <a:spcBef>
                <a:spcPts val="1400"/>
              </a:spcBef>
              <a:spcAft>
                <a:spcPts val="0"/>
              </a:spcAft>
              <a:buClr>
                <a:schemeClr val="dk2"/>
              </a:buClr>
              <a:buSzPts val="1350"/>
              <a:buFont typeface="Arial"/>
              <a:buChar char="●"/>
            </a:pPr>
            <a:r>
              <a:rPr lang="en" sz="1350">
                <a:solidFill>
                  <a:schemeClr val="dk2"/>
                </a:solidFill>
                <a:highlight>
                  <a:schemeClr val="lt1"/>
                </a:highlight>
                <a:latin typeface="Arial"/>
                <a:ea typeface="Arial"/>
                <a:cs typeface="Arial"/>
                <a:sym typeface="Arial"/>
              </a:rPr>
              <a:t>the router called mongos which redirects queries to the specific server.</a:t>
            </a:r>
            <a:endParaRPr sz="1350">
              <a:solidFill>
                <a:schemeClr val="dk2"/>
              </a:solidFill>
              <a:highlight>
                <a:schemeClr val="lt1"/>
              </a:highlight>
              <a:latin typeface="Arial"/>
              <a:ea typeface="Arial"/>
              <a:cs typeface="Arial"/>
              <a:sym typeface="Arial"/>
            </a:endParaRPr>
          </a:p>
          <a:p>
            <a:pPr indent="-314325" lvl="0" marL="457200" rtl="0" algn="l">
              <a:lnSpc>
                <a:spcPct val="100000"/>
              </a:lnSpc>
              <a:spcBef>
                <a:spcPts val="0"/>
              </a:spcBef>
              <a:spcAft>
                <a:spcPts val="0"/>
              </a:spcAft>
              <a:buClr>
                <a:schemeClr val="dk2"/>
              </a:buClr>
              <a:buSzPts val="1350"/>
              <a:buFont typeface="Arial"/>
              <a:buChar char="●"/>
            </a:pPr>
            <a:r>
              <a:rPr lang="en" sz="1350">
                <a:solidFill>
                  <a:schemeClr val="dk2"/>
                </a:solidFill>
                <a:highlight>
                  <a:schemeClr val="lt1"/>
                </a:highlight>
                <a:latin typeface="Arial"/>
                <a:ea typeface="Arial"/>
                <a:cs typeface="Arial"/>
                <a:sym typeface="Arial"/>
              </a:rPr>
              <a:t>the config servers which contains information about the keys and users and other metadata</a:t>
            </a:r>
            <a:endParaRPr sz="1350">
              <a:solidFill>
                <a:schemeClr val="dk2"/>
              </a:solidFill>
              <a:highlight>
                <a:schemeClr val="lt1"/>
              </a:highlight>
              <a:latin typeface="Arial"/>
              <a:ea typeface="Arial"/>
              <a:cs typeface="Arial"/>
              <a:sym typeface="Arial"/>
            </a:endParaRPr>
          </a:p>
          <a:p>
            <a:pPr indent="-314325" lvl="0" marL="457200" rtl="0" algn="l">
              <a:lnSpc>
                <a:spcPct val="100000"/>
              </a:lnSpc>
              <a:spcBef>
                <a:spcPts val="0"/>
              </a:spcBef>
              <a:spcAft>
                <a:spcPts val="0"/>
              </a:spcAft>
              <a:buClr>
                <a:schemeClr val="dk2"/>
              </a:buClr>
              <a:buSzPts val="1350"/>
              <a:buFont typeface="Arial"/>
              <a:buChar char="●"/>
            </a:pPr>
            <a:r>
              <a:rPr lang="en" sz="1350">
                <a:solidFill>
                  <a:schemeClr val="dk2"/>
                </a:solidFill>
                <a:highlight>
                  <a:schemeClr val="lt1"/>
                </a:highlight>
                <a:latin typeface="Arial"/>
                <a:ea typeface="Arial"/>
                <a:cs typeface="Arial"/>
                <a:sym typeface="Arial"/>
              </a:rPr>
              <a:t>the shards which are mongod processes</a:t>
            </a:r>
            <a:br>
              <a:rPr lang="en" sz="1350">
                <a:solidFill>
                  <a:schemeClr val="dk2"/>
                </a:solidFill>
                <a:highlight>
                  <a:schemeClr val="lt1"/>
                </a:highlight>
                <a:latin typeface="Arial"/>
                <a:ea typeface="Arial"/>
                <a:cs typeface="Arial"/>
                <a:sym typeface="Arial"/>
              </a:rPr>
            </a:br>
            <a:r>
              <a:rPr lang="en" sz="1350">
                <a:solidFill>
                  <a:schemeClr val="dk2"/>
                </a:solidFill>
                <a:highlight>
                  <a:schemeClr val="lt1"/>
                </a:highlight>
                <a:latin typeface="Arial"/>
                <a:ea typeface="Arial"/>
                <a:cs typeface="Arial"/>
                <a:sym typeface="Arial"/>
              </a:rPr>
              <a:t>and every server (except mongos) will be replicated for high availability in its own replicaset</a:t>
            </a:r>
            <a:endParaRPr sz="1350">
              <a:solidFill>
                <a:schemeClr val="dk2"/>
              </a:solidFill>
              <a:highlight>
                <a:schemeClr val="lt1"/>
              </a:highlight>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33" name="Google Shape;433;p6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4" name="Google Shape;434;p6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9325" y="1353200"/>
            <a:ext cx="3774300" cy="2986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We have customer table and orders table</a:t>
            </a:r>
            <a:endParaRPr/>
          </a:p>
          <a:p>
            <a:pPr indent="-311150" lvl="0" marL="457200" rtl="0" algn="l">
              <a:lnSpc>
                <a:spcPct val="100000"/>
              </a:lnSpc>
              <a:spcBef>
                <a:spcPts val="1200"/>
              </a:spcBef>
              <a:spcAft>
                <a:spcPts val="0"/>
              </a:spcAft>
              <a:buSzPts val="1300"/>
              <a:buChar char="-"/>
            </a:pPr>
            <a:r>
              <a:rPr lang="en"/>
              <a:t>A customer can have many orders</a:t>
            </a:r>
            <a:endParaRPr/>
          </a:p>
          <a:p>
            <a:pPr indent="-311150" lvl="0" marL="457200" rtl="0" algn="l">
              <a:lnSpc>
                <a:spcPct val="100000"/>
              </a:lnSpc>
              <a:spcBef>
                <a:spcPts val="0"/>
              </a:spcBef>
              <a:spcAft>
                <a:spcPts val="0"/>
              </a:spcAft>
              <a:buSzPts val="1300"/>
              <a:buChar char="-"/>
            </a:pPr>
            <a:r>
              <a:rPr lang="en"/>
              <a:t>An order only has one customer</a:t>
            </a:r>
            <a:endParaRPr/>
          </a:p>
          <a:p>
            <a:pPr indent="0" lvl="0" marL="0" rtl="0" algn="l">
              <a:lnSpc>
                <a:spcPct val="100000"/>
              </a:lnSpc>
              <a:spcBef>
                <a:spcPts val="1200"/>
              </a:spcBef>
              <a:spcAft>
                <a:spcPts val="0"/>
              </a:spcAft>
              <a:buNone/>
            </a:pPr>
            <a:r>
              <a:rPr lang="en"/>
              <a:t>This relationship is called “</a:t>
            </a:r>
            <a:r>
              <a:rPr b="1" lang="en"/>
              <a:t>one-to-many</a:t>
            </a:r>
            <a:r>
              <a:rPr lang="en"/>
              <a:t>”</a:t>
            </a:r>
            <a:endParaRPr/>
          </a:p>
          <a:p>
            <a:pPr indent="0" lvl="0" marL="0" rtl="0" algn="l">
              <a:lnSpc>
                <a:spcPct val="100000"/>
              </a:lnSpc>
              <a:spcBef>
                <a:spcPts val="1200"/>
              </a:spcBef>
              <a:spcAft>
                <a:spcPts val="1200"/>
              </a:spcAft>
              <a:buNone/>
            </a:pPr>
            <a:r>
              <a:rPr lang="en"/>
              <a:t>To model it we store the customers ID in each order</a:t>
            </a:r>
            <a:endParaRPr/>
          </a:p>
        </p:txBody>
      </p:sp>
      <p:pic>
        <p:nvPicPr>
          <p:cNvPr id="117" name="Google Shape;117;p18"/>
          <p:cNvPicPr preferRelativeResize="0"/>
          <p:nvPr/>
        </p:nvPicPr>
        <p:blipFill>
          <a:blip r:embed="rId3">
            <a:alphaModFix/>
          </a:blip>
          <a:stretch>
            <a:fillRect/>
          </a:stretch>
        </p:blipFill>
        <p:spPr>
          <a:xfrm>
            <a:off x="4697450" y="1650050"/>
            <a:ext cx="4335576" cy="274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 to many relationship</a:t>
            </a:r>
            <a:endParaRPr/>
          </a:p>
        </p:txBody>
      </p:sp>
      <p:sp>
        <p:nvSpPr>
          <p:cNvPr id="123" name="Google Shape;123;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student can have many classes</a:t>
            </a:r>
            <a:endParaRPr/>
          </a:p>
          <a:p>
            <a:pPr indent="-311150" lvl="0" marL="457200" rtl="0" algn="l">
              <a:spcBef>
                <a:spcPts val="0"/>
              </a:spcBef>
              <a:spcAft>
                <a:spcPts val="0"/>
              </a:spcAft>
              <a:buSzPts val="1300"/>
              <a:buChar char="-"/>
            </a:pPr>
            <a:r>
              <a:rPr lang="en"/>
              <a:t>A class can have many students</a:t>
            </a:r>
            <a:endParaRPr/>
          </a:p>
          <a:p>
            <a:pPr indent="0" lvl="0" marL="0" rtl="0" algn="l">
              <a:spcBef>
                <a:spcPts val="1200"/>
              </a:spcBef>
              <a:spcAft>
                <a:spcPts val="0"/>
              </a:spcAft>
              <a:buNone/>
            </a:pPr>
            <a:r>
              <a:rPr lang="en"/>
              <a:t>To represent this type of relationship we must create a third table. We call this table the join table. This table contains the student_id and class_id.</a:t>
            </a:r>
            <a:endParaRPr/>
          </a:p>
          <a:p>
            <a:pPr indent="0" lvl="0" marL="0" rtl="0" algn="l">
              <a:spcBef>
                <a:spcPts val="1200"/>
              </a:spcBef>
              <a:spcAft>
                <a:spcPts val="1200"/>
              </a:spcAft>
              <a:buNone/>
            </a:pPr>
            <a:r>
              <a:t/>
            </a:r>
            <a:endParaRPr/>
          </a:p>
        </p:txBody>
      </p:sp>
      <p:pic>
        <p:nvPicPr>
          <p:cNvPr id="124" name="Google Shape;124;p19"/>
          <p:cNvPicPr preferRelativeResize="0"/>
          <p:nvPr/>
        </p:nvPicPr>
        <p:blipFill>
          <a:blip r:embed="rId3">
            <a:alphaModFix/>
          </a:blip>
          <a:stretch>
            <a:fillRect/>
          </a:stretch>
        </p:blipFill>
        <p:spPr>
          <a:xfrm>
            <a:off x="4656025" y="2006250"/>
            <a:ext cx="4105275" cy="1114425"/>
          </a:xfrm>
          <a:prstGeom prst="rect">
            <a:avLst/>
          </a:prstGeom>
          <a:noFill/>
          <a:ln>
            <a:noFill/>
          </a:ln>
        </p:spPr>
      </p:pic>
      <p:sp>
        <p:nvSpPr>
          <p:cNvPr id="125" name="Google Shape;125;p19"/>
          <p:cNvSpPr txBox="1"/>
          <p:nvPr/>
        </p:nvSpPr>
        <p:spPr>
          <a:xfrm>
            <a:off x="4805200" y="3341550"/>
            <a:ext cx="39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0"/>
          <p:cNvPicPr preferRelativeResize="0"/>
          <p:nvPr/>
        </p:nvPicPr>
        <p:blipFill>
          <a:blip r:embed="rId3">
            <a:alphaModFix/>
          </a:blip>
          <a:stretch>
            <a:fillRect/>
          </a:stretch>
        </p:blipFill>
        <p:spPr>
          <a:xfrm>
            <a:off x="152400" y="371475"/>
            <a:ext cx="3555575" cy="1576550"/>
          </a:xfrm>
          <a:prstGeom prst="rect">
            <a:avLst/>
          </a:prstGeom>
          <a:noFill/>
          <a:ln>
            <a:noFill/>
          </a:ln>
        </p:spPr>
      </p:pic>
      <p:pic>
        <p:nvPicPr>
          <p:cNvPr id="131" name="Google Shape;131;p20"/>
          <p:cNvPicPr preferRelativeResize="0"/>
          <p:nvPr/>
        </p:nvPicPr>
        <p:blipFill>
          <a:blip r:embed="rId4">
            <a:alphaModFix/>
          </a:blip>
          <a:stretch>
            <a:fillRect/>
          </a:stretch>
        </p:blipFill>
        <p:spPr>
          <a:xfrm>
            <a:off x="152400" y="2046375"/>
            <a:ext cx="3555575" cy="1315850"/>
          </a:xfrm>
          <a:prstGeom prst="rect">
            <a:avLst/>
          </a:prstGeom>
          <a:noFill/>
          <a:ln>
            <a:noFill/>
          </a:ln>
        </p:spPr>
      </p:pic>
      <p:pic>
        <p:nvPicPr>
          <p:cNvPr id="132" name="Google Shape;132;p20"/>
          <p:cNvPicPr preferRelativeResize="0"/>
          <p:nvPr/>
        </p:nvPicPr>
        <p:blipFill>
          <a:blip r:embed="rId5">
            <a:alphaModFix/>
          </a:blip>
          <a:stretch>
            <a:fillRect/>
          </a:stretch>
        </p:blipFill>
        <p:spPr>
          <a:xfrm>
            <a:off x="152400" y="3504800"/>
            <a:ext cx="3555576" cy="1576550"/>
          </a:xfrm>
          <a:prstGeom prst="rect">
            <a:avLst/>
          </a:prstGeom>
          <a:noFill/>
          <a:ln>
            <a:noFill/>
          </a:ln>
        </p:spPr>
      </p:pic>
      <p:pic>
        <p:nvPicPr>
          <p:cNvPr id="133" name="Google Shape;133;p20"/>
          <p:cNvPicPr preferRelativeResize="0"/>
          <p:nvPr/>
        </p:nvPicPr>
        <p:blipFill>
          <a:blip r:embed="rId6">
            <a:alphaModFix/>
          </a:blip>
          <a:stretch>
            <a:fillRect/>
          </a:stretch>
        </p:blipFill>
        <p:spPr>
          <a:xfrm>
            <a:off x="3843700" y="1330575"/>
            <a:ext cx="5140750" cy="261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 of RDBMS</a:t>
            </a:r>
            <a:endParaRPr/>
          </a:p>
        </p:txBody>
      </p:sp>
      <p:sp>
        <p:nvSpPr>
          <p:cNvPr id="139" name="Google Shape;139;p21"/>
          <p:cNvSpPr txBox="1"/>
          <p:nvPr>
            <p:ph idx="1" type="subTitle"/>
          </p:nvPr>
        </p:nvSpPr>
        <p:spPr>
          <a:xfrm>
            <a:off x="767875" y="23245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RDBMS: relational database management system</a:t>
            </a:r>
            <a:endParaRPr/>
          </a:p>
        </p:txBody>
      </p:sp>
      <p:sp>
        <p:nvSpPr>
          <p:cNvPr id="140" name="Google Shape;140;p21"/>
          <p:cNvSpPr txBox="1"/>
          <p:nvPr>
            <p:ph idx="1" type="subTitle"/>
          </p:nvPr>
        </p:nvSpPr>
        <p:spPr>
          <a:xfrm>
            <a:off x="805800" y="3328250"/>
            <a:ext cx="3300900" cy="108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MySQL, PostgreSQL, MsSQL (microsoft sql server), Oracle database server</a:t>
            </a:r>
            <a:endParaRPr/>
          </a:p>
        </p:txBody>
      </p:sp>
      <p:pic>
        <p:nvPicPr>
          <p:cNvPr id="141" name="Google Shape;141;p21"/>
          <p:cNvPicPr preferRelativeResize="0"/>
          <p:nvPr/>
        </p:nvPicPr>
        <p:blipFill>
          <a:blip r:embed="rId3">
            <a:alphaModFix/>
          </a:blip>
          <a:stretch>
            <a:fillRect/>
          </a:stretch>
        </p:blipFill>
        <p:spPr>
          <a:xfrm>
            <a:off x="4702650" y="181425"/>
            <a:ext cx="2143125" cy="2143125"/>
          </a:xfrm>
          <a:prstGeom prst="rect">
            <a:avLst/>
          </a:prstGeom>
          <a:noFill/>
          <a:ln>
            <a:noFill/>
          </a:ln>
        </p:spPr>
      </p:pic>
      <p:pic>
        <p:nvPicPr>
          <p:cNvPr id="142" name="Google Shape;142;p21"/>
          <p:cNvPicPr preferRelativeResize="0"/>
          <p:nvPr/>
        </p:nvPicPr>
        <p:blipFill>
          <a:blip r:embed="rId4">
            <a:alphaModFix/>
          </a:blip>
          <a:stretch>
            <a:fillRect/>
          </a:stretch>
        </p:blipFill>
        <p:spPr>
          <a:xfrm>
            <a:off x="4824250" y="2571750"/>
            <a:ext cx="3914775" cy="997950"/>
          </a:xfrm>
          <a:prstGeom prst="rect">
            <a:avLst/>
          </a:prstGeom>
          <a:noFill/>
          <a:ln>
            <a:noFill/>
          </a:ln>
        </p:spPr>
      </p:pic>
      <p:pic>
        <p:nvPicPr>
          <p:cNvPr id="143" name="Google Shape;143;p21"/>
          <p:cNvPicPr preferRelativeResize="0"/>
          <p:nvPr/>
        </p:nvPicPr>
        <p:blipFill>
          <a:blip r:embed="rId5">
            <a:alphaModFix/>
          </a:blip>
          <a:stretch>
            <a:fillRect/>
          </a:stretch>
        </p:blipFill>
        <p:spPr>
          <a:xfrm>
            <a:off x="6998175" y="331125"/>
            <a:ext cx="1993425" cy="1993425"/>
          </a:xfrm>
          <a:prstGeom prst="rect">
            <a:avLst/>
          </a:prstGeom>
          <a:noFill/>
          <a:ln>
            <a:noFill/>
          </a:ln>
        </p:spPr>
      </p:pic>
      <p:pic>
        <p:nvPicPr>
          <p:cNvPr id="144" name="Google Shape;144;p21"/>
          <p:cNvPicPr preferRelativeResize="0"/>
          <p:nvPr/>
        </p:nvPicPr>
        <p:blipFill rotWithShape="1">
          <a:blip r:embed="rId6">
            <a:alphaModFix/>
          </a:blip>
          <a:srcRect b="8160" l="13581" r="15163" t="12297"/>
          <a:stretch/>
        </p:blipFill>
        <p:spPr>
          <a:xfrm>
            <a:off x="4785825" y="3727075"/>
            <a:ext cx="3914775" cy="127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