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
      <p:font typeface="Roboto Mono"/>
      <p:regular r:id="rId33"/>
      <p:bold r:id="rId34"/>
      <p:italic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schemas.openxmlformats.org/officeDocument/2006/relationships/font" Target="fonts/AlfaSlabOne-regular.fnt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9c7aa1a8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9c7aa1a8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9c7aa1a8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9c7aa1a8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9c7aa1a8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9c7aa1a8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9c7aa1a8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9c7aa1a8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9c7aa1a8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9c7aa1a8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9c7aa1a8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9c7aa1a8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9c7aa1a8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9c7aa1a8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c7aa1a8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c7aa1a8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9c7aa1a8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9c7aa1a8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9c7aa1a8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9c7aa1a8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9c7aa1a8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9c7aa1a8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9c7aa1a8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9c7aa1a8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9c7aa1a8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9c7aa1a8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9c7aa1a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9c7aa1a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9c7aa1a8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9c7aa1a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9c7aa1a8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9c7aa1a8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c7aa1a8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c7aa1a8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9c7aa1a8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9c7aa1a8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Tracheotomy"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Lung Cancer Prediction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By Schwiftyy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-3D Plotting The Scan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0000"/>
              </a:lnSpc>
              <a:spcBef>
                <a:spcPts val="0"/>
              </a:spcBef>
              <a:spcAft>
                <a:spcPts val="0"/>
              </a:spcAft>
              <a:buNone/>
            </a:pPr>
            <a:r>
              <a:rPr lang="fr" sz="1450">
                <a:solidFill>
                  <a:srgbClr val="000000"/>
                </a:solidFill>
                <a:latin typeface="Arial"/>
                <a:ea typeface="Arial"/>
                <a:cs typeface="Arial"/>
                <a:sym typeface="Arial"/>
              </a:rPr>
              <a:t>For visualization it is useful to be able to show a 3D image of the scan. Unfortunately, the packages available in this Kaggle docker image is very limited in this sense, so we will use marching cubes to create an approximate mesh for our 3D object, and plot this with matplotlib. Quite slow and ugly, but the best we can do.</a:t>
            </a:r>
            <a:endParaRPr sz="14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5906350" y="2330125"/>
            <a:ext cx="2635475"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-Lung Segmentation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70000"/>
              </a:lnSpc>
              <a:spcBef>
                <a:spcPts val="0"/>
              </a:spcBef>
              <a:spcAft>
                <a:spcPts val="0"/>
              </a:spcAft>
              <a:buNone/>
            </a:pPr>
            <a:r>
              <a:rPr lang="fr" sz="1600">
                <a:solidFill>
                  <a:srgbClr val="000000"/>
                </a:solidFill>
                <a:latin typeface="Arial"/>
                <a:ea typeface="Arial"/>
                <a:cs typeface="Arial"/>
                <a:sym typeface="Arial"/>
              </a:rPr>
              <a:t>In order to reduce the problem space, we can segment the lungs (and usually some tissue around it). The method that me and my student colleagues developed was quite effective.</a:t>
            </a:r>
            <a:endParaRPr sz="160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lang="fr" sz="1600">
                <a:solidFill>
                  <a:srgbClr val="000000"/>
                </a:solidFill>
                <a:latin typeface="Arial"/>
                <a:ea typeface="Arial"/>
                <a:cs typeface="Arial"/>
                <a:sym typeface="Arial"/>
              </a:rPr>
              <a:t>It involves quite a few smart steps. It consists of a series of applications of region growing and morphological operations. In this case, we will use only connected component analysis.</a:t>
            </a:r>
            <a:endParaRPr sz="160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lang="fr" sz="1600">
                <a:solidFill>
                  <a:srgbClr val="000000"/>
                </a:solidFill>
                <a:latin typeface="Arial"/>
                <a:ea typeface="Arial"/>
                <a:cs typeface="Arial"/>
                <a:sym typeface="Arial"/>
              </a:rPr>
              <a:t>The steps:</a:t>
            </a:r>
            <a:endParaRPr sz="1600">
              <a:solidFill>
                <a:srgbClr val="000000"/>
              </a:solidFill>
              <a:latin typeface="Arial"/>
              <a:ea typeface="Arial"/>
              <a:cs typeface="Arial"/>
              <a:sym typeface="Arial"/>
            </a:endParaRPr>
          </a:p>
          <a:p>
            <a:pPr indent="-307340" lvl="0" marL="736600" marR="279400" rtl="0" algn="l">
              <a:spcBef>
                <a:spcPts val="1200"/>
              </a:spcBef>
              <a:spcAft>
                <a:spcPts val="0"/>
              </a:spcAft>
              <a:buClr>
                <a:srgbClr val="000000"/>
              </a:buClr>
              <a:buSzPct val="100000"/>
              <a:buFont typeface="Arial"/>
              <a:buChar char="●"/>
            </a:pPr>
            <a:r>
              <a:rPr lang="fr" sz="1600">
                <a:solidFill>
                  <a:srgbClr val="000000"/>
                </a:solidFill>
                <a:latin typeface="Arial"/>
                <a:ea typeface="Arial"/>
                <a:cs typeface="Arial"/>
                <a:sym typeface="Arial"/>
              </a:rPr>
              <a:t>Threshold the image (-320 HU is a good threshold, but it doesn't matter much for this approach)</a:t>
            </a:r>
            <a:endParaRPr sz="1600">
              <a:solidFill>
                <a:srgbClr val="000000"/>
              </a:solidFill>
              <a:latin typeface="Arial"/>
              <a:ea typeface="Arial"/>
              <a:cs typeface="Arial"/>
              <a:sym typeface="Arial"/>
            </a:endParaRPr>
          </a:p>
          <a:p>
            <a:pPr indent="-307340" lvl="0" marL="736600" marR="279400" rtl="0" algn="l">
              <a:spcBef>
                <a:spcPts val="0"/>
              </a:spcBef>
              <a:spcAft>
                <a:spcPts val="0"/>
              </a:spcAft>
              <a:buClr>
                <a:srgbClr val="000000"/>
              </a:buClr>
              <a:buSzPct val="100000"/>
              <a:buFont typeface="Arial"/>
              <a:buChar char="●"/>
            </a:pPr>
            <a:r>
              <a:rPr lang="fr" sz="1600">
                <a:solidFill>
                  <a:srgbClr val="000000"/>
                </a:solidFill>
                <a:latin typeface="Arial"/>
                <a:ea typeface="Arial"/>
                <a:cs typeface="Arial"/>
                <a:sym typeface="Arial"/>
              </a:rPr>
              <a:t>Do connected components, determine label of air around person, fill this with 1s in the binary image</a:t>
            </a:r>
            <a:endParaRPr sz="1600">
              <a:solidFill>
                <a:srgbClr val="000000"/>
              </a:solidFill>
              <a:latin typeface="Arial"/>
              <a:ea typeface="Arial"/>
              <a:cs typeface="Arial"/>
              <a:sym typeface="Arial"/>
            </a:endParaRPr>
          </a:p>
          <a:p>
            <a:pPr indent="-307340" lvl="0" marL="736600" marR="279400" rtl="0" algn="l">
              <a:spcBef>
                <a:spcPts val="0"/>
              </a:spcBef>
              <a:spcAft>
                <a:spcPts val="0"/>
              </a:spcAft>
              <a:buClr>
                <a:srgbClr val="000000"/>
              </a:buClr>
              <a:buSzPct val="100000"/>
              <a:buFont typeface="Arial"/>
              <a:buChar char="●"/>
            </a:pPr>
            <a:r>
              <a:rPr lang="fr" sz="1600">
                <a:solidFill>
                  <a:srgbClr val="000000"/>
                </a:solidFill>
                <a:latin typeface="Arial"/>
                <a:ea typeface="Arial"/>
                <a:cs typeface="Arial"/>
                <a:sym typeface="Arial"/>
              </a:rPr>
              <a:t>Optionally: For every axial slice in the scan, determine the largest solid connected component (the body+air around the person), and set others to 0. This fills the structures in the lungs in the mask.</a:t>
            </a:r>
            <a:endParaRPr sz="1600">
              <a:solidFill>
                <a:srgbClr val="000000"/>
              </a:solidFill>
              <a:latin typeface="Arial"/>
              <a:ea typeface="Arial"/>
              <a:cs typeface="Arial"/>
              <a:sym typeface="Arial"/>
            </a:endParaRPr>
          </a:p>
          <a:p>
            <a:pPr indent="-307340" lvl="0" marL="736600" marR="279400" rtl="0" algn="l">
              <a:spcBef>
                <a:spcPts val="0"/>
              </a:spcBef>
              <a:spcAft>
                <a:spcPts val="0"/>
              </a:spcAft>
              <a:buClr>
                <a:srgbClr val="000000"/>
              </a:buClr>
              <a:buSzPct val="100000"/>
              <a:buFont typeface="Arial"/>
              <a:buChar char="●"/>
            </a:pPr>
            <a:r>
              <a:rPr lang="fr" sz="1600">
                <a:solidFill>
                  <a:srgbClr val="000000"/>
                </a:solidFill>
                <a:latin typeface="Arial"/>
                <a:ea typeface="Arial"/>
                <a:cs typeface="Arial"/>
                <a:sym typeface="Arial"/>
              </a:rPr>
              <a:t>Keep only the largest air pocket (the human body has other pockets of air here and there).</a:t>
            </a:r>
            <a:endParaRPr sz="160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50">
                <a:solidFill>
                  <a:srgbClr val="000000"/>
                </a:solidFill>
                <a:highlight>
                  <a:srgbClr val="FFFFFF"/>
                </a:highlight>
                <a:latin typeface="Arial"/>
                <a:ea typeface="Arial"/>
                <a:cs typeface="Arial"/>
                <a:sym typeface="Arial"/>
              </a:rPr>
              <a:t>But there's one thing we can fix, it is probably a good idea to include structures within the lung (as the nodules are solid), we do not only want to air in the lungs.</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fr" sz="1450">
                <a:solidFill>
                  <a:srgbClr val="000000"/>
                </a:solidFill>
                <a:highlight>
                  <a:srgbClr val="FFFFFF"/>
                </a:highlight>
                <a:latin typeface="Arial"/>
                <a:ea typeface="Arial"/>
                <a:cs typeface="Arial"/>
                <a:sym typeface="Arial"/>
              </a:rPr>
              <a:t>The New Output :</a:t>
            </a:r>
            <a:endParaRPr sz="1450">
              <a:solidFill>
                <a:srgbClr val="000000"/>
              </a:solidFill>
              <a:highlight>
                <a:srgbClr val="FFFFFF"/>
              </a:highlight>
              <a:latin typeface="Arial"/>
              <a:ea typeface="Arial"/>
              <a:cs typeface="Arial"/>
              <a:sym typeface="Arial"/>
            </a:endParaRPr>
          </a:p>
        </p:txBody>
      </p:sp>
      <p:pic>
        <p:nvPicPr>
          <p:cNvPr id="127" name="Google Shape;127;p24"/>
          <p:cNvPicPr preferRelativeResize="0"/>
          <p:nvPr/>
        </p:nvPicPr>
        <p:blipFill>
          <a:blip r:embed="rId3">
            <a:alphaModFix/>
          </a:blip>
          <a:stretch>
            <a:fillRect/>
          </a:stretch>
        </p:blipFill>
        <p:spPr>
          <a:xfrm>
            <a:off x="5391375" y="1811150"/>
            <a:ext cx="3158376" cy="308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Note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0000"/>
              </a:lnSpc>
              <a:spcBef>
                <a:spcPts val="0"/>
              </a:spcBef>
              <a:spcAft>
                <a:spcPts val="0"/>
              </a:spcAft>
              <a:buNone/>
            </a:pPr>
            <a:r>
              <a:rPr lang="fr" sz="1050">
                <a:solidFill>
                  <a:srgbClr val="000000"/>
                </a:solidFill>
                <a:latin typeface="Arial"/>
                <a:ea typeface="Arial"/>
                <a:cs typeface="Arial"/>
                <a:sym typeface="Arial"/>
              </a:rPr>
              <a:t>when you want to use this mask, </a:t>
            </a:r>
            <a:r>
              <a:rPr b="1" lang="fr" sz="1050">
                <a:solidFill>
                  <a:srgbClr val="000000"/>
                </a:solidFill>
                <a:latin typeface="Arial"/>
                <a:ea typeface="Arial"/>
                <a:cs typeface="Arial"/>
                <a:sym typeface="Arial"/>
              </a:rPr>
              <a:t>remember to first apply a dilation morphological operation</a:t>
            </a:r>
            <a:r>
              <a:rPr lang="fr" sz="1050">
                <a:solidFill>
                  <a:srgbClr val="000000"/>
                </a:solidFill>
                <a:latin typeface="Arial"/>
                <a:ea typeface="Arial"/>
                <a:cs typeface="Arial"/>
                <a:sym typeface="Arial"/>
              </a:rPr>
              <a:t> on it (i.e. with a circular kernel). This expands the mask in all directions. The air + structures in the lung alone will not contain all nodules, in particular it will miss those that are stuck to the side of the lung, where they often appear! So expand the mask a little :)</a:t>
            </a:r>
            <a:endParaRPr sz="105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b="1" lang="fr" sz="1050">
                <a:solidFill>
                  <a:srgbClr val="000000"/>
                </a:solidFill>
                <a:latin typeface="Arial"/>
                <a:ea typeface="Arial"/>
                <a:cs typeface="Arial"/>
                <a:sym typeface="Arial"/>
              </a:rPr>
              <a:t>This segmentation may fail for some edge cases</a:t>
            </a:r>
            <a:r>
              <a:rPr lang="fr" sz="1050">
                <a:solidFill>
                  <a:srgbClr val="000000"/>
                </a:solidFill>
                <a:latin typeface="Arial"/>
                <a:ea typeface="Arial"/>
                <a:cs typeface="Arial"/>
                <a:sym typeface="Arial"/>
              </a:rPr>
              <a:t>. It relies on the fact that the air outside the patient is not connected to the air in the lungs. If the patient has a </a:t>
            </a:r>
            <a:r>
              <a:rPr lang="fr" sz="1050">
                <a:solidFill>
                  <a:srgbClr val="008ABC"/>
                </a:solidFill>
                <a:uFill>
                  <a:noFill/>
                </a:uFill>
                <a:latin typeface="Arial"/>
                <a:ea typeface="Arial"/>
                <a:cs typeface="Arial"/>
                <a:sym typeface="Arial"/>
                <a:hlinkClick r:id="rId3">
                  <a:extLst>
                    <a:ext uri="{A12FA001-AC4F-418D-AE19-62706E023703}">
                      <ahyp:hlinkClr val="tx"/>
                    </a:ext>
                  </a:extLst>
                </a:hlinkClick>
              </a:rPr>
              <a:t>tracheostomy</a:t>
            </a:r>
            <a:r>
              <a:rPr lang="fr" sz="1050">
                <a:solidFill>
                  <a:srgbClr val="000000"/>
                </a:solidFill>
                <a:latin typeface="Arial"/>
                <a:ea typeface="Arial"/>
                <a:cs typeface="Arial"/>
                <a:sym typeface="Arial"/>
              </a:rPr>
              <a:t>, this will not be the case, I do not know whether this is present in the dataset. Also, particulary noisy images (for instance due to a pacemaker in the image below) this method may also fail. Instead, the second largest air pocket in the body will be segmented. You can recognize this by checking the fraction of image that the mask corresponds to, which will be very small for this case. You can then first apply a morphological closing operation with a kernel a few mm in size to close these holes, after which it should work (or more simply, do not use the mask for this image).</a:t>
            </a:r>
            <a:endParaRPr sz="1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34" name="Google Shape;134;p25"/>
          <p:cNvPicPr preferRelativeResize="0"/>
          <p:nvPr/>
        </p:nvPicPr>
        <p:blipFill>
          <a:blip r:embed="rId4">
            <a:alphaModFix/>
          </a:blip>
          <a:stretch>
            <a:fillRect/>
          </a:stretch>
        </p:blipFill>
        <p:spPr>
          <a:xfrm>
            <a:off x="6160049" y="3548649"/>
            <a:ext cx="1438475"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Normalization</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400">
                <a:solidFill>
                  <a:srgbClr val="000000"/>
                </a:solidFill>
                <a:highlight>
                  <a:srgbClr val="FFFFFF"/>
                </a:highlight>
                <a:latin typeface="Arial"/>
                <a:ea typeface="Arial"/>
                <a:cs typeface="Arial"/>
                <a:sym typeface="Arial"/>
              </a:rPr>
              <a:t>Our values currently range from -1024 to around 2000. Anything above 400 is not interesting to us, as these are simply bones with different radiodensity. A commonly used set of thresholds in the LUNA16 competition to normalize between are -1000 and 400. Here's some code you can use: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Testing And Evaluation</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The trained models were applied to the test set, and their performance was evaluated on this unseen data. The same metrics used for validation were used for evaluation. The results obtained from testing the models were reported, along with any insights gained from analyzing the models'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 Comparison of Results</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In the experiment, we trained three models to identify carcinogenic foci in lung cancer X-ray images: Unet, AlexNet, and VGG. The results obtained from each model were compared using the following metrics: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Accuracy: the percentage of correctly classified images</a:t>
            </a:r>
            <a:endParaRPr/>
          </a:p>
          <a:p>
            <a:pPr indent="0" lvl="0" marL="0" rtl="0" algn="l">
              <a:spcBef>
                <a:spcPts val="1200"/>
              </a:spcBef>
              <a:spcAft>
                <a:spcPts val="0"/>
              </a:spcAft>
              <a:buNone/>
            </a:pPr>
            <a:r>
              <a:rPr lang="fr"/>
              <a:t>Precision: the proportion of true positive results among the predicted positive results</a:t>
            </a:r>
            <a:endParaRPr/>
          </a:p>
          <a:p>
            <a:pPr indent="0" lvl="0" marL="0" rtl="0" algn="l">
              <a:spcBef>
                <a:spcPts val="1200"/>
              </a:spcBef>
              <a:spcAft>
                <a:spcPts val="0"/>
              </a:spcAft>
              <a:buNone/>
            </a:pPr>
            <a:r>
              <a:rPr lang="fr"/>
              <a:t>Recall: the proportion of true positive results among the actual positive results</a:t>
            </a:r>
            <a:endParaRPr/>
          </a:p>
          <a:p>
            <a:pPr indent="0" lvl="0" marL="0" rtl="0" algn="l">
              <a:spcBef>
                <a:spcPts val="1200"/>
              </a:spcBef>
              <a:spcAft>
                <a:spcPts val="0"/>
              </a:spcAft>
              <a:buNone/>
            </a:pPr>
            <a:r>
              <a:rPr lang="fr"/>
              <a:t>F1-score: the harmonic mean of precision and recall</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 Comparison of Results</a:t>
            </a:r>
            <a:endParaRPr/>
          </a:p>
          <a:p>
            <a:pPr indent="0" lvl="0" marL="0" rtl="0" algn="l">
              <a:spcBef>
                <a:spcPts val="0"/>
              </a:spcBef>
              <a:spcAft>
                <a:spcPts val="0"/>
              </a:spcAft>
              <a:buNone/>
            </a:pPr>
            <a:r>
              <a:t/>
            </a:r>
            <a:endParaRPr/>
          </a:p>
        </p:txBody>
      </p:sp>
      <p:sp>
        <p:nvSpPr>
          <p:cNvPr id="158" name="Google Shape;158;p29"/>
          <p:cNvSpPr txBox="1"/>
          <p:nvPr>
            <p:ph idx="1" type="body"/>
          </p:nvPr>
        </p:nvSpPr>
        <p:spPr>
          <a:xfrm>
            <a:off x="387900" y="10000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600">
                <a:solidFill>
                  <a:srgbClr val="374151"/>
                </a:solidFill>
                <a:highlight>
                  <a:schemeClr val="lt1"/>
                </a:highlight>
                <a:latin typeface="Roboto"/>
                <a:ea typeface="Roboto"/>
                <a:cs typeface="Roboto"/>
                <a:sym typeface="Roboto"/>
              </a:rPr>
              <a:t>The following table summarizes the results obtained from each model:</a:t>
            </a:r>
            <a:endParaRPr sz="56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56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56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56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56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56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56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None/>
            </a:pPr>
            <a:r>
              <a:rPr lang="fr" sz="5600">
                <a:solidFill>
                  <a:srgbClr val="374151"/>
                </a:solidFill>
                <a:highlight>
                  <a:schemeClr val="lt1"/>
                </a:highlight>
                <a:latin typeface="Roboto"/>
                <a:ea typeface="Roboto"/>
                <a:cs typeface="Roboto"/>
                <a:sym typeface="Roboto"/>
              </a:rPr>
              <a:t>Based on the results, the Unet model achieved the highest accuracy, precision, recall, and F1-score. This indicates that Unet is the most effective model for identifying carcinogenic foci in lung cancer X-ray images. The AlexNet model performed slightly worse than Unet, while VGG had the lowest performance.</a:t>
            </a:r>
            <a:endParaRPr sz="56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159" name="Google Shape;159;p29"/>
          <p:cNvPicPr preferRelativeResize="0"/>
          <p:nvPr/>
        </p:nvPicPr>
        <p:blipFill>
          <a:blip r:embed="rId3">
            <a:alphaModFix/>
          </a:blip>
          <a:stretch>
            <a:fillRect/>
          </a:stretch>
        </p:blipFill>
        <p:spPr>
          <a:xfrm>
            <a:off x="1629200" y="1755925"/>
            <a:ext cx="5885599" cy="136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6) Further Analysis And Improvements</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fr" sz="1200">
                <a:solidFill>
                  <a:srgbClr val="374151"/>
                </a:solidFill>
                <a:highlight>
                  <a:schemeClr val="lt1"/>
                </a:highlight>
                <a:latin typeface="Roboto"/>
                <a:ea typeface="Roboto"/>
                <a:cs typeface="Roboto"/>
                <a:sym typeface="Roboto"/>
              </a:rPr>
              <a:t>Firstly, the dataset used was limited in size and may not be representative of the diversity of lung cancer cases. A larger dataset with more diverse cases could improve the models' ability to generalize to unseen data.</a:t>
            </a:r>
            <a:endParaRPr sz="12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fr" sz="1200">
                <a:solidFill>
                  <a:srgbClr val="374151"/>
                </a:solidFill>
                <a:highlight>
                  <a:schemeClr val="lt1"/>
                </a:highlight>
                <a:latin typeface="Roboto"/>
                <a:ea typeface="Roboto"/>
                <a:cs typeface="Roboto"/>
                <a:sym typeface="Roboto"/>
              </a:rPr>
              <a:t>Secondly, the models were only evaluated on binary classification of lung cancer versus non-cancerous images. Future studies could explore multi-class classification to identify different types of lung cancer or other lung conditions.</a:t>
            </a:r>
            <a:endParaRPr sz="12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fr" sz="1200">
                <a:solidFill>
                  <a:srgbClr val="374151"/>
                </a:solidFill>
                <a:highlight>
                  <a:schemeClr val="lt1"/>
                </a:highlight>
                <a:latin typeface="Roboto"/>
                <a:ea typeface="Roboto"/>
                <a:cs typeface="Roboto"/>
                <a:sym typeface="Roboto"/>
              </a:rPr>
              <a:t>Additionally, the models were trained and tested on static X-ray images, whereas in clinical settings, X-ray images are often taken in real-time or with motion. This presents a challenge for the models to accurately identify carcinogenic foci in dynamic images. Future studies could explore the use of video or dynamic images for training and testing the models.</a:t>
            </a:r>
            <a:endParaRPr sz="12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fr" sz="1200">
                <a:solidFill>
                  <a:srgbClr val="374151"/>
                </a:solidFill>
                <a:highlight>
                  <a:schemeClr val="lt1"/>
                </a:highlight>
                <a:latin typeface="Roboto"/>
                <a:ea typeface="Roboto"/>
                <a:cs typeface="Roboto"/>
                <a:sym typeface="Roboto"/>
              </a:rPr>
              <a:t>Finally, while the models showed promising results, they should not be used as a replacement for trained medical professionals. The models can serve as a helpful tool to aid in the diagnosis process, but a trained professional should always review and confirm the results.</a:t>
            </a:r>
            <a:endParaRPr sz="1200">
              <a:solidFill>
                <a:srgbClr val="374151"/>
              </a:solidFill>
              <a:highlight>
                <a:schemeClr val="lt1"/>
              </a:highlight>
              <a:latin typeface="Roboto"/>
              <a:ea typeface="Roboto"/>
              <a:cs typeface="Roboto"/>
              <a:sym typeface="Roboto"/>
            </a:endParaRPr>
          </a:p>
          <a:p>
            <a:pPr indent="0" lvl="0" marL="0" rtl="0" algn="l">
              <a:spcBef>
                <a:spcPts val="1500"/>
              </a:spcBef>
              <a:spcAft>
                <a:spcPts val="0"/>
              </a:spcAft>
              <a:buNone/>
            </a:pPr>
            <a:r>
              <a:rPr lang="fr" sz="1200">
                <a:solidFill>
                  <a:srgbClr val="374151"/>
                </a:solidFill>
                <a:highlight>
                  <a:schemeClr val="lt1"/>
                </a:highlight>
                <a:latin typeface="Roboto"/>
                <a:ea typeface="Roboto"/>
                <a:cs typeface="Roboto"/>
                <a:sym typeface="Roboto"/>
              </a:rPr>
              <a:t>Further research in this field is crucial for the development of AI-assisted tools in clinical settings. With more data and improved models, AI could become a powerful tool for early Predict and accurate diagnosis of lung cancer.</a:t>
            </a:r>
            <a:endParaRPr sz="1200">
              <a:solidFill>
                <a:srgbClr val="37415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sz="12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273175" y="1444975"/>
            <a:ext cx="8114400" cy="244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sz="6100"/>
              <a:t>Thank You For your Attention</a:t>
            </a:r>
            <a:endParaRPr sz="6100"/>
          </a:p>
          <a:p>
            <a:pPr indent="0" lvl="0" marL="0" rtl="0" algn="l">
              <a:spcBef>
                <a:spcPts val="0"/>
              </a:spcBef>
              <a:spcAft>
                <a:spcPts val="0"/>
              </a:spcAft>
              <a:buNone/>
            </a:pPr>
            <a:r>
              <a:t/>
            </a:r>
            <a:endParaRPr sz="6100"/>
          </a:p>
        </p:txBody>
      </p:sp>
      <p:sp>
        <p:nvSpPr>
          <p:cNvPr id="171" name="Google Shape;171;p31"/>
          <p:cNvSpPr txBox="1"/>
          <p:nvPr/>
        </p:nvSpPr>
        <p:spPr>
          <a:xfrm>
            <a:off x="382025" y="3307025"/>
            <a:ext cx="600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Proxima Nova"/>
                <a:ea typeface="Proxima Nova"/>
                <a:cs typeface="Proxima Nova"/>
                <a:sym typeface="Proxima Nova"/>
              </a:rPr>
              <a:t>DataSet</a:t>
            </a:r>
            <a:r>
              <a:rPr lang="fr">
                <a:latin typeface="Proxima Nova"/>
                <a:ea typeface="Proxima Nova"/>
                <a:cs typeface="Proxima Nova"/>
                <a:sym typeface="Proxima Nova"/>
              </a:rPr>
              <a:t> </a:t>
            </a:r>
            <a:r>
              <a:rPr lang="fr">
                <a:latin typeface="Proxima Nova"/>
                <a:ea typeface="Proxima Nova"/>
                <a:cs typeface="Proxima Nova"/>
                <a:sym typeface="Proxima Nova"/>
              </a:rPr>
              <a:t>Link</a:t>
            </a:r>
            <a:r>
              <a:rPr lang="fr">
                <a:latin typeface="Proxima Nova"/>
                <a:ea typeface="Proxima Nova"/>
                <a:cs typeface="Proxima Nova"/>
                <a:sym typeface="Proxima Nova"/>
              </a:rPr>
              <a:t> </a:t>
            </a:r>
            <a:r>
              <a:rPr lang="fr">
                <a:latin typeface="Proxima Nova"/>
                <a:ea typeface="Proxima Nova"/>
                <a:cs typeface="Proxima Nova"/>
                <a:sym typeface="Proxima Nova"/>
              </a:rPr>
              <a:t>:</a:t>
            </a:r>
            <a:r>
              <a:rPr lang="fr">
                <a:latin typeface="Proxima Nova"/>
                <a:ea typeface="Proxima Nova"/>
                <a:cs typeface="Proxima Nova"/>
                <a:sym typeface="Proxima Nova"/>
              </a:rPr>
              <a:t> </a:t>
            </a:r>
            <a:r>
              <a:rPr lang="fr">
                <a:latin typeface="Proxima Nova"/>
                <a:ea typeface="Proxima Nova"/>
                <a:cs typeface="Proxima Nova"/>
                <a:sym typeface="Proxima Nova"/>
              </a:rPr>
              <a:t>https://www.kaggle.com/competitions/data-science-bowl-2017/data</a:t>
            </a:r>
            <a:endParaRPr>
              <a:latin typeface="Proxima Nova"/>
              <a:ea typeface="Proxima Nova"/>
              <a:cs typeface="Proxima Nova"/>
              <a:sym typeface="Proxima Nova"/>
            </a:endParaRPr>
          </a:p>
          <a:p>
            <a:pPr indent="0" lvl="0" marL="0" rtl="0" algn="l">
              <a:spcBef>
                <a:spcPts val="0"/>
              </a:spcBef>
              <a:spcAft>
                <a:spcPts val="0"/>
              </a:spcAft>
              <a:buNone/>
            </a:pPr>
            <a:r>
              <a:rPr lang="fr">
                <a:latin typeface="Proxima Nova"/>
                <a:ea typeface="Proxima Nova"/>
                <a:cs typeface="Proxima Nova"/>
                <a:sym typeface="Proxima Nova"/>
              </a:rPr>
              <a:t>You can fin our Code Here  : https://github.com/Bechir-karmeni/Lung-Cancer-Prediction</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Lung cancer is a major health concern worldwide, and Prediction is critical for successful treatment. In recent years, deep learning models have shown promising results in Prediction lung cancer in medical images, such as X-rays. In this project, we explored the use of three popular deep learning models, Unet, AlexNet, and VGG, to identify carcinogenic foci in lung X-ray images. We compared the results of each model and analyzed their strengths and weaknesses.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About The DataSet</a:t>
            </a:r>
            <a:endParaRPr/>
          </a:p>
        </p:txBody>
      </p:sp>
      <p:sp>
        <p:nvSpPr>
          <p:cNvPr id="69" name="Google Shape;69;p15"/>
          <p:cNvSpPr txBox="1"/>
          <p:nvPr>
            <p:ph idx="1" type="body"/>
          </p:nvPr>
        </p:nvSpPr>
        <p:spPr>
          <a:xfrm>
            <a:off x="311700" y="1152475"/>
            <a:ext cx="8520600" cy="3618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The Data Science Bowl is an annual data science competition hosted by Kaggle. The 2017 edition of the competition involved a dataset consisting of 2D grayscale lung CT images from the LUNA16 challenge. The LUNA16 challenge aimed to develop an algorithm that could accurately Predict lung nodules in CT scans.</a:t>
            </a:r>
            <a:endParaRPr/>
          </a:p>
          <a:p>
            <a:pPr indent="0" lvl="0" marL="0" rtl="0" algn="l">
              <a:spcBef>
                <a:spcPts val="1200"/>
              </a:spcBef>
              <a:spcAft>
                <a:spcPts val="0"/>
              </a:spcAft>
              <a:buNone/>
            </a:pPr>
            <a:r>
              <a:rPr lang="fr"/>
              <a:t>The dataset contains over 1,000 CT scans, each of which is represented by a series of DICOM files. The DICOM files contain metadata about the CT scan, such as the patient's age, gender, and scan parameters, as well as the pixel values for each 2D slice of the scan. The pixel values represent the density of lung tissue at each point in the image, with higher values indicating denser tissue (e.g., nodules).</a:t>
            </a:r>
            <a:endParaRPr/>
          </a:p>
          <a:p>
            <a:pPr indent="0" lvl="0" marL="0" rtl="0" algn="l">
              <a:spcBef>
                <a:spcPts val="1200"/>
              </a:spcBef>
              <a:spcAft>
                <a:spcPts val="0"/>
              </a:spcAft>
              <a:buNone/>
            </a:pPr>
            <a:r>
              <a:rPr lang="fr"/>
              <a:t>The dataset also includes a set of nodule annotations for a subset of the CT scans. These annotations provide the 3D location, diameter, and malignancy status of any nodules present in the scan. However, it should be noted that not all of the scans in the dataset contain nodules.</a:t>
            </a:r>
            <a:endParaRPr/>
          </a:p>
          <a:p>
            <a:pPr indent="0" lvl="0" marL="0" rtl="0" algn="l">
              <a:spcBef>
                <a:spcPts val="1200"/>
              </a:spcBef>
              <a:spcAft>
                <a:spcPts val="0"/>
              </a:spcAft>
              <a:buNone/>
            </a:pPr>
            <a:r>
              <a:rPr lang="fr"/>
              <a:t>Overall, this dataset is a valuable resource for developing and testing algorithms for automated lung nodule Predict in CT scans, which could potentially improve early Predict and treatment of lung cancer.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 Data Preparation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We collected a dataset of lung X-ray images from the National Institutes of Health's Chest X-Ray dataset. The dataset needed preprocessing, including resizing, normalization, and cleaning to remove artifacts. We split the dataset into 80% training and 20% testing sets. Data augmentation techniques such as random rotation, scaling, and cropping were applied to the training data to increase the size of the dataset and improve the model's ability to generalize.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 Model Architecture And Selection</a:t>
            </a:r>
            <a:endParaRPr/>
          </a:p>
        </p:txBody>
      </p:sp>
      <p:sp>
        <p:nvSpPr>
          <p:cNvPr id="81" name="Google Shape;81;p17"/>
          <p:cNvSpPr txBox="1"/>
          <p:nvPr>
            <p:ph idx="1" type="body"/>
          </p:nvPr>
        </p:nvSpPr>
        <p:spPr>
          <a:xfrm>
            <a:off x="311700" y="1152475"/>
            <a:ext cx="8520600" cy="415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358"/>
              <a:buNone/>
            </a:pPr>
            <a:r>
              <a:rPr lang="fr"/>
              <a:t>We chose Unet, AlexNet, and VGG models, as they are well-suited for image classification tasks and have been used for identifying lung cancer in X-ray images. We implemented each model using TensorFlow and defined their respective architectures and hyperparameters.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Training and Validation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Each model was trained on the prepared dataset using a binary cross-entropy loss function and an Adam optimizer. The number of training epochs and the learning rate were tuned to optimize model performance. The models' performance was evaluated on a validation set after each epoch to ensure they were not overfitting. We used accuracy, precision, recall, and F1-score metrics to evaluate each model's 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0000"/>
              </a:lnSpc>
              <a:spcBef>
                <a:spcPts val="0"/>
              </a:spcBef>
              <a:spcAft>
                <a:spcPts val="0"/>
              </a:spcAft>
              <a:buNone/>
            </a:pPr>
            <a:r>
              <a:rPr lang="fr" sz="1450">
                <a:solidFill>
                  <a:srgbClr val="000000"/>
                </a:solidFill>
                <a:latin typeface="Arial"/>
                <a:ea typeface="Arial"/>
                <a:cs typeface="Arial"/>
                <a:sym typeface="Arial"/>
              </a:rPr>
              <a:t>What we will cover:</a:t>
            </a:r>
            <a:endParaRPr sz="1450">
              <a:solidFill>
                <a:srgbClr val="000000"/>
              </a:solidFill>
              <a:latin typeface="Arial"/>
              <a:ea typeface="Arial"/>
              <a:cs typeface="Arial"/>
              <a:sym typeface="Arial"/>
            </a:endParaRPr>
          </a:p>
          <a:p>
            <a:pPr indent="-320675" lvl="0" marL="736600" marR="279400" rtl="0" algn="l">
              <a:spcBef>
                <a:spcPts val="1200"/>
              </a:spcBef>
              <a:spcAft>
                <a:spcPts val="0"/>
              </a:spcAft>
              <a:buClr>
                <a:srgbClr val="000000"/>
              </a:buClr>
              <a:buSzPts val="1450"/>
              <a:buFont typeface="Arial"/>
              <a:buChar char="●"/>
            </a:pPr>
            <a:r>
              <a:rPr b="1" lang="fr" sz="1450">
                <a:solidFill>
                  <a:srgbClr val="000000"/>
                </a:solidFill>
                <a:latin typeface="Arial"/>
                <a:ea typeface="Arial"/>
                <a:cs typeface="Arial"/>
                <a:sym typeface="Arial"/>
              </a:rPr>
              <a:t>Loading the DICOM files</a:t>
            </a:r>
            <a:r>
              <a:rPr lang="fr" sz="1450">
                <a:solidFill>
                  <a:srgbClr val="000000"/>
                </a:solidFill>
                <a:latin typeface="Arial"/>
                <a:ea typeface="Arial"/>
                <a:cs typeface="Arial"/>
                <a:sym typeface="Arial"/>
              </a:rPr>
              <a:t>, and adding missing metadata</a:t>
            </a:r>
            <a:endParaRPr sz="1450">
              <a:solidFill>
                <a:srgbClr val="000000"/>
              </a:solidFill>
              <a:latin typeface="Arial"/>
              <a:ea typeface="Arial"/>
              <a:cs typeface="Arial"/>
              <a:sym typeface="Arial"/>
            </a:endParaRPr>
          </a:p>
          <a:p>
            <a:pPr indent="-320675" lvl="0" marL="736600" marR="279400" rtl="0" algn="l">
              <a:spcBef>
                <a:spcPts val="0"/>
              </a:spcBef>
              <a:spcAft>
                <a:spcPts val="0"/>
              </a:spcAft>
              <a:buClr>
                <a:srgbClr val="000000"/>
              </a:buClr>
              <a:buSzPts val="1450"/>
              <a:buFont typeface="Arial"/>
              <a:buChar char="●"/>
            </a:pPr>
            <a:r>
              <a:rPr b="1" lang="fr" sz="1450">
                <a:solidFill>
                  <a:srgbClr val="000000"/>
                </a:solidFill>
                <a:latin typeface="Arial"/>
                <a:ea typeface="Arial"/>
                <a:cs typeface="Arial"/>
                <a:sym typeface="Arial"/>
              </a:rPr>
              <a:t>Converting the pixel values to </a:t>
            </a:r>
            <a:r>
              <a:rPr b="1" i="1" lang="fr" sz="1450">
                <a:solidFill>
                  <a:srgbClr val="000000"/>
                </a:solidFill>
                <a:latin typeface="Arial"/>
                <a:ea typeface="Arial"/>
                <a:cs typeface="Arial"/>
                <a:sym typeface="Arial"/>
              </a:rPr>
              <a:t>Hounsfield Units (HU)</a:t>
            </a:r>
            <a:r>
              <a:rPr lang="fr" sz="1450">
                <a:solidFill>
                  <a:srgbClr val="000000"/>
                </a:solidFill>
                <a:latin typeface="Arial"/>
                <a:ea typeface="Arial"/>
                <a:cs typeface="Arial"/>
                <a:sym typeface="Arial"/>
              </a:rPr>
              <a:t>, and what tissue these unit values correspond to</a:t>
            </a:r>
            <a:endParaRPr sz="1450">
              <a:solidFill>
                <a:srgbClr val="000000"/>
              </a:solidFill>
              <a:latin typeface="Arial"/>
              <a:ea typeface="Arial"/>
              <a:cs typeface="Arial"/>
              <a:sym typeface="Arial"/>
            </a:endParaRPr>
          </a:p>
          <a:p>
            <a:pPr indent="-320675" lvl="0" marL="736600" marR="279400" rtl="0" algn="l">
              <a:spcBef>
                <a:spcPts val="0"/>
              </a:spcBef>
              <a:spcAft>
                <a:spcPts val="0"/>
              </a:spcAft>
              <a:buClr>
                <a:srgbClr val="000000"/>
              </a:buClr>
              <a:buSzPts val="1450"/>
              <a:buFont typeface="Arial"/>
              <a:buChar char="●"/>
            </a:pPr>
            <a:r>
              <a:rPr b="1" lang="fr" sz="1450">
                <a:solidFill>
                  <a:srgbClr val="000000"/>
                </a:solidFill>
                <a:latin typeface="Arial"/>
                <a:ea typeface="Arial"/>
                <a:cs typeface="Arial"/>
                <a:sym typeface="Arial"/>
              </a:rPr>
              <a:t>Resampling</a:t>
            </a:r>
            <a:r>
              <a:rPr lang="fr" sz="1450">
                <a:solidFill>
                  <a:srgbClr val="000000"/>
                </a:solidFill>
                <a:latin typeface="Arial"/>
                <a:ea typeface="Arial"/>
                <a:cs typeface="Arial"/>
                <a:sym typeface="Arial"/>
              </a:rPr>
              <a:t> to an isomorphic resolution to remove variance in scanner resolution.</a:t>
            </a:r>
            <a:endParaRPr sz="1450">
              <a:solidFill>
                <a:srgbClr val="000000"/>
              </a:solidFill>
              <a:latin typeface="Arial"/>
              <a:ea typeface="Arial"/>
              <a:cs typeface="Arial"/>
              <a:sym typeface="Arial"/>
            </a:endParaRPr>
          </a:p>
          <a:p>
            <a:pPr indent="-320675" lvl="0" marL="736600" marR="279400" rtl="0" algn="l">
              <a:spcBef>
                <a:spcPts val="0"/>
              </a:spcBef>
              <a:spcAft>
                <a:spcPts val="0"/>
              </a:spcAft>
              <a:buClr>
                <a:srgbClr val="000000"/>
              </a:buClr>
              <a:buSzPts val="1450"/>
              <a:buFont typeface="Arial"/>
              <a:buChar char="●"/>
            </a:pPr>
            <a:r>
              <a:rPr b="1" lang="fr" sz="1450">
                <a:solidFill>
                  <a:srgbClr val="000000"/>
                </a:solidFill>
                <a:latin typeface="Arial"/>
                <a:ea typeface="Arial"/>
                <a:cs typeface="Arial"/>
                <a:sym typeface="Arial"/>
              </a:rPr>
              <a:t>3D plotting</a:t>
            </a:r>
            <a:r>
              <a:rPr lang="fr" sz="1450">
                <a:solidFill>
                  <a:srgbClr val="000000"/>
                </a:solidFill>
                <a:latin typeface="Arial"/>
                <a:ea typeface="Arial"/>
                <a:cs typeface="Arial"/>
                <a:sym typeface="Arial"/>
              </a:rPr>
              <a:t>, visualization is very useful to see what we are doing.</a:t>
            </a:r>
            <a:endParaRPr sz="1450">
              <a:solidFill>
                <a:srgbClr val="000000"/>
              </a:solidFill>
              <a:latin typeface="Arial"/>
              <a:ea typeface="Arial"/>
              <a:cs typeface="Arial"/>
              <a:sym typeface="Arial"/>
            </a:endParaRPr>
          </a:p>
          <a:p>
            <a:pPr indent="-320675" lvl="0" marL="736600" marR="279400" rtl="0" algn="l">
              <a:spcBef>
                <a:spcPts val="0"/>
              </a:spcBef>
              <a:spcAft>
                <a:spcPts val="0"/>
              </a:spcAft>
              <a:buClr>
                <a:srgbClr val="000000"/>
              </a:buClr>
              <a:buSzPts val="1450"/>
              <a:buFont typeface="Arial"/>
              <a:buChar char="●"/>
            </a:pPr>
            <a:r>
              <a:rPr b="1" lang="fr" sz="1450">
                <a:solidFill>
                  <a:srgbClr val="000000"/>
                </a:solidFill>
                <a:latin typeface="Arial"/>
                <a:ea typeface="Arial"/>
                <a:cs typeface="Arial"/>
                <a:sym typeface="Arial"/>
              </a:rPr>
              <a:t>Lung segmentation</a:t>
            </a:r>
            <a:endParaRPr b="1" sz="1450">
              <a:solidFill>
                <a:srgbClr val="000000"/>
              </a:solidFill>
              <a:latin typeface="Arial"/>
              <a:ea typeface="Arial"/>
              <a:cs typeface="Arial"/>
              <a:sym typeface="Arial"/>
            </a:endParaRPr>
          </a:p>
          <a:p>
            <a:pPr indent="-320675" lvl="0" marL="736600" marR="279400" rtl="0" algn="l">
              <a:spcBef>
                <a:spcPts val="0"/>
              </a:spcBef>
              <a:spcAft>
                <a:spcPts val="0"/>
              </a:spcAft>
              <a:buClr>
                <a:srgbClr val="000000"/>
              </a:buClr>
              <a:buSzPts val="1450"/>
              <a:buFont typeface="Arial"/>
              <a:buChar char="●"/>
            </a:pPr>
            <a:r>
              <a:rPr b="1" lang="fr" sz="1450">
                <a:solidFill>
                  <a:srgbClr val="000000"/>
                </a:solidFill>
                <a:latin typeface="Arial"/>
                <a:ea typeface="Arial"/>
                <a:cs typeface="Arial"/>
                <a:sym typeface="Arial"/>
              </a:rPr>
              <a:t>Normalization</a:t>
            </a:r>
            <a:r>
              <a:rPr lang="fr" sz="1450">
                <a:solidFill>
                  <a:srgbClr val="000000"/>
                </a:solidFill>
                <a:latin typeface="Arial"/>
                <a:ea typeface="Arial"/>
                <a:cs typeface="Arial"/>
                <a:sym typeface="Arial"/>
              </a:rPr>
              <a:t> that makes sense.</a:t>
            </a:r>
            <a:endParaRPr sz="1450">
              <a:solidFill>
                <a:srgbClr val="000000"/>
              </a:solidFill>
              <a:latin typeface="Arial"/>
              <a:ea typeface="Arial"/>
              <a:cs typeface="Arial"/>
              <a:sym typeface="Arial"/>
            </a:endParaRPr>
          </a:p>
          <a:p>
            <a:pPr indent="-320675" lvl="0" marL="736600" marR="279400" rtl="0" algn="l">
              <a:spcBef>
                <a:spcPts val="0"/>
              </a:spcBef>
              <a:spcAft>
                <a:spcPts val="0"/>
              </a:spcAft>
              <a:buClr>
                <a:srgbClr val="000000"/>
              </a:buClr>
              <a:buSzPts val="1450"/>
              <a:buFont typeface="Arial"/>
              <a:buChar char="●"/>
            </a:pPr>
            <a:r>
              <a:rPr b="1" lang="fr" sz="1450">
                <a:solidFill>
                  <a:srgbClr val="000000"/>
                </a:solidFill>
                <a:latin typeface="Arial"/>
                <a:ea typeface="Arial"/>
                <a:cs typeface="Arial"/>
                <a:sym typeface="Arial"/>
              </a:rPr>
              <a:t>Zero centering</a:t>
            </a:r>
            <a:r>
              <a:rPr lang="fr" sz="1450">
                <a:solidFill>
                  <a:srgbClr val="000000"/>
                </a:solidFill>
                <a:latin typeface="Arial"/>
                <a:ea typeface="Arial"/>
                <a:cs typeface="Arial"/>
                <a:sym typeface="Arial"/>
              </a:rPr>
              <a:t> the scans.</a:t>
            </a:r>
            <a:endParaRPr sz="145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rgbClr val="374151"/>
                </a:solidFill>
                <a:highlight>
                  <a:schemeClr val="lt1"/>
                </a:highlight>
                <a:latin typeface="Roboto"/>
                <a:ea typeface="Roboto"/>
                <a:cs typeface="Roboto"/>
                <a:sym typeface="Roboto"/>
              </a:rPr>
              <a:t>The focus of this tutorial is on lung segmentation, but the author also covers loading the DICOM files, adding missing metadata, converting pixel values to Hounsfield Units (HU), resampling to an isomorphic resolution, 3D plotting, and normalization</a:t>
            </a:r>
            <a:endParaRPr sz="1400">
              <a:solidFill>
                <a:srgbClr val="374151"/>
              </a:solidFill>
              <a:highlight>
                <a:schemeClr val="lt1"/>
              </a:highlight>
              <a:latin typeface="Roboto"/>
              <a:ea typeface="Roboto"/>
              <a:cs typeface="Roboto"/>
              <a:sym typeface="Roboto"/>
            </a:endParaRPr>
          </a:p>
          <a:p>
            <a:pPr indent="0" lvl="0" marL="0" rtl="0" algn="l">
              <a:spcBef>
                <a:spcPts val="1200"/>
              </a:spcBef>
              <a:spcAft>
                <a:spcPts val="0"/>
              </a:spcAft>
              <a:buNone/>
            </a:pPr>
            <a:r>
              <a:rPr lang="fr" sz="1400">
                <a:solidFill>
                  <a:srgbClr val="374151"/>
                </a:solidFill>
                <a:highlight>
                  <a:schemeClr val="lt1"/>
                </a:highlight>
                <a:latin typeface="Roboto"/>
                <a:ea typeface="Roboto"/>
                <a:cs typeface="Roboto"/>
                <a:sym typeface="Roboto"/>
              </a:rPr>
              <a:t>Load the Files   : </a:t>
            </a:r>
            <a:endParaRPr sz="1400">
              <a:solidFill>
                <a:srgbClr val="37415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400">
              <a:solidFill>
                <a:srgbClr val="374151"/>
              </a:solidFill>
              <a:highlight>
                <a:schemeClr val="lt1"/>
              </a:highlight>
              <a:latin typeface="Roboto"/>
              <a:ea typeface="Roboto"/>
              <a:cs typeface="Roboto"/>
              <a:sym typeface="Roboto"/>
            </a:endParaRPr>
          </a:p>
        </p:txBody>
      </p:sp>
      <p:pic>
        <p:nvPicPr>
          <p:cNvPr id="100" name="Google Shape;100;p20"/>
          <p:cNvPicPr preferRelativeResize="0"/>
          <p:nvPr/>
        </p:nvPicPr>
        <p:blipFill>
          <a:blip r:embed="rId3">
            <a:alphaModFix/>
          </a:blip>
          <a:stretch>
            <a:fillRect/>
          </a:stretch>
        </p:blipFill>
        <p:spPr>
          <a:xfrm>
            <a:off x="396047" y="2542622"/>
            <a:ext cx="2887225" cy="20262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093048" y="2099975"/>
            <a:ext cx="2836275" cy="225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Reasampling</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lnSpc>
                <a:spcPct val="170000"/>
              </a:lnSpc>
              <a:spcBef>
                <a:spcPts val="0"/>
              </a:spcBef>
              <a:spcAft>
                <a:spcPts val="0"/>
              </a:spcAft>
              <a:buNone/>
            </a:pPr>
            <a:r>
              <a:rPr lang="fr" sz="4300">
                <a:solidFill>
                  <a:srgbClr val="000000"/>
                </a:solidFill>
                <a:latin typeface="Arial"/>
                <a:ea typeface="Arial"/>
                <a:cs typeface="Arial"/>
                <a:sym typeface="Arial"/>
              </a:rPr>
              <a:t>A scan may have a pixel spacing of </a:t>
            </a:r>
            <a:r>
              <a:rPr lang="fr" sz="4300">
                <a:solidFill>
                  <a:srgbClr val="188038"/>
                </a:solidFill>
                <a:latin typeface="Roboto Mono"/>
                <a:ea typeface="Roboto Mono"/>
                <a:cs typeface="Roboto Mono"/>
                <a:sym typeface="Roboto Mono"/>
              </a:rPr>
              <a:t>[2.5, 0.5, 0.5]</a:t>
            </a:r>
            <a:r>
              <a:rPr lang="fr" sz="4300">
                <a:solidFill>
                  <a:srgbClr val="000000"/>
                </a:solidFill>
                <a:latin typeface="Arial"/>
                <a:ea typeface="Arial"/>
                <a:cs typeface="Arial"/>
                <a:sym typeface="Arial"/>
              </a:rPr>
              <a:t>, which means that the distance between slices is </a:t>
            </a:r>
            <a:r>
              <a:rPr lang="fr" sz="4300">
                <a:solidFill>
                  <a:srgbClr val="188038"/>
                </a:solidFill>
                <a:latin typeface="Roboto Mono"/>
                <a:ea typeface="Roboto Mono"/>
                <a:cs typeface="Roboto Mono"/>
                <a:sym typeface="Roboto Mono"/>
              </a:rPr>
              <a:t>2.5</a:t>
            </a:r>
            <a:r>
              <a:rPr lang="fr" sz="4300">
                <a:solidFill>
                  <a:srgbClr val="000000"/>
                </a:solidFill>
                <a:latin typeface="Arial"/>
                <a:ea typeface="Arial"/>
                <a:cs typeface="Arial"/>
                <a:sym typeface="Arial"/>
              </a:rPr>
              <a:t> millimeters. For a different scan this may be </a:t>
            </a:r>
            <a:r>
              <a:rPr lang="fr" sz="4300">
                <a:solidFill>
                  <a:srgbClr val="188038"/>
                </a:solidFill>
                <a:latin typeface="Roboto Mono"/>
                <a:ea typeface="Roboto Mono"/>
                <a:cs typeface="Roboto Mono"/>
                <a:sym typeface="Roboto Mono"/>
              </a:rPr>
              <a:t>[1.5, 0.725, 0.725]</a:t>
            </a:r>
            <a:r>
              <a:rPr lang="fr" sz="4300">
                <a:solidFill>
                  <a:srgbClr val="000000"/>
                </a:solidFill>
                <a:latin typeface="Arial"/>
                <a:ea typeface="Arial"/>
                <a:cs typeface="Arial"/>
                <a:sym typeface="Arial"/>
              </a:rPr>
              <a:t>, this can be problematic for automatic analysis (e.g. using ConvNets)!</a:t>
            </a:r>
            <a:endParaRPr sz="430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lang="fr" sz="4300">
                <a:solidFill>
                  <a:srgbClr val="000000"/>
                </a:solidFill>
                <a:latin typeface="Arial"/>
                <a:ea typeface="Arial"/>
                <a:cs typeface="Arial"/>
                <a:sym typeface="Arial"/>
              </a:rPr>
              <a:t>A common method of dealing with this is resampling the full dataset to a certain isotropic resolution. If we choose to resample everything to 1mm</a:t>
            </a:r>
            <a:r>
              <a:rPr i="1" lang="fr" sz="4300">
                <a:solidFill>
                  <a:srgbClr val="000000"/>
                </a:solidFill>
                <a:latin typeface="Arial"/>
                <a:ea typeface="Arial"/>
                <a:cs typeface="Arial"/>
                <a:sym typeface="Arial"/>
              </a:rPr>
              <a:t>1mm</a:t>
            </a:r>
            <a:r>
              <a:rPr lang="fr" sz="4300">
                <a:solidFill>
                  <a:srgbClr val="000000"/>
                </a:solidFill>
                <a:latin typeface="Arial"/>
                <a:ea typeface="Arial"/>
                <a:cs typeface="Arial"/>
                <a:sym typeface="Arial"/>
              </a:rPr>
              <a:t>1mm pixels we can use 3D convnets without worrying about learning zoom/slice thickness invariance.</a:t>
            </a:r>
            <a:endParaRPr sz="430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lang="fr" sz="4300">
                <a:solidFill>
                  <a:srgbClr val="000000"/>
                </a:solidFill>
                <a:latin typeface="Arial"/>
                <a:ea typeface="Arial"/>
                <a:cs typeface="Arial"/>
                <a:sym typeface="Arial"/>
              </a:rPr>
              <a:t>Whilst this may seem like a very simple step, it has quite some edge cases due to rounding. Also, it takes quite a while.</a:t>
            </a:r>
            <a:endParaRPr sz="430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lang="fr" sz="4300">
                <a:solidFill>
                  <a:srgbClr val="000000"/>
                </a:solidFill>
                <a:latin typeface="Arial"/>
                <a:ea typeface="Arial"/>
                <a:cs typeface="Arial"/>
                <a:sym typeface="Arial"/>
              </a:rPr>
              <a:t>Below code worked well for us (and deals with the edge cases):</a:t>
            </a:r>
            <a:endParaRPr sz="4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