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2" r:id="rId7"/>
    <p:sldId id="265" r:id="rId8"/>
    <p:sldId id="267" r:id="rId9"/>
    <p:sldId id="266" r:id="rId10"/>
    <p:sldId id="271" r:id="rId11"/>
    <p:sldId id="291" r:id="rId12"/>
    <p:sldId id="290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55050-3638-4D85-A94F-AED6F3C2EFF6}">
  <a:tblStyle styleId="{85355050-3638-4D85-A94F-AED6F3C2E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0" name="Google Shape;3370;gf11272de0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1" name="Google Shape;3371;gf11272de0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gedfa3e31c0_2_20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0" name="Google Shape;3580;gedfa3e31c0_2_20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edfa3e31c0_2_20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edfa3e31c0_2_20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edfa3e31c0_2_20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edfa3e31c0_2_20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4" name="Google Shape;3104;gedfa3e31c0_2_19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5" name="Google Shape;3105;gedfa3e31c0_2_19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3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4" r:id="rId12"/>
    <p:sldLayoutId id="2147483665" r:id="rId13"/>
    <p:sldLayoutId id="2147483669" r:id="rId14"/>
    <p:sldLayoutId id="2147483674" r:id="rId15"/>
    <p:sldLayoutId id="214748367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1" dirty="0">
                <a:effectLst/>
                <a:latin typeface="Inter"/>
              </a:rPr>
              <a:t>Introduction to </a:t>
            </a:r>
            <a:r>
              <a:rPr lang="fr-FR" sz="2400" b="1" i="1" dirty="0" err="1">
                <a:effectLst/>
                <a:latin typeface="Inter"/>
              </a:rPr>
              <a:t>Databases</a:t>
            </a:r>
            <a:endParaRPr sz="2400" i="1"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i="1" u="sng" dirty="0"/>
              <a:t>CHECKPOINT</a:t>
            </a:r>
            <a:br>
              <a:rPr lang="en" sz="7700" i="1" dirty="0"/>
            </a:br>
            <a:r>
              <a:rPr lang="en" sz="7700" i="1" dirty="0">
                <a:solidFill>
                  <a:schemeClr val="accent3">
                    <a:lumMod val="50000"/>
                  </a:schemeClr>
                </a:solidFill>
              </a:rPr>
              <a:t>DATA BASES</a:t>
            </a:r>
            <a:endParaRPr sz="5000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p48"/>
          <p:cNvSpPr/>
          <p:nvPr/>
        </p:nvSpPr>
        <p:spPr>
          <a:xfrm>
            <a:off x="922050" y="4010771"/>
            <a:ext cx="7299900" cy="5862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4" name="Google Shape;3374;p48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3375" name="Google Shape;3375;p48"/>
          <p:cNvGrpSpPr/>
          <p:nvPr/>
        </p:nvGrpSpPr>
        <p:grpSpPr>
          <a:xfrm>
            <a:off x="8058476" y="4879932"/>
            <a:ext cx="1252897" cy="51000"/>
            <a:chOff x="2915381" y="4104819"/>
            <a:chExt cx="1252897" cy="51000"/>
          </a:xfrm>
        </p:grpSpPr>
        <p:sp>
          <p:nvSpPr>
            <p:cNvPr id="3376" name="Google Shape;3376;p4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0" name="Google Shape;3390;p48"/>
          <p:cNvSpPr/>
          <p:nvPr/>
        </p:nvSpPr>
        <p:spPr>
          <a:xfrm flipH="1">
            <a:off x="8554554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1" name="Google Shape;3391;p48"/>
          <p:cNvGrpSpPr/>
          <p:nvPr/>
        </p:nvGrpSpPr>
        <p:grpSpPr>
          <a:xfrm rot="5400000" flipH="1">
            <a:off x="8517601" y="-295650"/>
            <a:ext cx="302065" cy="1520982"/>
            <a:chOff x="-108754" y="2690919"/>
            <a:chExt cx="302065" cy="1520982"/>
          </a:xfrm>
        </p:grpSpPr>
        <p:sp>
          <p:nvSpPr>
            <p:cNvPr id="3392" name="Google Shape;3392;p4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7" name="Google Shape;3397;p48"/>
          <p:cNvGrpSpPr/>
          <p:nvPr/>
        </p:nvGrpSpPr>
        <p:grpSpPr>
          <a:xfrm>
            <a:off x="7805645" y="2296729"/>
            <a:ext cx="2297800" cy="347400"/>
            <a:chOff x="7805645" y="2296729"/>
            <a:chExt cx="2297800" cy="347400"/>
          </a:xfrm>
        </p:grpSpPr>
        <p:sp>
          <p:nvSpPr>
            <p:cNvPr id="3398" name="Google Shape;3398;p48"/>
            <p:cNvSpPr/>
            <p:nvPr/>
          </p:nvSpPr>
          <p:spPr>
            <a:xfrm flipH="1">
              <a:off x="8108745" y="2576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8"/>
            <p:cNvSpPr/>
            <p:nvPr/>
          </p:nvSpPr>
          <p:spPr>
            <a:xfrm flipH="1">
              <a:off x="7805645" y="2296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00" name="Google Shape;3400;p48"/>
          <p:cNvSpPr/>
          <p:nvPr/>
        </p:nvSpPr>
        <p:spPr>
          <a:xfrm rot="-5400000">
            <a:off x="348812" y="-1229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01" name="Google Shape;3401;p48"/>
          <p:cNvGrpSpPr/>
          <p:nvPr/>
        </p:nvGrpSpPr>
        <p:grpSpPr>
          <a:xfrm rot="10800000">
            <a:off x="-11" y="398178"/>
            <a:ext cx="883262" cy="242091"/>
            <a:chOff x="2300350" y="2601250"/>
            <a:chExt cx="2275275" cy="623625"/>
          </a:xfrm>
        </p:grpSpPr>
        <p:sp>
          <p:nvSpPr>
            <p:cNvPr id="3402" name="Google Shape;3402;p4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8" name="Google Shape;3408;p48"/>
          <p:cNvGrpSpPr/>
          <p:nvPr/>
        </p:nvGrpSpPr>
        <p:grpSpPr>
          <a:xfrm>
            <a:off x="442736" y="3589512"/>
            <a:ext cx="1105976" cy="133969"/>
            <a:chOff x="8183182" y="663852"/>
            <a:chExt cx="1475028" cy="178673"/>
          </a:xfrm>
        </p:grpSpPr>
        <p:grpSp>
          <p:nvGrpSpPr>
            <p:cNvPr id="3409" name="Google Shape;3409;p4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410" name="Google Shape;3410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0" name="Google Shape;3420;p4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21" name="Google Shape;3421;p4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5" name="Google Shape;4535;p68"/>
          <p:cNvPicPr preferRelativeResize="0"/>
          <p:nvPr/>
        </p:nvPicPr>
        <p:blipFill rotWithShape="1">
          <a:blip r:embed="rId3">
            <a:alphaModFix/>
          </a:blip>
          <a:srcRect l="17128" r="17121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4537" name="Google Shape;4537;p6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In this post we covered a thorough comparison between MongoDB vs SQL database and saw various options of performing analytics on MongoDB data.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4538" name="Google Shape;4538;p6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9" name="Google Shape;4539;p68"/>
          <p:cNvGrpSpPr/>
          <p:nvPr/>
        </p:nvGrpSpPr>
        <p:grpSpPr>
          <a:xfrm rot="-5400000">
            <a:off x="7445689" y="3626907"/>
            <a:ext cx="883262" cy="242091"/>
            <a:chOff x="2300350" y="2601250"/>
            <a:chExt cx="2275275" cy="623625"/>
          </a:xfrm>
        </p:grpSpPr>
        <p:sp>
          <p:nvSpPr>
            <p:cNvPr id="4540" name="Google Shape;4540;p6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6" name="Google Shape;4546;p6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4547" name="Google Shape;4547;p6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48" name="Google Shape;4548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8" name="Google Shape;4558;p6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59" name="Google Shape;4559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9" name="Google Shape;4569;p68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4570" name="Google Shape;4570;p6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E75083E-1321-1040-66F0-457C0BFA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95" y="1342884"/>
            <a:ext cx="4166100" cy="572700"/>
          </a:xfrm>
        </p:spPr>
        <p:txBody>
          <a:bodyPr/>
          <a:lstStyle/>
          <a:p>
            <a:r>
              <a:rPr lang="en-US" dirty="0"/>
              <a:t>DATA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9" name="Google Shape;4469;p67"/>
          <p:cNvSpPr txBox="1">
            <a:spLocks noGrp="1"/>
          </p:cNvSpPr>
          <p:nvPr>
            <p:ph type="subTitle" idx="1"/>
          </p:nvPr>
        </p:nvSpPr>
        <p:spPr>
          <a:xfrm>
            <a:off x="4436795" y="1103054"/>
            <a:ext cx="3997800" cy="26452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To answer the </a:t>
            </a: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question,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 “Why I should use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X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 over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-apple-system"/>
              </a:rPr>
              <a:t>Y</a:t>
            </a: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?” 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/>
              </a:solidFill>
              <a:latin typeface="-apple-system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dirty="0">
                <a:solidFill>
                  <a:schemeClr val="bg1"/>
                </a:solidFill>
                <a:effectLst/>
                <a:latin typeface="-apple-system"/>
              </a:rPr>
              <a:t>you need to take into consideration your project goals and many other things.</a:t>
            </a:r>
            <a:endParaRPr sz="2000" b="1" dirty="0">
              <a:solidFill>
                <a:schemeClr val="bg1"/>
              </a:solidFill>
            </a:endParaRPr>
          </a:p>
        </p:txBody>
      </p:sp>
      <p:grpSp>
        <p:nvGrpSpPr>
          <p:cNvPr id="4470" name="Google Shape;4470;p67"/>
          <p:cNvGrpSpPr/>
          <p:nvPr/>
        </p:nvGrpSpPr>
        <p:grpSpPr>
          <a:xfrm>
            <a:off x="1130523" y="1463672"/>
            <a:ext cx="2911863" cy="2399034"/>
            <a:chOff x="1197023" y="1520687"/>
            <a:chExt cx="3150344" cy="2595515"/>
          </a:xfrm>
        </p:grpSpPr>
        <p:sp>
          <p:nvSpPr>
            <p:cNvPr id="4471" name="Google Shape;4471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7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7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7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1" name="Google Shape;4501;p67"/>
          <p:cNvGrpSpPr/>
          <p:nvPr/>
        </p:nvGrpSpPr>
        <p:grpSpPr>
          <a:xfrm>
            <a:off x="6359589" y="3754153"/>
            <a:ext cx="883262" cy="242091"/>
            <a:chOff x="2300350" y="2601250"/>
            <a:chExt cx="2275275" cy="623625"/>
          </a:xfrm>
        </p:grpSpPr>
        <p:sp>
          <p:nvSpPr>
            <p:cNvPr id="4502" name="Google Shape;4502;p6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6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6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8" name="Google Shape;4508;p67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4536;p68">
            <a:extLst>
              <a:ext uri="{FF2B5EF4-FFF2-40B4-BE49-F238E27FC236}">
                <a16:creationId xmlns:a16="http://schemas.microsoft.com/office/drawing/2014/main" id="{0FD136F9-A126-C21A-0890-BE66918A0D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7785" y="1645526"/>
            <a:ext cx="2713713" cy="12480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>
                    <a:lumMod val="75000"/>
                  </a:schemeClr>
                </a:solidFill>
              </a:rPr>
              <a:t>CONCLUSIONS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9" name="Google Shape;3629;p51"/>
          <p:cNvGrpSpPr/>
          <p:nvPr/>
        </p:nvGrpSpPr>
        <p:grpSpPr>
          <a:xfrm rot="5400000">
            <a:off x="8227473" y="2334240"/>
            <a:ext cx="883262" cy="242091"/>
            <a:chOff x="2300350" y="2601250"/>
            <a:chExt cx="2275275" cy="623625"/>
          </a:xfrm>
        </p:grpSpPr>
        <p:sp>
          <p:nvSpPr>
            <p:cNvPr id="3630" name="Google Shape;3630;p5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5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5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5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5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5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3DFEDDB-E17C-AE33-7128-3E6F4B9C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257" y="1326995"/>
            <a:ext cx="4767485" cy="27475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CONTENTS OF THIS</a:t>
            </a:r>
            <a:r>
              <a:rPr lang="en" sz="2800" dirty="0">
                <a:solidFill>
                  <a:schemeClr val="accent2"/>
                </a:solidFill>
              </a:rPr>
              <a:t> TEMPLATE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2725" name="Google Shape;2725;p3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0584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800" b="0" i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          What is SQL?</a:t>
            </a:r>
            <a:endParaRPr lang="en-US" sz="2800" b="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548640" indent="0" algn="ctr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800" b="0" i="1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What </a:t>
            </a:r>
            <a:r>
              <a:rPr lang="en-US" sz="2800" b="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is NO SQL</a:t>
            </a:r>
          </a:p>
          <a:p>
            <a:pPr marL="548640" indent="0" algn="ctr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z="2800" b="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Difference between MongoDB </a:t>
            </a:r>
            <a:r>
              <a:rPr lang="fr-FR" sz="2800" b="0" dirty="0">
                <a:solidFill>
                  <a:schemeClr val="bg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VS SQL</a:t>
            </a:r>
            <a:endParaRPr lang="en-US" sz="2800" b="0" dirty="0">
              <a:solidFill>
                <a:schemeClr val="bg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pSp>
        <p:nvGrpSpPr>
          <p:cNvPr id="2726" name="Google Shape;2726;p34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27" name="Google Shape;2727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93753" y="1087235"/>
            <a:ext cx="4401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4400" i="1" dirty="0">
                <a:solidFill>
                  <a:schemeClr val="bg1">
                    <a:lumMod val="95000"/>
                  </a:schemeClr>
                </a:solidFill>
              </a:rPr>
              <a:t>What is </a:t>
            </a:r>
            <a:r>
              <a:rPr lang="en-US" sz="4400" i="1" dirty="0">
                <a:solidFill>
                  <a:schemeClr val="accent3">
                    <a:lumMod val="75000"/>
                  </a:schemeClr>
                </a:solidFill>
              </a:rPr>
              <a:t>SQL</a:t>
            </a:r>
            <a:r>
              <a:rPr lang="en-US" sz="4400" i="1" dirty="0">
                <a:solidFill>
                  <a:schemeClr val="bg1">
                    <a:lumMod val="95000"/>
                  </a:schemeClr>
                </a:solidFill>
              </a:rPr>
              <a:t>?</a:t>
            </a:r>
            <a:endParaRPr sz="4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55998" y="1816758"/>
            <a:ext cx="4401600" cy="23242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Structured Query Language</a:t>
            </a:r>
            <a:br>
              <a:rPr lang="fr-FR" sz="1400" dirty="0">
                <a:latin typeface="Montserrat" charset="0"/>
              </a:rPr>
            </a:br>
            <a:br>
              <a:rPr lang="fr-FR" sz="1400" dirty="0">
                <a:latin typeface="Montserrat" charset="0"/>
              </a:rPr>
            </a:br>
            <a:r>
              <a:rPr lang="fr-FR" sz="1400" dirty="0">
                <a:latin typeface="Montserrat" charset="0"/>
                <a:sym typeface="Wingdings" panose="05000000000000000000" pitchFamily="2" charset="2"/>
              </a:rPr>
              <a:t></a:t>
            </a:r>
            <a:r>
              <a:rPr lang="en-US" sz="1400" b="0" dirty="0"/>
              <a:t>SQL give you the access and manipulation to databases</a:t>
            </a:r>
            <a:br>
              <a:rPr lang="en-US" sz="1400" b="0" dirty="0"/>
            </a:br>
            <a:br>
              <a:rPr lang="en-US" sz="1400" b="0" dirty="0"/>
            </a:br>
            <a:r>
              <a:rPr lang="en-US" sz="1400" b="0" dirty="0">
                <a:sym typeface="Wingdings" panose="05000000000000000000" pitchFamily="2" charset="2"/>
              </a:rPr>
              <a:t></a:t>
            </a:r>
            <a:r>
              <a:rPr lang="en-US" sz="1400" b="0" dirty="0"/>
              <a:t>SQL became a standard of the American National Standards Institute (ANSI) in 1986, and of the International Organization for Standardization (ISO) in 1987</a:t>
            </a:r>
            <a:endParaRPr dirty="0"/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>
            <a:alphaModFix/>
          </a:blip>
          <a:srcRect l="15592" r="15598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7000">
              <a:schemeClr val="accent4"/>
            </a:gs>
            <a:gs pos="100000">
              <a:schemeClr val="dk1"/>
            </a:gs>
          </a:gsLst>
          <a:lin ang="0" scaled="1"/>
          <a:tileRect/>
        </a:gradFill>
        <a:effectLst/>
      </p:bgPr>
    </p:bg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1014315" y="400076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TABLE OF </a:t>
            </a:r>
            <a:r>
              <a:rPr lang="en" sz="3200">
                <a:solidFill>
                  <a:schemeClr val="accent2"/>
                </a:solidFill>
              </a:rPr>
              <a:t>CONTENTS</a:t>
            </a:r>
            <a:endParaRPr sz="3200">
              <a:solidFill>
                <a:schemeClr val="accent2"/>
              </a:solidFill>
            </a:endParaRP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5A009BF7-8FB8-1091-3A8B-642747E99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54" y="390295"/>
            <a:ext cx="6567031" cy="44829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865925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i="1" dirty="0"/>
              <a:t>What is </a:t>
            </a:r>
            <a:r>
              <a:rPr lang="en-US" sz="5400" i="1" dirty="0">
                <a:solidFill>
                  <a:schemeClr val="accent3">
                    <a:lumMod val="75000"/>
                  </a:schemeClr>
                </a:solidFill>
              </a:rPr>
              <a:t>NO SQL</a:t>
            </a:r>
            <a:r>
              <a:rPr lang="en-US" i="1" dirty="0"/>
              <a:t>?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2398320-1986-4285-FF65-7327B6D97448}"/>
              </a:ext>
            </a:extLst>
          </p:cNvPr>
          <p:cNvSpPr txBox="1"/>
          <p:nvPr/>
        </p:nvSpPr>
        <p:spPr>
          <a:xfrm>
            <a:off x="1819614" y="1951572"/>
            <a:ext cx="5954750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i="1" dirty="0">
                <a:solidFill>
                  <a:schemeClr val="bg1"/>
                </a:solidFill>
              </a:rPr>
              <a:t>NoSQL, also referred to as “not only SQL”, “non-SQL”</a:t>
            </a:r>
          </a:p>
          <a:p>
            <a:pPr marL="285750" lvl="0" indent="-28575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800" i="1" dirty="0">
              <a:solidFill>
                <a:schemeClr val="bg1"/>
              </a:solidFill>
            </a:endParaRPr>
          </a:p>
          <a:p>
            <a:pPr marL="285750" lvl="0" indent="-285750" algn="ctr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i="1" dirty="0">
                <a:solidFill>
                  <a:schemeClr val="bg1"/>
                </a:solidFill>
              </a:rPr>
              <a:t>Is an approach to database design that enables the storage and querying of data outside the traditional structures found in relational databases.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E4D14-2B92-CA07-333C-EACCC9D9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093" y="582681"/>
            <a:ext cx="6557026" cy="411349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dk1"/>
              </a:gs>
            </a:gsLst>
            <a:path path="circle">
              <a:fillToRect l="50000" t="50000" r="50000" b="50000"/>
            </a:path>
          </a:gra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grpSp>
        <p:nvGrpSpPr>
          <p:cNvPr id="2970" name="Google Shape;2970;p39"/>
          <p:cNvGrpSpPr/>
          <p:nvPr/>
        </p:nvGrpSpPr>
        <p:grpSpPr>
          <a:xfrm>
            <a:off x="7809182" y="1196629"/>
            <a:ext cx="2250993" cy="228146"/>
            <a:chOff x="7809182" y="1151604"/>
            <a:chExt cx="2250993" cy="228146"/>
          </a:xfrm>
        </p:grpSpPr>
        <p:sp>
          <p:nvSpPr>
            <p:cNvPr id="2971" name="Google Shape;2971;p39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73" name="Google Shape;2973;p39"/>
          <p:cNvGrpSpPr/>
          <p:nvPr/>
        </p:nvGrpSpPr>
        <p:grpSpPr>
          <a:xfrm rot="5400000">
            <a:off x="1486975" y="799800"/>
            <a:ext cx="98902" cy="553090"/>
            <a:chOff x="4898850" y="4820550"/>
            <a:chExt cx="98902" cy="553090"/>
          </a:xfrm>
        </p:grpSpPr>
        <p:sp>
          <p:nvSpPr>
            <p:cNvPr id="2974" name="Google Shape;2974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9" name="Google Shape;2979;p39"/>
          <p:cNvSpPr/>
          <p:nvPr/>
        </p:nvSpPr>
        <p:spPr>
          <a:xfrm>
            <a:off x="7602750" y="897150"/>
            <a:ext cx="448500" cy="5175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42"/>
          <p:cNvSpPr/>
          <p:nvPr/>
        </p:nvSpPr>
        <p:spPr>
          <a:xfrm>
            <a:off x="5250136" y="2934011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0" name="Google Shape;3060;p42"/>
          <p:cNvSpPr/>
          <p:nvPr/>
        </p:nvSpPr>
        <p:spPr>
          <a:xfrm>
            <a:off x="1435435" y="2825079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1" name="Google Shape;3061;p42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Montserrat" charset="0"/>
              </a:rPr>
              <a:t>MongoDB   </a:t>
            </a:r>
            <a:r>
              <a:rPr lang="en" dirty="0">
                <a:solidFill>
                  <a:schemeClr val="accent2"/>
                </a:solidFill>
              </a:rPr>
              <a:t>VS.</a:t>
            </a:r>
            <a:r>
              <a:rPr lang="en" dirty="0"/>
              <a:t>   </a:t>
            </a:r>
            <a:r>
              <a:rPr lang="en-US" sz="3200" dirty="0">
                <a:solidFill>
                  <a:schemeClr val="bg1"/>
                </a:solidFill>
                <a:latin typeface="Montserrat" charset="0"/>
              </a:rPr>
              <a:t>SQL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62" name="Google Shape;3062;p42"/>
          <p:cNvSpPr txBox="1">
            <a:spLocks noGrp="1"/>
          </p:cNvSpPr>
          <p:nvPr>
            <p:ph type="title"/>
          </p:nvPr>
        </p:nvSpPr>
        <p:spPr>
          <a:xfrm>
            <a:off x="1716509" y="2888079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Montserrat" charset="0"/>
              </a:rPr>
              <a:t>MongoDB</a:t>
            </a:r>
            <a:endParaRPr dirty="0"/>
          </a:p>
        </p:txBody>
      </p:sp>
      <p:sp>
        <p:nvSpPr>
          <p:cNvPr id="3063" name="Google Shape;3063;p42"/>
          <p:cNvSpPr txBox="1">
            <a:spLocks noGrp="1"/>
          </p:cNvSpPr>
          <p:nvPr>
            <p:ph type="subTitle" idx="1"/>
          </p:nvPr>
        </p:nvSpPr>
        <p:spPr>
          <a:xfrm>
            <a:off x="1116809" y="1293563"/>
            <a:ext cx="3085200" cy="13126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MongoDB is used to save unstructured data in JSON format.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MongoDB does not support advanced analytics and joins like SQL databases support.</a:t>
            </a:r>
          </a:p>
        </p:txBody>
      </p:sp>
      <p:sp>
        <p:nvSpPr>
          <p:cNvPr id="3064" name="Google Shape;3064;p42"/>
          <p:cNvSpPr txBox="1">
            <a:spLocks noGrp="1"/>
          </p:cNvSpPr>
          <p:nvPr>
            <p:ph type="title" idx="2"/>
          </p:nvPr>
        </p:nvSpPr>
        <p:spPr>
          <a:xfrm>
            <a:off x="5491221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bg1"/>
                </a:solidFill>
                <a:latin typeface="Montserrat" charset="0"/>
              </a:rPr>
              <a:t>SQL</a:t>
            </a:r>
            <a:endParaRPr dirty="0"/>
          </a:p>
        </p:txBody>
      </p:sp>
      <p:sp>
        <p:nvSpPr>
          <p:cNvPr id="3065" name="Google Shape;3065;p42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SQL databases are used to store structured data while NoSQL databases like MongoDB are used to save unstructured data.</a:t>
            </a:r>
          </a:p>
        </p:txBody>
      </p:sp>
      <p:pic>
        <p:nvPicPr>
          <p:cNvPr id="3066" name="Google Shape;3066;p42"/>
          <p:cNvPicPr preferRelativeResize="0"/>
          <p:nvPr/>
        </p:nvPicPr>
        <p:blipFill rotWithShape="1">
          <a:blip r:embed="rId3">
            <a:alphaModFix/>
          </a:blip>
          <a:srcRect t="17293" b="17300"/>
          <a:stretch/>
        </p:blipFill>
        <p:spPr>
          <a:xfrm>
            <a:off x="5002225" y="1515747"/>
            <a:ext cx="28638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pic>
        <p:nvPicPr>
          <p:cNvPr id="3067" name="Google Shape;3067;p42"/>
          <p:cNvPicPr preferRelativeResize="0"/>
          <p:nvPr/>
        </p:nvPicPr>
        <p:blipFill rotWithShape="1">
          <a:blip r:embed="rId4">
            <a:alphaModFix/>
          </a:blip>
          <a:srcRect t="17997" b="17997"/>
          <a:stretch/>
        </p:blipFill>
        <p:spPr>
          <a:xfrm>
            <a:off x="1265854" y="3505660"/>
            <a:ext cx="2863800" cy="120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442913" algn="bl" rotWithShape="0">
              <a:schemeClr val="accent2">
                <a:alpha val="40000"/>
              </a:schemeClr>
            </a:outerShdw>
          </a:effectLst>
        </p:spPr>
      </p:pic>
      <p:grpSp>
        <p:nvGrpSpPr>
          <p:cNvPr id="3068" name="Google Shape;3068;p42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3069" name="Google Shape;3069;p4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4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4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4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4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42"/>
          <p:cNvGrpSpPr/>
          <p:nvPr/>
        </p:nvGrpSpPr>
        <p:grpSpPr>
          <a:xfrm flipH="1">
            <a:off x="4657567" y="4577991"/>
            <a:ext cx="1105976" cy="133969"/>
            <a:chOff x="8183182" y="663852"/>
            <a:chExt cx="1475028" cy="178673"/>
          </a:xfrm>
        </p:grpSpPr>
        <p:grpSp>
          <p:nvGrpSpPr>
            <p:cNvPr id="3075" name="Google Shape;3075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76" name="Google Shape;3076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3" name="Google Shape;3083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4" name="Google Shape;3084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6" name="Google Shape;3086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87" name="Google Shape;3087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8" name="Google Shape;3088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9" name="Google Shape;3089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1" name="Google Shape;3091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2" name="Google Shape;3092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4" name="Google Shape;3094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5" name="Google Shape;3095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7" name="Google Shape;3097;p42"/>
          <p:cNvGrpSpPr/>
          <p:nvPr/>
        </p:nvGrpSpPr>
        <p:grpSpPr>
          <a:xfrm rot="5400000">
            <a:off x="1851650" y="690750"/>
            <a:ext cx="98902" cy="553090"/>
            <a:chOff x="4898850" y="4820550"/>
            <a:chExt cx="98902" cy="553090"/>
          </a:xfrm>
        </p:grpSpPr>
        <p:sp>
          <p:nvSpPr>
            <p:cNvPr id="3098" name="Google Shape;3098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8" name="Google Shape;3158;p44"/>
          <p:cNvSpPr/>
          <p:nvPr/>
        </p:nvSpPr>
        <p:spPr>
          <a:xfrm>
            <a:off x="15369" y="4334072"/>
            <a:ext cx="47295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44"/>
          <p:cNvSpPr txBox="1">
            <a:spLocks noGrp="1"/>
          </p:cNvSpPr>
          <p:nvPr>
            <p:ph type="subTitle" idx="1"/>
          </p:nvPr>
        </p:nvSpPr>
        <p:spPr>
          <a:xfrm>
            <a:off x="1250816" y="4409219"/>
            <a:ext cx="4644000" cy="344400"/>
          </a:xfrm>
          <a:prstGeom prst="rect">
            <a:avLst/>
          </a:prstGeom>
          <a:pattFill prst="pct70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effectLst>
            <a:outerShdw blurRad="50800" dist="50800" dir="5400000" algn="ctr" rotWithShape="0">
              <a:schemeClr val="accent2">
                <a:lumMod val="75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Difference</a:t>
            </a:r>
            <a:endParaRPr sz="2800" b="1" i="1" dirty="0">
              <a:solidFill>
                <a:schemeClr val="tx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 288">
            <a:extLst>
              <a:ext uri="{FF2B5EF4-FFF2-40B4-BE49-F238E27FC236}">
                <a16:creationId xmlns:a16="http://schemas.microsoft.com/office/drawing/2014/main" id="{5AE7D7AF-0B5E-3957-0217-686580C5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819" y="661688"/>
            <a:ext cx="5614960" cy="2926740"/>
          </a:xfrm>
          <a:prstGeom prst="rect">
            <a:avLst/>
          </a:prstGeom>
          <a:pattFill prst="wdDnDiag">
            <a:fgClr>
              <a:schemeClr val="accent2">
                <a:lumMod val="75000"/>
              </a:schemeClr>
            </a:fgClr>
            <a:bgClr>
              <a:schemeClr val="bg1"/>
            </a:bgClr>
          </a:pattFill>
          <a:ln>
            <a:solidFill>
              <a:schemeClr val="accent2"/>
            </a:solidFill>
          </a:ln>
          <a:effectLst>
            <a:outerShdw dist="12700" dir="13500000" sy="23000" kx="1200000" algn="br" rotWithShape="0">
              <a:prstClr val="black">
                <a:alpha val="20000"/>
              </a:prstClr>
            </a:outerShdw>
            <a:reflection blurRad="6350" stA="50000" endA="300" endPos="55000" dir="5400000" sy="-100000" algn="bl" rotWithShape="0"/>
            <a:softEdge rad="1270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Google Shape;3107;p43"/>
          <p:cNvSpPr txBox="1">
            <a:spLocks noGrp="1"/>
          </p:cNvSpPr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FAMOUS</a:t>
            </a:r>
            <a:endParaRPr/>
          </a:p>
        </p:txBody>
      </p:sp>
      <p:sp>
        <p:nvSpPr>
          <p:cNvPr id="3108" name="Google Shape;3108;p43"/>
          <p:cNvSpPr txBox="1">
            <a:spLocks noGrp="1"/>
          </p:cNvSpPr>
          <p:nvPr>
            <p:ph type="subTitle" idx="1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grpSp>
        <p:nvGrpSpPr>
          <p:cNvPr id="3109" name="Google Shape;3109;p43"/>
          <p:cNvGrpSpPr/>
          <p:nvPr/>
        </p:nvGrpSpPr>
        <p:grpSpPr>
          <a:xfrm>
            <a:off x="1837776" y="4281819"/>
            <a:ext cx="1252897" cy="51000"/>
            <a:chOff x="2915381" y="4104819"/>
            <a:chExt cx="1252897" cy="51000"/>
          </a:xfrm>
        </p:grpSpPr>
        <p:sp>
          <p:nvSpPr>
            <p:cNvPr id="3110" name="Google Shape;3110;p4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4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4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4" name="Google Shape;3124;p43"/>
          <p:cNvGrpSpPr/>
          <p:nvPr/>
        </p:nvGrpSpPr>
        <p:grpSpPr>
          <a:xfrm flipH="1">
            <a:off x="2904967" y="691791"/>
            <a:ext cx="1105976" cy="133969"/>
            <a:chOff x="8183182" y="663852"/>
            <a:chExt cx="1475028" cy="178673"/>
          </a:xfrm>
        </p:grpSpPr>
        <p:grpSp>
          <p:nvGrpSpPr>
            <p:cNvPr id="3125" name="Google Shape;3125;p4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26" name="Google Shape;3126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3" name="Google Shape;3133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4" name="Google Shape;3134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6" name="Google Shape;3136;p4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37" name="Google Shape;3137;p4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4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4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4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4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4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4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4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4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4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47" name="Google Shape;3147;p43"/>
          <p:cNvGrpSpPr/>
          <p:nvPr/>
        </p:nvGrpSpPr>
        <p:grpSpPr>
          <a:xfrm rot="5400000">
            <a:off x="7200764" y="3308753"/>
            <a:ext cx="883262" cy="242091"/>
            <a:chOff x="2300350" y="2601250"/>
            <a:chExt cx="2275275" cy="623625"/>
          </a:xfrm>
        </p:grpSpPr>
        <p:sp>
          <p:nvSpPr>
            <p:cNvPr id="3148" name="Google Shape;3148;p4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4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4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4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4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(16:9)</PresentationFormat>
  <Paragraphs>30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Microsoft YaHei Light</vt:lpstr>
      <vt:lpstr>-apple-system</vt:lpstr>
      <vt:lpstr>Arial</vt:lpstr>
      <vt:lpstr>Exo</vt:lpstr>
      <vt:lpstr>Inter</vt:lpstr>
      <vt:lpstr>Montserrat</vt:lpstr>
      <vt:lpstr>MV Boli</vt:lpstr>
      <vt:lpstr>PT Sans</vt:lpstr>
      <vt:lpstr>Roboto Condensed Light</vt:lpstr>
      <vt:lpstr>Times New Roman</vt:lpstr>
      <vt:lpstr>Wingdings</vt:lpstr>
      <vt:lpstr>Data Center Business Plan by Slidesgo</vt:lpstr>
      <vt:lpstr>CHECKPOINT DATA BASES</vt:lpstr>
      <vt:lpstr>CONTENTS OF THIS TEMPLATE</vt:lpstr>
      <vt:lpstr>What is SQL?</vt:lpstr>
      <vt:lpstr>TABLE OF CONTENTS</vt:lpstr>
      <vt:lpstr>What is NO SQL?</vt:lpstr>
      <vt:lpstr>PowerPoint Presentation</vt:lpstr>
      <vt:lpstr>MongoDB   VS.   SQL</vt:lpstr>
      <vt:lpstr>PowerPoint Presentation</vt:lpstr>
      <vt:lpstr>—SOMEONE FAMOUS</vt:lpstr>
      <vt:lpstr>PowerPoint Presentation</vt:lpstr>
      <vt:lpstr>DATA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DATA BASES</dc:title>
  <dc:creator>asus</dc:creator>
  <cp:lastModifiedBy>bechir ayari</cp:lastModifiedBy>
  <cp:revision>1</cp:revision>
  <dcterms:modified xsi:type="dcterms:W3CDTF">2023-09-04T12:07:09Z</dcterms:modified>
</cp:coreProperties>
</file>