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7"/>
  </p:notesMasterIdLst>
  <p:sldIdLst>
    <p:sldId id="280" r:id="rId2"/>
    <p:sldId id="287" r:id="rId3"/>
    <p:sldId id="288" r:id="rId4"/>
    <p:sldId id="305" r:id="rId5"/>
    <p:sldId id="294" r:id="rId6"/>
    <p:sldId id="311" r:id="rId7"/>
    <p:sldId id="296" r:id="rId8"/>
    <p:sldId id="302" r:id="rId9"/>
    <p:sldId id="306" r:id="rId10"/>
    <p:sldId id="307" r:id="rId11"/>
    <p:sldId id="308" r:id="rId12"/>
    <p:sldId id="313" r:id="rId13"/>
    <p:sldId id="314" r:id="rId14"/>
    <p:sldId id="316" r:id="rId15"/>
    <p:sldId id="317" r:id="rId16"/>
    <p:sldId id="318" r:id="rId17"/>
    <p:sldId id="319" r:id="rId18"/>
    <p:sldId id="320" r:id="rId19"/>
    <p:sldId id="304" r:id="rId20"/>
    <p:sldId id="297" r:id="rId21"/>
    <p:sldId id="303" r:id="rId22"/>
    <p:sldId id="312" r:id="rId23"/>
    <p:sldId id="321" r:id="rId24"/>
    <p:sldId id="322" r:id="rId25"/>
    <p:sldId id="32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23"/>
    <p:restoredTop sz="88020"/>
  </p:normalViewPr>
  <p:slideViewPr>
    <p:cSldViewPr snapToGrid="0" snapToObjects="1">
      <p:cViewPr>
        <p:scale>
          <a:sx n="136" d="100"/>
          <a:sy n="136" d="100"/>
        </p:scale>
        <p:origin x="680" y="-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DF9E1-EADB-C441-8C16-B5F04763E1A4}" type="datetimeFigureOut">
              <a:rPr lang="en-US" smtClean="0"/>
              <a:t>4/2/21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D9AD22-9B5B-CA42-8DED-2F8672970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2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9AD22-9B5B-CA42-8DED-2F8672970E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85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/Fetch/01-SimpleFetch/01-index.html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9AD22-9B5B-CA42-8DED-2F8672970E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324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/Fetch/01-SimpleFetch/02-index.html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9AD22-9B5B-CA42-8DED-2F8672970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309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Fetch/01-SimpleFetch/03-index.html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9AD22-9B5B-CA42-8DED-2F8672970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87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9AD22-9B5B-CA42-8DED-2F8672970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09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Fetch/01-SimpleFetch/03b-index.html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9AD22-9B5B-CA42-8DED-2F8672970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47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9AD22-9B5B-CA42-8DED-2F8672970E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84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Fetch/01-SimpleFetch/04-index.html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9AD22-9B5B-CA42-8DED-2F8672970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033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9AD22-9B5B-CA42-8DED-2F8672970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12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9AD22-9B5B-CA42-8DED-2F8672970E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50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9AD22-9B5B-CA42-8DED-2F8672970E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6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9AD22-9B5B-CA42-8DED-2F8672970E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0909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9AD22-9B5B-CA42-8DED-2F8672970E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3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9AD22-9B5B-CA42-8DED-2F8672970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15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9AD22-9B5B-CA42-8DED-2F8672970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555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9AD22-9B5B-CA42-8DED-2F8672970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999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9AD22-9B5B-CA42-8DED-2F8672970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63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9AD22-9B5B-CA42-8DED-2F8672970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819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/Fetch/01-SimpleFetch/00-index.html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9AD22-9B5B-CA42-8DED-2F8672970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/Fetch/01-SimpleFetch/00-index.html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9AD22-9B5B-CA42-8DED-2F8672970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49CA-0347-2741-97B2-B78262DA914C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47E-C76E-A543-A876-3239F7D8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6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49CA-0347-2741-97B2-B78262DA914C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47E-C76E-A543-A876-3239F7D8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75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49CA-0347-2741-97B2-B78262DA914C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47E-C76E-A543-A876-3239F7D8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061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49CA-0347-2741-97B2-B78262DA914C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47E-C76E-A543-A876-3239F7D8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7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49CA-0347-2741-97B2-B78262DA914C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47E-C76E-A543-A876-3239F7D8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03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49CA-0347-2741-97B2-B78262DA914C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47E-C76E-A543-A876-3239F7D8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3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49CA-0347-2741-97B2-B78262DA914C}" type="datetimeFigureOut">
              <a:rPr lang="en-US" smtClean="0"/>
              <a:t>4/1/21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47E-C76E-A543-A876-3239F7D8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2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49CA-0347-2741-97B2-B78262DA914C}" type="datetimeFigureOut">
              <a:rPr lang="en-US" smtClean="0"/>
              <a:t>4/1/21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47E-C76E-A543-A876-3239F7D8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99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49CA-0347-2741-97B2-B78262DA914C}" type="datetimeFigureOut">
              <a:rPr lang="en-US" smtClean="0"/>
              <a:t>4/1/21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47E-C76E-A543-A876-3239F7D8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600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49CA-0347-2741-97B2-B78262DA914C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47E-C76E-A543-A876-3239F7D8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76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49CA-0347-2741-97B2-B78262DA914C}" type="datetimeFigureOut">
              <a:rPr lang="en-US" smtClean="0"/>
              <a:t>4/1/21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A7B47E-C76E-A543-A876-3239F7D8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5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F49CA-0347-2741-97B2-B78262DA914C}" type="datetimeFigureOut">
              <a:rPr lang="en-US" smtClean="0"/>
              <a:t>4/1/21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7B47E-C76E-A543-A876-3239F7D882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9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 Single Corner Rectangle 25">
            <a:extLst>
              <a:ext uri="{FF2B5EF4-FFF2-40B4-BE49-F238E27FC236}">
                <a16:creationId xmlns:a16="http://schemas.microsoft.com/office/drawing/2014/main" id="{255D5DA3-59CF-4FD2-8674-8B722A343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455917" y="3770368"/>
            <a:ext cx="2657864" cy="1993398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8989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: Top Corners Rounded 17">
            <a:extLst>
              <a:ext uri="{FF2B5EF4-FFF2-40B4-BE49-F238E27FC236}">
                <a16:creationId xmlns:a16="http://schemas.microsoft.com/office/drawing/2014/main" id="{76E6212F-EB21-4328-8386-832840CB4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358048" y="1604792"/>
            <a:ext cx="5923488" cy="3648417"/>
          </a:xfrm>
          <a:prstGeom prst="round2SameRect">
            <a:avLst>
              <a:gd name="adj1" fmla="val 3762"/>
              <a:gd name="adj2" fmla="val 0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C518DB-C8FF-2143-BC3F-7774F724D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2691" y="1122363"/>
            <a:ext cx="2978415" cy="3249386"/>
          </a:xfrm>
        </p:spPr>
        <p:txBody>
          <a:bodyPr anchor="ctr">
            <a:normAutofit/>
          </a:bodyPr>
          <a:lstStyle/>
          <a:p>
            <a:pPr algn="l"/>
            <a:r>
              <a:rPr lang="en-US" sz="4700">
                <a:solidFill>
                  <a:srgbClr val="FFFFFF"/>
                </a:solidFill>
              </a:rPr>
              <a:t>Fetch</a:t>
            </a:r>
          </a:p>
        </p:txBody>
      </p:sp>
      <p:sp>
        <p:nvSpPr>
          <p:cNvPr id="20" name="Round Single Corner Rectangle 24">
            <a:extLst>
              <a:ext uri="{FF2B5EF4-FFF2-40B4-BE49-F238E27FC236}">
                <a16:creationId xmlns:a16="http://schemas.microsoft.com/office/drawing/2014/main" id="{E8D8FD72-DBC9-4595-9B24-DCD3B0EC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51230" y="967291"/>
            <a:ext cx="2657864" cy="1993398"/>
          </a:xfrm>
          <a:prstGeom prst="round1Rect">
            <a:avLst>
              <a:gd name="adj" fmla="val 11295"/>
            </a:avLst>
          </a:prstGeom>
          <a:solidFill>
            <a:srgbClr val="FFFFFF"/>
          </a:solidFill>
          <a:ln w="57150">
            <a:solidFill>
              <a:srgbClr val="AFAB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 descr="Dog with solid fill">
            <a:extLst>
              <a:ext uri="{FF2B5EF4-FFF2-40B4-BE49-F238E27FC236}">
                <a16:creationId xmlns:a16="http://schemas.microsoft.com/office/drawing/2014/main" id="{09A5A9ED-3A8A-914C-87A8-E07A54495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9448" y="1073276"/>
            <a:ext cx="1781427" cy="1781427"/>
          </a:xfrm>
          <a:prstGeom prst="rect">
            <a:avLst/>
          </a:prstGeom>
        </p:spPr>
      </p:pic>
      <p:sp>
        <p:nvSpPr>
          <p:cNvPr id="22" name="Round Single Corner Rectangle 22">
            <a:extLst>
              <a:ext uri="{FF2B5EF4-FFF2-40B4-BE49-F238E27FC236}">
                <a16:creationId xmlns:a16="http://schemas.microsoft.com/office/drawing/2014/main" id="{FD6B835C-7DDD-47D9-B6A9-26B4F84DA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149" y="1300271"/>
            <a:ext cx="1494489" cy="1992652"/>
          </a:xfrm>
          <a:prstGeom prst="round1Rect">
            <a:avLst>
              <a:gd name="adj" fmla="val 11295"/>
            </a:avLst>
          </a:prstGeom>
          <a:solidFill>
            <a:srgbClr val="8989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Round Single Corner Rectangle 23">
            <a:extLst>
              <a:ext uri="{FF2B5EF4-FFF2-40B4-BE49-F238E27FC236}">
                <a16:creationId xmlns:a16="http://schemas.microsoft.com/office/drawing/2014/main" id="{EFA427F0-C6DC-4FA1-8C54-1D6B0623D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65928" y="3438135"/>
            <a:ext cx="1710933" cy="2281245"/>
          </a:xfrm>
          <a:prstGeom prst="round1Rect">
            <a:avLst>
              <a:gd name="adj" fmla="val 11295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Graphic 10" descr="Bone with solid fill">
            <a:extLst>
              <a:ext uri="{FF2B5EF4-FFF2-40B4-BE49-F238E27FC236}">
                <a16:creationId xmlns:a16="http://schemas.microsoft.com/office/drawing/2014/main" id="{F9ED209C-E9E4-844E-A47D-026F946406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874309" y="3858948"/>
            <a:ext cx="1801252" cy="1801252"/>
          </a:xfrm>
          <a:prstGeom prst="rect">
            <a:avLst/>
          </a:prstGeom>
        </p:spPr>
      </p:pic>
      <p:sp>
        <p:nvSpPr>
          <p:cNvPr id="26" name="Rectangle: Top Corners Rounded 25">
            <a:extLst>
              <a:ext uri="{FF2B5EF4-FFF2-40B4-BE49-F238E27FC236}">
                <a16:creationId xmlns:a16="http://schemas.microsoft.com/office/drawing/2014/main" id="{9E74304E-CF2D-41E1-92CF-7FC50831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8062" y="1645100"/>
            <a:ext cx="5609397" cy="3567794"/>
          </a:xfrm>
          <a:prstGeom prst="round2SameRect">
            <a:avLst>
              <a:gd name="adj1" fmla="val 2061"/>
              <a:gd name="adj2" fmla="val 0"/>
            </a:avLst>
          </a:prstGeom>
          <a:noFill/>
          <a:ln w="508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717401F-8127-4697-8085-3D6C69B5D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9329" y="4543311"/>
            <a:ext cx="1198092" cy="0"/>
          </a:xfrm>
          <a:prstGeom prst="line">
            <a:avLst/>
          </a:prstGeom>
          <a:ln w="5080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229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521A-F998-AB49-88BC-41F9C5E0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fetch: Locally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9B1A6-675B-4F49-83C0-872755C6CFEB}"/>
              </a:ext>
            </a:extLst>
          </p:cNvPr>
          <p:cNvSpPr/>
          <p:nvPr/>
        </p:nvSpPr>
        <p:spPr>
          <a:xfrm>
            <a:off x="628650" y="1863671"/>
            <a:ext cx="7731760" cy="258532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CA" dirty="0"/>
              <a:t>fetch('../data/</a:t>
            </a:r>
            <a:r>
              <a:rPr lang="en-CA" dirty="0" err="1"/>
              <a:t>bones.json</a:t>
            </a:r>
            <a:r>
              <a:rPr lang="en-CA" dirty="0"/>
              <a:t>’)</a:t>
            </a:r>
          </a:p>
          <a:p>
            <a:r>
              <a:rPr lang="en-CA" dirty="0"/>
              <a:t>   .then((res)=&gt;{</a:t>
            </a:r>
          </a:p>
          <a:p>
            <a:r>
              <a:rPr lang="en-CA" dirty="0"/>
              <a:t>  // </a:t>
            </a:r>
            <a:r>
              <a:rPr lang="en-CA" dirty="0" err="1"/>
              <a:t>console.log</a:t>
            </a:r>
            <a:r>
              <a:rPr lang="en-CA" dirty="0"/>
              <a:t>('resolved: ', res)</a:t>
            </a:r>
          </a:p>
          <a:p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  //</a:t>
            </a:r>
            <a:r>
              <a:rPr lang="en-CA" b="1" dirty="0" err="1">
                <a:solidFill>
                  <a:schemeClr val="accent6">
                    <a:lumMod val="75000"/>
                  </a:schemeClr>
                </a:solidFill>
              </a:rPr>
              <a:t>res.json</a:t>
            </a:r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 returns a promise which will</a:t>
            </a:r>
          </a:p>
          <a:p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  //be the data object in JSON format</a:t>
            </a:r>
          </a:p>
          <a:p>
            <a:r>
              <a:rPr lang="en-CA" b="1" dirty="0"/>
              <a:t>    return </a:t>
            </a:r>
            <a:r>
              <a:rPr lang="en-CA" b="1" dirty="0" err="1"/>
              <a:t>res.json</a:t>
            </a:r>
            <a:r>
              <a:rPr lang="en-CA" b="1" dirty="0"/>
              <a:t>()</a:t>
            </a:r>
          </a:p>
          <a:p>
            <a:r>
              <a:rPr lang="en-CA" dirty="0"/>
              <a:t>   </a:t>
            </a:r>
            <a:r>
              <a:rPr lang="en-CA" b="1" dirty="0"/>
              <a:t>}).then(data =&gt; {</a:t>
            </a:r>
          </a:p>
          <a:p>
            <a:r>
              <a:rPr lang="en-CA" b="1" dirty="0"/>
              <a:t>        </a:t>
            </a:r>
            <a:r>
              <a:rPr lang="en-CA" b="1" dirty="0" err="1"/>
              <a:t>console.log</a:t>
            </a:r>
            <a:r>
              <a:rPr lang="en-CA" b="1" dirty="0"/>
              <a:t>('data: ', data)</a:t>
            </a:r>
          </a:p>
          <a:p>
            <a:r>
              <a:rPr lang="en-CA" b="1" dirty="0"/>
              <a:t>   })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85A742-BDB6-7C42-88E9-9AE2957481DF}"/>
              </a:ext>
            </a:extLst>
          </p:cNvPr>
          <p:cNvSpPr/>
          <p:nvPr/>
        </p:nvSpPr>
        <p:spPr>
          <a:xfrm>
            <a:off x="628650" y="1517706"/>
            <a:ext cx="7731760" cy="345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47B0AA29-1E2A-0E46-9916-EAAE5922E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752974"/>
            <a:ext cx="7731760" cy="17399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BA43F89-AF30-2947-8137-EEE6AD8A87B2}"/>
              </a:ext>
            </a:extLst>
          </p:cNvPr>
          <p:cNvSpPr/>
          <p:nvPr/>
        </p:nvSpPr>
        <p:spPr>
          <a:xfrm>
            <a:off x="628650" y="4407009"/>
            <a:ext cx="7731760" cy="345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Console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FC5A4F-F1DD-EF47-9B25-DFC41695BD23}"/>
              </a:ext>
            </a:extLst>
          </p:cNvPr>
          <p:cNvSpPr txBox="1"/>
          <p:nvPr/>
        </p:nvSpPr>
        <p:spPr>
          <a:xfrm>
            <a:off x="4868884" y="2556167"/>
            <a:ext cx="3491526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Fetch the data</a:t>
            </a:r>
          </a:p>
          <a:p>
            <a:pPr marL="342900" indent="-342900">
              <a:buAutoNum type="arabicPeriod"/>
            </a:pPr>
            <a:r>
              <a:rPr lang="en-US" dirty="0"/>
              <a:t>Return the response using the JSON() method</a:t>
            </a:r>
          </a:p>
          <a:p>
            <a:pPr marL="342900" indent="-342900">
              <a:buAutoNum type="arabicPeriod"/>
            </a:pPr>
            <a:r>
              <a:rPr lang="en-US" dirty="0"/>
              <a:t>Do something with the data.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47608E-584B-8C4D-A016-B2D5832E7B22}"/>
              </a:ext>
            </a:extLst>
          </p:cNvPr>
          <p:cNvSpPr/>
          <p:nvPr/>
        </p:nvSpPr>
        <p:spPr>
          <a:xfrm>
            <a:off x="4868884" y="2208810"/>
            <a:ext cx="3491526" cy="3473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Three Steps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1121F0-1E62-7848-863F-D20DCE9A0295}"/>
              </a:ext>
            </a:extLst>
          </p:cNvPr>
          <p:cNvGrpSpPr/>
          <p:nvPr/>
        </p:nvGrpSpPr>
        <p:grpSpPr>
          <a:xfrm>
            <a:off x="3833617" y="468910"/>
            <a:ext cx="1476765" cy="972725"/>
            <a:chOff x="5078444" y="3663742"/>
            <a:chExt cx="1476765" cy="97272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7AABD7-95F9-B349-8268-59D92E9EA37B}"/>
                </a:ext>
              </a:extLst>
            </p:cNvPr>
            <p:cNvSpPr txBox="1"/>
            <p:nvPr/>
          </p:nvSpPr>
          <p:spPr>
            <a:xfrm rot="774877">
              <a:off x="5986753" y="3819372"/>
              <a:ext cx="568456" cy="23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JSON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64223C-875C-DA49-A861-0CD3B3C0A034}"/>
                </a:ext>
              </a:extLst>
            </p:cNvPr>
            <p:cNvSpPr/>
            <p:nvPr/>
          </p:nvSpPr>
          <p:spPr>
            <a:xfrm rot="3523562">
              <a:off x="5541171" y="3733459"/>
              <a:ext cx="357901" cy="771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0204F4C-98BA-894D-BB5C-A3A971260871}"/>
                </a:ext>
              </a:extLst>
            </p:cNvPr>
            <p:cNvSpPr/>
            <p:nvPr/>
          </p:nvSpPr>
          <p:spPr>
            <a:xfrm rot="3523562">
              <a:off x="5807334" y="3616651"/>
              <a:ext cx="308854" cy="403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013D8B2-6289-D74B-A4E3-CE5C1A4480FA}"/>
                </a:ext>
              </a:extLst>
            </p:cNvPr>
            <p:cNvSpPr/>
            <p:nvPr/>
          </p:nvSpPr>
          <p:spPr>
            <a:xfrm rot="3523562">
              <a:off x="5958339" y="3866406"/>
              <a:ext cx="308854" cy="403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566DABD-AF28-4B4B-A1CF-D50801404E8A}"/>
                </a:ext>
              </a:extLst>
            </p:cNvPr>
            <p:cNvSpPr/>
            <p:nvPr/>
          </p:nvSpPr>
          <p:spPr>
            <a:xfrm rot="3523562">
              <a:off x="5125535" y="4030767"/>
              <a:ext cx="308854" cy="403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F14158F-11AE-A244-AA35-708F0D4A3A83}"/>
                </a:ext>
              </a:extLst>
            </p:cNvPr>
            <p:cNvSpPr/>
            <p:nvPr/>
          </p:nvSpPr>
          <p:spPr>
            <a:xfrm rot="3523562">
              <a:off x="5276540" y="4280522"/>
              <a:ext cx="308854" cy="403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DF2FB9-92D6-B84E-A093-E73B033AF6CC}"/>
                </a:ext>
              </a:extLst>
            </p:cNvPr>
            <p:cNvSpPr txBox="1"/>
            <p:nvPr/>
          </p:nvSpPr>
          <p:spPr>
            <a:xfrm rot="19758269">
              <a:off x="5079279" y="3935893"/>
              <a:ext cx="1186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JSON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5AAECA88-E15F-6D45-A67B-8E3C7BE50DAF}"/>
              </a:ext>
            </a:extLst>
          </p:cNvPr>
          <p:cNvSpPr/>
          <p:nvPr/>
        </p:nvSpPr>
        <p:spPr>
          <a:xfrm>
            <a:off x="628650" y="6427522"/>
            <a:ext cx="362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Fetch/01-SimpleFetch/01-index.html</a:t>
            </a:r>
          </a:p>
        </p:txBody>
      </p:sp>
    </p:spTree>
    <p:extLst>
      <p:ext uri="{BB962C8B-B14F-4D97-AF65-F5344CB8AC3E}">
        <p14:creationId xmlns:p14="http://schemas.microsoft.com/office/powerpoint/2010/main" val="2507823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521A-F998-AB49-88BC-41F9C5E0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fetch: Locally + Error Handling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49B1A6-675B-4F49-83C0-872755C6CFEB}"/>
              </a:ext>
            </a:extLst>
          </p:cNvPr>
          <p:cNvSpPr/>
          <p:nvPr/>
        </p:nvSpPr>
        <p:spPr>
          <a:xfrm>
            <a:off x="628650" y="1863671"/>
            <a:ext cx="7731760" cy="369331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CA" dirty="0"/>
              <a:t>fetch('../12313data/</a:t>
            </a:r>
            <a:r>
              <a:rPr lang="en-CA" dirty="0" err="1"/>
              <a:t>bones.json</a:t>
            </a:r>
            <a:r>
              <a:rPr lang="en-CA" dirty="0"/>
              <a:t>’)</a:t>
            </a:r>
          </a:p>
          <a:p>
            <a:r>
              <a:rPr lang="en-CA" dirty="0"/>
              <a:t>   .then((res) =&gt; {</a:t>
            </a:r>
          </a:p>
          <a:p>
            <a:r>
              <a:rPr lang="en-CA" dirty="0"/>
              <a:t>   return </a:t>
            </a:r>
            <a:r>
              <a:rPr lang="en-CA" dirty="0" err="1"/>
              <a:t>res.json</a:t>
            </a:r>
            <a:r>
              <a:rPr lang="en-CA" dirty="0"/>
              <a:t>()</a:t>
            </a:r>
          </a:p>
          <a:p>
            <a:r>
              <a:rPr lang="en-CA" dirty="0"/>
              <a:t>   }).then(data =&gt; {</a:t>
            </a:r>
          </a:p>
          <a:p>
            <a:r>
              <a:rPr lang="en-CA" dirty="0"/>
              <a:t>   </a:t>
            </a:r>
            <a:r>
              <a:rPr lang="en-CA" dirty="0" err="1"/>
              <a:t>console.log</a:t>
            </a:r>
            <a:r>
              <a:rPr lang="en-CA" dirty="0"/>
              <a:t>('data: ', data)</a:t>
            </a:r>
          </a:p>
          <a:p>
            <a:r>
              <a:rPr lang="en-CA" dirty="0"/>
              <a:t>   </a:t>
            </a:r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//Error handling in a fetch only gets triggered if a network connection</a:t>
            </a:r>
          </a:p>
          <a:p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  // can not be established or maintained</a:t>
            </a:r>
          </a:p>
          <a:p>
            <a:r>
              <a:rPr lang="en-CA" dirty="0"/>
              <a:t>}).</a:t>
            </a:r>
            <a:r>
              <a:rPr lang="en-CA" b="1" dirty="0"/>
              <a:t>catch((err) =&gt; {</a:t>
            </a:r>
          </a:p>
          <a:p>
            <a:r>
              <a:rPr lang="en-CA" b="1" dirty="0" err="1"/>
              <a:t>console.log</a:t>
            </a:r>
            <a:r>
              <a:rPr lang="en-CA" b="1" dirty="0"/>
              <a:t>('rejected', err)</a:t>
            </a:r>
          </a:p>
          <a:p>
            <a:r>
              <a:rPr lang="en-CA" b="1" dirty="0"/>
              <a:t>})</a:t>
            </a:r>
          </a:p>
          <a:p>
            <a:br>
              <a:rPr lang="en-CA" dirty="0"/>
            </a:br>
            <a:endParaRPr lang="en-CA" dirty="0"/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85A742-BDB6-7C42-88E9-9AE2957481DF}"/>
              </a:ext>
            </a:extLst>
          </p:cNvPr>
          <p:cNvSpPr/>
          <p:nvPr/>
        </p:nvSpPr>
        <p:spPr>
          <a:xfrm>
            <a:off x="628650" y="1517706"/>
            <a:ext cx="7731760" cy="345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415A7F-E5FF-AA4D-8802-68771319240F}"/>
              </a:ext>
            </a:extLst>
          </p:cNvPr>
          <p:cNvSpPr/>
          <p:nvPr/>
        </p:nvSpPr>
        <p:spPr>
          <a:xfrm>
            <a:off x="769831" y="6488668"/>
            <a:ext cx="362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Fetch/01-SimpleFetch/02-index.html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E35CAA-30A7-2F4A-BD2E-17D4493191CA}"/>
              </a:ext>
            </a:extLst>
          </p:cNvPr>
          <p:cNvSpPr txBox="1"/>
          <p:nvPr/>
        </p:nvSpPr>
        <p:spPr>
          <a:xfrm>
            <a:off x="5029200" y="3806190"/>
            <a:ext cx="2697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Fetch views errors as network connection errors and not 400, 500 status codes.</a:t>
            </a:r>
          </a:p>
        </p:txBody>
      </p:sp>
    </p:spTree>
    <p:extLst>
      <p:ext uri="{BB962C8B-B14F-4D97-AF65-F5344CB8AC3E}">
        <p14:creationId xmlns:p14="http://schemas.microsoft.com/office/powerpoint/2010/main" val="243137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DC7C3-EEEB-A547-8C5A-721EFB0A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Locally: + async/await: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746CC0-0CFA-1143-8106-2DCEE057F8E6}"/>
              </a:ext>
            </a:extLst>
          </p:cNvPr>
          <p:cNvSpPr/>
          <p:nvPr/>
        </p:nvSpPr>
        <p:spPr>
          <a:xfrm>
            <a:off x="781050" y="1670106"/>
            <a:ext cx="7731760" cy="345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A18DE4-9F9C-084A-882A-A385AC895CBC}"/>
              </a:ext>
            </a:extLst>
          </p:cNvPr>
          <p:cNvSpPr txBox="1"/>
          <p:nvPr/>
        </p:nvSpPr>
        <p:spPr>
          <a:xfrm>
            <a:off x="781050" y="2028616"/>
            <a:ext cx="7731760" cy="372409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CA" sz="2000" dirty="0"/>
          </a:p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// async functions always returns a promise</a:t>
            </a:r>
          </a:p>
          <a:p>
            <a:r>
              <a:rPr lang="en-CA" dirty="0"/>
              <a:t>const </a:t>
            </a:r>
            <a:r>
              <a:rPr lang="en-CA" dirty="0" err="1"/>
              <a:t>getLocalBones</a:t>
            </a:r>
            <a:r>
              <a:rPr lang="en-CA" dirty="0"/>
              <a:t> = async () =&gt;{</a:t>
            </a:r>
          </a:p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//the await keyword "stalls" the JS assignment</a:t>
            </a:r>
          </a:p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// until the data is returned (promise resolves or is rejected) </a:t>
            </a:r>
          </a:p>
          <a:p>
            <a:r>
              <a:rPr lang="en-CA" dirty="0"/>
              <a:t>    const res = await fetch('../data/</a:t>
            </a:r>
            <a:r>
              <a:rPr lang="en-CA" dirty="0" err="1"/>
              <a:t>bones.json</a:t>
            </a:r>
            <a:r>
              <a:rPr lang="en-CA" dirty="0"/>
              <a:t>’)</a:t>
            </a:r>
          </a:p>
          <a:p>
            <a:r>
              <a:rPr lang="en-CA" dirty="0"/>
              <a:t>    const data = await </a:t>
            </a:r>
            <a:r>
              <a:rPr lang="en-CA" dirty="0" err="1"/>
              <a:t>res.json</a:t>
            </a:r>
            <a:r>
              <a:rPr lang="en-CA" dirty="0"/>
              <a:t>(); </a:t>
            </a:r>
          </a:p>
          <a:p>
            <a:r>
              <a:rPr lang="en-CA" dirty="0"/>
              <a:t>    return data;</a:t>
            </a:r>
          </a:p>
          <a:p>
            <a:r>
              <a:rPr lang="en-CA" dirty="0"/>
              <a:t>}</a:t>
            </a:r>
          </a:p>
          <a:p>
            <a:r>
              <a:rPr lang="en-CA" dirty="0">
                <a:solidFill>
                  <a:schemeClr val="accent6">
                    <a:lumMod val="75000"/>
                  </a:schemeClr>
                </a:solidFill>
              </a:rPr>
              <a:t>// After the function resolves the .then is run </a:t>
            </a:r>
          </a:p>
          <a:p>
            <a:r>
              <a:rPr lang="en-CA" dirty="0"/>
              <a:t>let </a:t>
            </a:r>
            <a:r>
              <a:rPr lang="en-CA" dirty="0" err="1"/>
              <a:t>retrivedBones</a:t>
            </a:r>
            <a:r>
              <a:rPr lang="en-CA" dirty="0"/>
              <a:t> = </a:t>
            </a:r>
            <a:r>
              <a:rPr lang="en-CA" dirty="0" err="1"/>
              <a:t>getLocalBones</a:t>
            </a:r>
            <a:r>
              <a:rPr lang="en-CA" dirty="0"/>
              <a:t>()</a:t>
            </a:r>
          </a:p>
          <a:p>
            <a:r>
              <a:rPr lang="en-CA" dirty="0"/>
              <a:t>.then(data =&gt; </a:t>
            </a:r>
            <a:r>
              <a:rPr lang="en-CA" dirty="0" err="1"/>
              <a:t>console.log</a:t>
            </a:r>
            <a:r>
              <a:rPr lang="en-CA" dirty="0"/>
              <a:t>('</a:t>
            </a:r>
            <a:r>
              <a:rPr lang="en-CA" dirty="0" err="1"/>
              <a:t>resolved',data</a:t>
            </a:r>
            <a:r>
              <a:rPr lang="en-CA" dirty="0"/>
              <a:t>));</a:t>
            </a:r>
          </a:p>
          <a:p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4525E-6BAD-8946-BEDD-7B30962169F2}"/>
              </a:ext>
            </a:extLst>
          </p:cNvPr>
          <p:cNvSpPr txBox="1"/>
          <p:nvPr/>
        </p:nvSpPr>
        <p:spPr>
          <a:xfrm>
            <a:off x="5296394" y="3630552"/>
            <a:ext cx="3066556" cy="2031325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Using async and await cleans the code so we do not need to chain on functionality using .then within the async function.</a:t>
            </a:r>
          </a:p>
          <a:p>
            <a:r>
              <a:rPr lang="en-US" dirty="0"/>
              <a:t>This becomes more powerful for multiple fetches.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BCDAD4-877A-9346-AB84-97048C5BEBAD}"/>
              </a:ext>
            </a:extLst>
          </p:cNvPr>
          <p:cNvSpPr/>
          <p:nvPr/>
        </p:nvSpPr>
        <p:spPr>
          <a:xfrm>
            <a:off x="781050" y="5953244"/>
            <a:ext cx="362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Fetch/01-SimpleFetch/03-index.html</a:t>
            </a:r>
          </a:p>
        </p:txBody>
      </p:sp>
    </p:spTree>
    <p:extLst>
      <p:ext uri="{BB962C8B-B14F-4D97-AF65-F5344CB8AC3E}">
        <p14:creationId xmlns:p14="http://schemas.microsoft.com/office/powerpoint/2010/main" val="9953572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E04AD-5724-D543-95EF-2162E85E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 Locally + async/await: Results </a:t>
            </a:r>
          </a:p>
        </p:txBody>
      </p:sp>
      <p:pic>
        <p:nvPicPr>
          <p:cNvPr id="4" name="Picture 3" descr="Text&#10;&#10;Description automatically generated with medium confidence">
            <a:extLst>
              <a:ext uri="{FF2B5EF4-FFF2-40B4-BE49-F238E27FC236}">
                <a16:creationId xmlns:a16="http://schemas.microsoft.com/office/drawing/2014/main" id="{F1CEFBEF-822D-0147-AD2A-CA9AA54EC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2578100"/>
            <a:ext cx="64516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89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7283-905A-5049-9DB9-8C1107F5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the async is blocking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6CC6E7-8BB0-A243-BEDE-C10FB8CB01D7}"/>
              </a:ext>
            </a:extLst>
          </p:cNvPr>
          <p:cNvSpPr/>
          <p:nvPr/>
        </p:nvSpPr>
        <p:spPr>
          <a:xfrm>
            <a:off x="825334" y="1690689"/>
            <a:ext cx="7886700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async functions always returns a promise</a:t>
            </a:r>
          </a:p>
          <a:p>
            <a:r>
              <a:rPr lang="en-US" dirty="0"/>
              <a:t>const </a:t>
            </a:r>
            <a:r>
              <a:rPr lang="en-US" dirty="0" err="1"/>
              <a:t>getLocalBones</a:t>
            </a:r>
            <a:r>
              <a:rPr lang="en-US" dirty="0"/>
              <a:t> = async () =&gt; {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//the await keyword "stalls" the JS assignment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// until the data is returned (promise resolves or is rejected) </a:t>
            </a:r>
          </a:p>
          <a:p>
            <a:r>
              <a:rPr lang="en-US" dirty="0"/>
              <a:t>const res = await fetch('../data/</a:t>
            </a:r>
            <a:r>
              <a:rPr lang="en-US" dirty="0" err="1"/>
              <a:t>bones.json</a:t>
            </a:r>
            <a:r>
              <a:rPr lang="en-US" dirty="0"/>
              <a:t>')</a:t>
            </a:r>
          </a:p>
          <a:p>
            <a:r>
              <a:rPr lang="en-US" dirty="0"/>
              <a:t>const data = await </a:t>
            </a:r>
            <a:r>
              <a:rPr lang="en-US" dirty="0" err="1"/>
              <a:t>res.json</a:t>
            </a:r>
            <a:r>
              <a:rPr lang="en-US" dirty="0"/>
              <a:t>();</a:t>
            </a:r>
          </a:p>
          <a:p>
            <a:br>
              <a:rPr lang="en-US" dirty="0"/>
            </a:br>
            <a:r>
              <a:rPr lang="en-US" dirty="0"/>
              <a:t>return data;</a:t>
            </a:r>
          </a:p>
          <a:p>
            <a:r>
              <a:rPr lang="en-US" dirty="0"/>
              <a:t>}</a:t>
            </a:r>
          </a:p>
          <a:p>
            <a:r>
              <a:rPr lang="en-US" b="1" dirty="0" err="1"/>
              <a:t>console.log</a:t>
            </a:r>
            <a:r>
              <a:rPr lang="en-US" b="1" dirty="0"/>
              <a:t>(1);</a:t>
            </a:r>
          </a:p>
          <a:p>
            <a:r>
              <a:rPr lang="en-US" b="1" dirty="0" err="1"/>
              <a:t>console.log</a:t>
            </a:r>
            <a:r>
              <a:rPr lang="en-US" b="1" dirty="0"/>
              <a:t>(2);</a:t>
            </a:r>
          </a:p>
          <a:p>
            <a:r>
              <a:rPr lang="en-US" b="1" dirty="0"/>
              <a:t>let </a:t>
            </a:r>
            <a:r>
              <a:rPr lang="en-US" b="1" dirty="0" err="1"/>
              <a:t>retrivedBones</a:t>
            </a:r>
            <a:r>
              <a:rPr lang="en-US" b="1" dirty="0"/>
              <a:t> = </a:t>
            </a:r>
            <a:r>
              <a:rPr lang="en-US" b="1" dirty="0" err="1"/>
              <a:t>getLocalBones</a:t>
            </a:r>
            <a:r>
              <a:rPr lang="en-US" b="1" dirty="0"/>
              <a:t>()</a:t>
            </a:r>
          </a:p>
          <a:p>
            <a:r>
              <a:rPr lang="en-US" b="1" dirty="0"/>
              <a:t>.then(data =&gt; </a:t>
            </a:r>
            <a:r>
              <a:rPr lang="en-US" b="1" dirty="0" err="1"/>
              <a:t>console.log</a:t>
            </a:r>
            <a:r>
              <a:rPr lang="en-US" b="1" dirty="0"/>
              <a:t>('resolved', data));</a:t>
            </a:r>
          </a:p>
          <a:p>
            <a:r>
              <a:rPr lang="en-US" b="1" dirty="0" err="1"/>
              <a:t>console.log</a:t>
            </a:r>
            <a:r>
              <a:rPr lang="en-US" b="1" dirty="0"/>
              <a:t>(3);</a:t>
            </a:r>
          </a:p>
          <a:p>
            <a:r>
              <a:rPr lang="en-US" b="1" dirty="0" err="1"/>
              <a:t>console.log</a:t>
            </a:r>
            <a:r>
              <a:rPr lang="en-US" b="1" dirty="0"/>
              <a:t>(4);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69B994-F301-3440-A45C-BC3DACDF4A2E}"/>
              </a:ext>
            </a:extLst>
          </p:cNvPr>
          <p:cNvSpPr txBox="1"/>
          <p:nvPr/>
        </p:nvSpPr>
        <p:spPr>
          <a:xfrm>
            <a:off x="5735782" y="3811979"/>
            <a:ext cx="251756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do you expect to be printed to the browser console?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758DA4-07B9-7C45-8A5F-4E590614FEC7}"/>
              </a:ext>
            </a:extLst>
          </p:cNvPr>
          <p:cNvSpPr/>
          <p:nvPr/>
        </p:nvSpPr>
        <p:spPr>
          <a:xfrm>
            <a:off x="825334" y="6123542"/>
            <a:ext cx="3748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Fetch/01-SimpleFetch/03b-index.html</a:t>
            </a:r>
          </a:p>
        </p:txBody>
      </p:sp>
    </p:spTree>
    <p:extLst>
      <p:ext uri="{BB962C8B-B14F-4D97-AF65-F5344CB8AC3E}">
        <p14:creationId xmlns:p14="http://schemas.microsoft.com/office/powerpoint/2010/main" val="1782246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7283-905A-5049-9DB9-8C1107F5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if the async is blocking code: Browser </a:t>
            </a:r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E86C05F-1C16-CE41-BFC1-42D6F9A90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588821"/>
            <a:ext cx="4227616" cy="25113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048345-F1D2-5447-A646-EDE294D9D50A}"/>
              </a:ext>
            </a:extLst>
          </p:cNvPr>
          <p:cNvSpPr txBox="1"/>
          <p:nvPr/>
        </p:nvSpPr>
        <p:spPr>
          <a:xfrm>
            <a:off x="973777" y="5355771"/>
            <a:ext cx="7030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async and await function is non-blocking code, as it took longer to finish than the regular </a:t>
            </a:r>
            <a:r>
              <a:rPr lang="en-US" dirty="0" err="1"/>
              <a:t>console.log</a:t>
            </a:r>
            <a:r>
              <a:rPr lang="en-US" dirty="0"/>
              <a:t> statements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ECE61A-553C-DB4E-8558-C6118DC9ADE6}"/>
              </a:ext>
            </a:extLst>
          </p:cNvPr>
          <p:cNvSpPr/>
          <p:nvPr/>
        </p:nvSpPr>
        <p:spPr>
          <a:xfrm>
            <a:off x="344384" y="2967349"/>
            <a:ext cx="4227616" cy="175432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console.log</a:t>
            </a:r>
            <a:r>
              <a:rPr lang="en-US" dirty="0"/>
              <a:t>(1);</a:t>
            </a:r>
          </a:p>
          <a:p>
            <a:r>
              <a:rPr lang="en-US" dirty="0" err="1"/>
              <a:t>console.log</a:t>
            </a:r>
            <a:r>
              <a:rPr lang="en-US" dirty="0"/>
              <a:t>(2);</a:t>
            </a:r>
          </a:p>
          <a:p>
            <a:r>
              <a:rPr lang="en-US" dirty="0"/>
              <a:t>let </a:t>
            </a:r>
            <a:r>
              <a:rPr lang="en-US" dirty="0" err="1"/>
              <a:t>retrivedBones</a:t>
            </a:r>
            <a:r>
              <a:rPr lang="en-US" dirty="0"/>
              <a:t> = </a:t>
            </a:r>
            <a:r>
              <a:rPr lang="en-US" dirty="0" err="1"/>
              <a:t>getLocalBones</a:t>
            </a:r>
            <a:r>
              <a:rPr lang="en-US" dirty="0"/>
              <a:t>()</a:t>
            </a:r>
          </a:p>
          <a:p>
            <a:r>
              <a:rPr lang="en-US" dirty="0"/>
              <a:t>.then(data =&gt; </a:t>
            </a:r>
            <a:r>
              <a:rPr lang="en-US" dirty="0" err="1"/>
              <a:t>console.log</a:t>
            </a:r>
            <a:r>
              <a:rPr lang="en-US" dirty="0"/>
              <a:t>('resolved', data));</a:t>
            </a:r>
          </a:p>
          <a:p>
            <a:r>
              <a:rPr lang="en-US" dirty="0" err="1"/>
              <a:t>console.log</a:t>
            </a:r>
            <a:r>
              <a:rPr lang="en-US" dirty="0"/>
              <a:t>(3);</a:t>
            </a:r>
          </a:p>
          <a:p>
            <a:r>
              <a:rPr lang="en-US" dirty="0" err="1"/>
              <a:t>console.log</a:t>
            </a:r>
            <a:r>
              <a:rPr lang="en-US" dirty="0"/>
              <a:t>(4);</a:t>
            </a:r>
          </a:p>
        </p:txBody>
      </p:sp>
    </p:spTree>
    <p:extLst>
      <p:ext uri="{BB962C8B-B14F-4D97-AF65-F5344CB8AC3E}">
        <p14:creationId xmlns:p14="http://schemas.microsoft.com/office/powerpoint/2010/main" val="3047121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17283-905A-5049-9DB9-8C1107F5F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async/await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9206DD-4154-004D-9B4A-E20E1D01FB0E}"/>
              </a:ext>
            </a:extLst>
          </p:cNvPr>
          <p:cNvSpPr/>
          <p:nvPr/>
        </p:nvSpPr>
        <p:spPr>
          <a:xfrm>
            <a:off x="477981" y="1448260"/>
            <a:ext cx="818803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const </a:t>
            </a:r>
            <a:r>
              <a:rPr lang="en-US" dirty="0" err="1"/>
              <a:t>getLocalBones</a:t>
            </a:r>
            <a:r>
              <a:rPr lang="en-US" dirty="0"/>
              <a:t> = async () =&gt; {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//fetch ill-formed JSON </a:t>
            </a:r>
          </a:p>
          <a:p>
            <a:r>
              <a:rPr lang="en-US" dirty="0"/>
              <a:t>   const res = </a:t>
            </a:r>
            <a:r>
              <a:rPr lang="en-US" b="1" dirty="0"/>
              <a:t>await fetch('../data/</a:t>
            </a:r>
            <a:r>
              <a:rPr lang="en-US" b="1" dirty="0" err="1"/>
              <a:t>bad_bones.json</a:t>
            </a:r>
            <a:r>
              <a:rPr lang="en-US" b="1" dirty="0"/>
              <a:t>’)</a:t>
            </a:r>
          </a:p>
          <a:p>
            <a:r>
              <a:rPr lang="en-US" dirty="0"/>
              <a:t>   const data = await </a:t>
            </a:r>
            <a:r>
              <a:rPr lang="en-US" dirty="0" err="1"/>
              <a:t>res.json</a:t>
            </a:r>
            <a:r>
              <a:rPr lang="en-US" dirty="0"/>
              <a:t>();</a:t>
            </a:r>
          </a:p>
          <a:p>
            <a:r>
              <a:rPr lang="en-US" dirty="0"/>
              <a:t>   return data;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let </a:t>
            </a:r>
            <a:r>
              <a:rPr lang="en-US" dirty="0" err="1"/>
              <a:t>retrivedBones</a:t>
            </a:r>
            <a:r>
              <a:rPr lang="en-US" dirty="0"/>
              <a:t> = </a:t>
            </a:r>
            <a:r>
              <a:rPr lang="en-US" dirty="0" err="1"/>
              <a:t>getLocalBones</a:t>
            </a:r>
            <a:r>
              <a:rPr lang="en-US" dirty="0"/>
              <a:t>()</a:t>
            </a:r>
          </a:p>
          <a:p>
            <a:r>
              <a:rPr lang="en-US" dirty="0"/>
              <a:t>.then(data =&gt; </a:t>
            </a:r>
            <a:r>
              <a:rPr lang="en-US" dirty="0" err="1"/>
              <a:t>console.log</a:t>
            </a:r>
            <a:r>
              <a:rPr lang="en-US" dirty="0"/>
              <a:t>('resolved', data))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// Catch the error this Error detects if the JSON can be read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// Note: No error will result if the resource you are fetching does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// exist</a:t>
            </a:r>
          </a:p>
          <a:p>
            <a:r>
              <a:rPr lang="en-US" b="1" dirty="0"/>
              <a:t>.catch((err) =&gt; </a:t>
            </a:r>
            <a:r>
              <a:rPr lang="en-US" b="1" dirty="0" err="1"/>
              <a:t>console.log</a:t>
            </a:r>
            <a:r>
              <a:rPr lang="en-US" b="1" dirty="0"/>
              <a:t>('rejected', </a:t>
            </a:r>
            <a:r>
              <a:rPr lang="en-US" b="1" dirty="0" err="1"/>
              <a:t>err.message</a:t>
            </a:r>
            <a:r>
              <a:rPr lang="en-US" b="1" dirty="0"/>
              <a:t>))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DC8AD1D-C5C5-1C46-855A-6F687200C7F7}"/>
              </a:ext>
            </a:extLst>
          </p:cNvPr>
          <p:cNvSpPr/>
          <p:nvPr/>
        </p:nvSpPr>
        <p:spPr>
          <a:xfrm>
            <a:off x="628650" y="6132380"/>
            <a:ext cx="362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Fetch/01-SimpleFetch/04-index.html</a:t>
            </a:r>
          </a:p>
        </p:txBody>
      </p:sp>
    </p:spTree>
    <p:extLst>
      <p:ext uri="{BB962C8B-B14F-4D97-AF65-F5344CB8AC3E}">
        <p14:creationId xmlns:p14="http://schemas.microsoft.com/office/powerpoint/2010/main" val="3731288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92D0-43C0-C644-857C-EF0C89CD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25" y="365126"/>
            <a:ext cx="8123525" cy="1325563"/>
          </a:xfrm>
        </p:spPr>
        <p:txBody>
          <a:bodyPr/>
          <a:lstStyle/>
          <a:p>
            <a:r>
              <a:rPr lang="en-US" dirty="0" err="1"/>
              <a:t>bad_bones.json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9A9BE5-0BD1-4446-88FB-325167844F82}"/>
              </a:ext>
            </a:extLst>
          </p:cNvPr>
          <p:cNvGrpSpPr/>
          <p:nvPr/>
        </p:nvGrpSpPr>
        <p:grpSpPr>
          <a:xfrm>
            <a:off x="4290863" y="541544"/>
            <a:ext cx="1476765" cy="972725"/>
            <a:chOff x="5078444" y="3663742"/>
            <a:chExt cx="1476765" cy="97272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32DA39-296F-B949-B5CC-F10F5E5ED299}"/>
                </a:ext>
              </a:extLst>
            </p:cNvPr>
            <p:cNvSpPr txBox="1"/>
            <p:nvPr/>
          </p:nvSpPr>
          <p:spPr>
            <a:xfrm rot="774877">
              <a:off x="5986753" y="3819372"/>
              <a:ext cx="568456" cy="23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JSON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0E3F12-AA92-B84D-B3CF-974F3EFDE711}"/>
                </a:ext>
              </a:extLst>
            </p:cNvPr>
            <p:cNvSpPr/>
            <p:nvPr/>
          </p:nvSpPr>
          <p:spPr>
            <a:xfrm rot="3523562">
              <a:off x="5541171" y="3733459"/>
              <a:ext cx="357901" cy="771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20666D3-BA95-DD44-86D4-3AD799537592}"/>
                </a:ext>
              </a:extLst>
            </p:cNvPr>
            <p:cNvSpPr/>
            <p:nvPr/>
          </p:nvSpPr>
          <p:spPr>
            <a:xfrm rot="3523562">
              <a:off x="5807334" y="3616651"/>
              <a:ext cx="308854" cy="403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B3975D8-76C1-3C4B-B74E-B54C92F3C193}"/>
                </a:ext>
              </a:extLst>
            </p:cNvPr>
            <p:cNvSpPr/>
            <p:nvPr/>
          </p:nvSpPr>
          <p:spPr>
            <a:xfrm rot="3523562">
              <a:off x="5958339" y="3866406"/>
              <a:ext cx="308854" cy="403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F07D9FC-4C8E-0342-AAC6-06B35DC07CFC}"/>
                </a:ext>
              </a:extLst>
            </p:cNvPr>
            <p:cNvSpPr/>
            <p:nvPr/>
          </p:nvSpPr>
          <p:spPr>
            <a:xfrm rot="3523562">
              <a:off x="5125535" y="4030767"/>
              <a:ext cx="308854" cy="403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2CD70E-70AA-2E43-B46E-4204498594A3}"/>
                </a:ext>
              </a:extLst>
            </p:cNvPr>
            <p:cNvSpPr/>
            <p:nvPr/>
          </p:nvSpPr>
          <p:spPr>
            <a:xfrm rot="3523562">
              <a:off x="5276540" y="4280522"/>
              <a:ext cx="308854" cy="403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490F0B-997D-CE4A-9092-6832A2EAB703}"/>
                </a:ext>
              </a:extLst>
            </p:cNvPr>
            <p:cNvSpPr txBox="1"/>
            <p:nvPr/>
          </p:nvSpPr>
          <p:spPr>
            <a:xfrm rot="19758269">
              <a:off x="5079279" y="3935893"/>
              <a:ext cx="1186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JSON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74CCC80-96E8-B847-A286-C0BE9038B274}"/>
              </a:ext>
            </a:extLst>
          </p:cNvPr>
          <p:cNvSpPr/>
          <p:nvPr/>
        </p:nvSpPr>
        <p:spPr>
          <a:xfrm>
            <a:off x="1172360" y="3429000"/>
            <a:ext cx="6309747" cy="16312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CA" sz="2000" dirty="0"/>
              <a:t>[</a:t>
            </a:r>
          </a:p>
          <a:p>
            <a:r>
              <a:rPr lang="en-CA" sz="2000" dirty="0"/>
              <a:t>    {</a:t>
            </a:r>
            <a:r>
              <a:rPr lang="en-CA" sz="2000" b="1" dirty="0"/>
              <a:t>id</a:t>
            </a:r>
            <a:r>
              <a:rPr lang="en-CA" sz="2000" dirty="0"/>
              <a:t>:"1", "</a:t>
            </a:r>
            <a:r>
              <a:rPr lang="en-CA" sz="2000" dirty="0" err="1"/>
              <a:t>boneType</a:t>
            </a:r>
            <a:r>
              <a:rPr lang="en-CA" sz="2000" dirty="0"/>
              <a:t>":"</a:t>
            </a:r>
            <a:r>
              <a:rPr lang="en-CA" sz="2000" dirty="0" err="1"/>
              <a:t>t-bone</a:t>
            </a:r>
            <a:r>
              <a:rPr lang="en-CA" sz="2000" dirty="0"/>
              <a:t>" },</a:t>
            </a:r>
          </a:p>
          <a:p>
            <a:r>
              <a:rPr lang="en-CA" sz="2000" dirty="0"/>
              <a:t>    {"id":"2", "</a:t>
            </a:r>
            <a:r>
              <a:rPr lang="en-CA" sz="2000" dirty="0" err="1"/>
              <a:t>boneType</a:t>
            </a:r>
            <a:r>
              <a:rPr lang="en-CA" sz="2000" dirty="0"/>
              <a:t>": "porterhouse"},</a:t>
            </a:r>
          </a:p>
          <a:p>
            <a:r>
              <a:rPr lang="en-CA" sz="2000" dirty="0"/>
              <a:t>    {"id":"3", "</a:t>
            </a:r>
            <a:r>
              <a:rPr lang="en-CA" sz="2000" dirty="0" err="1"/>
              <a:t>boneType</a:t>
            </a:r>
            <a:r>
              <a:rPr lang="en-CA" sz="2000" dirty="0"/>
              <a:t>": "elk Horn" }</a:t>
            </a:r>
          </a:p>
          <a:p>
            <a:r>
              <a:rPr lang="en-CA" sz="2000" dirty="0"/>
              <a:t>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CDF79C-F7C6-D54B-BB57-77BD250F1710}"/>
              </a:ext>
            </a:extLst>
          </p:cNvPr>
          <p:cNvSpPr/>
          <p:nvPr/>
        </p:nvSpPr>
        <p:spPr>
          <a:xfrm>
            <a:off x="6042031" y="1707614"/>
            <a:ext cx="2352674" cy="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bones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E35704-3D98-5149-848F-1FEE15C00C8A}"/>
              </a:ext>
            </a:extLst>
          </p:cNvPr>
          <p:cNvGrpSpPr/>
          <p:nvPr/>
        </p:nvGrpSpPr>
        <p:grpSpPr>
          <a:xfrm>
            <a:off x="1023122" y="2755052"/>
            <a:ext cx="7275180" cy="2409813"/>
            <a:chOff x="1101686" y="399488"/>
            <a:chExt cx="7275180" cy="240981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35DB42E-BB93-A446-B5AE-FEEEA0112475}"/>
                </a:ext>
              </a:extLst>
            </p:cNvPr>
            <p:cNvSpPr/>
            <p:nvPr/>
          </p:nvSpPr>
          <p:spPr>
            <a:xfrm>
              <a:off x="1101686" y="661012"/>
              <a:ext cx="6940627" cy="21482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66F32DC-11C2-494D-9AAD-E1662E725D54}"/>
                </a:ext>
              </a:extLst>
            </p:cNvPr>
            <p:cNvSpPr/>
            <p:nvPr/>
          </p:nvSpPr>
          <p:spPr>
            <a:xfrm rot="2390206">
              <a:off x="7250411" y="399488"/>
              <a:ext cx="1126455" cy="687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12BE06-3923-AF42-AC21-955142CECEA8}"/>
                </a:ext>
              </a:extLst>
            </p:cNvPr>
            <p:cNvSpPr/>
            <p:nvPr/>
          </p:nvSpPr>
          <p:spPr>
            <a:xfrm>
              <a:off x="7138994" y="1408849"/>
              <a:ext cx="903319" cy="1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0207CE5-9867-7442-9A70-0F893821E892}"/>
                </a:ext>
              </a:extLst>
            </p:cNvPr>
            <p:cNvCxnSpPr/>
            <p:nvPr/>
          </p:nvCxnSpPr>
          <p:spPr>
            <a:xfrm>
              <a:off x="7154678" y="654662"/>
              <a:ext cx="881285" cy="7067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BB2ABB-CF1D-BA46-BBED-B28FBE88608C}"/>
                </a:ext>
              </a:extLst>
            </p:cNvPr>
            <p:cNvSpPr/>
            <p:nvPr/>
          </p:nvSpPr>
          <p:spPr>
            <a:xfrm>
              <a:off x="7061812" y="661011"/>
              <a:ext cx="108000" cy="853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CDEDFC-B3A2-CC44-BED6-F974673E7407}"/>
                </a:ext>
              </a:extLst>
            </p:cNvPr>
            <p:cNvSpPr/>
            <p:nvPr/>
          </p:nvSpPr>
          <p:spPr>
            <a:xfrm>
              <a:off x="7087212" y="1426999"/>
              <a:ext cx="277200" cy="8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9E45944-AE81-1649-9473-F182C05B3E6D}"/>
              </a:ext>
            </a:extLst>
          </p:cNvPr>
          <p:cNvSpPr/>
          <p:nvPr/>
        </p:nvSpPr>
        <p:spPr>
          <a:xfrm>
            <a:off x="295853" y="2027473"/>
            <a:ext cx="8123525" cy="4464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4C06B1-3C15-6544-9F9F-CDFB50B9638D}"/>
              </a:ext>
            </a:extLst>
          </p:cNvPr>
          <p:cNvSpPr txBox="1"/>
          <p:nvPr/>
        </p:nvSpPr>
        <p:spPr>
          <a:xfrm>
            <a:off x="1023122" y="2631348"/>
            <a:ext cx="1755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bad_bones.json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0748F-41F1-EA43-83BE-50BD0E4E1F4C}"/>
              </a:ext>
            </a:extLst>
          </p:cNvPr>
          <p:cNvSpPr txBox="1"/>
          <p:nvPr/>
        </p:nvSpPr>
        <p:spPr>
          <a:xfrm>
            <a:off x="5913912" y="365126"/>
            <a:ext cx="2268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JSON. Is not formatted Properly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9DB181CD-FFFD-4F44-9B8B-838F0D7E0D27}"/>
              </a:ext>
            </a:extLst>
          </p:cNvPr>
          <p:cNvSpPr/>
          <p:nvPr/>
        </p:nvSpPr>
        <p:spPr>
          <a:xfrm rot="10800000">
            <a:off x="1480795" y="3098670"/>
            <a:ext cx="362196" cy="637687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57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F6B5EB-FAEE-F645-B584-C97CD32D0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dirty="0"/>
              <a:t>Error Handling async/await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E335913-66C9-F848-B9CD-82E158616C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33" y="2235199"/>
            <a:ext cx="6571408" cy="132556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1F2358-BC30-6B4B-991A-6FA3651FD9E9}"/>
              </a:ext>
            </a:extLst>
          </p:cNvPr>
          <p:cNvSpPr txBox="1"/>
          <p:nvPr/>
        </p:nvSpPr>
        <p:spPr>
          <a:xfrm>
            <a:off x="971633" y="4120738"/>
            <a:ext cx="6699827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browser shows the rejection and the error for the attempted fetching of the JSON file</a:t>
            </a:r>
          </a:p>
        </p:txBody>
      </p:sp>
    </p:spTree>
    <p:extLst>
      <p:ext uri="{BB962C8B-B14F-4D97-AF65-F5344CB8AC3E}">
        <p14:creationId xmlns:p14="http://schemas.microsoft.com/office/powerpoint/2010/main" val="4175075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2B4EF5-BB2F-9B42-B17E-9C2F4E26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fetch: Remotely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B4D11E-30F9-2D4E-87C3-7F8D05410281}"/>
              </a:ext>
            </a:extLst>
          </p:cNvPr>
          <p:cNvSpPr/>
          <p:nvPr/>
        </p:nvSpPr>
        <p:spPr>
          <a:xfrm>
            <a:off x="762000" y="1785668"/>
            <a:ext cx="7753350" cy="395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Dog with solid fill">
            <a:extLst>
              <a:ext uri="{FF2B5EF4-FFF2-40B4-BE49-F238E27FC236}">
                <a16:creationId xmlns:a16="http://schemas.microsoft.com/office/drawing/2014/main" id="{B2CAC9C4-9806-C748-8652-A6578619C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3341" y="3458091"/>
            <a:ext cx="1232935" cy="123293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164771A-9192-184E-A2B6-969E233DE633}"/>
              </a:ext>
            </a:extLst>
          </p:cNvPr>
          <p:cNvSpPr/>
          <p:nvPr/>
        </p:nvSpPr>
        <p:spPr>
          <a:xfrm>
            <a:off x="762000" y="1795762"/>
            <a:ext cx="7753350" cy="81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Fido wants to  Get a bone</a:t>
            </a:r>
          </a:p>
          <a:p>
            <a:pPr algn="ctr"/>
            <a:r>
              <a:rPr lang="en-US" dirty="0"/>
              <a:t>Located in the neighbor's yard</a:t>
            </a:r>
          </a:p>
        </p:txBody>
      </p:sp>
      <p:pic>
        <p:nvPicPr>
          <p:cNvPr id="17" name="Graphic 16" descr="Fence with solid fill">
            <a:extLst>
              <a:ext uri="{FF2B5EF4-FFF2-40B4-BE49-F238E27FC236}">
                <a16:creationId xmlns:a16="http://schemas.microsoft.com/office/drawing/2014/main" id="{F2EFB526-1486-C649-B140-937344806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26292" y="2004358"/>
            <a:ext cx="1556938" cy="41536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A6C2A4C-1842-3D4A-B20B-337EDD276358}"/>
              </a:ext>
            </a:extLst>
          </p:cNvPr>
          <p:cNvSpPr txBox="1"/>
          <p:nvPr/>
        </p:nvSpPr>
        <p:spPr>
          <a:xfrm rot="19758269">
            <a:off x="7096909" y="3659238"/>
            <a:ext cx="765545" cy="23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JSON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F57600D-C85B-504D-A4C4-5E22AA7DCC1F}"/>
              </a:ext>
            </a:extLst>
          </p:cNvPr>
          <p:cNvGrpSpPr/>
          <p:nvPr/>
        </p:nvGrpSpPr>
        <p:grpSpPr>
          <a:xfrm>
            <a:off x="6402749" y="3300630"/>
            <a:ext cx="1556938" cy="1547856"/>
            <a:chOff x="5069791" y="1447921"/>
            <a:chExt cx="2413282" cy="241328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6CBA97E-3FF6-6F40-A7B0-6B9BEA8418DC}"/>
                </a:ext>
              </a:extLst>
            </p:cNvPr>
            <p:cNvGrpSpPr/>
            <p:nvPr/>
          </p:nvGrpSpPr>
          <p:grpSpPr>
            <a:xfrm rot="3523562">
              <a:off x="6121323" y="1875681"/>
              <a:ext cx="600709" cy="1485567"/>
              <a:chOff x="2482428" y="3951510"/>
              <a:chExt cx="926642" cy="182604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3EF105-7E64-C34A-B1F7-AF54ECB5A666}"/>
                  </a:ext>
                </a:extLst>
              </p:cNvPr>
              <p:cNvSpPr txBox="1"/>
              <p:nvPr/>
            </p:nvSpPr>
            <p:spPr>
              <a:xfrm rot="18851315">
                <a:off x="2778317" y="4116214"/>
                <a:ext cx="698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JSON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FFB6A3-8A6D-554E-A988-B190518A6E5F}"/>
                  </a:ext>
                </a:extLst>
              </p:cNvPr>
              <p:cNvSpPr/>
              <p:nvPr/>
            </p:nvSpPr>
            <p:spPr>
              <a:xfrm>
                <a:off x="2648309" y="4520242"/>
                <a:ext cx="552091" cy="9489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4E5B76B-32DA-2C44-B0C3-21B5A68FE3B2}"/>
                  </a:ext>
                </a:extLst>
              </p:cNvPr>
              <p:cNvSpPr/>
              <p:nvPr/>
            </p:nvSpPr>
            <p:spPr>
              <a:xfrm>
                <a:off x="2482428" y="4300880"/>
                <a:ext cx="476432" cy="495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9B8FBA7-0D33-3E4E-A7AC-AC40E07A9218}"/>
                  </a:ext>
                </a:extLst>
              </p:cNvPr>
              <p:cNvSpPr/>
              <p:nvPr/>
            </p:nvSpPr>
            <p:spPr>
              <a:xfrm>
                <a:off x="2932638" y="4301608"/>
                <a:ext cx="476432" cy="495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CA54246-32E2-F04B-9D52-2D96674CA2F1}"/>
                  </a:ext>
                </a:extLst>
              </p:cNvPr>
              <p:cNvSpPr/>
              <p:nvPr/>
            </p:nvSpPr>
            <p:spPr>
              <a:xfrm>
                <a:off x="2482428" y="5281416"/>
                <a:ext cx="476432" cy="495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020F441-D2C3-3F40-AE5A-59C8FA4DFD34}"/>
                  </a:ext>
                </a:extLst>
              </p:cNvPr>
              <p:cNvSpPr/>
              <p:nvPr/>
            </p:nvSpPr>
            <p:spPr>
              <a:xfrm>
                <a:off x="2932638" y="5282144"/>
                <a:ext cx="476432" cy="495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2" name="Graphic 31" descr="Jail with solid fill">
              <a:extLst>
                <a:ext uri="{FF2B5EF4-FFF2-40B4-BE49-F238E27FC236}">
                  <a16:creationId xmlns:a16="http://schemas.microsoft.com/office/drawing/2014/main" id="{97432680-46AD-734E-80B6-5B8AC6AF4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69791" y="1447921"/>
              <a:ext cx="2413282" cy="241328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CF5A71C-33A9-6048-90A0-26964905F108}"/>
                </a:ext>
              </a:extLst>
            </p:cNvPr>
            <p:cNvSpPr txBox="1"/>
            <p:nvPr/>
          </p:nvSpPr>
          <p:spPr>
            <a:xfrm rot="19758269">
              <a:off x="5683128" y="2478029"/>
              <a:ext cx="1186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138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B92DF-D5DC-4142-9947-B72327CD1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8C490-051F-4D49-9975-5F08674D1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Fetch API is a modern interface that allows for http/http(s) asynchronous requests from web browsers.</a:t>
            </a:r>
          </a:p>
          <a:p>
            <a:r>
              <a:rPr lang="en-US" dirty="0"/>
              <a:t>Older methods of http/http(s) requests used the </a:t>
            </a:r>
            <a:r>
              <a:rPr lang="en-US" dirty="0" err="1"/>
              <a:t>XMLHttpRequest</a:t>
            </a:r>
            <a:r>
              <a:rPr lang="en-US" dirty="0"/>
              <a:t> (XHR) object.</a:t>
            </a:r>
          </a:p>
          <a:p>
            <a:pPr lvl="1"/>
            <a:r>
              <a:rPr lang="en-US" dirty="0"/>
              <a:t>Fetch can perform all tasks that the XHR object can.</a:t>
            </a:r>
          </a:p>
          <a:p>
            <a:pPr lvl="1"/>
            <a:r>
              <a:rPr lang="en-US" dirty="0"/>
              <a:t>Fetches uses cleaner syntax as well.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Fetch supports promises.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Fetches uses cleaner syntax as well.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Note: Does not support Internet Explorer</a:t>
            </a:r>
          </a:p>
        </p:txBody>
      </p:sp>
    </p:spTree>
    <p:extLst>
      <p:ext uri="{BB962C8B-B14F-4D97-AF65-F5344CB8AC3E}">
        <p14:creationId xmlns:p14="http://schemas.microsoft.com/office/powerpoint/2010/main" val="3798309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2B4EF5-BB2F-9B42-B17E-9C2F4E26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fetch: Remotely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B4D11E-30F9-2D4E-87C3-7F8D05410281}"/>
              </a:ext>
            </a:extLst>
          </p:cNvPr>
          <p:cNvSpPr/>
          <p:nvPr/>
        </p:nvSpPr>
        <p:spPr>
          <a:xfrm>
            <a:off x="1146355" y="1785668"/>
            <a:ext cx="7368995" cy="395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64771A-9192-184E-A2B6-969E233DE633}"/>
              </a:ext>
            </a:extLst>
          </p:cNvPr>
          <p:cNvSpPr/>
          <p:nvPr/>
        </p:nvSpPr>
        <p:spPr>
          <a:xfrm>
            <a:off x="1146355" y="1795762"/>
            <a:ext cx="7368995" cy="81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Fido Gets a bone</a:t>
            </a:r>
          </a:p>
          <a:p>
            <a:pPr algn="ctr"/>
            <a:r>
              <a:rPr lang="en-US" dirty="0"/>
              <a:t>Located in the neighbor's yard       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6C2A4C-1842-3D4A-B20B-337EDD276358}"/>
              </a:ext>
            </a:extLst>
          </p:cNvPr>
          <p:cNvSpPr txBox="1"/>
          <p:nvPr/>
        </p:nvSpPr>
        <p:spPr>
          <a:xfrm rot="19758269">
            <a:off x="7096909" y="3659238"/>
            <a:ext cx="765545" cy="23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0BE60D-0AA6-5D4B-BE27-A55C488CDE54}"/>
              </a:ext>
            </a:extLst>
          </p:cNvPr>
          <p:cNvSpPr txBox="1"/>
          <p:nvPr/>
        </p:nvSpPr>
        <p:spPr>
          <a:xfrm>
            <a:off x="1483360" y="2880271"/>
            <a:ext cx="7031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Basic challenges Local and Remote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way to fetch the bone.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 way to get at the JSON content of the bone.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263CA2-5F08-9B46-AA02-D2EE51C9955F}"/>
              </a:ext>
            </a:extLst>
          </p:cNvPr>
          <p:cNvSpPr txBox="1"/>
          <p:nvPr/>
        </p:nvSpPr>
        <p:spPr>
          <a:xfrm>
            <a:off x="1483360" y="4491239"/>
            <a:ext cx="6514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Additional  challenges for Remote Retrieval of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 way to get over to the neighbor's yard.</a:t>
            </a:r>
          </a:p>
        </p:txBody>
      </p:sp>
    </p:spTree>
    <p:extLst>
      <p:ext uri="{BB962C8B-B14F-4D97-AF65-F5344CB8AC3E}">
        <p14:creationId xmlns:p14="http://schemas.microsoft.com/office/powerpoint/2010/main" val="943997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521A-F998-AB49-88BC-41F9C5E0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fetch: Remote: </a:t>
            </a:r>
            <a:r>
              <a:rPr lang="en-US" dirty="0" err="1"/>
              <a:t>jsonbin.io</a:t>
            </a:r>
            <a:endParaRPr lang="en-US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2BC5BC8-0628-4D4C-8E21-D67BA5AA9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716957"/>
            <a:ext cx="7374577" cy="47759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583031-7102-0947-87F0-448963A4675D}"/>
              </a:ext>
            </a:extLst>
          </p:cNvPr>
          <p:cNvSpPr txBox="1"/>
          <p:nvPr/>
        </p:nvSpPr>
        <p:spPr>
          <a:xfrm>
            <a:off x="3562597" y="2778826"/>
            <a:ext cx="2873829" cy="31393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Jsonbin.io</a:t>
            </a:r>
            <a:r>
              <a:rPr lang="en-US" dirty="0"/>
              <a:t> allows for the remote storage of JSON data (Free Tier allows for 10K requests)</a:t>
            </a:r>
          </a:p>
          <a:p>
            <a:endParaRPr lang="en-US" dirty="0"/>
          </a:p>
          <a:p>
            <a:r>
              <a:rPr lang="en-US" dirty="0"/>
              <a:t>For this example, use the Public access although one could use the private, but would need to provide the “secret” key in the client code.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914143-9778-0E42-A6BF-694C3F38B81A}"/>
              </a:ext>
            </a:extLst>
          </p:cNvPr>
          <p:cNvSpPr txBox="1"/>
          <p:nvPr/>
        </p:nvSpPr>
        <p:spPr>
          <a:xfrm>
            <a:off x="3526970" y="6103915"/>
            <a:ext cx="147254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13076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691FB0F-C14C-9940-B62E-6C1DD53A16F9}"/>
              </a:ext>
            </a:extLst>
          </p:cNvPr>
          <p:cNvSpPr/>
          <p:nvPr/>
        </p:nvSpPr>
        <p:spPr>
          <a:xfrm>
            <a:off x="436942" y="1257019"/>
            <a:ext cx="8270116" cy="501675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CA" sz="1600" dirty="0"/>
              <a:t>const </a:t>
            </a:r>
            <a:r>
              <a:rPr lang="en-CA" sz="1600" dirty="0" err="1"/>
              <a:t>remoteDataURL</a:t>
            </a:r>
            <a:r>
              <a:rPr lang="en-CA" sz="1600" dirty="0"/>
              <a:t> = "</a:t>
            </a:r>
            <a:r>
              <a:rPr lang="en-CA" sz="1600" dirty="0">
                <a:solidFill>
                  <a:schemeClr val="accent2">
                    <a:lumMod val="75000"/>
                  </a:schemeClr>
                </a:solidFill>
              </a:rPr>
              <a:t>your-unique-URL"</a:t>
            </a:r>
          </a:p>
          <a:p>
            <a:br>
              <a:rPr lang="en-CA" sz="1600" dirty="0"/>
            </a:br>
            <a:r>
              <a:rPr lang="en-CA" sz="1600" dirty="0"/>
              <a:t>const </a:t>
            </a:r>
            <a:r>
              <a:rPr lang="en-CA" sz="1600" dirty="0" err="1"/>
              <a:t>getRemoteBones</a:t>
            </a:r>
            <a:r>
              <a:rPr lang="en-CA" sz="1600" dirty="0"/>
              <a:t> = async () =&gt; {</a:t>
            </a:r>
          </a:p>
          <a:p>
            <a:r>
              <a:rPr lang="en-CA" sz="1600" b="1" dirty="0"/>
              <a:t>//Change the URL, Add Optional Arguments:</a:t>
            </a:r>
          </a:p>
          <a:p>
            <a:r>
              <a:rPr lang="en-CA" sz="1600" dirty="0"/>
              <a:t>const res = await fetch(</a:t>
            </a:r>
            <a:r>
              <a:rPr lang="en-CA" sz="1600" b="1" dirty="0" err="1"/>
              <a:t>remoteDataURL</a:t>
            </a:r>
            <a:r>
              <a:rPr lang="en-CA" sz="1600" dirty="0"/>
              <a:t>, </a:t>
            </a:r>
            <a:r>
              <a:rPr lang="en-CA" sz="1600" b="1" dirty="0"/>
              <a:t>{</a:t>
            </a:r>
          </a:p>
          <a:p>
            <a:r>
              <a:rPr lang="en-CA" sz="1600" b="1" dirty="0"/>
              <a:t>   //Optional arguments</a:t>
            </a:r>
          </a:p>
          <a:p>
            <a:r>
              <a:rPr lang="en-CA" sz="1600" b="1" dirty="0"/>
              <a:t>    method: 'GET’,</a:t>
            </a:r>
          </a:p>
          <a:p>
            <a:r>
              <a:rPr lang="en-CA" sz="1600" b="1" dirty="0"/>
              <a:t>    headers: {</a:t>
            </a:r>
          </a:p>
          <a:p>
            <a:r>
              <a:rPr lang="en-CA" sz="1600" b="1" dirty="0"/>
              <a:t>       'Accept': 'application/json. text/plain, */*’,</a:t>
            </a:r>
          </a:p>
          <a:p>
            <a:r>
              <a:rPr lang="en-CA" sz="1600" b="1" dirty="0"/>
              <a:t>       "Content-Type": "application/json",</a:t>
            </a:r>
          </a:p>
          <a:p>
            <a:r>
              <a:rPr lang="en-CA" sz="1600" b="1" dirty="0"/>
              <a:t>    },</a:t>
            </a:r>
          </a:p>
          <a:p>
            <a:r>
              <a:rPr lang="en-CA" sz="1600" dirty="0"/>
              <a:t> </a:t>
            </a:r>
            <a:r>
              <a:rPr lang="en-CA" sz="1600" b="1" dirty="0"/>
              <a:t> }</a:t>
            </a:r>
          </a:p>
          <a:p>
            <a:r>
              <a:rPr lang="en-CA" sz="1600" dirty="0"/>
              <a:t>)</a:t>
            </a:r>
          </a:p>
          <a:p>
            <a:r>
              <a:rPr lang="en-CA" sz="1600" dirty="0"/>
              <a:t>const data = await </a:t>
            </a:r>
            <a:r>
              <a:rPr lang="en-CA" sz="1600" dirty="0" err="1"/>
              <a:t>res.json</a:t>
            </a:r>
            <a:r>
              <a:rPr lang="en-CA" sz="1600" dirty="0"/>
              <a:t>();</a:t>
            </a:r>
          </a:p>
          <a:p>
            <a:r>
              <a:rPr lang="en-CA" sz="1600" dirty="0"/>
              <a:t>return data;</a:t>
            </a:r>
          </a:p>
          <a:p>
            <a:r>
              <a:rPr lang="en-CA" sz="1600" dirty="0"/>
              <a:t>}</a:t>
            </a:r>
          </a:p>
          <a:p>
            <a:br>
              <a:rPr lang="en-CA" sz="1600" dirty="0"/>
            </a:br>
            <a:r>
              <a:rPr lang="en-CA" sz="1600" dirty="0"/>
              <a:t>let </a:t>
            </a:r>
            <a:r>
              <a:rPr lang="en-CA" sz="1600" dirty="0" err="1"/>
              <a:t>retrivedBones</a:t>
            </a:r>
            <a:r>
              <a:rPr lang="en-CA" sz="1600" dirty="0"/>
              <a:t> = </a:t>
            </a:r>
            <a:r>
              <a:rPr lang="en-CA" sz="1600" dirty="0" err="1"/>
              <a:t>getRemoteBones</a:t>
            </a:r>
            <a:r>
              <a:rPr lang="en-CA" sz="1600" dirty="0"/>
              <a:t>()</a:t>
            </a:r>
          </a:p>
          <a:p>
            <a:r>
              <a:rPr lang="en-CA" sz="1600" dirty="0"/>
              <a:t>.then(data =&gt; </a:t>
            </a:r>
            <a:r>
              <a:rPr lang="en-CA" sz="1600" dirty="0" err="1"/>
              <a:t>console.log</a:t>
            </a:r>
            <a:r>
              <a:rPr lang="en-CA" sz="1600" dirty="0"/>
              <a:t>('resolved', data))</a:t>
            </a:r>
          </a:p>
          <a:p>
            <a:r>
              <a:rPr lang="en-CA" sz="1600" dirty="0"/>
              <a:t>.catch((err) =&gt; </a:t>
            </a:r>
            <a:r>
              <a:rPr lang="en-CA" sz="1600" dirty="0" err="1"/>
              <a:t>console.log</a:t>
            </a:r>
            <a:r>
              <a:rPr lang="en-CA" sz="1600" dirty="0"/>
              <a:t>('rejected', </a:t>
            </a:r>
            <a:r>
              <a:rPr lang="en-CA" sz="1600" dirty="0" err="1"/>
              <a:t>err.message</a:t>
            </a:r>
            <a:r>
              <a:rPr lang="en-CA" sz="1600" dirty="0"/>
              <a:t>))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67EB9FD-629E-1144-B447-D87B4FC96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42" y="365126"/>
            <a:ext cx="8078408" cy="1325563"/>
          </a:xfrm>
        </p:spPr>
        <p:txBody>
          <a:bodyPr/>
          <a:lstStyle/>
          <a:p>
            <a:r>
              <a:rPr lang="en-US" dirty="0"/>
              <a:t>fetch: Remotely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36044F-2AD2-0E44-82B6-97E512A0B77E}"/>
              </a:ext>
            </a:extLst>
          </p:cNvPr>
          <p:cNvSpPr txBox="1"/>
          <p:nvPr/>
        </p:nvSpPr>
        <p:spPr>
          <a:xfrm>
            <a:off x="5177641" y="2565069"/>
            <a:ext cx="3241964" cy="1200329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Supply remote URL and secret key if required.</a:t>
            </a:r>
          </a:p>
          <a:p>
            <a:pPr marL="342900" indent="-342900">
              <a:buAutoNum type="arabicPeriod"/>
            </a:pPr>
            <a:r>
              <a:rPr lang="en-US" dirty="0"/>
              <a:t>Supply optional arguments (“Pre-flight”).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AF1327-9219-294B-ABA2-2CFC6A603D54}"/>
              </a:ext>
            </a:extLst>
          </p:cNvPr>
          <p:cNvSpPr/>
          <p:nvPr/>
        </p:nvSpPr>
        <p:spPr>
          <a:xfrm>
            <a:off x="436942" y="6308208"/>
            <a:ext cx="36266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Fetch/01-SimpleFetch/05-index.html</a:t>
            </a:r>
          </a:p>
        </p:txBody>
      </p:sp>
    </p:spTree>
    <p:extLst>
      <p:ext uri="{BB962C8B-B14F-4D97-AF65-F5344CB8AC3E}">
        <p14:creationId xmlns:p14="http://schemas.microsoft.com/office/powerpoint/2010/main" val="25059975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8244E732-45EA-ED45-943F-D89919FD0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5639" y="3985714"/>
            <a:ext cx="4597400" cy="2044700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6" name="Graphic 5" descr="Server with solid fill">
            <a:extLst>
              <a:ext uri="{FF2B5EF4-FFF2-40B4-BE49-F238E27FC236}">
                <a16:creationId xmlns:a16="http://schemas.microsoft.com/office/drawing/2014/main" id="{C678CDDC-B492-6D42-BFDD-1F00392EF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776" y="2113808"/>
            <a:ext cx="2487798" cy="29847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B4F8A9-B023-9A4D-A38E-FF0A304F1DA6}"/>
              </a:ext>
            </a:extLst>
          </p:cNvPr>
          <p:cNvSpPr txBox="1"/>
          <p:nvPr/>
        </p:nvSpPr>
        <p:spPr>
          <a:xfrm>
            <a:off x="424213" y="4913932"/>
            <a:ext cx="2078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JSOBbin.io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746B5E-1915-6E45-9051-8B8A6E99372A}"/>
              </a:ext>
            </a:extLst>
          </p:cNvPr>
          <p:cNvSpPr/>
          <p:nvPr/>
        </p:nvSpPr>
        <p:spPr>
          <a:xfrm>
            <a:off x="3711039" y="1120676"/>
            <a:ext cx="5100452" cy="2031325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CA" b="1" dirty="0"/>
              <a:t>fetch(</a:t>
            </a:r>
            <a:r>
              <a:rPr lang="en-CA" b="1" dirty="0" err="1"/>
              <a:t>remoteDataURL</a:t>
            </a:r>
            <a:r>
              <a:rPr lang="en-CA" dirty="0"/>
              <a:t>, </a:t>
            </a:r>
            <a:r>
              <a:rPr lang="en-CA" b="1" dirty="0"/>
              <a:t>{</a:t>
            </a:r>
          </a:p>
          <a:p>
            <a:r>
              <a:rPr lang="en-CA" b="1" dirty="0">
                <a:solidFill>
                  <a:schemeClr val="accent6">
                    <a:lumMod val="75000"/>
                  </a:schemeClr>
                </a:solidFill>
              </a:rPr>
              <a:t>   //Optional arguments</a:t>
            </a:r>
          </a:p>
          <a:p>
            <a:r>
              <a:rPr lang="en-CA" b="1" dirty="0"/>
              <a:t>    method: 'GET’,</a:t>
            </a:r>
          </a:p>
          <a:p>
            <a:r>
              <a:rPr lang="en-CA" b="1" dirty="0"/>
              <a:t>    headers: {</a:t>
            </a:r>
          </a:p>
          <a:p>
            <a:r>
              <a:rPr lang="en-CA" b="1" dirty="0"/>
              <a:t>       'Accept': 'application/json. text/plain, */*’,</a:t>
            </a:r>
          </a:p>
          <a:p>
            <a:r>
              <a:rPr lang="en-CA" b="1" dirty="0"/>
              <a:t>       "Content-Type": "application/json",</a:t>
            </a:r>
          </a:p>
          <a:p>
            <a:r>
              <a:rPr lang="en-CA" b="1" dirty="0"/>
              <a:t>    },</a:t>
            </a: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6B4BAB7F-AC6E-AA45-9335-46BECDECCD6C}"/>
              </a:ext>
            </a:extLst>
          </p:cNvPr>
          <p:cNvSpPr/>
          <p:nvPr/>
        </p:nvSpPr>
        <p:spPr>
          <a:xfrm>
            <a:off x="2707574" y="2113808"/>
            <a:ext cx="1003465" cy="131519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5653C85-A63E-FD42-B04E-09F942A36030}"/>
              </a:ext>
            </a:extLst>
          </p:cNvPr>
          <p:cNvSpPr/>
          <p:nvPr/>
        </p:nvSpPr>
        <p:spPr>
          <a:xfrm>
            <a:off x="2827152" y="3966765"/>
            <a:ext cx="883887" cy="13151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3692891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87DB-3F38-C24D-8445-A293F30E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Fido is Happy now</a:t>
            </a:r>
          </a:p>
        </p:txBody>
      </p:sp>
      <p:pic>
        <p:nvPicPr>
          <p:cNvPr id="3" name="Graphic 2" descr="Dog with solid fill">
            <a:extLst>
              <a:ext uri="{FF2B5EF4-FFF2-40B4-BE49-F238E27FC236}">
                <a16:creationId xmlns:a16="http://schemas.microsoft.com/office/drawing/2014/main" id="{452BAE1F-F807-C447-A833-D836DC0A6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735" y="2888408"/>
            <a:ext cx="2141033" cy="2141033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5E692E52-F6AA-7A43-8F53-922B6DDDCD9F}"/>
              </a:ext>
            </a:extLst>
          </p:cNvPr>
          <p:cNvGrpSpPr/>
          <p:nvPr/>
        </p:nvGrpSpPr>
        <p:grpSpPr>
          <a:xfrm>
            <a:off x="4001061" y="2432856"/>
            <a:ext cx="1476765" cy="972725"/>
            <a:chOff x="5078444" y="3663742"/>
            <a:chExt cx="1476765" cy="97272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9D4D54-C552-B043-B968-50AD27C62EC8}"/>
                </a:ext>
              </a:extLst>
            </p:cNvPr>
            <p:cNvSpPr txBox="1"/>
            <p:nvPr/>
          </p:nvSpPr>
          <p:spPr>
            <a:xfrm rot="774877">
              <a:off x="5986753" y="3819372"/>
              <a:ext cx="568456" cy="23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JSON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860798-7991-254D-B0AB-F739C5E4D839}"/>
                </a:ext>
              </a:extLst>
            </p:cNvPr>
            <p:cNvSpPr/>
            <p:nvPr/>
          </p:nvSpPr>
          <p:spPr>
            <a:xfrm rot="3523562">
              <a:off x="5541171" y="3733459"/>
              <a:ext cx="357901" cy="771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20980F1-8595-3C45-A98E-8A339706435F}"/>
                </a:ext>
              </a:extLst>
            </p:cNvPr>
            <p:cNvSpPr/>
            <p:nvPr/>
          </p:nvSpPr>
          <p:spPr>
            <a:xfrm rot="3523562">
              <a:off x="5807334" y="3616651"/>
              <a:ext cx="308854" cy="403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8C6C0D-5B13-9A4D-B136-9942338BB36F}"/>
                </a:ext>
              </a:extLst>
            </p:cNvPr>
            <p:cNvSpPr/>
            <p:nvPr/>
          </p:nvSpPr>
          <p:spPr>
            <a:xfrm rot="3523562">
              <a:off x="5958339" y="3866406"/>
              <a:ext cx="308854" cy="403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C12B61-8E79-2647-BCE6-AA1511073BD6}"/>
                </a:ext>
              </a:extLst>
            </p:cNvPr>
            <p:cNvSpPr/>
            <p:nvPr/>
          </p:nvSpPr>
          <p:spPr>
            <a:xfrm rot="3523562">
              <a:off x="5125535" y="4030767"/>
              <a:ext cx="308854" cy="403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0A2775D-BBCC-6543-A64B-7F5CE9AD0C78}"/>
                </a:ext>
              </a:extLst>
            </p:cNvPr>
            <p:cNvSpPr/>
            <p:nvPr/>
          </p:nvSpPr>
          <p:spPr>
            <a:xfrm rot="3523562">
              <a:off x="5276540" y="4280522"/>
              <a:ext cx="308854" cy="403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315C65-6701-554D-B596-AADC860395FA}"/>
                </a:ext>
              </a:extLst>
            </p:cNvPr>
            <p:cNvSpPr txBox="1"/>
            <p:nvPr/>
          </p:nvSpPr>
          <p:spPr>
            <a:xfrm rot="19758269">
              <a:off x="5079279" y="3935893"/>
              <a:ext cx="1186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JSON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993270-09D1-DD49-B873-A304D3060654}"/>
              </a:ext>
            </a:extLst>
          </p:cNvPr>
          <p:cNvGrpSpPr/>
          <p:nvPr/>
        </p:nvGrpSpPr>
        <p:grpSpPr>
          <a:xfrm>
            <a:off x="3914624" y="3968928"/>
            <a:ext cx="1476765" cy="972725"/>
            <a:chOff x="5078444" y="3663742"/>
            <a:chExt cx="1476765" cy="9727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93D4BE-E71E-CC4D-95F6-9BF2D1E8B18D}"/>
                </a:ext>
              </a:extLst>
            </p:cNvPr>
            <p:cNvSpPr txBox="1"/>
            <p:nvPr/>
          </p:nvSpPr>
          <p:spPr>
            <a:xfrm rot="774877">
              <a:off x="5986753" y="3819372"/>
              <a:ext cx="568456" cy="23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JSON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CE30AA-953F-B747-92C8-3FA28423A51E}"/>
                </a:ext>
              </a:extLst>
            </p:cNvPr>
            <p:cNvSpPr/>
            <p:nvPr/>
          </p:nvSpPr>
          <p:spPr>
            <a:xfrm rot="3523562">
              <a:off x="5541171" y="3733459"/>
              <a:ext cx="357901" cy="771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E5228A2-E9E8-434E-B427-5C580D9A45A1}"/>
                </a:ext>
              </a:extLst>
            </p:cNvPr>
            <p:cNvSpPr/>
            <p:nvPr/>
          </p:nvSpPr>
          <p:spPr>
            <a:xfrm rot="3523562">
              <a:off x="5807334" y="3616651"/>
              <a:ext cx="308854" cy="403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5F7C699-17F0-9441-8F15-483E1639F7D9}"/>
                </a:ext>
              </a:extLst>
            </p:cNvPr>
            <p:cNvSpPr/>
            <p:nvPr/>
          </p:nvSpPr>
          <p:spPr>
            <a:xfrm rot="3523562">
              <a:off x="5958339" y="3866406"/>
              <a:ext cx="308854" cy="403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3B35D6A-1E19-0B46-A0B2-797CBD575E7C}"/>
                </a:ext>
              </a:extLst>
            </p:cNvPr>
            <p:cNvSpPr/>
            <p:nvPr/>
          </p:nvSpPr>
          <p:spPr>
            <a:xfrm rot="3523562">
              <a:off x="5125535" y="4030767"/>
              <a:ext cx="308854" cy="403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18751AA-5014-A043-9FDA-FFB214E0113F}"/>
                </a:ext>
              </a:extLst>
            </p:cNvPr>
            <p:cNvSpPr/>
            <p:nvPr/>
          </p:nvSpPr>
          <p:spPr>
            <a:xfrm rot="3523562">
              <a:off x="5276540" y="4280522"/>
              <a:ext cx="308854" cy="403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ABD680-6E48-3E48-8690-FD7F104AB678}"/>
                </a:ext>
              </a:extLst>
            </p:cNvPr>
            <p:cNvSpPr txBox="1"/>
            <p:nvPr/>
          </p:nvSpPr>
          <p:spPr>
            <a:xfrm rot="19758269">
              <a:off x="5079279" y="3935893"/>
              <a:ext cx="1186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JSON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3A4B63DD-9DF1-1243-88BD-CBA6ED2E7C74}"/>
              </a:ext>
            </a:extLst>
          </p:cNvPr>
          <p:cNvSpPr txBox="1"/>
          <p:nvPr/>
        </p:nvSpPr>
        <p:spPr>
          <a:xfrm>
            <a:off x="3658228" y="5071733"/>
            <a:ext cx="189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Remote bone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279D39-8F17-894B-843F-A18776E2E3E2}"/>
              </a:ext>
            </a:extLst>
          </p:cNvPr>
          <p:cNvSpPr txBox="1"/>
          <p:nvPr/>
        </p:nvSpPr>
        <p:spPr>
          <a:xfrm>
            <a:off x="4009777" y="3421093"/>
            <a:ext cx="189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bone</a:t>
            </a:r>
          </a:p>
        </p:txBody>
      </p:sp>
      <p:pic>
        <p:nvPicPr>
          <p:cNvPr id="23" name="Graphic 22" descr="Smiling face with solid fill with solid fill">
            <a:extLst>
              <a:ext uri="{FF2B5EF4-FFF2-40B4-BE49-F238E27FC236}">
                <a16:creationId xmlns:a16="http://schemas.microsoft.com/office/drawing/2014/main" id="{A4AF373A-FCAA-5147-BBDA-5E0DB31DC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9189" y="2457269"/>
            <a:ext cx="2305589" cy="2305589"/>
          </a:xfrm>
          <a:prstGeom prst="rect">
            <a:avLst/>
          </a:prstGeom>
        </p:spPr>
      </p:pic>
      <p:sp>
        <p:nvSpPr>
          <p:cNvPr id="24" name="Plus 23">
            <a:extLst>
              <a:ext uri="{FF2B5EF4-FFF2-40B4-BE49-F238E27FC236}">
                <a16:creationId xmlns:a16="http://schemas.microsoft.com/office/drawing/2014/main" id="{515124A0-C876-7E4C-A50F-F446B7EA62D8}"/>
              </a:ext>
            </a:extLst>
          </p:cNvPr>
          <p:cNvSpPr/>
          <p:nvPr/>
        </p:nvSpPr>
        <p:spPr>
          <a:xfrm>
            <a:off x="2740838" y="3351334"/>
            <a:ext cx="1108710" cy="1024018"/>
          </a:xfrm>
          <a:prstGeom prst="mathPlus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qual 24">
            <a:extLst>
              <a:ext uri="{FF2B5EF4-FFF2-40B4-BE49-F238E27FC236}">
                <a16:creationId xmlns:a16="http://schemas.microsoft.com/office/drawing/2014/main" id="{43285B36-71B8-8246-8F78-063BF7E324F3}"/>
              </a:ext>
            </a:extLst>
          </p:cNvPr>
          <p:cNvSpPr/>
          <p:nvPr/>
        </p:nvSpPr>
        <p:spPr>
          <a:xfrm>
            <a:off x="5463976" y="3385645"/>
            <a:ext cx="1024822" cy="697242"/>
          </a:xfrm>
          <a:prstGeom prst="mathEqual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7708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59B1-CB0F-9849-94D0-CBB96534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: Status Codes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CF052-2B62-4748-AB37-3F5A11919B4D}"/>
              </a:ext>
            </a:extLst>
          </p:cNvPr>
          <p:cNvSpPr/>
          <p:nvPr/>
        </p:nvSpPr>
        <p:spPr>
          <a:xfrm>
            <a:off x="628650" y="1867347"/>
            <a:ext cx="78867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CA" sz="2400" dirty="0"/>
              <a:t>The fetch() API only rejects a promise when: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535A60"/>
                </a:solidFill>
                <a:latin typeface="Arial" panose="020B0604020202020204" pitchFamily="34" charset="0"/>
              </a:rPr>
              <a:t>A network error is encountered, although this usually means permissions issues or similar.”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535A60"/>
                </a:solidFill>
                <a:latin typeface="Arial" panose="020B0604020202020204" pitchFamily="34" charset="0"/>
              </a:rPr>
              <a:t>So promises are only rejected if the user is offline, or some unlikely networking error occurs, such a DNS lookup failure.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400" dirty="0">
                <a:solidFill>
                  <a:srgbClr val="535A60"/>
                </a:solidFill>
                <a:latin typeface="Arial" panose="020B0604020202020204" pitchFamily="34" charset="0"/>
              </a:rPr>
              <a:t>You likely would want to deal with responses such as 400, 500 </a:t>
            </a:r>
            <a:r>
              <a:rPr lang="en-CA" sz="2400" dirty="0" err="1">
                <a:solidFill>
                  <a:srgbClr val="535A60"/>
                </a:solidFill>
                <a:latin typeface="Arial" panose="020B0604020202020204" pitchFamily="34" charset="0"/>
              </a:rPr>
              <a:t>etc</a:t>
            </a:r>
            <a:r>
              <a:rPr lang="en-CA" sz="2400">
                <a:solidFill>
                  <a:srgbClr val="535A60"/>
                </a:solidFill>
                <a:latin typeface="Arial" panose="020B0604020202020204" pitchFamily="34" charset="0"/>
              </a:rPr>
              <a:t>…..</a:t>
            </a:r>
            <a:endParaRPr lang="en-US" sz="2400" dirty="0">
              <a:solidFill>
                <a:srgbClr val="535A6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1275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3CA6-F27A-F941-8183-6D581AC6A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Fetch: Fido Retrieves a bone.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0FDE0-FFA6-3242-BF9A-8A29DD49E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8316" y="2596442"/>
            <a:ext cx="4219395" cy="3082805"/>
          </a:xfrm>
        </p:spPr>
        <p:txBody>
          <a:bodyPr/>
          <a:lstStyle/>
          <a:p>
            <a:r>
              <a:rPr lang="en-US" dirty="0"/>
              <a:t>If fido tries to retrieve a bone several outcomes can happen:</a:t>
            </a:r>
          </a:p>
          <a:p>
            <a:pPr lvl="1"/>
            <a:r>
              <a:rPr lang="en-US" dirty="0"/>
              <a:t>Fido retrieves the bone (success/resolved)</a:t>
            </a:r>
          </a:p>
          <a:p>
            <a:pPr lvl="1"/>
            <a:r>
              <a:rPr lang="en-US" dirty="0"/>
              <a:t>Fido cannot retrieve the bone (failure/rejected)</a:t>
            </a:r>
          </a:p>
        </p:txBody>
      </p:sp>
      <p:pic>
        <p:nvPicPr>
          <p:cNvPr id="4" name="Graphic 3" descr="Dog with solid fill">
            <a:extLst>
              <a:ext uri="{FF2B5EF4-FFF2-40B4-BE49-F238E27FC236}">
                <a16:creationId xmlns:a16="http://schemas.microsoft.com/office/drawing/2014/main" id="{D07E93BE-02BD-2D4F-A8E6-EAFA73056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103" y="2818567"/>
            <a:ext cx="1781427" cy="1781427"/>
          </a:xfrm>
          <a:prstGeom prst="rect">
            <a:avLst/>
          </a:prstGeom>
        </p:spPr>
      </p:pic>
      <p:pic>
        <p:nvPicPr>
          <p:cNvPr id="5" name="Graphic 4" descr="Bone with solid fill">
            <a:extLst>
              <a:ext uri="{FF2B5EF4-FFF2-40B4-BE49-F238E27FC236}">
                <a16:creationId xmlns:a16="http://schemas.microsoft.com/office/drawing/2014/main" id="{BC220D6F-EA88-DC40-8AE7-40F8787240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01781" y="3247132"/>
            <a:ext cx="924298" cy="92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9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692D0-43C0-C644-857C-EF0C89CD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25" y="365126"/>
            <a:ext cx="8123525" cy="1325563"/>
          </a:xfrm>
        </p:spPr>
        <p:txBody>
          <a:bodyPr/>
          <a:lstStyle/>
          <a:p>
            <a:r>
              <a:rPr lang="en-US" dirty="0" err="1"/>
              <a:t>bones.json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9A9BE5-0BD1-4446-88FB-325167844F82}"/>
              </a:ext>
            </a:extLst>
          </p:cNvPr>
          <p:cNvGrpSpPr/>
          <p:nvPr/>
        </p:nvGrpSpPr>
        <p:grpSpPr>
          <a:xfrm>
            <a:off x="3030681" y="665484"/>
            <a:ext cx="1476765" cy="972725"/>
            <a:chOff x="5078444" y="3663742"/>
            <a:chExt cx="1476765" cy="97272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32DA39-296F-B949-B5CC-F10F5E5ED299}"/>
                </a:ext>
              </a:extLst>
            </p:cNvPr>
            <p:cNvSpPr txBox="1"/>
            <p:nvPr/>
          </p:nvSpPr>
          <p:spPr>
            <a:xfrm rot="774877">
              <a:off x="5986753" y="3819372"/>
              <a:ext cx="568456" cy="2394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JSON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0E3F12-AA92-B84D-B3CF-974F3EFDE711}"/>
                </a:ext>
              </a:extLst>
            </p:cNvPr>
            <p:cNvSpPr/>
            <p:nvPr/>
          </p:nvSpPr>
          <p:spPr>
            <a:xfrm rot="3523562">
              <a:off x="5541171" y="3733459"/>
              <a:ext cx="357901" cy="771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20666D3-BA95-DD44-86D4-3AD799537592}"/>
                </a:ext>
              </a:extLst>
            </p:cNvPr>
            <p:cNvSpPr/>
            <p:nvPr/>
          </p:nvSpPr>
          <p:spPr>
            <a:xfrm rot="3523562">
              <a:off x="5807334" y="3616651"/>
              <a:ext cx="308854" cy="403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B3975D8-76C1-3C4B-B74E-B54C92F3C193}"/>
                </a:ext>
              </a:extLst>
            </p:cNvPr>
            <p:cNvSpPr/>
            <p:nvPr/>
          </p:nvSpPr>
          <p:spPr>
            <a:xfrm rot="3523562">
              <a:off x="5958339" y="3866406"/>
              <a:ext cx="308854" cy="403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F07D9FC-4C8E-0342-AAC6-06B35DC07CFC}"/>
                </a:ext>
              </a:extLst>
            </p:cNvPr>
            <p:cNvSpPr/>
            <p:nvPr/>
          </p:nvSpPr>
          <p:spPr>
            <a:xfrm rot="3523562">
              <a:off x="5125535" y="4030767"/>
              <a:ext cx="308854" cy="403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2CD70E-70AA-2E43-B46E-4204498594A3}"/>
                </a:ext>
              </a:extLst>
            </p:cNvPr>
            <p:cNvSpPr/>
            <p:nvPr/>
          </p:nvSpPr>
          <p:spPr>
            <a:xfrm rot="3523562">
              <a:off x="5276540" y="4280522"/>
              <a:ext cx="308854" cy="40303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4490F0B-997D-CE4A-9092-6832A2EAB703}"/>
                </a:ext>
              </a:extLst>
            </p:cNvPr>
            <p:cNvSpPr txBox="1"/>
            <p:nvPr/>
          </p:nvSpPr>
          <p:spPr>
            <a:xfrm rot="19758269">
              <a:off x="5079279" y="3935893"/>
              <a:ext cx="1186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JSON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74CCC80-96E8-B847-A286-C0BE9038B274}"/>
              </a:ext>
            </a:extLst>
          </p:cNvPr>
          <p:cNvSpPr/>
          <p:nvPr/>
        </p:nvSpPr>
        <p:spPr>
          <a:xfrm>
            <a:off x="1172360" y="3429000"/>
            <a:ext cx="6309747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CA" dirty="0"/>
              <a:t>[</a:t>
            </a:r>
          </a:p>
          <a:p>
            <a:r>
              <a:rPr lang="en-CA" dirty="0"/>
              <a:t>    {"id":"1", "</a:t>
            </a:r>
            <a:r>
              <a:rPr lang="en-CA" dirty="0" err="1"/>
              <a:t>boneType</a:t>
            </a:r>
            <a:r>
              <a:rPr lang="en-CA" dirty="0"/>
              <a:t>":"</a:t>
            </a:r>
            <a:r>
              <a:rPr lang="en-CA" dirty="0" err="1"/>
              <a:t>t-bone</a:t>
            </a:r>
            <a:r>
              <a:rPr lang="en-CA" dirty="0"/>
              <a:t>" },</a:t>
            </a:r>
          </a:p>
          <a:p>
            <a:r>
              <a:rPr lang="en-CA" dirty="0"/>
              <a:t>    {"id":"2", "</a:t>
            </a:r>
            <a:r>
              <a:rPr lang="en-CA" dirty="0" err="1"/>
              <a:t>boneType</a:t>
            </a:r>
            <a:r>
              <a:rPr lang="en-CA" dirty="0"/>
              <a:t>": "porterhouse"},</a:t>
            </a:r>
          </a:p>
          <a:p>
            <a:r>
              <a:rPr lang="en-CA" dirty="0"/>
              <a:t>    {"id":"3", "</a:t>
            </a:r>
            <a:r>
              <a:rPr lang="en-CA" dirty="0" err="1"/>
              <a:t>boneType</a:t>
            </a:r>
            <a:r>
              <a:rPr lang="en-CA" dirty="0"/>
              <a:t>": "elk Horn" }</a:t>
            </a:r>
          </a:p>
          <a:p>
            <a:r>
              <a:rPr lang="en-CA" dirty="0"/>
              <a:t>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CDF79C-F7C6-D54B-BB57-77BD250F1710}"/>
              </a:ext>
            </a:extLst>
          </p:cNvPr>
          <p:cNvSpPr/>
          <p:nvPr/>
        </p:nvSpPr>
        <p:spPr>
          <a:xfrm>
            <a:off x="6042031" y="1707614"/>
            <a:ext cx="2352674" cy="3342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bones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DE35704-3D98-5149-848F-1FEE15C00C8A}"/>
              </a:ext>
            </a:extLst>
          </p:cNvPr>
          <p:cNvGrpSpPr/>
          <p:nvPr/>
        </p:nvGrpSpPr>
        <p:grpSpPr>
          <a:xfrm>
            <a:off x="1023122" y="2755052"/>
            <a:ext cx="7275180" cy="2409813"/>
            <a:chOff x="1101686" y="399488"/>
            <a:chExt cx="7275180" cy="240981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35DB42E-BB93-A446-B5AE-FEEEA0112475}"/>
                </a:ext>
              </a:extLst>
            </p:cNvPr>
            <p:cNvSpPr/>
            <p:nvPr/>
          </p:nvSpPr>
          <p:spPr>
            <a:xfrm>
              <a:off x="1101686" y="661012"/>
              <a:ext cx="6940627" cy="21482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66F32DC-11C2-494D-9AAD-E1662E725D54}"/>
                </a:ext>
              </a:extLst>
            </p:cNvPr>
            <p:cNvSpPr/>
            <p:nvPr/>
          </p:nvSpPr>
          <p:spPr>
            <a:xfrm rot="2390206">
              <a:off x="7250411" y="399488"/>
              <a:ext cx="1126455" cy="6872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612BE06-3923-AF42-AC21-955142CECEA8}"/>
                </a:ext>
              </a:extLst>
            </p:cNvPr>
            <p:cNvSpPr/>
            <p:nvPr/>
          </p:nvSpPr>
          <p:spPr>
            <a:xfrm>
              <a:off x="7138994" y="1408849"/>
              <a:ext cx="903319" cy="108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0207CE5-9867-7442-9A70-0F893821E892}"/>
                </a:ext>
              </a:extLst>
            </p:cNvPr>
            <p:cNvCxnSpPr/>
            <p:nvPr/>
          </p:nvCxnSpPr>
          <p:spPr>
            <a:xfrm>
              <a:off x="7154678" y="654662"/>
              <a:ext cx="881285" cy="7067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BB2ABB-CF1D-BA46-BBED-B28FBE88608C}"/>
                </a:ext>
              </a:extLst>
            </p:cNvPr>
            <p:cNvSpPr/>
            <p:nvPr/>
          </p:nvSpPr>
          <p:spPr>
            <a:xfrm>
              <a:off x="7061812" y="661011"/>
              <a:ext cx="108000" cy="8538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5CDEDFC-B3A2-CC44-BED6-F974673E7407}"/>
                </a:ext>
              </a:extLst>
            </p:cNvPr>
            <p:cNvSpPr/>
            <p:nvPr/>
          </p:nvSpPr>
          <p:spPr>
            <a:xfrm>
              <a:off x="7087212" y="1426999"/>
              <a:ext cx="277200" cy="82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9E45944-AE81-1649-9473-F182C05B3E6D}"/>
              </a:ext>
            </a:extLst>
          </p:cNvPr>
          <p:cNvSpPr/>
          <p:nvPr/>
        </p:nvSpPr>
        <p:spPr>
          <a:xfrm>
            <a:off x="264160" y="2026102"/>
            <a:ext cx="8123525" cy="44646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4C06B1-3C15-6544-9F9F-CDFB50B9638D}"/>
              </a:ext>
            </a:extLst>
          </p:cNvPr>
          <p:cNvSpPr txBox="1"/>
          <p:nvPr/>
        </p:nvSpPr>
        <p:spPr>
          <a:xfrm>
            <a:off x="1023122" y="2631348"/>
            <a:ext cx="154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bones.json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073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2B4EF5-BB2F-9B42-B17E-9C2F4E26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Fidos Bone Quest: Locally or Remotely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EE8977-8545-DA4F-AA13-EAF89A3D904F}"/>
              </a:ext>
            </a:extLst>
          </p:cNvPr>
          <p:cNvSpPr/>
          <p:nvPr/>
        </p:nvSpPr>
        <p:spPr>
          <a:xfrm>
            <a:off x="628650" y="1785668"/>
            <a:ext cx="2701146" cy="395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B4D11E-30F9-2D4E-87C3-7F8D05410281}"/>
              </a:ext>
            </a:extLst>
          </p:cNvPr>
          <p:cNvSpPr/>
          <p:nvPr/>
        </p:nvSpPr>
        <p:spPr>
          <a:xfrm>
            <a:off x="3456318" y="1785668"/>
            <a:ext cx="5059032" cy="395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Dog with solid fill">
            <a:extLst>
              <a:ext uri="{FF2B5EF4-FFF2-40B4-BE49-F238E27FC236}">
                <a16:creationId xmlns:a16="http://schemas.microsoft.com/office/drawing/2014/main" id="{568F2412-FA22-E74B-86A4-297B1FED4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650" y="3278037"/>
            <a:ext cx="1232935" cy="1232935"/>
          </a:xfrm>
          <a:prstGeom prst="rect">
            <a:avLst/>
          </a:prstGeom>
        </p:spPr>
      </p:pic>
      <p:pic>
        <p:nvPicPr>
          <p:cNvPr id="11" name="Graphic 10" descr="Dog with solid fill">
            <a:extLst>
              <a:ext uri="{FF2B5EF4-FFF2-40B4-BE49-F238E27FC236}">
                <a16:creationId xmlns:a16="http://schemas.microsoft.com/office/drawing/2014/main" id="{B2CAC9C4-9806-C748-8652-A6578619C5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93261" y="3278037"/>
            <a:ext cx="1232935" cy="123293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737E07C-A8D9-C34B-A249-46D254039FE6}"/>
              </a:ext>
            </a:extLst>
          </p:cNvPr>
          <p:cNvSpPr/>
          <p:nvPr/>
        </p:nvSpPr>
        <p:spPr>
          <a:xfrm>
            <a:off x="628650" y="1785668"/>
            <a:ext cx="2701146" cy="81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Fido Gets a bone</a:t>
            </a:r>
          </a:p>
          <a:p>
            <a:pPr algn="ctr"/>
            <a:r>
              <a:rPr lang="en-US" dirty="0"/>
              <a:t>Located locally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64771A-9192-184E-A2B6-969E233DE633}"/>
              </a:ext>
            </a:extLst>
          </p:cNvPr>
          <p:cNvSpPr/>
          <p:nvPr/>
        </p:nvSpPr>
        <p:spPr>
          <a:xfrm>
            <a:off x="3456318" y="1795762"/>
            <a:ext cx="5059032" cy="81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Fido Gets a bone</a:t>
            </a:r>
          </a:p>
          <a:p>
            <a:pPr algn="ctr"/>
            <a:r>
              <a:rPr lang="en-US" dirty="0"/>
              <a:t>Located in the neighbor's yard</a:t>
            </a:r>
          </a:p>
        </p:txBody>
      </p:sp>
      <p:pic>
        <p:nvPicPr>
          <p:cNvPr id="17" name="Graphic 16" descr="Fence with solid fill">
            <a:extLst>
              <a:ext uri="{FF2B5EF4-FFF2-40B4-BE49-F238E27FC236}">
                <a16:creationId xmlns:a16="http://schemas.microsoft.com/office/drawing/2014/main" id="{F2EFB526-1486-C649-B140-937344806A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35332" y="1997750"/>
            <a:ext cx="1556938" cy="415361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EC05084-1088-504E-A4FE-5D662CEDA919}"/>
              </a:ext>
            </a:extLst>
          </p:cNvPr>
          <p:cNvGrpSpPr/>
          <p:nvPr/>
        </p:nvGrpSpPr>
        <p:grpSpPr>
          <a:xfrm>
            <a:off x="1713090" y="3120576"/>
            <a:ext cx="1556938" cy="1547856"/>
            <a:chOff x="5069791" y="1447921"/>
            <a:chExt cx="2413282" cy="241328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31483C6-F2EA-5B4C-9523-B810CA2F1A3F}"/>
                </a:ext>
              </a:extLst>
            </p:cNvPr>
            <p:cNvGrpSpPr/>
            <p:nvPr/>
          </p:nvGrpSpPr>
          <p:grpSpPr>
            <a:xfrm rot="3523562">
              <a:off x="6121323" y="1875681"/>
              <a:ext cx="600709" cy="1485567"/>
              <a:chOff x="2482428" y="3951510"/>
              <a:chExt cx="926642" cy="1826041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98B4A10-7956-E549-B41C-20DA27A28621}"/>
                  </a:ext>
                </a:extLst>
              </p:cNvPr>
              <p:cNvSpPr txBox="1"/>
              <p:nvPr/>
            </p:nvSpPr>
            <p:spPr>
              <a:xfrm rot="18851315">
                <a:off x="2778317" y="4116214"/>
                <a:ext cx="698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JSON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5938B6D-E380-C54C-A00E-6773FFB5794D}"/>
                  </a:ext>
                </a:extLst>
              </p:cNvPr>
              <p:cNvSpPr/>
              <p:nvPr/>
            </p:nvSpPr>
            <p:spPr>
              <a:xfrm>
                <a:off x="2648309" y="4520242"/>
                <a:ext cx="552091" cy="9489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31E639B-59E2-CD46-9505-457D6E976D57}"/>
                  </a:ext>
                </a:extLst>
              </p:cNvPr>
              <p:cNvSpPr/>
              <p:nvPr/>
            </p:nvSpPr>
            <p:spPr>
              <a:xfrm>
                <a:off x="2482428" y="4300880"/>
                <a:ext cx="476432" cy="495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AE11B518-B523-9B42-99E1-D079FB13565A}"/>
                  </a:ext>
                </a:extLst>
              </p:cNvPr>
              <p:cNvSpPr/>
              <p:nvPr/>
            </p:nvSpPr>
            <p:spPr>
              <a:xfrm>
                <a:off x="2932638" y="4301608"/>
                <a:ext cx="476432" cy="495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3A4F71EB-8371-E04A-9FCE-C0A541AA4EF9}"/>
                  </a:ext>
                </a:extLst>
              </p:cNvPr>
              <p:cNvSpPr/>
              <p:nvPr/>
            </p:nvSpPr>
            <p:spPr>
              <a:xfrm>
                <a:off x="2482428" y="5281416"/>
                <a:ext cx="476432" cy="495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47F9187-B98C-EE44-95EC-56B243AAF42A}"/>
                  </a:ext>
                </a:extLst>
              </p:cNvPr>
              <p:cNvSpPr/>
              <p:nvPr/>
            </p:nvSpPr>
            <p:spPr>
              <a:xfrm>
                <a:off x="2932638" y="5282144"/>
                <a:ext cx="476432" cy="495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20" name="Graphic 19" descr="Jail with solid fill">
              <a:extLst>
                <a:ext uri="{FF2B5EF4-FFF2-40B4-BE49-F238E27FC236}">
                  <a16:creationId xmlns:a16="http://schemas.microsoft.com/office/drawing/2014/main" id="{B0547376-28C0-7F44-B0D6-21C3279C8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69791" y="1447921"/>
              <a:ext cx="2413282" cy="241328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A88A9A-98BC-AB4F-BDA5-F582D1294403}"/>
                </a:ext>
              </a:extLst>
            </p:cNvPr>
            <p:cNvSpPr txBox="1"/>
            <p:nvPr/>
          </p:nvSpPr>
          <p:spPr>
            <a:xfrm rot="19758269">
              <a:off x="5683128" y="2478029"/>
              <a:ext cx="1186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JSON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A6C2A4C-1842-3D4A-B20B-337EDD276358}"/>
              </a:ext>
            </a:extLst>
          </p:cNvPr>
          <p:cNvSpPr txBox="1"/>
          <p:nvPr/>
        </p:nvSpPr>
        <p:spPr>
          <a:xfrm rot="19758269">
            <a:off x="7096909" y="3659238"/>
            <a:ext cx="765545" cy="23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JSON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F57600D-C85B-504D-A4C4-5E22AA7DCC1F}"/>
              </a:ext>
            </a:extLst>
          </p:cNvPr>
          <p:cNvGrpSpPr/>
          <p:nvPr/>
        </p:nvGrpSpPr>
        <p:grpSpPr>
          <a:xfrm>
            <a:off x="6900589" y="3265209"/>
            <a:ext cx="1556938" cy="1547856"/>
            <a:chOff x="5069791" y="1447921"/>
            <a:chExt cx="2413282" cy="2413282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6CBA97E-3FF6-6F40-A7B0-6B9BEA8418DC}"/>
                </a:ext>
              </a:extLst>
            </p:cNvPr>
            <p:cNvGrpSpPr/>
            <p:nvPr/>
          </p:nvGrpSpPr>
          <p:grpSpPr>
            <a:xfrm rot="3523562">
              <a:off x="6121323" y="1875681"/>
              <a:ext cx="600709" cy="1485567"/>
              <a:chOff x="2482428" y="3951510"/>
              <a:chExt cx="926642" cy="1826041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3EF105-7E64-C34A-B1F7-AF54ECB5A666}"/>
                  </a:ext>
                </a:extLst>
              </p:cNvPr>
              <p:cNvSpPr txBox="1"/>
              <p:nvPr/>
            </p:nvSpPr>
            <p:spPr>
              <a:xfrm rot="18851315">
                <a:off x="2778317" y="4116214"/>
                <a:ext cx="698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JSON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46FFB6A3-8A6D-554E-A988-B190518A6E5F}"/>
                  </a:ext>
                </a:extLst>
              </p:cNvPr>
              <p:cNvSpPr/>
              <p:nvPr/>
            </p:nvSpPr>
            <p:spPr>
              <a:xfrm>
                <a:off x="2648309" y="4520242"/>
                <a:ext cx="552091" cy="9489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4E5B76B-32DA-2C44-B0C3-21B5A68FE3B2}"/>
                  </a:ext>
                </a:extLst>
              </p:cNvPr>
              <p:cNvSpPr/>
              <p:nvPr/>
            </p:nvSpPr>
            <p:spPr>
              <a:xfrm>
                <a:off x="2482428" y="4300880"/>
                <a:ext cx="476432" cy="495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9B8FBA7-0D33-3E4E-A7AC-AC40E07A9218}"/>
                  </a:ext>
                </a:extLst>
              </p:cNvPr>
              <p:cNvSpPr/>
              <p:nvPr/>
            </p:nvSpPr>
            <p:spPr>
              <a:xfrm>
                <a:off x="2932638" y="4301608"/>
                <a:ext cx="476432" cy="495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2CA54246-32E2-F04B-9D52-2D96674CA2F1}"/>
                  </a:ext>
                </a:extLst>
              </p:cNvPr>
              <p:cNvSpPr/>
              <p:nvPr/>
            </p:nvSpPr>
            <p:spPr>
              <a:xfrm>
                <a:off x="2482428" y="5281416"/>
                <a:ext cx="476432" cy="495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020F441-D2C3-3F40-AE5A-59C8FA4DFD34}"/>
                  </a:ext>
                </a:extLst>
              </p:cNvPr>
              <p:cNvSpPr/>
              <p:nvPr/>
            </p:nvSpPr>
            <p:spPr>
              <a:xfrm>
                <a:off x="2932638" y="5282144"/>
                <a:ext cx="476432" cy="495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2" name="Graphic 31" descr="Jail with solid fill">
              <a:extLst>
                <a:ext uri="{FF2B5EF4-FFF2-40B4-BE49-F238E27FC236}">
                  <a16:creationId xmlns:a16="http://schemas.microsoft.com/office/drawing/2014/main" id="{97432680-46AD-734E-80B6-5B8AC6AF4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69791" y="1447921"/>
              <a:ext cx="2413282" cy="2413282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CF5A71C-33A9-6048-90A0-26964905F108}"/>
                </a:ext>
              </a:extLst>
            </p:cNvPr>
            <p:cNvSpPr txBox="1"/>
            <p:nvPr/>
          </p:nvSpPr>
          <p:spPr>
            <a:xfrm rot="19758269">
              <a:off x="5683128" y="2478029"/>
              <a:ext cx="1186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414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2B4EF5-BB2F-9B42-B17E-9C2F4E262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Fidos Bone Quest: Locally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B4D11E-30F9-2D4E-87C3-7F8D05410281}"/>
              </a:ext>
            </a:extLst>
          </p:cNvPr>
          <p:cNvSpPr/>
          <p:nvPr/>
        </p:nvSpPr>
        <p:spPr>
          <a:xfrm>
            <a:off x="1146355" y="1785668"/>
            <a:ext cx="7368995" cy="39508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64771A-9192-184E-A2B6-969E233DE633}"/>
              </a:ext>
            </a:extLst>
          </p:cNvPr>
          <p:cNvSpPr/>
          <p:nvPr/>
        </p:nvSpPr>
        <p:spPr>
          <a:xfrm>
            <a:off x="1146355" y="1795762"/>
            <a:ext cx="7368995" cy="81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Fido Gets a bone</a:t>
            </a:r>
          </a:p>
          <a:p>
            <a:pPr algn="ctr"/>
            <a:r>
              <a:rPr lang="en-US" dirty="0"/>
              <a:t>Located in his yard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6C2A4C-1842-3D4A-B20B-337EDD276358}"/>
              </a:ext>
            </a:extLst>
          </p:cNvPr>
          <p:cNvSpPr txBox="1"/>
          <p:nvPr/>
        </p:nvSpPr>
        <p:spPr>
          <a:xfrm rot="19758269">
            <a:off x="7096909" y="3659238"/>
            <a:ext cx="765545" cy="236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0BE60D-0AA6-5D4B-BE27-A55C488CDE54}"/>
              </a:ext>
            </a:extLst>
          </p:cNvPr>
          <p:cNvSpPr txBox="1"/>
          <p:nvPr/>
        </p:nvSpPr>
        <p:spPr>
          <a:xfrm>
            <a:off x="1483360" y="2880271"/>
            <a:ext cx="7031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Basic challenges Local and Remote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way to fetch the bone.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a way to get at the JSON content of the bone.</a:t>
            </a:r>
          </a:p>
        </p:txBody>
      </p:sp>
    </p:spTree>
    <p:extLst>
      <p:ext uri="{BB962C8B-B14F-4D97-AF65-F5344CB8AC3E}">
        <p14:creationId xmlns:p14="http://schemas.microsoft.com/office/powerpoint/2010/main" val="34511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F4D92-1775-CF41-B388-F68322B04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05106"/>
            <a:ext cx="7886700" cy="1325563"/>
          </a:xfrm>
        </p:spPr>
        <p:txBody>
          <a:bodyPr/>
          <a:lstStyle/>
          <a:p>
            <a:r>
              <a:rPr lang="en-US" dirty="0"/>
              <a:t>Fido’s Bone is not readily accessible: He wants the JSON content of the bone</a:t>
            </a:r>
          </a:p>
        </p:txBody>
      </p:sp>
      <p:pic>
        <p:nvPicPr>
          <p:cNvPr id="3" name="Graphic 2" descr="Dog with solid fill">
            <a:extLst>
              <a:ext uri="{FF2B5EF4-FFF2-40B4-BE49-F238E27FC236}">
                <a16:creationId xmlns:a16="http://schemas.microsoft.com/office/drawing/2014/main" id="{75A81338-7AF7-164B-88D6-E7475827C8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56234" y="2833205"/>
            <a:ext cx="1647809" cy="1647809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E071803-6675-934C-9C8B-C4E139B5C0D2}"/>
              </a:ext>
            </a:extLst>
          </p:cNvPr>
          <p:cNvGrpSpPr/>
          <p:nvPr/>
        </p:nvGrpSpPr>
        <p:grpSpPr>
          <a:xfrm>
            <a:off x="4947871" y="2443601"/>
            <a:ext cx="2413282" cy="2413282"/>
            <a:chOff x="5069791" y="1447921"/>
            <a:chExt cx="2413282" cy="241328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6CBF220-291E-8A4B-9146-4C1B9AE629E9}"/>
                </a:ext>
              </a:extLst>
            </p:cNvPr>
            <p:cNvGrpSpPr/>
            <p:nvPr/>
          </p:nvGrpSpPr>
          <p:grpSpPr>
            <a:xfrm rot="3523562">
              <a:off x="6121323" y="1875681"/>
              <a:ext cx="600709" cy="1485567"/>
              <a:chOff x="2482428" y="3951510"/>
              <a:chExt cx="926642" cy="1826041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0EAB28D-F270-6049-BB34-80DC37BFA011}"/>
                  </a:ext>
                </a:extLst>
              </p:cNvPr>
              <p:cNvSpPr txBox="1"/>
              <p:nvPr/>
            </p:nvSpPr>
            <p:spPr>
              <a:xfrm rot="18851315">
                <a:off x="2778317" y="4116214"/>
                <a:ext cx="698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JSON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A1779D4-A526-E24A-8139-9068B28F2568}"/>
                  </a:ext>
                </a:extLst>
              </p:cNvPr>
              <p:cNvSpPr/>
              <p:nvPr/>
            </p:nvSpPr>
            <p:spPr>
              <a:xfrm>
                <a:off x="2648309" y="4520242"/>
                <a:ext cx="552091" cy="9489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45338C9-45DD-904E-9C29-4FEB1EF6DD86}"/>
                  </a:ext>
                </a:extLst>
              </p:cNvPr>
              <p:cNvSpPr/>
              <p:nvPr/>
            </p:nvSpPr>
            <p:spPr>
              <a:xfrm>
                <a:off x="2482428" y="4300880"/>
                <a:ext cx="476432" cy="495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5514996-C766-D44A-B877-250CE7268714}"/>
                  </a:ext>
                </a:extLst>
              </p:cNvPr>
              <p:cNvSpPr/>
              <p:nvPr/>
            </p:nvSpPr>
            <p:spPr>
              <a:xfrm>
                <a:off x="2932638" y="4301608"/>
                <a:ext cx="476432" cy="495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1A558C5-0470-1240-8BA8-C205627EF82C}"/>
                  </a:ext>
                </a:extLst>
              </p:cNvPr>
              <p:cNvSpPr/>
              <p:nvPr/>
            </p:nvSpPr>
            <p:spPr>
              <a:xfrm>
                <a:off x="2482428" y="5281416"/>
                <a:ext cx="476432" cy="495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2917993-485F-2746-92EB-BD1101FC438F}"/>
                  </a:ext>
                </a:extLst>
              </p:cNvPr>
              <p:cNvSpPr/>
              <p:nvPr/>
            </p:nvSpPr>
            <p:spPr>
              <a:xfrm>
                <a:off x="2932638" y="5282144"/>
                <a:ext cx="476432" cy="495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5" name="Graphic 14" descr="Jail with solid fill">
              <a:extLst>
                <a:ext uri="{FF2B5EF4-FFF2-40B4-BE49-F238E27FC236}">
                  <a16:creationId xmlns:a16="http://schemas.microsoft.com/office/drawing/2014/main" id="{ECBFDBA6-0551-9C4B-8874-3AE081193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69791" y="1447921"/>
              <a:ext cx="2413282" cy="2413282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9A9210-8E44-9E45-A682-A9E7871A8129}"/>
                </a:ext>
              </a:extLst>
            </p:cNvPr>
            <p:cNvSpPr txBox="1"/>
            <p:nvPr/>
          </p:nvSpPr>
          <p:spPr>
            <a:xfrm rot="19758269">
              <a:off x="5683128" y="2478029"/>
              <a:ext cx="1186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JSON</a:t>
              </a:r>
            </a:p>
          </p:txBody>
        </p:sp>
      </p:grpSp>
      <p:pic>
        <p:nvPicPr>
          <p:cNvPr id="6" name="Graphic 5" descr="Key with solid fill">
            <a:extLst>
              <a:ext uri="{FF2B5EF4-FFF2-40B4-BE49-F238E27FC236}">
                <a16:creationId xmlns:a16="http://schemas.microsoft.com/office/drawing/2014/main" id="{B137B42A-FB90-5B4B-91A8-32DEA6F7FF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42056" y="2656163"/>
            <a:ext cx="1994065" cy="18728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22ADAA7-7D06-B24F-B481-39BFA53A3BAD}"/>
              </a:ext>
            </a:extLst>
          </p:cNvPr>
          <p:cNvSpPr txBox="1"/>
          <p:nvPr/>
        </p:nvSpPr>
        <p:spPr>
          <a:xfrm>
            <a:off x="3910369" y="3369137"/>
            <a:ext cx="1235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res.json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ED105F-DF50-634A-9B51-9069557AF5E2}"/>
              </a:ext>
            </a:extLst>
          </p:cNvPr>
          <p:cNvSpPr txBox="1"/>
          <p:nvPr/>
        </p:nvSpPr>
        <p:spPr>
          <a:xfrm>
            <a:off x="628650" y="4702629"/>
            <a:ext cx="7636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we use “fetch” we also need to find a way to get the content out of the response (res) object.</a:t>
            </a:r>
          </a:p>
        </p:txBody>
      </p:sp>
    </p:spTree>
    <p:extLst>
      <p:ext uri="{BB962C8B-B14F-4D97-AF65-F5344CB8AC3E}">
        <p14:creationId xmlns:p14="http://schemas.microsoft.com/office/powerpoint/2010/main" val="652683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521A-F998-AB49-88BC-41F9C5E0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fetch: Locally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19709-874D-1544-870E-8D097406046E}"/>
              </a:ext>
            </a:extLst>
          </p:cNvPr>
          <p:cNvSpPr/>
          <p:nvPr/>
        </p:nvSpPr>
        <p:spPr>
          <a:xfrm>
            <a:off x="628650" y="2050943"/>
            <a:ext cx="7731760" cy="14773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fetch('../data/</a:t>
            </a:r>
            <a:r>
              <a:rPr lang="en-US" dirty="0" err="1"/>
              <a:t>bones.json</a:t>
            </a:r>
            <a:r>
              <a:rPr lang="en-US" dirty="0"/>
              <a:t>’)</a:t>
            </a:r>
          </a:p>
          <a:p>
            <a:r>
              <a:rPr lang="en-US" dirty="0"/>
              <a:t>    .then((res)=&gt;{</a:t>
            </a:r>
          </a:p>
          <a:p>
            <a:r>
              <a:rPr lang="en-US" dirty="0"/>
              <a:t>     </a:t>
            </a:r>
            <a:r>
              <a:rPr lang="en-US" dirty="0" err="1"/>
              <a:t>console.log</a:t>
            </a:r>
            <a:r>
              <a:rPr lang="en-US" dirty="0"/>
              <a:t>('resolved: ', res)</a:t>
            </a:r>
          </a:p>
          <a:p>
            <a:r>
              <a:rPr lang="en-US" dirty="0"/>
              <a:t> })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C265C9-75A3-8348-A238-7CE2CECD4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888525"/>
            <a:ext cx="7731760" cy="109642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CC8857A-4965-7046-BCCA-07279D5FB37F}"/>
              </a:ext>
            </a:extLst>
          </p:cNvPr>
          <p:cNvSpPr/>
          <p:nvPr/>
        </p:nvSpPr>
        <p:spPr>
          <a:xfrm>
            <a:off x="628650" y="1690689"/>
            <a:ext cx="7731760" cy="345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86CD4-1D14-7341-9E83-81D01EA6F917}"/>
              </a:ext>
            </a:extLst>
          </p:cNvPr>
          <p:cNvSpPr/>
          <p:nvPr/>
        </p:nvSpPr>
        <p:spPr>
          <a:xfrm>
            <a:off x="628650" y="3542560"/>
            <a:ext cx="7731760" cy="345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Console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41928E-93E6-8144-9D79-C5A2E36F0E1B}"/>
              </a:ext>
            </a:extLst>
          </p:cNvPr>
          <p:cNvSpPr txBox="1"/>
          <p:nvPr/>
        </p:nvSpPr>
        <p:spPr>
          <a:xfrm>
            <a:off x="628650" y="4984953"/>
            <a:ext cx="77317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fetch API makes a request to GET the data and the data was obtained from the file and outputted to the browser by a response object (res).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problem is that the data is not in a readable format for us to examine, however we do get some meaningful information such as the “status” code, which can be used to do error handling.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Fetch/01-SimpleFetch/00-index.html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304FE32-216B-4C45-9212-9E6CFD9464DB}"/>
              </a:ext>
            </a:extLst>
          </p:cNvPr>
          <p:cNvGrpSpPr/>
          <p:nvPr/>
        </p:nvGrpSpPr>
        <p:grpSpPr>
          <a:xfrm>
            <a:off x="3902842" y="285062"/>
            <a:ext cx="1726061" cy="1475505"/>
            <a:chOff x="5069791" y="1447921"/>
            <a:chExt cx="2413282" cy="241328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C3E7402-525D-5B4A-A992-6ED08A775789}"/>
                </a:ext>
              </a:extLst>
            </p:cNvPr>
            <p:cNvGrpSpPr/>
            <p:nvPr/>
          </p:nvGrpSpPr>
          <p:grpSpPr>
            <a:xfrm rot="3523562">
              <a:off x="6121323" y="1875681"/>
              <a:ext cx="600709" cy="1485567"/>
              <a:chOff x="2482428" y="3951510"/>
              <a:chExt cx="926642" cy="1826041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C340C6-D93A-D34E-865E-FFB6F9204BDC}"/>
                  </a:ext>
                </a:extLst>
              </p:cNvPr>
              <p:cNvSpPr txBox="1"/>
              <p:nvPr/>
            </p:nvSpPr>
            <p:spPr>
              <a:xfrm rot="18851315">
                <a:off x="2778317" y="4116214"/>
                <a:ext cx="698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JSON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3E0A56F-5752-1249-BBF3-11EDAFF901E5}"/>
                  </a:ext>
                </a:extLst>
              </p:cNvPr>
              <p:cNvSpPr/>
              <p:nvPr/>
            </p:nvSpPr>
            <p:spPr>
              <a:xfrm>
                <a:off x="2648309" y="4520242"/>
                <a:ext cx="552091" cy="9489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2D951F1-E04C-4141-B6C9-8E4E37B82EA2}"/>
                  </a:ext>
                </a:extLst>
              </p:cNvPr>
              <p:cNvSpPr/>
              <p:nvPr/>
            </p:nvSpPr>
            <p:spPr>
              <a:xfrm>
                <a:off x="2482428" y="4300880"/>
                <a:ext cx="476432" cy="495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21A684F-B741-2A4D-B5D5-22F3E761AAC6}"/>
                  </a:ext>
                </a:extLst>
              </p:cNvPr>
              <p:cNvSpPr/>
              <p:nvPr/>
            </p:nvSpPr>
            <p:spPr>
              <a:xfrm>
                <a:off x="2932638" y="4301608"/>
                <a:ext cx="476432" cy="495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4981B090-241D-A045-A0BA-09A7875B8463}"/>
                  </a:ext>
                </a:extLst>
              </p:cNvPr>
              <p:cNvSpPr/>
              <p:nvPr/>
            </p:nvSpPr>
            <p:spPr>
              <a:xfrm>
                <a:off x="2482428" y="5281416"/>
                <a:ext cx="476432" cy="495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2E9F87A-C544-304E-B057-D2933E7CAB58}"/>
                  </a:ext>
                </a:extLst>
              </p:cNvPr>
              <p:cNvSpPr/>
              <p:nvPr/>
            </p:nvSpPr>
            <p:spPr>
              <a:xfrm>
                <a:off x="2932638" y="5282144"/>
                <a:ext cx="476432" cy="495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2" name="Graphic 11" descr="Jail with solid fill">
              <a:extLst>
                <a:ext uri="{FF2B5EF4-FFF2-40B4-BE49-F238E27FC236}">
                  <a16:creationId xmlns:a16="http://schemas.microsoft.com/office/drawing/2014/main" id="{79EB1033-595B-D943-9C0C-FA44134D3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9791" y="1447921"/>
              <a:ext cx="2413282" cy="2413282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2091D4-7709-D34F-BC04-0DB9824CFF93}"/>
                </a:ext>
              </a:extLst>
            </p:cNvPr>
            <p:cNvSpPr txBox="1"/>
            <p:nvPr/>
          </p:nvSpPr>
          <p:spPr>
            <a:xfrm rot="19758269">
              <a:off x="5683128" y="2478029"/>
              <a:ext cx="1186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7472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1521A-F998-AB49-88BC-41F9C5E08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fetch: Locally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86CD4-1D14-7341-9E83-81D01EA6F917}"/>
              </a:ext>
            </a:extLst>
          </p:cNvPr>
          <p:cNvSpPr/>
          <p:nvPr/>
        </p:nvSpPr>
        <p:spPr>
          <a:xfrm>
            <a:off x="706120" y="1344724"/>
            <a:ext cx="7731760" cy="3459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 Output Expanded</a:t>
            </a:r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8AA22DD-1B52-934E-A196-EEC6703DB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777912"/>
            <a:ext cx="6436508" cy="4725176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811FCC-C378-CF44-8DF5-1BA4C02C8942}"/>
              </a:ext>
            </a:extLst>
          </p:cNvPr>
          <p:cNvCxnSpPr>
            <a:cxnSpLocks/>
          </p:cNvCxnSpPr>
          <p:nvPr/>
        </p:nvCxnSpPr>
        <p:spPr>
          <a:xfrm flipH="1">
            <a:off x="2386940" y="5581403"/>
            <a:ext cx="266007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57D163-66BA-F143-8197-D17FD1359DE4}"/>
              </a:ext>
            </a:extLst>
          </p:cNvPr>
          <p:cNvSpPr txBox="1"/>
          <p:nvPr/>
        </p:nvSpPr>
        <p:spPr>
          <a:xfrm>
            <a:off x="5047013" y="5119738"/>
            <a:ext cx="255319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 JSON method is  returned to the response object (res) that was fetched.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BE67D70-3CD4-E849-A4C0-37F0F993A886}"/>
              </a:ext>
            </a:extLst>
          </p:cNvPr>
          <p:cNvGrpSpPr/>
          <p:nvPr/>
        </p:nvGrpSpPr>
        <p:grpSpPr>
          <a:xfrm>
            <a:off x="3605958" y="42201"/>
            <a:ext cx="1726061" cy="1475505"/>
            <a:chOff x="5069791" y="1447921"/>
            <a:chExt cx="2413282" cy="241328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FCD8CBC-DA59-824B-8AAE-73E130655BAF}"/>
                </a:ext>
              </a:extLst>
            </p:cNvPr>
            <p:cNvGrpSpPr/>
            <p:nvPr/>
          </p:nvGrpSpPr>
          <p:grpSpPr>
            <a:xfrm rot="3523562">
              <a:off x="6121323" y="1875681"/>
              <a:ext cx="600709" cy="1485567"/>
              <a:chOff x="2482428" y="3951510"/>
              <a:chExt cx="926642" cy="1826041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196DE64-24CA-B945-954E-66DB1DA51779}"/>
                  </a:ext>
                </a:extLst>
              </p:cNvPr>
              <p:cNvSpPr txBox="1"/>
              <p:nvPr/>
            </p:nvSpPr>
            <p:spPr>
              <a:xfrm rot="18851315">
                <a:off x="2778317" y="4116214"/>
                <a:ext cx="6987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JSON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3A51E4F-9B84-614D-8C16-90FD20218085}"/>
                  </a:ext>
                </a:extLst>
              </p:cNvPr>
              <p:cNvSpPr/>
              <p:nvPr/>
            </p:nvSpPr>
            <p:spPr>
              <a:xfrm>
                <a:off x="2648309" y="4520242"/>
                <a:ext cx="552091" cy="94890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5DA833A-3B07-F541-9CB7-91BB8BC16901}"/>
                  </a:ext>
                </a:extLst>
              </p:cNvPr>
              <p:cNvSpPr/>
              <p:nvPr/>
            </p:nvSpPr>
            <p:spPr>
              <a:xfrm>
                <a:off x="2482428" y="4300880"/>
                <a:ext cx="476432" cy="495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4343E9AA-9187-5D48-AA99-ECFCA868DFE7}"/>
                  </a:ext>
                </a:extLst>
              </p:cNvPr>
              <p:cNvSpPr/>
              <p:nvPr/>
            </p:nvSpPr>
            <p:spPr>
              <a:xfrm>
                <a:off x="2932638" y="4301608"/>
                <a:ext cx="476432" cy="495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4CAB472-C240-884C-A8EC-665FFADB719E}"/>
                  </a:ext>
                </a:extLst>
              </p:cNvPr>
              <p:cNvSpPr/>
              <p:nvPr/>
            </p:nvSpPr>
            <p:spPr>
              <a:xfrm>
                <a:off x="2482428" y="5281416"/>
                <a:ext cx="476432" cy="495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DD80EBF-FEAB-7B41-BB9D-BEEFC49A5F5C}"/>
                  </a:ext>
                </a:extLst>
              </p:cNvPr>
              <p:cNvSpPr/>
              <p:nvPr/>
            </p:nvSpPr>
            <p:spPr>
              <a:xfrm>
                <a:off x="2932638" y="5282144"/>
                <a:ext cx="476432" cy="495407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6" name="Graphic 15" descr="Jail with solid fill">
              <a:extLst>
                <a:ext uri="{FF2B5EF4-FFF2-40B4-BE49-F238E27FC236}">
                  <a16:creationId xmlns:a16="http://schemas.microsoft.com/office/drawing/2014/main" id="{43589A02-B5AB-CC45-82C3-8C7A138EF1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069791" y="1447921"/>
              <a:ext cx="2413282" cy="241328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7555A9-9293-074E-9D54-5182C3CDDF65}"/>
                </a:ext>
              </a:extLst>
            </p:cNvPr>
            <p:cNvSpPr txBox="1"/>
            <p:nvPr/>
          </p:nvSpPr>
          <p:spPr>
            <a:xfrm rot="19758269">
              <a:off x="5683128" y="2478029"/>
              <a:ext cx="11866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JSON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8301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1583</TotalTime>
  <Words>1652</Words>
  <Application>Microsoft Macintosh PowerPoint</Application>
  <PresentationFormat>On-screen Show (4:3)</PresentationFormat>
  <Paragraphs>257</Paragraphs>
  <Slides>25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Fetch</vt:lpstr>
      <vt:lpstr>Fetch</vt:lpstr>
      <vt:lpstr>Simple Fetch: Fido Retrieves a bone. </vt:lpstr>
      <vt:lpstr>bones.json</vt:lpstr>
      <vt:lpstr>Fidos Bone Quest: Locally or Remotely</vt:lpstr>
      <vt:lpstr>Fidos Bone Quest: Locally</vt:lpstr>
      <vt:lpstr>Fido’s Bone is not readily accessible: He wants the JSON content of the bone</vt:lpstr>
      <vt:lpstr>fetch: Locally</vt:lpstr>
      <vt:lpstr>fetch: Locally</vt:lpstr>
      <vt:lpstr>fetch: Locally</vt:lpstr>
      <vt:lpstr>fetch: Locally + Error Handling</vt:lpstr>
      <vt:lpstr>fetch Locally: + async/await: Code</vt:lpstr>
      <vt:lpstr>fetch Locally + async/await: Results </vt:lpstr>
      <vt:lpstr>Check if the async is blocking code</vt:lpstr>
      <vt:lpstr>Check if the async is blocking code: Browser </vt:lpstr>
      <vt:lpstr>Error Handling async/await</vt:lpstr>
      <vt:lpstr>bad_bones.json</vt:lpstr>
      <vt:lpstr>Error Handling async/await</vt:lpstr>
      <vt:lpstr>fetch: Remotely</vt:lpstr>
      <vt:lpstr>fetch: Remotely</vt:lpstr>
      <vt:lpstr>fetch: Remote: jsonbin.io</vt:lpstr>
      <vt:lpstr>fetch: Remotely</vt:lpstr>
      <vt:lpstr>PowerPoint Presentation</vt:lpstr>
      <vt:lpstr>Fido is Happy now</vt:lpstr>
      <vt:lpstr>Error Handling : Status Codes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 Yamamoto</dc:creator>
  <cp:lastModifiedBy>Tim Yamamoto</cp:lastModifiedBy>
  <cp:revision>34</cp:revision>
  <cp:lastPrinted>2021-04-03T16:19:35Z</cp:lastPrinted>
  <dcterms:created xsi:type="dcterms:W3CDTF">2021-04-02T15:03:58Z</dcterms:created>
  <dcterms:modified xsi:type="dcterms:W3CDTF">2021-04-03T17:27:14Z</dcterms:modified>
</cp:coreProperties>
</file>