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9" r:id="rId2"/>
    <p:sldMasterId id="2147483686" r:id="rId3"/>
    <p:sldMasterId id="2147483691" r:id="rId4"/>
  </p:sldMasterIdLst>
  <p:notesMasterIdLst>
    <p:notesMasterId r:id="rId22"/>
  </p:notesMasterIdLst>
  <p:sldIdLst>
    <p:sldId id="259" r:id="rId5"/>
    <p:sldId id="260" r:id="rId6"/>
    <p:sldId id="264" r:id="rId7"/>
    <p:sldId id="265" r:id="rId8"/>
    <p:sldId id="267" r:id="rId9"/>
    <p:sldId id="268" r:id="rId10"/>
    <p:sldId id="274" r:id="rId11"/>
    <p:sldId id="275" r:id="rId12"/>
    <p:sldId id="276" r:id="rId13"/>
    <p:sldId id="272" r:id="rId14"/>
    <p:sldId id="263" r:id="rId15"/>
    <p:sldId id="266" r:id="rId16"/>
    <p:sldId id="269" r:id="rId17"/>
    <p:sldId id="273" r:id="rId18"/>
    <p:sldId id="277" r:id="rId19"/>
    <p:sldId id="278" r:id="rId20"/>
    <p:sldId id="25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89192" autoAdjust="0"/>
  </p:normalViewPr>
  <p:slideViewPr>
    <p:cSldViewPr snapToGrid="0">
      <p:cViewPr varScale="1">
        <p:scale>
          <a:sx n="97" d="100"/>
          <a:sy n="97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F1724-5317-47ED-95B3-ADFBFF1DE637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70E2D52-D4C1-430D-A08F-896A1AEAB60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rPr>
            <a:t>Monitor performance, support collaboration </a:t>
          </a:r>
          <a:endParaRPr lang="en-US" sz="20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8E3EA61-82C6-4D85-AF0A-03097880D069}" type="parTrans" cxnId="{CD48DA22-D7E1-4543-811B-D73FACC467A0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56BB485A-6910-498F-B886-38E45C098DCA}" type="sibTrans" cxnId="{CD48DA22-D7E1-4543-811B-D73FACC467A0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3C5D3CF-FFBE-46C4-8952-031B9993821F}">
      <dgm:prSet phldrT="[Text]" custT="1"/>
      <dgm:spPr/>
      <dgm:t>
        <a:bodyPr/>
        <a:lstStyle/>
        <a:p>
          <a:r>
            <a:rPr lang="en-US" sz="2000" b="1" smtClean="0">
              <a:solidFill>
                <a:schemeClr val="tx1">
                  <a:lumMod val="75000"/>
                  <a:lumOff val="25000"/>
                </a:schemeClr>
              </a:solidFill>
            </a:rPr>
            <a:t>Assess current state - scope shared work</a:t>
          </a:r>
          <a:endParaRPr lang="en-US" sz="20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4238B1D-5620-430A-8A55-7B166003AC05}" type="parTrans" cxnId="{DD221F2A-BF57-483E-911A-55400E5488E5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FA6CB33-D83F-4673-BE5B-6297908ECCDD}" type="sibTrans" cxnId="{DD221F2A-BF57-483E-911A-55400E5488E5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B8A91BD-AB17-4E16-B27A-FA359D87429D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tx1">
                  <a:lumMod val="75000"/>
                  <a:lumOff val="25000"/>
                </a:schemeClr>
              </a:solidFill>
            </a:rPr>
            <a:t>Breastfeeding (including disparities focus; co-design)</a:t>
          </a:r>
          <a:endParaRPr lang="en-US" sz="14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F267E04-227A-4CD3-A16A-D25BD2EF2312}" type="parTrans" cxnId="{EF0A7AB4-95D6-4D1A-A674-0529C553E564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506B672-D5D3-4C1C-A9E2-3F5AC3EA78F4}" type="sibTrans" cxnId="{EF0A7AB4-95D6-4D1A-A674-0529C553E564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7E0E57F-10A1-42A5-98CC-3FCB9E363887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tx1">
                  <a:lumMod val="75000"/>
                  <a:lumOff val="25000"/>
                </a:schemeClr>
              </a:solidFill>
            </a:rPr>
            <a:t>Pregnancy weight management </a:t>
          </a:r>
          <a:endParaRPr lang="en-US" sz="14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0897810-8478-49CE-ACCB-26F2EB356395}" type="parTrans" cxnId="{FC3F9CE9-2826-4A7E-8999-39C8ED57C4E8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52ADCC2-B44E-4AC2-8CF0-C01A987B4C58}" type="sibTrans" cxnId="{FC3F9CE9-2826-4A7E-8999-39C8ED57C4E8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BCDCD06-1180-4DD6-A7FE-A78F559451F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rPr>
            <a:t>Perinatal depression</a:t>
          </a:r>
          <a:endParaRPr lang="en-US" sz="14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B2A3000-5E5E-4D98-8E4C-4841B55F4AF0}" type="parTrans" cxnId="{C7F99B08-FC24-47F8-8E71-9674C2D1A84E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3BBF812-7C79-47BF-8719-8F9C38B9DB65}" type="sibTrans" cxnId="{C7F99B08-FC24-47F8-8E71-9674C2D1A84E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8C5D00E-DE14-49F2-B15B-EFEB689AB43E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tx1">
                  <a:lumMod val="75000"/>
                  <a:lumOff val="25000"/>
                </a:schemeClr>
              </a:solidFill>
            </a:rPr>
            <a:t>Addressing Adverse Childhood Experiences (ACEs) </a:t>
          </a:r>
          <a:endParaRPr lang="en-US" sz="14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7296CB2E-5603-43E9-9B48-1392D68228C8}" type="parTrans" cxnId="{76692194-8797-41A3-99C8-28DD8806C7A7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1486284-996F-413D-8382-3B76B63F8EB3}" type="sibTrans" cxnId="{76692194-8797-41A3-99C8-28DD8806C7A7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F43544F-EA62-4823-B061-25E1654C7C17}">
      <dgm:prSet phldrT="[Text]" custT="1"/>
      <dgm:spPr/>
      <dgm:t>
        <a:bodyPr/>
        <a:lstStyle/>
        <a:p>
          <a:r>
            <a:rPr lang="en-US" sz="2000" b="1" smtClean="0">
              <a:solidFill>
                <a:schemeClr val="tx1">
                  <a:lumMod val="75000"/>
                  <a:lumOff val="25000"/>
                </a:schemeClr>
              </a:solidFill>
            </a:rPr>
            <a:t>Develop, evaluate, and spread innovations</a:t>
          </a:r>
          <a:endParaRPr lang="en-US" sz="20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C70BA78-0F56-4D92-8BAE-D4DD1CE59C3C}" type="parTrans" cxnId="{A5692ACD-D283-4095-9E09-189AF97CAA43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A6DD9E4-DC7F-4830-A396-C6454BC8FDDA}" type="sibTrans" cxnId="{A5692ACD-D283-4095-9E09-189AF97CAA43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8435C9B-E491-4FC9-A804-1614EC32E214}">
      <dgm:prSet phldrT="[Text]" custT="1"/>
      <dgm:spPr/>
      <dgm:t>
        <a:bodyPr/>
        <a:lstStyle/>
        <a:p>
          <a:r>
            <a:rPr lang="en-US" sz="1400" b="0" dirty="0" smtClean="0">
              <a:solidFill>
                <a:schemeClr val="tx1">
                  <a:lumMod val="75000"/>
                  <a:lumOff val="25000"/>
                </a:schemeClr>
              </a:solidFill>
            </a:rPr>
            <a:t>Talk, Read, Sing pilot</a:t>
          </a:r>
          <a:endParaRPr lang="en-US" sz="1400" b="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10E5999-9FEB-4299-BBF2-D9C7F1DB85A1}" type="parTrans" cxnId="{E0890CB7-6D55-4D87-8052-815BC8FE4AF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2BE2CAD-8405-4AC1-BE09-D634C97B7C9A}" type="sibTrans" cxnId="{E0890CB7-6D55-4D87-8052-815BC8FE4AF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F4B5639-73E3-4C8A-98F3-EDDE7DAA4E44}">
      <dgm:prSet phldrT="[Text]" custT="1"/>
      <dgm:spPr/>
      <dgm:t>
        <a:bodyPr/>
        <a:lstStyle/>
        <a:p>
          <a:r>
            <a:rPr lang="en-US" sz="1400" b="0" smtClean="0">
              <a:solidFill>
                <a:schemeClr val="tx1">
                  <a:lumMod val="75000"/>
                  <a:lumOff val="25000"/>
                </a:schemeClr>
              </a:solidFill>
            </a:rPr>
            <a:t>Well child visit design (linked with social needs, screening tools, etc.)</a:t>
          </a:r>
          <a:endParaRPr lang="en-US" sz="1400" b="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F5EEFE0-130D-405A-BCFC-B28068807BA2}" type="parTrans" cxnId="{40E047B9-A4D6-4670-B694-42B3F34AAD0D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A2D057B-EFD6-4F28-8428-538493227997}" type="sibTrans" cxnId="{40E047B9-A4D6-4670-B694-42B3F34AAD0D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B89E56B-44BC-46B8-9A9C-B925F6FBAE36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tx1">
                  <a:lumMod val="75000"/>
                  <a:lumOff val="25000"/>
                </a:schemeClr>
              </a:solidFill>
            </a:rPr>
            <a:t>Gestational Diabetes – advisory group (follow-up care)</a:t>
          </a:r>
          <a:endParaRPr lang="en-US" sz="14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886BA2C-986C-4565-B2CA-7FA5806DD90C}" type="parTrans" cxnId="{8B0C6A03-C901-4A1D-8860-F8418B0EF5EC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7427F0F5-2DC1-4E4F-95AB-B5EFDA8DB8F3}" type="sibTrans" cxnId="{8B0C6A03-C901-4A1D-8860-F8418B0EF5EC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AED5A2F-EBAD-4263-B40E-3D54ECAB7FA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rPr>
            <a:t>Established focus area – drive the effort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B67BD4B-34A7-4CAC-A378-C822A369C458}" type="parTrans" cxnId="{263F6570-75F8-4A95-87D8-48CDDD42D429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0E98B92-152F-4341-BFA3-2F8360A9A1DD}" type="sibTrans" cxnId="{263F6570-75F8-4A95-87D8-48CDDD42D429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6B95661-BE91-430B-963B-BF3E1E373549}" type="pres">
      <dgm:prSet presAssocID="{D40F1724-5317-47ED-95B3-ADFBFF1DE63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EB766E-9373-491D-A455-D3606CF5DB32}" type="pres">
      <dgm:prSet presAssocID="{770E2D52-D4C1-430D-A08F-896A1AEAB604}" presName="parentLin" presStyleCnt="0"/>
      <dgm:spPr/>
      <dgm:t>
        <a:bodyPr/>
        <a:lstStyle/>
        <a:p>
          <a:endParaRPr lang="en-US"/>
        </a:p>
      </dgm:t>
    </dgm:pt>
    <dgm:pt modelId="{0DE3B9BE-8823-49D5-806C-5DA2EDD61E31}" type="pres">
      <dgm:prSet presAssocID="{770E2D52-D4C1-430D-A08F-896A1AEAB60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03858F4-CBE8-41B2-B384-F10366FB0E8D}" type="pres">
      <dgm:prSet presAssocID="{770E2D52-D4C1-430D-A08F-896A1AEAB60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734888-6439-4200-ACC2-E16341007DA5}" type="pres">
      <dgm:prSet presAssocID="{770E2D52-D4C1-430D-A08F-896A1AEAB604}" presName="negativeSpace" presStyleCnt="0"/>
      <dgm:spPr/>
      <dgm:t>
        <a:bodyPr/>
        <a:lstStyle/>
        <a:p>
          <a:endParaRPr lang="en-US"/>
        </a:p>
      </dgm:t>
    </dgm:pt>
    <dgm:pt modelId="{F29EF433-D167-4D62-9743-F2DF2736A41C}" type="pres">
      <dgm:prSet presAssocID="{770E2D52-D4C1-430D-A08F-896A1AEAB604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2796A-92F8-4843-AC27-CB3F6F2204FE}" type="pres">
      <dgm:prSet presAssocID="{56BB485A-6910-498F-B886-38E45C098DCA}" presName="spaceBetweenRectangles" presStyleCnt="0"/>
      <dgm:spPr/>
      <dgm:t>
        <a:bodyPr/>
        <a:lstStyle/>
        <a:p>
          <a:endParaRPr lang="en-US"/>
        </a:p>
      </dgm:t>
    </dgm:pt>
    <dgm:pt modelId="{313B5A46-E951-4432-89F8-B5182AC867A0}" type="pres">
      <dgm:prSet presAssocID="{CAED5A2F-EBAD-4263-B40E-3D54ECAB7FA4}" presName="parentLin" presStyleCnt="0"/>
      <dgm:spPr/>
      <dgm:t>
        <a:bodyPr/>
        <a:lstStyle/>
        <a:p>
          <a:endParaRPr lang="en-US"/>
        </a:p>
      </dgm:t>
    </dgm:pt>
    <dgm:pt modelId="{324A1929-A787-4387-95D6-7426E5B65C00}" type="pres">
      <dgm:prSet presAssocID="{CAED5A2F-EBAD-4263-B40E-3D54ECAB7FA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1F6222C-EF1B-43DE-8AE1-6F1081B7E863}" type="pres">
      <dgm:prSet presAssocID="{CAED5A2F-EBAD-4263-B40E-3D54ECAB7FA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5F6E8-132A-4B31-88F5-876C85068285}" type="pres">
      <dgm:prSet presAssocID="{CAED5A2F-EBAD-4263-B40E-3D54ECAB7FA4}" presName="negativeSpace" presStyleCnt="0"/>
      <dgm:spPr/>
      <dgm:t>
        <a:bodyPr/>
        <a:lstStyle/>
        <a:p>
          <a:endParaRPr lang="en-US"/>
        </a:p>
      </dgm:t>
    </dgm:pt>
    <dgm:pt modelId="{6472EC80-9B6A-4D66-9481-46B0DD77D3E7}" type="pres">
      <dgm:prSet presAssocID="{CAED5A2F-EBAD-4263-B40E-3D54ECAB7FA4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12B46-A1CD-4DD6-94F0-BAF82D40E700}" type="pres">
      <dgm:prSet presAssocID="{C0E98B92-152F-4341-BFA3-2F8360A9A1DD}" presName="spaceBetweenRectangles" presStyleCnt="0"/>
      <dgm:spPr/>
      <dgm:t>
        <a:bodyPr/>
        <a:lstStyle/>
        <a:p>
          <a:endParaRPr lang="en-US"/>
        </a:p>
      </dgm:t>
    </dgm:pt>
    <dgm:pt modelId="{ADA6B856-95AC-4BEB-ABB0-45D1C8ED5C0C}" type="pres">
      <dgm:prSet presAssocID="{AF43544F-EA62-4823-B061-25E1654C7C17}" presName="parentLin" presStyleCnt="0"/>
      <dgm:spPr/>
      <dgm:t>
        <a:bodyPr/>
        <a:lstStyle/>
        <a:p>
          <a:endParaRPr lang="en-US"/>
        </a:p>
      </dgm:t>
    </dgm:pt>
    <dgm:pt modelId="{DD6CD6A3-D4F9-4048-9F47-A4AE296996A9}" type="pres">
      <dgm:prSet presAssocID="{AF43544F-EA62-4823-B061-25E1654C7C17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8BF90A31-3AEA-485F-8586-0FB908951B37}" type="pres">
      <dgm:prSet presAssocID="{AF43544F-EA62-4823-B061-25E1654C7C1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C5F757-14EF-4113-9A8E-98C185BFCA9F}" type="pres">
      <dgm:prSet presAssocID="{AF43544F-EA62-4823-B061-25E1654C7C17}" presName="negativeSpace" presStyleCnt="0"/>
      <dgm:spPr/>
      <dgm:t>
        <a:bodyPr/>
        <a:lstStyle/>
        <a:p>
          <a:endParaRPr lang="en-US"/>
        </a:p>
      </dgm:t>
    </dgm:pt>
    <dgm:pt modelId="{94257D28-C6DA-4753-A6DE-33B72560E09D}" type="pres">
      <dgm:prSet presAssocID="{AF43544F-EA62-4823-B061-25E1654C7C17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44DD3-D2D3-4D5A-9990-8474466D561F}" type="pres">
      <dgm:prSet presAssocID="{8A6DD9E4-DC7F-4830-A396-C6454BC8FDDA}" presName="spaceBetweenRectangles" presStyleCnt="0"/>
      <dgm:spPr/>
      <dgm:t>
        <a:bodyPr/>
        <a:lstStyle/>
        <a:p>
          <a:endParaRPr lang="en-US"/>
        </a:p>
      </dgm:t>
    </dgm:pt>
    <dgm:pt modelId="{CC71650B-8A47-44F2-9434-13903E709158}" type="pres">
      <dgm:prSet presAssocID="{E3C5D3CF-FFBE-46C4-8952-031B9993821F}" presName="parentLin" presStyleCnt="0"/>
      <dgm:spPr/>
      <dgm:t>
        <a:bodyPr/>
        <a:lstStyle/>
        <a:p>
          <a:endParaRPr lang="en-US"/>
        </a:p>
      </dgm:t>
    </dgm:pt>
    <dgm:pt modelId="{24AF7EB6-1B7C-4919-9B00-CE77D66AA901}" type="pres">
      <dgm:prSet presAssocID="{E3C5D3CF-FFBE-46C4-8952-031B9993821F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229BEE11-9AA7-47D1-90C7-A0BAD944DE6C}" type="pres">
      <dgm:prSet presAssocID="{E3C5D3CF-FFBE-46C4-8952-031B9993821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4E4DC8-185A-433C-980B-87054B0EB869}" type="pres">
      <dgm:prSet presAssocID="{E3C5D3CF-FFBE-46C4-8952-031B9993821F}" presName="negativeSpace" presStyleCnt="0"/>
      <dgm:spPr/>
      <dgm:t>
        <a:bodyPr/>
        <a:lstStyle/>
        <a:p>
          <a:endParaRPr lang="en-US"/>
        </a:p>
      </dgm:t>
    </dgm:pt>
    <dgm:pt modelId="{FF547ACE-C481-450E-82D9-C0A7047672FD}" type="pres">
      <dgm:prSet presAssocID="{E3C5D3CF-FFBE-46C4-8952-031B9993821F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48DA22-D7E1-4543-811B-D73FACC467A0}" srcId="{D40F1724-5317-47ED-95B3-ADFBFF1DE637}" destId="{770E2D52-D4C1-430D-A08F-896A1AEAB604}" srcOrd="0" destOrd="0" parTransId="{A8E3EA61-82C6-4D85-AF0A-03097880D069}" sibTransId="{56BB485A-6910-498F-B886-38E45C098DCA}"/>
    <dgm:cxn modelId="{FE18A761-7538-4AFF-AB63-415AD5894231}" type="presOf" srcId="{4B8A91BD-AB17-4E16-B27A-FA359D87429D}" destId="{6472EC80-9B6A-4D66-9481-46B0DD77D3E7}" srcOrd="0" destOrd="0" presId="urn:microsoft.com/office/officeart/2005/8/layout/list1"/>
    <dgm:cxn modelId="{C7F99B08-FC24-47F8-8E71-9674C2D1A84E}" srcId="{E3C5D3CF-FFBE-46C4-8952-031B9993821F}" destId="{DBCDCD06-1180-4DD6-A7FE-A78F559451F1}" srcOrd="0" destOrd="0" parTransId="{4B2A3000-5E5E-4D98-8E4C-4841B55F4AF0}" sibTransId="{93BBF812-7C79-47BF-8719-8F9C38B9DB65}"/>
    <dgm:cxn modelId="{EF0A7AB4-95D6-4D1A-A674-0529C553E564}" srcId="{CAED5A2F-EBAD-4263-B40E-3D54ECAB7FA4}" destId="{4B8A91BD-AB17-4E16-B27A-FA359D87429D}" srcOrd="0" destOrd="0" parTransId="{9F267E04-227A-4CD3-A16A-D25BD2EF2312}" sibTransId="{8506B672-D5D3-4C1C-A9E2-3F5AC3EA78F4}"/>
    <dgm:cxn modelId="{D2D4B9BD-F998-4DF8-AFF8-EA8DFDFD0A10}" type="presOf" srcId="{FB89E56B-44BC-46B8-9A9C-B925F6FBAE36}" destId="{F29EF433-D167-4D62-9743-F2DF2736A41C}" srcOrd="0" destOrd="0" presId="urn:microsoft.com/office/officeart/2005/8/layout/list1"/>
    <dgm:cxn modelId="{4A93CF55-F8A8-49C2-A89D-F0E8FA3B5DC6}" type="presOf" srcId="{E3C5D3CF-FFBE-46C4-8952-031B9993821F}" destId="{229BEE11-9AA7-47D1-90C7-A0BAD944DE6C}" srcOrd="1" destOrd="0" presId="urn:microsoft.com/office/officeart/2005/8/layout/list1"/>
    <dgm:cxn modelId="{2E91A220-5301-41E3-9950-F75DFD733E08}" type="presOf" srcId="{C7E0E57F-10A1-42A5-98CC-3FCB9E363887}" destId="{6472EC80-9B6A-4D66-9481-46B0DD77D3E7}" srcOrd="0" destOrd="1" presId="urn:microsoft.com/office/officeart/2005/8/layout/list1"/>
    <dgm:cxn modelId="{871FDB03-517C-4902-87C3-98C05A4ECF16}" type="presOf" srcId="{DF4B5639-73E3-4C8A-98F3-EDDE7DAA4E44}" destId="{94257D28-C6DA-4753-A6DE-33B72560E09D}" srcOrd="0" destOrd="1" presId="urn:microsoft.com/office/officeart/2005/8/layout/list1"/>
    <dgm:cxn modelId="{FC3F9CE9-2826-4A7E-8999-39C8ED57C4E8}" srcId="{CAED5A2F-EBAD-4263-B40E-3D54ECAB7FA4}" destId="{C7E0E57F-10A1-42A5-98CC-3FCB9E363887}" srcOrd="1" destOrd="0" parTransId="{30897810-8478-49CE-ACCB-26F2EB356395}" sibTransId="{852ADCC2-B44E-4AC2-8CF0-C01A987B4C58}"/>
    <dgm:cxn modelId="{8B0C6A03-C901-4A1D-8860-F8418B0EF5EC}" srcId="{770E2D52-D4C1-430D-A08F-896A1AEAB604}" destId="{FB89E56B-44BC-46B8-9A9C-B925F6FBAE36}" srcOrd="0" destOrd="0" parTransId="{E886BA2C-986C-4565-B2CA-7FA5806DD90C}" sibTransId="{7427F0F5-2DC1-4E4F-95AB-B5EFDA8DB8F3}"/>
    <dgm:cxn modelId="{AC5AA783-193C-4E2E-9D17-45FE7A296304}" type="presOf" srcId="{DBCDCD06-1180-4DD6-A7FE-A78F559451F1}" destId="{FF547ACE-C481-450E-82D9-C0A7047672FD}" srcOrd="0" destOrd="0" presId="urn:microsoft.com/office/officeart/2005/8/layout/list1"/>
    <dgm:cxn modelId="{6011B21A-16A8-43EB-BC14-51B8B43190C9}" type="presOf" srcId="{CAED5A2F-EBAD-4263-B40E-3D54ECAB7FA4}" destId="{324A1929-A787-4387-95D6-7426E5B65C00}" srcOrd="0" destOrd="0" presId="urn:microsoft.com/office/officeart/2005/8/layout/list1"/>
    <dgm:cxn modelId="{1136BE06-9955-4F0F-8E4E-F37A979EE124}" type="presOf" srcId="{770E2D52-D4C1-430D-A08F-896A1AEAB604}" destId="{0DE3B9BE-8823-49D5-806C-5DA2EDD61E31}" srcOrd="0" destOrd="0" presId="urn:microsoft.com/office/officeart/2005/8/layout/list1"/>
    <dgm:cxn modelId="{DD221F2A-BF57-483E-911A-55400E5488E5}" srcId="{D40F1724-5317-47ED-95B3-ADFBFF1DE637}" destId="{E3C5D3CF-FFBE-46C4-8952-031B9993821F}" srcOrd="3" destOrd="0" parTransId="{64238B1D-5620-430A-8A55-7B166003AC05}" sibTransId="{FFA6CB33-D83F-4673-BE5B-6297908ECCDD}"/>
    <dgm:cxn modelId="{40E047B9-A4D6-4670-B694-42B3F34AAD0D}" srcId="{AF43544F-EA62-4823-B061-25E1654C7C17}" destId="{DF4B5639-73E3-4C8A-98F3-EDDE7DAA4E44}" srcOrd="1" destOrd="0" parTransId="{AF5EEFE0-130D-405A-BCFC-B28068807BA2}" sibTransId="{4A2D057B-EFD6-4F28-8428-538493227997}"/>
    <dgm:cxn modelId="{1B862A59-1AC1-4B32-A244-6C41FFB64F98}" type="presOf" srcId="{48C5D00E-DE14-49F2-B15B-EFEB689AB43E}" destId="{FF547ACE-C481-450E-82D9-C0A7047672FD}" srcOrd="0" destOrd="1" presId="urn:microsoft.com/office/officeart/2005/8/layout/list1"/>
    <dgm:cxn modelId="{67135855-A4F8-46BF-9C23-8ECCFF1C0999}" type="presOf" srcId="{770E2D52-D4C1-430D-A08F-896A1AEAB604}" destId="{D03858F4-CBE8-41B2-B384-F10366FB0E8D}" srcOrd="1" destOrd="0" presId="urn:microsoft.com/office/officeart/2005/8/layout/list1"/>
    <dgm:cxn modelId="{263F6570-75F8-4A95-87D8-48CDDD42D429}" srcId="{D40F1724-5317-47ED-95B3-ADFBFF1DE637}" destId="{CAED5A2F-EBAD-4263-B40E-3D54ECAB7FA4}" srcOrd="1" destOrd="0" parTransId="{EB67BD4B-34A7-4CAC-A378-C822A369C458}" sibTransId="{C0E98B92-152F-4341-BFA3-2F8360A9A1DD}"/>
    <dgm:cxn modelId="{2198F9EA-CBAE-4A07-AF7F-67CA9C53D6A7}" type="presOf" srcId="{AF43544F-EA62-4823-B061-25E1654C7C17}" destId="{DD6CD6A3-D4F9-4048-9F47-A4AE296996A9}" srcOrd="0" destOrd="0" presId="urn:microsoft.com/office/officeart/2005/8/layout/list1"/>
    <dgm:cxn modelId="{C30ECD6A-1C4D-436D-A413-797E7F640ACB}" type="presOf" srcId="{AF43544F-EA62-4823-B061-25E1654C7C17}" destId="{8BF90A31-3AEA-485F-8586-0FB908951B37}" srcOrd="1" destOrd="0" presId="urn:microsoft.com/office/officeart/2005/8/layout/list1"/>
    <dgm:cxn modelId="{A5692ACD-D283-4095-9E09-189AF97CAA43}" srcId="{D40F1724-5317-47ED-95B3-ADFBFF1DE637}" destId="{AF43544F-EA62-4823-B061-25E1654C7C17}" srcOrd="2" destOrd="0" parTransId="{AC70BA78-0F56-4D92-8BAE-D4DD1CE59C3C}" sibTransId="{8A6DD9E4-DC7F-4830-A396-C6454BC8FDDA}"/>
    <dgm:cxn modelId="{E0890CB7-6D55-4D87-8052-815BC8FE4AF6}" srcId="{AF43544F-EA62-4823-B061-25E1654C7C17}" destId="{C8435C9B-E491-4FC9-A804-1614EC32E214}" srcOrd="0" destOrd="0" parTransId="{910E5999-9FEB-4299-BBF2-D9C7F1DB85A1}" sibTransId="{62BE2CAD-8405-4AC1-BE09-D634C97B7C9A}"/>
    <dgm:cxn modelId="{0AC092D1-CFD2-4738-9668-4C533682A9B6}" type="presOf" srcId="{D40F1724-5317-47ED-95B3-ADFBFF1DE637}" destId="{86B95661-BE91-430B-963B-BF3E1E373549}" srcOrd="0" destOrd="0" presId="urn:microsoft.com/office/officeart/2005/8/layout/list1"/>
    <dgm:cxn modelId="{6EE48224-5CA5-4F2D-B5C6-A0DD7D202CE0}" type="presOf" srcId="{C8435C9B-E491-4FC9-A804-1614EC32E214}" destId="{94257D28-C6DA-4753-A6DE-33B72560E09D}" srcOrd="0" destOrd="0" presId="urn:microsoft.com/office/officeart/2005/8/layout/list1"/>
    <dgm:cxn modelId="{32DF464C-F949-431E-BCA8-1263EF409CB6}" type="presOf" srcId="{E3C5D3CF-FFBE-46C4-8952-031B9993821F}" destId="{24AF7EB6-1B7C-4919-9B00-CE77D66AA901}" srcOrd="0" destOrd="0" presId="urn:microsoft.com/office/officeart/2005/8/layout/list1"/>
    <dgm:cxn modelId="{76692194-8797-41A3-99C8-28DD8806C7A7}" srcId="{E3C5D3CF-FFBE-46C4-8952-031B9993821F}" destId="{48C5D00E-DE14-49F2-B15B-EFEB689AB43E}" srcOrd="1" destOrd="0" parTransId="{7296CB2E-5603-43E9-9B48-1392D68228C8}" sibTransId="{91486284-996F-413D-8382-3B76B63F8EB3}"/>
    <dgm:cxn modelId="{0392DA5F-BD5D-4282-A464-F0C985F50204}" type="presOf" srcId="{CAED5A2F-EBAD-4263-B40E-3D54ECAB7FA4}" destId="{81F6222C-EF1B-43DE-8AE1-6F1081B7E863}" srcOrd="1" destOrd="0" presId="urn:microsoft.com/office/officeart/2005/8/layout/list1"/>
    <dgm:cxn modelId="{CB2F7937-43A2-4396-B725-5356AB092D11}" type="presParOf" srcId="{86B95661-BE91-430B-963B-BF3E1E373549}" destId="{8AEB766E-9373-491D-A455-D3606CF5DB32}" srcOrd="0" destOrd="0" presId="urn:microsoft.com/office/officeart/2005/8/layout/list1"/>
    <dgm:cxn modelId="{43CBFA23-215F-47DF-957B-8B40D739F9CE}" type="presParOf" srcId="{8AEB766E-9373-491D-A455-D3606CF5DB32}" destId="{0DE3B9BE-8823-49D5-806C-5DA2EDD61E31}" srcOrd="0" destOrd="0" presId="urn:microsoft.com/office/officeart/2005/8/layout/list1"/>
    <dgm:cxn modelId="{313E11A8-CDCA-4593-B7E0-16C986A799C9}" type="presParOf" srcId="{8AEB766E-9373-491D-A455-D3606CF5DB32}" destId="{D03858F4-CBE8-41B2-B384-F10366FB0E8D}" srcOrd="1" destOrd="0" presId="urn:microsoft.com/office/officeart/2005/8/layout/list1"/>
    <dgm:cxn modelId="{C0ABFB2A-613A-4439-97C5-6B39EA1824AC}" type="presParOf" srcId="{86B95661-BE91-430B-963B-BF3E1E373549}" destId="{2C734888-6439-4200-ACC2-E16341007DA5}" srcOrd="1" destOrd="0" presId="urn:microsoft.com/office/officeart/2005/8/layout/list1"/>
    <dgm:cxn modelId="{2145899E-C2F1-42FB-B26E-AC24273503EF}" type="presParOf" srcId="{86B95661-BE91-430B-963B-BF3E1E373549}" destId="{F29EF433-D167-4D62-9743-F2DF2736A41C}" srcOrd="2" destOrd="0" presId="urn:microsoft.com/office/officeart/2005/8/layout/list1"/>
    <dgm:cxn modelId="{66B9365F-B6FE-4F3D-B6F4-BD5234A511B7}" type="presParOf" srcId="{86B95661-BE91-430B-963B-BF3E1E373549}" destId="{6362796A-92F8-4843-AC27-CB3F6F2204FE}" srcOrd="3" destOrd="0" presId="urn:microsoft.com/office/officeart/2005/8/layout/list1"/>
    <dgm:cxn modelId="{D0AF6184-547F-4DC4-B633-DF682C12F3B9}" type="presParOf" srcId="{86B95661-BE91-430B-963B-BF3E1E373549}" destId="{313B5A46-E951-4432-89F8-B5182AC867A0}" srcOrd="4" destOrd="0" presId="urn:microsoft.com/office/officeart/2005/8/layout/list1"/>
    <dgm:cxn modelId="{C77D2CB0-23AA-4B56-AD11-E52E0EFBE583}" type="presParOf" srcId="{313B5A46-E951-4432-89F8-B5182AC867A0}" destId="{324A1929-A787-4387-95D6-7426E5B65C00}" srcOrd="0" destOrd="0" presId="urn:microsoft.com/office/officeart/2005/8/layout/list1"/>
    <dgm:cxn modelId="{2E01EC9C-2FA9-43C1-AC6D-9B2EC95728DA}" type="presParOf" srcId="{313B5A46-E951-4432-89F8-B5182AC867A0}" destId="{81F6222C-EF1B-43DE-8AE1-6F1081B7E863}" srcOrd="1" destOrd="0" presId="urn:microsoft.com/office/officeart/2005/8/layout/list1"/>
    <dgm:cxn modelId="{4F1E94C9-48AB-46F3-A7BD-26906BC12444}" type="presParOf" srcId="{86B95661-BE91-430B-963B-BF3E1E373549}" destId="{BDD5F6E8-132A-4B31-88F5-876C85068285}" srcOrd="5" destOrd="0" presId="urn:microsoft.com/office/officeart/2005/8/layout/list1"/>
    <dgm:cxn modelId="{614F4D15-E3DE-4418-B144-0D0434E8D68C}" type="presParOf" srcId="{86B95661-BE91-430B-963B-BF3E1E373549}" destId="{6472EC80-9B6A-4D66-9481-46B0DD77D3E7}" srcOrd="6" destOrd="0" presId="urn:microsoft.com/office/officeart/2005/8/layout/list1"/>
    <dgm:cxn modelId="{0D90288B-F45F-45EB-956E-1638B3C92F4C}" type="presParOf" srcId="{86B95661-BE91-430B-963B-BF3E1E373549}" destId="{17412B46-A1CD-4DD6-94F0-BAF82D40E700}" srcOrd="7" destOrd="0" presId="urn:microsoft.com/office/officeart/2005/8/layout/list1"/>
    <dgm:cxn modelId="{FD96BFEC-61C4-46CE-A496-93F1F4B14DC4}" type="presParOf" srcId="{86B95661-BE91-430B-963B-BF3E1E373549}" destId="{ADA6B856-95AC-4BEB-ABB0-45D1C8ED5C0C}" srcOrd="8" destOrd="0" presId="urn:microsoft.com/office/officeart/2005/8/layout/list1"/>
    <dgm:cxn modelId="{5CD0E8DE-7EFF-41E3-8EEE-1AE77E50DCEC}" type="presParOf" srcId="{ADA6B856-95AC-4BEB-ABB0-45D1C8ED5C0C}" destId="{DD6CD6A3-D4F9-4048-9F47-A4AE296996A9}" srcOrd="0" destOrd="0" presId="urn:microsoft.com/office/officeart/2005/8/layout/list1"/>
    <dgm:cxn modelId="{A0986E7D-5452-4D4B-BA76-0137798BCEC7}" type="presParOf" srcId="{ADA6B856-95AC-4BEB-ABB0-45D1C8ED5C0C}" destId="{8BF90A31-3AEA-485F-8586-0FB908951B37}" srcOrd="1" destOrd="0" presId="urn:microsoft.com/office/officeart/2005/8/layout/list1"/>
    <dgm:cxn modelId="{BFE77B99-7A94-4955-83E4-AD7305298D2B}" type="presParOf" srcId="{86B95661-BE91-430B-963B-BF3E1E373549}" destId="{F8C5F757-14EF-4113-9A8E-98C185BFCA9F}" srcOrd="9" destOrd="0" presId="urn:microsoft.com/office/officeart/2005/8/layout/list1"/>
    <dgm:cxn modelId="{688CDDA8-9F1A-4C4E-A88F-CF0DE2608F81}" type="presParOf" srcId="{86B95661-BE91-430B-963B-BF3E1E373549}" destId="{94257D28-C6DA-4753-A6DE-33B72560E09D}" srcOrd="10" destOrd="0" presId="urn:microsoft.com/office/officeart/2005/8/layout/list1"/>
    <dgm:cxn modelId="{B585D45A-F552-4C3F-A755-87CE02E3641F}" type="presParOf" srcId="{86B95661-BE91-430B-963B-BF3E1E373549}" destId="{DC044DD3-D2D3-4D5A-9990-8474466D561F}" srcOrd="11" destOrd="0" presId="urn:microsoft.com/office/officeart/2005/8/layout/list1"/>
    <dgm:cxn modelId="{E61C9E0D-593F-41D9-A1A9-4056517ED61B}" type="presParOf" srcId="{86B95661-BE91-430B-963B-BF3E1E373549}" destId="{CC71650B-8A47-44F2-9434-13903E709158}" srcOrd="12" destOrd="0" presId="urn:microsoft.com/office/officeart/2005/8/layout/list1"/>
    <dgm:cxn modelId="{E2F6DEEC-913C-4F3E-8856-98976436EBD6}" type="presParOf" srcId="{CC71650B-8A47-44F2-9434-13903E709158}" destId="{24AF7EB6-1B7C-4919-9B00-CE77D66AA901}" srcOrd="0" destOrd="0" presId="urn:microsoft.com/office/officeart/2005/8/layout/list1"/>
    <dgm:cxn modelId="{EB7B423F-4B44-47E3-A646-399C8EB3190D}" type="presParOf" srcId="{CC71650B-8A47-44F2-9434-13903E709158}" destId="{229BEE11-9AA7-47D1-90C7-A0BAD944DE6C}" srcOrd="1" destOrd="0" presId="urn:microsoft.com/office/officeart/2005/8/layout/list1"/>
    <dgm:cxn modelId="{AA4428EF-B323-4751-B82D-20CA05E244D4}" type="presParOf" srcId="{86B95661-BE91-430B-963B-BF3E1E373549}" destId="{DC4E4DC8-185A-433C-980B-87054B0EB869}" srcOrd="13" destOrd="0" presId="urn:microsoft.com/office/officeart/2005/8/layout/list1"/>
    <dgm:cxn modelId="{BDC41207-562F-4FCC-93DE-7D9958BC9EB0}" type="presParOf" srcId="{86B95661-BE91-430B-963B-BF3E1E373549}" destId="{FF547ACE-C481-450E-82D9-C0A7047672F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6AFB7-9FB9-497C-97C9-BCECCFAE0D6B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25750-C141-4923-B67D-CC6E6403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9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25750-C141-4923-B67D-CC6E6403B7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49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25750-C141-4923-B67D-CC6E6403B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41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AE49FD-969A-4357-885A-26AC5B843C0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67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Prenatal and Postpartum Care · Timeliness of Prenatal Care 93.28% 93.10% 95.57% 91.73% 88.00% 96.46% 96.59% 97.48% 94.65% 97.50% · Postpartum Care 73.95% 79.31% 67.72% 77.13% 86.00% 93.20% 93.43% 90.57% 91.48% 93.33%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AE49FD-969A-4357-885A-26AC5B843C0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04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lnSpc>
                <a:spcPct val="95000"/>
              </a:lnSpc>
              <a:spcBef>
                <a:spcPct val="35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5513">
              <a:lnSpc>
                <a:spcPct val="95000"/>
              </a:lnSpc>
              <a:spcBef>
                <a:spcPct val="35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5513">
              <a:lnSpc>
                <a:spcPct val="95000"/>
              </a:lnSpc>
              <a:spcBef>
                <a:spcPct val="35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5513">
              <a:lnSpc>
                <a:spcPct val="95000"/>
              </a:lnSpc>
              <a:spcBef>
                <a:spcPct val="35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5513">
              <a:lnSpc>
                <a:spcPct val="95000"/>
              </a:lnSpc>
              <a:spcBef>
                <a:spcPct val="35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5513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5513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5513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5513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10C2E7F8-2091-42C4-A3A8-BDE98DAD0579}" type="slidenum">
              <a:rPr lang="en-US" altLang="en-US" sz="1000" smtClean="0">
                <a:solidFill>
                  <a:srgbClr val="000000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</a:pPr>
              <a:t>8</a:t>
            </a:fld>
            <a:endParaRPr lang="en-US" altLang="en-US" sz="1000" smtClean="0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451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lnSpc>
                <a:spcPct val="95000"/>
              </a:lnSpc>
              <a:spcBef>
                <a:spcPct val="35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5513">
              <a:lnSpc>
                <a:spcPct val="95000"/>
              </a:lnSpc>
              <a:spcBef>
                <a:spcPct val="35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5513">
              <a:lnSpc>
                <a:spcPct val="95000"/>
              </a:lnSpc>
              <a:spcBef>
                <a:spcPct val="35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5513">
              <a:lnSpc>
                <a:spcPct val="95000"/>
              </a:lnSpc>
              <a:spcBef>
                <a:spcPct val="35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5513">
              <a:lnSpc>
                <a:spcPct val="95000"/>
              </a:lnSpc>
              <a:spcBef>
                <a:spcPct val="35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5513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5513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5513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5513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8F8E3483-F7F2-410E-90DE-817787518A7E}" type="slidenum">
              <a:rPr lang="en-US" altLang="en-US" sz="1000" smtClean="0">
                <a:solidFill>
                  <a:srgbClr val="000000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</a:pPr>
              <a:t>9</a:t>
            </a:fld>
            <a:endParaRPr lang="en-US" altLang="en-US" sz="1000" smtClean="0">
              <a:solidFill>
                <a:srgbClr val="000000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369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87463" y="1165225"/>
            <a:ext cx="4194175" cy="3146425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900" dirty="0" smtClean="0">
                <a:latin typeface="Arial" panose="020B0604020202020204" pitchFamily="34" charset="0"/>
              </a:rPr>
              <a:t>Key </a:t>
            </a:r>
            <a:r>
              <a:rPr lang="en-US" sz="900" baseline="0" dirty="0" smtClean="0">
                <a:latin typeface="Arial" panose="020B0604020202020204" pitchFamily="34" charset="0"/>
              </a:rPr>
              <a:t>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aseline="0" dirty="0" smtClean="0">
                <a:latin typeface="Arial" panose="020B0604020202020204" pitchFamily="34" charset="0"/>
              </a:rPr>
              <a:t>The HB driver diagram was developed in conjunction with the HB clinical and operational leaders across </a:t>
            </a:r>
            <a:r>
              <a:rPr lang="en-US" sz="900" baseline="0" dirty="0" err="1" smtClean="0">
                <a:latin typeface="Arial" panose="020B0604020202020204" pitchFamily="34" charset="0"/>
              </a:rPr>
              <a:t>peds</a:t>
            </a:r>
            <a:r>
              <a:rPr lang="en-US" sz="900" baseline="0" dirty="0" smtClean="0">
                <a:latin typeface="Arial" panose="020B0604020202020204" pitchFamily="34" charset="0"/>
              </a:rPr>
              <a:t> and OB who comprise the inter-regional community of practice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aseline="0" dirty="0" smtClean="0">
                <a:latin typeface="Arial" panose="020B0604020202020204" pitchFamily="34" charset="0"/>
              </a:rPr>
              <a:t>The primary drivers and measurement strategy span the preconception timeframe through childhood and include: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baseline="0" dirty="0" smtClean="0">
                <a:latin typeface="Arial" panose="020B0604020202020204" pitchFamily="34" charset="0"/>
              </a:rPr>
              <a:t>Preconception health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baseline="0" dirty="0" smtClean="0">
                <a:latin typeface="Arial" panose="020B0604020202020204" pitchFamily="34" charset="0"/>
              </a:rPr>
              <a:t>Substance use and behavioral health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baseline="0" dirty="0" smtClean="0">
                <a:latin typeface="Arial" panose="020B0604020202020204" pitchFamily="34" charset="0"/>
              </a:rPr>
              <a:t>Pregnancy weight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baseline="0" dirty="0" smtClean="0">
                <a:latin typeface="Arial" panose="020B0604020202020204" pitchFamily="34" charset="0"/>
              </a:rPr>
              <a:t>Tobacco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baseline="0" dirty="0" smtClean="0">
                <a:latin typeface="Arial" panose="020B0604020202020204" pitchFamily="34" charset="0"/>
              </a:rPr>
              <a:t>High risk pregnancies such as GDM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baseline="0" dirty="0" smtClean="0">
                <a:latin typeface="Arial" panose="020B0604020202020204" pitchFamily="34" charset="0"/>
              </a:rPr>
              <a:t>Breastfeeding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baseline="0" dirty="0" smtClean="0">
                <a:latin typeface="Arial" panose="020B0604020202020204" pitchFamily="34" charset="0"/>
              </a:rPr>
              <a:t>Nutrition and physical activity in young children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baseline="0" dirty="0" smtClean="0">
                <a:latin typeface="Arial" panose="020B0604020202020204" pitchFamily="34" charset="0"/>
              </a:rPr>
              <a:t>Social determinants of health for growing families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baseline="0" dirty="0" smtClean="0">
                <a:latin typeface="Arial" panose="020B0604020202020204" pitchFamily="34" charset="0"/>
              </a:rPr>
              <a:t>Promoting healthy parenting and brain development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900" baseline="0" dirty="0" smtClean="0">
              <a:latin typeface="Arial" panose="020B060402020202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baseline="0" dirty="0" smtClean="0">
                <a:latin typeface="Arial" panose="020B0604020202020204" pitchFamily="34" charset="0"/>
              </a:rPr>
              <a:t>One unique thing to highlight about the drivers in the HB work is agreement about these drivers as </a:t>
            </a:r>
            <a:r>
              <a:rPr lang="en-US" sz="900" i="1" baseline="0" dirty="0" smtClean="0">
                <a:latin typeface="Arial" panose="020B0604020202020204" pitchFamily="34" charset="0"/>
              </a:rPr>
              <a:t>shared preventive health priorities across OB and pediatrics – clinical focus with strong ties to how KP moves in communities and as an employer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i="0" baseline="0" dirty="0" smtClean="0">
                <a:latin typeface="Arial" panose="020B0604020202020204" pitchFamily="34" charset="0"/>
              </a:rPr>
              <a:t>At the direction of the </a:t>
            </a:r>
            <a:r>
              <a:rPr lang="en-US" sz="900" i="0" baseline="0" dirty="0" err="1" smtClean="0">
                <a:latin typeface="Arial" panose="020B0604020202020204" pitchFamily="34" charset="0"/>
              </a:rPr>
              <a:t>CoP</a:t>
            </a:r>
            <a:r>
              <a:rPr lang="en-US" sz="900" i="0" baseline="0" dirty="0" smtClean="0">
                <a:latin typeface="Arial" panose="020B0604020202020204" pitchFamily="34" charset="0"/>
              </a:rPr>
              <a:t> and the MPE leaders, the HB team supports focused improvement work in collaborative subgroups to address specific topics. (Examples: breastfeeding, weight management, GDM).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i="0" baseline="0" dirty="0" smtClean="0">
                <a:latin typeface="Arial" panose="020B0604020202020204" pitchFamily="34" charset="0"/>
              </a:rPr>
              <a:t>The team also supports assessment in newer areas of IR focus (i.e. perinatal depression) and coordination of evaluation and sharing from local demonstration work such as the “Talking is Teaching -“Talk, Read, Sing” pilot.</a:t>
            </a:r>
            <a:endParaRPr lang="en-US" sz="900" i="1" baseline="0" dirty="0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0001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5877" indent="-290722" defTabSz="940001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2888" indent="-232578" defTabSz="940001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28043" indent="-232578" defTabSz="940001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3199" indent="-232578" defTabSz="940001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8354" indent="-232578" defTabSz="9400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3509" indent="-232578" defTabSz="9400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88665" indent="-232578" defTabSz="9400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53820" indent="-232578" defTabSz="94000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712BA0-8B84-4985-8069-72047BDA90FB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Key 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Underpinning</a:t>
            </a:r>
            <a:r>
              <a:rPr lang="en-US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of the HB strategy is using measurement to understand opportunities and track progress in solving problems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Each measure on the high level dashboard has a more granular report that goes along with it, used by HB subgroups and the overall </a:t>
            </a:r>
            <a:r>
              <a:rPr lang="en-US" sz="1000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CoP</a:t>
            </a:r>
            <a:r>
              <a:rPr lang="en-US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to better understand the problems and look for alignment opportunities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Some of these measures are a part of KPQM via the total health and maternity/perinatal dashboard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AE49FD-969A-4357-885A-26AC5B843C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926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67E86D-BC7F-4925-9A9F-3DDBD0BD68C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69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3C65C-B9ED-4BCE-BB12-BAFC45D50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1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3D3C7-C996-4EC6-A3B5-F94D9097C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2E401-F742-4624-B39E-225F73491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0C615-952C-42EB-866E-7784CD97BA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25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959850" y="272256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74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959850" y="272256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2193925"/>
            <a:ext cx="9153525" cy="4127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>
              <a:solidFill>
                <a:srgbClr val="000000"/>
              </a:solidFill>
            </a:endParaRPr>
          </a:p>
        </p:txBody>
      </p:sp>
      <p:pic>
        <p:nvPicPr>
          <p:cNvPr id="6" name="Picture 5" descr="CLN06d130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22179" b="13332"/>
          <a:stretch>
            <a:fillRect/>
          </a:stretch>
        </p:blipFill>
        <p:spPr bwMode="auto">
          <a:xfrm>
            <a:off x="0" y="2193925"/>
            <a:ext cx="9170988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7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2193925"/>
            <a:ext cx="9153525" cy="4127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959850" y="272256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>
              <a:solidFill>
                <a:srgbClr val="000000"/>
              </a:solidFill>
            </a:endParaRPr>
          </a:p>
        </p:txBody>
      </p:sp>
      <p:pic>
        <p:nvPicPr>
          <p:cNvPr id="6" name="Picture 5" descr="3pic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6938"/>
            <a:ext cx="9151938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3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annerar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9163"/>
            <a:ext cx="9144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car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3352800"/>
            <a:ext cx="9144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959850" y="272256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936174"/>
            <a:ext cx="7543800" cy="571951"/>
          </a:xfrm>
        </p:spPr>
        <p:txBody>
          <a:bodyPr/>
          <a:lstStyle/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41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B500B-1DF0-4A52-BF82-EE67D654D9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29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DF126-1F2E-4386-9A57-F6F00DBF5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92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36725"/>
            <a:ext cx="4038600" cy="1827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6725"/>
            <a:ext cx="4038600" cy="1827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99B79-3979-439D-895D-EA3BE3E46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6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8ABBF-A9A2-4AD2-89E8-1341FDC961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29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589BC-432E-4B30-97EE-CACB7C37F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7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F4011-2F10-44CC-B90A-EEF4AC322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543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DF972-303E-4E94-8212-198CD9C95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9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36725"/>
            <a:ext cx="4038600" cy="1827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6725"/>
            <a:ext cx="4038600" cy="1827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D9D86-EFD0-482F-B58B-BAD2243DB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6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CDC27-9019-4723-A803-A9AA4A6A34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4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1B15C-D7F0-4280-8259-78622DD6E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5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BBB14-9D77-4FC7-8385-CF0206F311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1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3C984-AA5C-438A-9202-6C55E6E61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9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9DD6D-E6ED-483A-AE6F-A293A512F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8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36725"/>
            <a:ext cx="4038600" cy="1827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6725"/>
            <a:ext cx="4038600" cy="1827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70F47-E4FB-4949-9110-66CB8EA2F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5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CMI Identity_RGB-FINAL.jp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6391275"/>
            <a:ext cx="22050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822325"/>
            <a:ext cx="8229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889125"/>
            <a:ext cx="822960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29862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338638" y="6426200"/>
            <a:ext cx="466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900">
                <a:solidFill>
                  <a:srgbClr val="414636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8985D0-6D82-410B-AB4A-9F4B7F17906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pic>
        <p:nvPicPr>
          <p:cNvPr id="3078" name="Picture 40" descr="KaiserLogo-Teal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850" y="6299200"/>
            <a:ext cx="1993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 descr="bannerart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19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333333"/>
          </a:solidFill>
          <a:latin typeface="Arial Narrow" charset="0"/>
          <a:ea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333333"/>
          </a:solidFill>
          <a:latin typeface="Arial Narrow" charset="0"/>
          <a:ea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333333"/>
          </a:solidFill>
          <a:latin typeface="Arial Narrow" charset="0"/>
          <a:ea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333333"/>
          </a:solidFill>
          <a:latin typeface="Arial Narrow" charset="0"/>
          <a:ea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275F50"/>
          </a:solidFill>
          <a:latin typeface="Arial Narrow" charset="0"/>
          <a:ea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275F50"/>
          </a:solidFill>
          <a:latin typeface="Arial Narrow" charset="0"/>
          <a:ea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275F50"/>
          </a:solidFill>
          <a:latin typeface="Arial Narrow" charset="0"/>
          <a:ea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275F50"/>
          </a:solidFill>
          <a:latin typeface="Arial Narrow" charset="0"/>
          <a:ea typeface="Arial" charset="0"/>
          <a:cs typeface="Arial" charset="0"/>
        </a:defRPr>
      </a:lvl9pPr>
    </p:titleStyle>
    <p:bodyStyle>
      <a:lvl1pPr marL="285750" indent="-285750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ü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5EBEA5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5EBEA5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5EBEA5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5EBEA5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CMI Identity_RGB-FINAL.jp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6391275"/>
            <a:ext cx="22050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822325"/>
            <a:ext cx="8229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889125"/>
            <a:ext cx="822960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29862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338638" y="6426200"/>
            <a:ext cx="466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rgbClr val="414636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943500EA-D552-4D69-88A2-0277922A1122}" type="slidenum">
              <a:rPr lang="en-US"/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pic>
        <p:nvPicPr>
          <p:cNvPr id="3078" name="Picture 40" descr="KaiserLogo-Teal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850" y="6299200"/>
            <a:ext cx="1993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 descr="bannerart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89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333333"/>
          </a:solidFill>
          <a:latin typeface="Arial Narrow" charset="0"/>
          <a:ea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333333"/>
          </a:solidFill>
          <a:latin typeface="Arial Narrow" charset="0"/>
          <a:ea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333333"/>
          </a:solidFill>
          <a:latin typeface="Arial Narrow" charset="0"/>
          <a:ea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333333"/>
          </a:solidFill>
          <a:latin typeface="Arial Narrow" charset="0"/>
          <a:ea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275F50"/>
          </a:solidFill>
          <a:latin typeface="Arial Narrow" charset="0"/>
          <a:ea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275F50"/>
          </a:solidFill>
          <a:latin typeface="Arial Narrow" charset="0"/>
          <a:ea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275F50"/>
          </a:solidFill>
          <a:latin typeface="Arial Narrow" charset="0"/>
          <a:ea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275F50"/>
          </a:solidFill>
          <a:latin typeface="Arial Narrow" charset="0"/>
          <a:ea typeface="Arial" charset="0"/>
          <a:cs typeface="Arial" charset="0"/>
        </a:defRPr>
      </a:lvl9pPr>
    </p:titleStyle>
    <p:bodyStyle>
      <a:lvl1pPr marL="285750" indent="-285750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bg2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bg2"/>
        </a:buClr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bg2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bg2"/>
        </a:buClr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bg2"/>
        </a:buClr>
        <a:buFont typeface="Wingdings" charset="2"/>
        <a:buChar char="ü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5EBEA5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5EBEA5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5EBEA5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5EBEA5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bannerart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9153525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8" descr="CMI Identity_RGB-FINAL.jp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6391275"/>
            <a:ext cx="22050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Line 42"/>
          <p:cNvSpPr>
            <a:spLocks noChangeShapeType="1"/>
          </p:cNvSpPr>
          <p:nvPr userDrawn="1"/>
        </p:nvSpPr>
        <p:spPr bwMode="gray">
          <a:xfrm>
            <a:off x="0" y="617220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7047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600200"/>
            <a:ext cx="75438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70471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136525"/>
            <a:ext cx="7543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31" name="Picture 40" descr="KaiserLogo-Teal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850" y="6299200"/>
            <a:ext cx="1993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LN10d027a_RGB.jp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8" b="22871"/>
          <a:stretch>
            <a:fillRect/>
          </a:stretch>
        </p:blipFill>
        <p:spPr bwMode="auto">
          <a:xfrm>
            <a:off x="0" y="2195513"/>
            <a:ext cx="9153525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70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0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70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70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70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0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04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704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7047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704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7047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704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7047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704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7047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704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704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70471" grpId="0"/>
    </p:bld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3400" b="1">
          <a:solidFill>
            <a:schemeClr val="bg1"/>
          </a:solidFill>
          <a:latin typeface="Arial Narrow" charset="0"/>
          <a:ea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3400" b="1">
          <a:solidFill>
            <a:schemeClr val="bg1"/>
          </a:solidFill>
          <a:latin typeface="Arial Narrow" charset="0"/>
          <a:ea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3400" b="1">
          <a:solidFill>
            <a:schemeClr val="bg1"/>
          </a:solidFill>
          <a:latin typeface="Arial Narrow" charset="0"/>
          <a:ea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3400" b="1">
          <a:solidFill>
            <a:schemeClr val="bg1"/>
          </a:solidFill>
          <a:latin typeface="Arial Narrow" charset="0"/>
          <a:ea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30000"/>
        </a:spcBef>
        <a:spcAft>
          <a:spcPct val="0"/>
        </a:spcAft>
        <a:defRPr sz="3400" b="1">
          <a:solidFill>
            <a:schemeClr val="bg1"/>
          </a:solidFill>
          <a:latin typeface="Arial Narrow" charset="0"/>
          <a:ea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30000"/>
        </a:spcBef>
        <a:spcAft>
          <a:spcPct val="0"/>
        </a:spcAft>
        <a:defRPr sz="3400" b="1">
          <a:solidFill>
            <a:schemeClr val="bg1"/>
          </a:solidFill>
          <a:latin typeface="Arial Narrow" charset="0"/>
          <a:ea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30000"/>
        </a:spcBef>
        <a:spcAft>
          <a:spcPct val="0"/>
        </a:spcAft>
        <a:defRPr sz="3400" b="1">
          <a:solidFill>
            <a:schemeClr val="bg1"/>
          </a:solidFill>
          <a:latin typeface="Arial Narrow" charset="0"/>
          <a:ea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30000"/>
        </a:spcBef>
        <a:spcAft>
          <a:spcPct val="0"/>
        </a:spcAft>
        <a:defRPr sz="3400" b="1">
          <a:solidFill>
            <a:schemeClr val="bg1"/>
          </a:solidFill>
          <a:latin typeface="Arial Narrow" charset="0"/>
          <a:ea typeface="Arial" charset="0"/>
          <a:cs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Wingdings" charset="2"/>
        <a:defRPr>
          <a:solidFill>
            <a:schemeClr val="bg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Wingdings" charset="2"/>
        <a:defRPr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Wingdings" charset="2"/>
        <a:defRPr>
          <a:solidFill>
            <a:schemeClr val="bg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Wingdings" charset="2"/>
        <a:defRPr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CMI Identity_RGB-FINAL.jp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6391275"/>
            <a:ext cx="22050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822325"/>
            <a:ext cx="8229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889125"/>
            <a:ext cx="822960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29862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338638" y="6426200"/>
            <a:ext cx="466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900">
                <a:solidFill>
                  <a:srgbClr val="414636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D34B5A-67ED-49C3-8110-B8C73FFF837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pic>
        <p:nvPicPr>
          <p:cNvPr id="3078" name="Picture 40" descr="KaiserLogo-Teal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850" y="6299200"/>
            <a:ext cx="1993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 descr="bannerart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93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333333"/>
          </a:solidFill>
          <a:latin typeface="Arial Narrow" charset="0"/>
          <a:ea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333333"/>
          </a:solidFill>
          <a:latin typeface="Arial Narrow" charset="0"/>
          <a:ea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333333"/>
          </a:solidFill>
          <a:latin typeface="Arial Narrow" charset="0"/>
          <a:ea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333333"/>
          </a:solidFill>
          <a:latin typeface="Arial Narrow" charset="0"/>
          <a:ea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275F50"/>
          </a:solidFill>
          <a:latin typeface="Arial Narrow" charset="0"/>
          <a:ea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275F50"/>
          </a:solidFill>
          <a:latin typeface="Arial Narrow" charset="0"/>
          <a:ea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275F50"/>
          </a:solidFill>
          <a:latin typeface="Arial Narrow" charset="0"/>
          <a:ea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275F50"/>
          </a:solidFill>
          <a:latin typeface="Arial Narrow" charset="0"/>
          <a:ea typeface="Arial" charset="0"/>
          <a:cs typeface="Arial" charset="0"/>
        </a:defRPr>
      </a:lvl9pPr>
    </p:titleStyle>
    <p:bodyStyle>
      <a:lvl1pPr marL="285750" indent="-285750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ü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5EBEA5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5EBEA5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5EBEA5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5EBEA5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41307"/>
            <a:ext cx="7772400" cy="1034129"/>
          </a:xfrm>
        </p:spPr>
        <p:txBody>
          <a:bodyPr/>
          <a:lstStyle/>
          <a:p>
            <a:r>
              <a:rPr lang="en-US" dirty="0" smtClean="0"/>
              <a:t>Inform: Perinatal Depression Screening</a:t>
            </a:r>
            <a:br>
              <a:rPr lang="en-US" dirty="0" smtClean="0"/>
            </a:br>
            <a:r>
              <a:rPr lang="en-US" dirty="0" smtClean="0"/>
              <a:t>2016 Assessment and Scoping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75436"/>
            <a:ext cx="7772400" cy="815608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Jocelyn Audelo, RN MPH</a:t>
            </a:r>
          </a:p>
          <a:p>
            <a:pPr algn="l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Principal Consultant, CMI Center for Health System Performance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43C65C-B9ED-4BCE-BB12-BAFC45D50D6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5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C8ABBF-A9A2-4AD2-89E8-1341FDC9619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889125"/>
            <a:ext cx="8229600" cy="923330"/>
          </a:xfrm>
        </p:spPr>
        <p:txBody>
          <a:bodyPr/>
          <a:lstStyle/>
          <a:p>
            <a:r>
              <a:rPr lang="en-US" dirty="0" smtClean="0"/>
              <a:t>Do you support our continued work (the proposed next steps)?</a:t>
            </a:r>
          </a:p>
          <a:p>
            <a:r>
              <a:rPr lang="en-US" dirty="0" smtClean="0"/>
              <a:t>Are there opportunities that should be added to the list? Removed?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5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C8ABBF-A9A2-4AD2-89E8-1341FDC9619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7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4268"/>
            <a:ext cx="8229600" cy="646331"/>
          </a:xfrm>
        </p:spPr>
        <p:txBody>
          <a:bodyPr/>
          <a:lstStyle/>
          <a:p>
            <a:pPr algn="ctr"/>
            <a:r>
              <a:rPr lang="en-US" sz="2000" dirty="0" smtClean="0"/>
              <a:t>Some maternal/parental depression questions </a:t>
            </a:r>
            <a:br>
              <a:rPr lang="en-US" sz="2000" dirty="0" smtClean="0"/>
            </a:br>
            <a:r>
              <a:rPr lang="en-US" sz="2000" dirty="0" smtClean="0"/>
              <a:t>are also included on pediatric well visit questionnaires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600502-0031-46B3-81E2-5D46B1F142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504"/>
          <a:stretch/>
        </p:blipFill>
        <p:spPr>
          <a:xfrm>
            <a:off x="372000" y="990599"/>
            <a:ext cx="8400000" cy="537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75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33921"/>
            <a:ext cx="8229600" cy="571500"/>
          </a:xfrm>
        </p:spPr>
        <p:txBody>
          <a:bodyPr/>
          <a:lstStyle/>
          <a:p>
            <a:r>
              <a:rPr lang="en-US" dirty="0" smtClean="0"/>
              <a:t>Publication - NCAL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C8ABBF-A9A2-4AD2-89E8-1341FDC9619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78" y="1901245"/>
            <a:ext cx="3216694" cy="3006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160" y="1901245"/>
            <a:ext cx="2522726" cy="31073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900" y="1933701"/>
            <a:ext cx="2644169" cy="30530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19" y="945954"/>
            <a:ext cx="7885714" cy="64761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2306734" y="2624677"/>
            <a:ext cx="1105513" cy="146650"/>
          </a:xfrm>
          <a:prstGeom prst="rect">
            <a:avLst/>
          </a:prstGeom>
          <a:solidFill>
            <a:srgbClr val="FFFF0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0168" y="2771326"/>
            <a:ext cx="3032079" cy="196665"/>
          </a:xfrm>
          <a:prstGeom prst="rect">
            <a:avLst/>
          </a:prstGeom>
          <a:solidFill>
            <a:srgbClr val="FFFF0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023471" y="3924390"/>
            <a:ext cx="1105513" cy="146650"/>
          </a:xfrm>
          <a:prstGeom prst="rect">
            <a:avLst/>
          </a:prstGeom>
          <a:solidFill>
            <a:srgbClr val="FFFF0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083150" y="2154837"/>
            <a:ext cx="1618909" cy="169653"/>
          </a:xfrm>
          <a:prstGeom prst="rect">
            <a:avLst/>
          </a:prstGeom>
          <a:solidFill>
            <a:srgbClr val="FFFF0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4291" y="2670711"/>
            <a:ext cx="2249088" cy="141501"/>
          </a:xfrm>
          <a:prstGeom prst="rect">
            <a:avLst/>
          </a:prstGeom>
          <a:solidFill>
            <a:srgbClr val="FFFF0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645160" y="2812211"/>
            <a:ext cx="1375414" cy="155781"/>
          </a:xfrm>
          <a:prstGeom prst="rect">
            <a:avLst/>
          </a:prstGeom>
          <a:solidFill>
            <a:srgbClr val="FFFF0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633421" y="4074580"/>
            <a:ext cx="2499958" cy="155230"/>
          </a:xfrm>
          <a:prstGeom prst="rect">
            <a:avLst/>
          </a:prstGeom>
          <a:solidFill>
            <a:srgbClr val="FFFF0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645160" y="4229809"/>
            <a:ext cx="1004478" cy="142053"/>
          </a:xfrm>
          <a:prstGeom prst="rect">
            <a:avLst/>
          </a:prstGeom>
          <a:solidFill>
            <a:srgbClr val="FFFF0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606505" y="4458726"/>
            <a:ext cx="1526874" cy="186304"/>
          </a:xfrm>
          <a:prstGeom prst="rect">
            <a:avLst/>
          </a:prstGeom>
          <a:solidFill>
            <a:srgbClr val="FFFF0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688742" y="4612342"/>
            <a:ext cx="2490883" cy="119552"/>
          </a:xfrm>
          <a:prstGeom prst="rect">
            <a:avLst/>
          </a:prstGeom>
          <a:solidFill>
            <a:srgbClr val="FFFF0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371772" y="2084954"/>
            <a:ext cx="1176341" cy="140661"/>
          </a:xfrm>
          <a:prstGeom prst="rect">
            <a:avLst/>
          </a:prstGeom>
          <a:solidFill>
            <a:srgbClr val="FFFF0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277071" y="3270983"/>
            <a:ext cx="1683998" cy="146062"/>
          </a:xfrm>
          <a:prstGeom prst="rect">
            <a:avLst/>
          </a:prstGeom>
          <a:solidFill>
            <a:srgbClr val="FFFF0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338465" y="3417045"/>
            <a:ext cx="2348333" cy="145852"/>
          </a:xfrm>
          <a:prstGeom prst="rect">
            <a:avLst/>
          </a:prstGeom>
          <a:solidFill>
            <a:srgbClr val="FFFF0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796985" y="3562897"/>
            <a:ext cx="2164084" cy="146062"/>
          </a:xfrm>
          <a:prstGeom prst="rect">
            <a:avLst/>
          </a:prstGeom>
          <a:solidFill>
            <a:srgbClr val="FFFF0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338465" y="3687874"/>
            <a:ext cx="1683998" cy="146062"/>
          </a:xfrm>
          <a:prstGeom prst="rect">
            <a:avLst/>
          </a:prstGeom>
          <a:solidFill>
            <a:srgbClr val="FFFF0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223594" y="4071151"/>
            <a:ext cx="1683998" cy="146062"/>
          </a:xfrm>
          <a:prstGeom prst="rect">
            <a:avLst/>
          </a:prstGeom>
          <a:solidFill>
            <a:srgbClr val="FFFF0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279280" y="4229808"/>
            <a:ext cx="2636938" cy="502085"/>
          </a:xfrm>
          <a:prstGeom prst="rect">
            <a:avLst/>
          </a:prstGeom>
          <a:solidFill>
            <a:srgbClr val="FFFF0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84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971"/>
            <a:ext cx="8229600" cy="571500"/>
          </a:xfrm>
        </p:spPr>
        <p:txBody>
          <a:bodyPr/>
          <a:lstStyle/>
          <a:p>
            <a:r>
              <a:rPr lang="en-US" dirty="0" smtClean="0"/>
              <a:t>Publication - NCAL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C8ABBF-A9A2-4AD2-89E8-1341FDC9619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653" y="1818233"/>
            <a:ext cx="6102694" cy="45633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96" y="1113471"/>
            <a:ext cx="7742857" cy="7047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587866" y="3633969"/>
            <a:ext cx="5925739" cy="498760"/>
          </a:xfrm>
          <a:prstGeom prst="rect">
            <a:avLst/>
          </a:prstGeom>
          <a:solidFill>
            <a:srgbClr val="FFFF0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572409" y="4761493"/>
            <a:ext cx="5941196" cy="509585"/>
          </a:xfrm>
          <a:prstGeom prst="rect">
            <a:avLst/>
          </a:prstGeom>
          <a:solidFill>
            <a:srgbClr val="FFFF0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72410" y="6013663"/>
            <a:ext cx="4509214" cy="205983"/>
          </a:xfrm>
          <a:prstGeom prst="rect">
            <a:avLst/>
          </a:prstGeom>
          <a:solidFill>
            <a:srgbClr val="FFFF0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09130" y="4114420"/>
            <a:ext cx="5006823" cy="170709"/>
          </a:xfrm>
          <a:prstGeom prst="rect">
            <a:avLst/>
          </a:prstGeom>
          <a:solidFill>
            <a:srgbClr val="FFFF0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09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505765" y="6326978"/>
            <a:ext cx="2575720" cy="4994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  <a:latin typeface="Arial Narrow"/>
              <a:cs typeface="Arial"/>
            </a:endParaRPr>
          </a:p>
        </p:txBody>
      </p:sp>
      <p:sp>
        <p:nvSpPr>
          <p:cNvPr id="14" name="Left Arrow 13"/>
          <p:cNvSpPr/>
          <p:nvPr/>
        </p:nvSpPr>
        <p:spPr bwMode="auto">
          <a:xfrm>
            <a:off x="252413" y="776288"/>
            <a:ext cx="8770937" cy="733425"/>
          </a:xfrm>
          <a:prstGeom prst="lef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 Narrow"/>
              <a:cs typeface="Arial"/>
            </a:endParaRP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5795963" y="0"/>
            <a:ext cx="3348037" cy="141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3671888" y="1474788"/>
            <a:ext cx="2633662" cy="476726"/>
          </a:xfrm>
          <a:prstGeom prst="roundRect">
            <a:avLst/>
          </a:prstGeom>
          <a:solidFill>
            <a:srgbClr val="EDF3F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GB" sz="1100" dirty="0">
                <a:solidFill>
                  <a:srgbClr val="000000"/>
                </a:solidFill>
                <a:latin typeface="Arial Narrow"/>
                <a:cs typeface="Arial"/>
              </a:rPr>
              <a:t>Preconception health (i.e.. healthy weight at time of conception)</a:t>
            </a:r>
          </a:p>
        </p:txBody>
      </p:sp>
      <p:sp>
        <p:nvSpPr>
          <p:cNvPr id="217094" name="Text Box 6"/>
          <p:cNvSpPr txBox="1">
            <a:spLocks noChangeArrowheads="1"/>
          </p:cNvSpPr>
          <p:nvPr/>
        </p:nvSpPr>
        <p:spPr bwMode="auto">
          <a:xfrm>
            <a:off x="3671888" y="2646348"/>
            <a:ext cx="2633662" cy="476726"/>
          </a:xfrm>
          <a:prstGeom prst="roundRect">
            <a:avLst/>
          </a:prstGeom>
          <a:solidFill>
            <a:srgbClr val="EDF3F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GB" sz="1100" dirty="0">
                <a:solidFill>
                  <a:srgbClr val="000000"/>
                </a:solidFill>
                <a:latin typeface="Arial Narrow"/>
                <a:cs typeface="Arial"/>
              </a:rPr>
              <a:t>Gain healthy amount of weight during pregnancy; postpartum weight management</a:t>
            </a:r>
          </a:p>
        </p:txBody>
      </p:sp>
      <p:sp>
        <p:nvSpPr>
          <p:cNvPr id="217095" name="Text Box 7"/>
          <p:cNvSpPr txBox="1">
            <a:spLocks noChangeArrowheads="1"/>
          </p:cNvSpPr>
          <p:nvPr/>
        </p:nvSpPr>
        <p:spPr bwMode="auto">
          <a:xfrm>
            <a:off x="3671888" y="4382423"/>
            <a:ext cx="2633662" cy="476726"/>
          </a:xfrm>
          <a:prstGeom prst="roundRect">
            <a:avLst/>
          </a:prstGeom>
          <a:solidFill>
            <a:srgbClr val="EDF3F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GB" sz="1100" dirty="0">
                <a:solidFill>
                  <a:srgbClr val="000000"/>
                </a:solidFill>
                <a:latin typeface="Arial Narrow"/>
                <a:cs typeface="Arial"/>
              </a:rPr>
              <a:t>Breastfeed exclusively for 6 </a:t>
            </a:r>
            <a:r>
              <a:rPr lang="en-GB" sz="1100" dirty="0" err="1">
                <a:solidFill>
                  <a:srgbClr val="000000"/>
                </a:solidFill>
                <a:latin typeface="Arial Narrow"/>
                <a:cs typeface="Arial"/>
              </a:rPr>
              <a:t>mo</a:t>
            </a:r>
            <a:r>
              <a:rPr lang="en-GB" sz="1100" dirty="0">
                <a:solidFill>
                  <a:srgbClr val="000000"/>
                </a:solidFill>
                <a:latin typeface="Arial Narrow"/>
                <a:cs typeface="Arial"/>
              </a:rPr>
              <a:t>; continuing through 1+ year</a:t>
            </a:r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3671888" y="5575249"/>
            <a:ext cx="2633662" cy="476726"/>
          </a:xfrm>
          <a:prstGeom prst="roundRect">
            <a:avLst/>
          </a:prstGeom>
          <a:solidFill>
            <a:srgbClr val="EDF3F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GB" sz="1100" dirty="0">
                <a:solidFill>
                  <a:srgbClr val="000000"/>
                </a:solidFill>
                <a:latin typeface="Arial Narrow"/>
                <a:cs typeface="Arial"/>
              </a:rPr>
              <a:t>Address food insecurity and social factors                                        that contribute to chronic disease risk</a:t>
            </a: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671888" y="3232128"/>
            <a:ext cx="2633662" cy="289441"/>
          </a:xfrm>
          <a:prstGeom prst="roundRect">
            <a:avLst/>
          </a:prstGeom>
          <a:solidFill>
            <a:srgbClr val="EDF3F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GB" sz="1100" dirty="0">
                <a:solidFill>
                  <a:srgbClr val="000000"/>
                </a:solidFill>
                <a:latin typeface="Arial Narrow"/>
                <a:cs typeface="Arial"/>
              </a:rPr>
              <a:t>Tobacco cessation before/during pregnancy</a:t>
            </a: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3671888" y="4989469"/>
            <a:ext cx="2633662" cy="476726"/>
          </a:xfrm>
          <a:prstGeom prst="roundRect">
            <a:avLst/>
          </a:prstGeom>
          <a:solidFill>
            <a:srgbClr val="EDF3F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GB" sz="1100" dirty="0">
                <a:solidFill>
                  <a:srgbClr val="000000"/>
                </a:solidFill>
                <a:latin typeface="Arial Narrow"/>
                <a:cs typeface="Arial"/>
              </a:rPr>
              <a:t>Establish patterns of healthy eating and active living for child and family</a:t>
            </a:r>
          </a:p>
        </p:txBody>
      </p:sp>
      <p:cxnSp>
        <p:nvCxnSpPr>
          <p:cNvPr id="39951" name="Straight Connector 15"/>
          <p:cNvCxnSpPr>
            <a:cxnSpLocks noChangeShapeType="1"/>
            <a:stCxn id="217103" idx="2"/>
            <a:endCxn id="74" idx="3"/>
          </p:cNvCxnSpPr>
          <p:nvPr/>
        </p:nvCxnSpPr>
        <p:spPr bwMode="auto">
          <a:xfrm flipH="1">
            <a:off x="2963228" y="1719711"/>
            <a:ext cx="453580" cy="202934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Straight Connector 41"/>
          <p:cNvCxnSpPr>
            <a:cxnSpLocks noChangeShapeType="1"/>
            <a:stCxn id="67" idx="2"/>
            <a:endCxn id="74" idx="3"/>
          </p:cNvCxnSpPr>
          <p:nvPr/>
        </p:nvCxnSpPr>
        <p:spPr bwMode="auto">
          <a:xfrm flipH="1">
            <a:off x="2963228" y="2869942"/>
            <a:ext cx="453580" cy="87911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Straight Connector 46"/>
          <p:cNvCxnSpPr>
            <a:cxnSpLocks noChangeShapeType="1"/>
            <a:stCxn id="68" idx="2"/>
            <a:endCxn id="74" idx="3"/>
          </p:cNvCxnSpPr>
          <p:nvPr/>
        </p:nvCxnSpPr>
        <p:spPr bwMode="auto">
          <a:xfrm flipH="1">
            <a:off x="2963228" y="3370356"/>
            <a:ext cx="453580" cy="37870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Straight Connector 47"/>
          <p:cNvCxnSpPr>
            <a:cxnSpLocks noChangeShapeType="1"/>
            <a:stCxn id="69" idx="2"/>
            <a:endCxn id="74" idx="3"/>
          </p:cNvCxnSpPr>
          <p:nvPr/>
        </p:nvCxnSpPr>
        <p:spPr bwMode="auto">
          <a:xfrm flipH="1" flipV="1">
            <a:off x="2963228" y="3749058"/>
            <a:ext cx="453580" cy="16640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6" name="Straight Connector 52"/>
          <p:cNvCxnSpPr>
            <a:cxnSpLocks noChangeShapeType="1"/>
            <a:endCxn id="74" idx="3"/>
          </p:cNvCxnSpPr>
          <p:nvPr/>
        </p:nvCxnSpPr>
        <p:spPr bwMode="auto">
          <a:xfrm flipH="1" flipV="1">
            <a:off x="2963228" y="3749058"/>
            <a:ext cx="504518" cy="71109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7" name="Straight Connector 55"/>
          <p:cNvCxnSpPr>
            <a:cxnSpLocks noChangeShapeType="1"/>
            <a:stCxn id="40" idx="1"/>
            <a:endCxn id="74" idx="3"/>
          </p:cNvCxnSpPr>
          <p:nvPr/>
        </p:nvCxnSpPr>
        <p:spPr bwMode="auto">
          <a:xfrm flipH="1" flipV="1">
            <a:off x="2963228" y="3749058"/>
            <a:ext cx="504518" cy="13353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8" name="Straight Connector 58"/>
          <p:cNvCxnSpPr>
            <a:cxnSpLocks noChangeShapeType="1"/>
            <a:stCxn id="43" idx="1"/>
            <a:endCxn id="74" idx="3"/>
          </p:cNvCxnSpPr>
          <p:nvPr/>
        </p:nvCxnSpPr>
        <p:spPr bwMode="auto">
          <a:xfrm flipH="1" flipV="1">
            <a:off x="2963228" y="3749058"/>
            <a:ext cx="504518" cy="19412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3671888" y="3714703"/>
            <a:ext cx="2633662" cy="476726"/>
          </a:xfrm>
          <a:prstGeom prst="roundRect">
            <a:avLst/>
          </a:prstGeom>
          <a:solidFill>
            <a:srgbClr val="EDF3F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GB" sz="1100" dirty="0">
                <a:solidFill>
                  <a:srgbClr val="000000"/>
                </a:solidFill>
                <a:latin typeface="Arial Narrow"/>
                <a:cs typeface="Arial"/>
              </a:rPr>
              <a:t>Reduce risks among pregnant women with elevated </a:t>
            </a:r>
            <a:r>
              <a:rPr lang="en-GB" sz="1100" dirty="0" err="1">
                <a:solidFill>
                  <a:srgbClr val="000000"/>
                </a:solidFill>
                <a:latin typeface="Arial Narrow"/>
                <a:cs typeface="Arial"/>
              </a:rPr>
              <a:t>cardiometabolic</a:t>
            </a:r>
            <a:r>
              <a:rPr lang="en-GB" sz="1100" dirty="0">
                <a:solidFill>
                  <a:srgbClr val="000000"/>
                </a:solidFill>
                <a:latin typeface="Arial Narrow"/>
                <a:cs typeface="Arial"/>
              </a:rPr>
              <a:t> risk (i.e.. GDM)</a:t>
            </a:r>
          </a:p>
        </p:txBody>
      </p:sp>
      <p:sp>
        <p:nvSpPr>
          <p:cNvPr id="217103" name="Oval 217102"/>
          <p:cNvSpPr/>
          <p:nvPr/>
        </p:nvSpPr>
        <p:spPr bwMode="auto">
          <a:xfrm>
            <a:off x="3416808" y="1535561"/>
            <a:ext cx="349250" cy="3683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000000"/>
                </a:solidFill>
                <a:latin typeface="Arial Narrow"/>
                <a:cs typeface="Arial"/>
              </a:rPr>
              <a:t>1</a:t>
            </a: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3657600" y="2060568"/>
            <a:ext cx="2633663" cy="476726"/>
          </a:xfrm>
          <a:prstGeom prst="roundRect">
            <a:avLst/>
          </a:prstGeom>
          <a:solidFill>
            <a:srgbClr val="EDF3F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GB" sz="1100" dirty="0">
                <a:solidFill>
                  <a:srgbClr val="000000"/>
                </a:solidFill>
                <a:latin typeface="Arial Narrow"/>
                <a:cs typeface="Arial"/>
              </a:rPr>
              <a:t>Address substance use/abuse and </a:t>
            </a:r>
            <a:r>
              <a:rPr lang="en-GB" sz="1100" dirty="0" err="1">
                <a:solidFill>
                  <a:srgbClr val="000000"/>
                </a:solidFill>
                <a:latin typeface="Arial Narrow"/>
                <a:cs typeface="Arial"/>
              </a:rPr>
              <a:t>behavioral</a:t>
            </a:r>
            <a:r>
              <a:rPr lang="en-GB" sz="1100" dirty="0">
                <a:solidFill>
                  <a:srgbClr val="000000"/>
                </a:solidFill>
                <a:latin typeface="Arial Narrow"/>
                <a:cs typeface="Arial"/>
              </a:rPr>
              <a:t> health in pregnancy</a:t>
            </a:r>
          </a:p>
        </p:txBody>
      </p:sp>
      <p:sp>
        <p:nvSpPr>
          <p:cNvPr id="66" name="Oval 65"/>
          <p:cNvSpPr/>
          <p:nvPr/>
        </p:nvSpPr>
        <p:spPr bwMode="auto">
          <a:xfrm>
            <a:off x="3416808" y="2114089"/>
            <a:ext cx="349250" cy="3683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000000"/>
                </a:solidFill>
                <a:latin typeface="Arial Narrow"/>
                <a:cs typeface="Arial"/>
              </a:rPr>
              <a:t>2</a:t>
            </a:r>
          </a:p>
        </p:txBody>
      </p:sp>
      <p:sp>
        <p:nvSpPr>
          <p:cNvPr id="67" name="Oval 66"/>
          <p:cNvSpPr/>
          <p:nvPr/>
        </p:nvSpPr>
        <p:spPr bwMode="auto">
          <a:xfrm>
            <a:off x="3416808" y="2685792"/>
            <a:ext cx="349250" cy="3683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000000"/>
                </a:solidFill>
                <a:latin typeface="Arial Narrow"/>
                <a:cs typeface="Arial"/>
              </a:rPr>
              <a:t>3</a:t>
            </a:r>
          </a:p>
        </p:txBody>
      </p:sp>
      <p:sp>
        <p:nvSpPr>
          <p:cNvPr id="68" name="Oval 67"/>
          <p:cNvSpPr/>
          <p:nvPr/>
        </p:nvSpPr>
        <p:spPr bwMode="auto">
          <a:xfrm>
            <a:off x="3416808" y="3186206"/>
            <a:ext cx="349250" cy="3683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000000"/>
                </a:solidFill>
                <a:latin typeface="Arial Narrow"/>
                <a:cs typeface="Arial"/>
              </a:rPr>
              <a:t>4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3416808" y="3731310"/>
            <a:ext cx="349250" cy="3683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000000"/>
                </a:solidFill>
                <a:latin typeface="Arial Narrow"/>
                <a:cs typeface="Arial"/>
              </a:rPr>
              <a:t>5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3416513" y="5030572"/>
            <a:ext cx="349840" cy="36787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000000"/>
                </a:solidFill>
                <a:latin typeface="Arial Narrow"/>
                <a:cs typeface="Arial"/>
              </a:rPr>
              <a:t>7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3416513" y="5636447"/>
            <a:ext cx="349840" cy="36787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000000"/>
                </a:solidFill>
                <a:latin typeface="Arial Narrow"/>
                <a:cs typeface="Arial"/>
              </a:rPr>
              <a:t>8</a:t>
            </a:r>
          </a:p>
        </p:txBody>
      </p:sp>
      <p:cxnSp>
        <p:nvCxnSpPr>
          <p:cNvPr id="39970" name="Straight Connector 44"/>
          <p:cNvCxnSpPr>
            <a:cxnSpLocks noChangeShapeType="1"/>
            <a:stCxn id="66" idx="2"/>
            <a:endCxn id="74" idx="3"/>
          </p:cNvCxnSpPr>
          <p:nvPr/>
        </p:nvCxnSpPr>
        <p:spPr bwMode="auto">
          <a:xfrm flipH="1">
            <a:off x="2963228" y="2298239"/>
            <a:ext cx="453580" cy="145081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Rounded Rectangle 80"/>
          <p:cNvSpPr/>
          <p:nvPr/>
        </p:nvSpPr>
        <p:spPr bwMode="auto">
          <a:xfrm>
            <a:off x="6483350" y="3648359"/>
            <a:ext cx="2563813" cy="612934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</a:rPr>
              <a:t>GDM prevalence</a:t>
            </a:r>
            <a:r>
              <a:rPr lang="en-US" sz="1000" dirty="0">
                <a:solidFill>
                  <a:srgbClr val="000000"/>
                </a:solidFill>
              </a:rPr>
              <a:t>, </a:t>
            </a:r>
            <a:r>
              <a:rPr lang="en-US" sz="1000" b="1" dirty="0">
                <a:solidFill>
                  <a:srgbClr val="000000"/>
                </a:solidFill>
              </a:rPr>
              <a:t>postpartum testing rates, infants born large for gestational age, DM progression.</a:t>
            </a:r>
            <a:endParaRPr lang="en-US" sz="1000" b="1" i="1" dirty="0">
              <a:solidFill>
                <a:srgbClr val="000000"/>
              </a:solidFill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6459538" y="4478793"/>
            <a:ext cx="2563812" cy="281070"/>
          </a:xfrm>
          <a:prstGeom prst="roundRect">
            <a:avLst/>
          </a:prstGeom>
          <a:solidFill>
            <a:srgbClr val="FFFFFF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1" b="1" dirty="0">
                <a:solidFill>
                  <a:srgbClr val="000000"/>
                </a:solidFill>
              </a:rPr>
              <a:t>BF exclusivity and persistence</a:t>
            </a:r>
          </a:p>
        </p:txBody>
      </p:sp>
      <p:sp>
        <p:nvSpPr>
          <p:cNvPr id="217111" name="Rounded Rectangle 217110"/>
          <p:cNvSpPr/>
          <p:nvPr/>
        </p:nvSpPr>
        <p:spPr>
          <a:xfrm>
            <a:off x="6459538" y="4913160"/>
            <a:ext cx="2563812" cy="621589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1" b="1" dirty="0">
                <a:solidFill>
                  <a:srgbClr val="000000"/>
                </a:solidFill>
              </a:rPr>
              <a:t>2-5yr old BMI trajectory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i="1" dirty="0">
                <a:solidFill>
                  <a:srgbClr val="FFFFFF">
                    <a:lumMod val="50000"/>
                  </a:srgbClr>
                </a:solidFill>
              </a:rPr>
              <a:t>Introduction of solid foods &lt;4-6 months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i="1" dirty="0">
                <a:solidFill>
                  <a:srgbClr val="FFFFFF">
                    <a:lumMod val="50000"/>
                  </a:srgbClr>
                </a:solidFill>
              </a:rPr>
              <a:t>WFL percentile crossing during infancy</a:t>
            </a:r>
          </a:p>
        </p:txBody>
      </p:sp>
      <p:sp>
        <p:nvSpPr>
          <p:cNvPr id="39975" name="Rectangle 48"/>
          <p:cNvSpPr>
            <a:spLocks noChangeArrowheads="1"/>
          </p:cNvSpPr>
          <p:nvPr/>
        </p:nvSpPr>
        <p:spPr bwMode="auto">
          <a:xfrm>
            <a:off x="6495255" y="5677404"/>
            <a:ext cx="2563813" cy="27241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i="1" dirty="0" smtClean="0">
                <a:solidFill>
                  <a:srgbClr val="FFFFFF">
                    <a:lumMod val="50000"/>
                  </a:srgbClr>
                </a:solidFill>
                <a:latin typeface="Arial Narrow" panose="020B0606020202030204" pitchFamily="34" charset="0"/>
              </a:rPr>
              <a:t>TBD – Food insecurity screening; </a:t>
            </a:r>
          </a:p>
        </p:txBody>
      </p:sp>
      <p:cxnSp>
        <p:nvCxnSpPr>
          <p:cNvPr id="39976" name="Straight Connector 4"/>
          <p:cNvCxnSpPr>
            <a:cxnSpLocks noChangeShapeType="1"/>
            <a:stCxn id="62" idx="3"/>
            <a:endCxn id="81" idx="1"/>
          </p:cNvCxnSpPr>
          <p:nvPr/>
        </p:nvCxnSpPr>
        <p:spPr bwMode="auto">
          <a:xfrm>
            <a:off x="6305550" y="3953066"/>
            <a:ext cx="177800" cy="176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7" name="Straight Connector 6"/>
          <p:cNvCxnSpPr>
            <a:cxnSpLocks noChangeShapeType="1"/>
            <a:stCxn id="217095" idx="3"/>
            <a:endCxn id="82" idx="1"/>
          </p:cNvCxnSpPr>
          <p:nvPr/>
        </p:nvCxnSpPr>
        <p:spPr bwMode="auto">
          <a:xfrm flipV="1">
            <a:off x="6305550" y="4619328"/>
            <a:ext cx="153988" cy="145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8" name="Straight Connector 50"/>
          <p:cNvCxnSpPr>
            <a:cxnSpLocks noChangeShapeType="1"/>
            <a:stCxn id="41" idx="3"/>
            <a:endCxn id="217111" idx="1"/>
          </p:cNvCxnSpPr>
          <p:nvPr/>
        </p:nvCxnSpPr>
        <p:spPr bwMode="auto">
          <a:xfrm flipV="1">
            <a:off x="6305550" y="5223955"/>
            <a:ext cx="153988" cy="387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9" name="Straight Connector 51"/>
          <p:cNvCxnSpPr>
            <a:cxnSpLocks noChangeShapeType="1"/>
            <a:stCxn id="38" idx="3"/>
            <a:endCxn id="39975" idx="1"/>
          </p:cNvCxnSpPr>
          <p:nvPr/>
        </p:nvCxnSpPr>
        <p:spPr bwMode="auto">
          <a:xfrm>
            <a:off x="6305550" y="5813612"/>
            <a:ext cx="18970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80" name="Rectangle 54"/>
          <p:cNvSpPr>
            <a:spLocks noChangeArrowheads="1"/>
          </p:cNvSpPr>
          <p:nvPr/>
        </p:nvSpPr>
        <p:spPr bwMode="auto">
          <a:xfrm>
            <a:off x="6483350" y="1580674"/>
            <a:ext cx="2563813" cy="272415"/>
          </a:xfrm>
          <a:prstGeom prst="round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Arial Narrow" panose="020B0606020202030204" pitchFamily="34" charset="0"/>
              </a:rPr>
              <a:t>Pre-pregnancy BMI </a:t>
            </a:r>
          </a:p>
        </p:txBody>
      </p:sp>
      <p:cxnSp>
        <p:nvCxnSpPr>
          <p:cNvPr id="39981" name="Straight Connector 56"/>
          <p:cNvCxnSpPr>
            <a:cxnSpLocks noChangeShapeType="1"/>
            <a:stCxn id="217093" idx="3"/>
          </p:cNvCxnSpPr>
          <p:nvPr/>
        </p:nvCxnSpPr>
        <p:spPr bwMode="auto">
          <a:xfrm>
            <a:off x="6305550" y="1713151"/>
            <a:ext cx="177800" cy="373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82" name="Rectangle 59"/>
          <p:cNvSpPr>
            <a:spLocks noChangeArrowheads="1"/>
          </p:cNvSpPr>
          <p:nvPr/>
        </p:nvSpPr>
        <p:spPr bwMode="auto">
          <a:xfrm>
            <a:off x="6483350" y="2747015"/>
            <a:ext cx="2587625" cy="272415"/>
          </a:xfrm>
          <a:prstGeom prst="round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Arial Narrow" panose="020B0606020202030204" pitchFamily="34" charset="0"/>
              </a:rPr>
              <a:t>% Gaining per IOM recommendations</a:t>
            </a:r>
          </a:p>
        </p:txBody>
      </p:sp>
      <p:cxnSp>
        <p:nvCxnSpPr>
          <p:cNvPr id="39983" name="Straight Connector 60"/>
          <p:cNvCxnSpPr>
            <a:cxnSpLocks noChangeShapeType="1"/>
            <a:stCxn id="217094" idx="3"/>
          </p:cNvCxnSpPr>
          <p:nvPr/>
        </p:nvCxnSpPr>
        <p:spPr bwMode="auto">
          <a:xfrm flipV="1">
            <a:off x="6305550" y="2883223"/>
            <a:ext cx="177800" cy="14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Rounded Rectangle 62"/>
          <p:cNvSpPr/>
          <p:nvPr/>
        </p:nvSpPr>
        <p:spPr bwMode="auto">
          <a:xfrm>
            <a:off x="6459538" y="2146988"/>
            <a:ext cx="2563812" cy="27241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FF0000"/>
                </a:solidFill>
              </a:rPr>
              <a:t>Perinatal depression screening</a:t>
            </a:r>
          </a:p>
        </p:txBody>
      </p:sp>
      <p:cxnSp>
        <p:nvCxnSpPr>
          <p:cNvPr id="39985" name="Straight Connector 63"/>
          <p:cNvCxnSpPr>
            <a:cxnSpLocks noChangeShapeType="1"/>
            <a:stCxn id="33" idx="3"/>
          </p:cNvCxnSpPr>
          <p:nvPr/>
        </p:nvCxnSpPr>
        <p:spPr bwMode="auto">
          <a:xfrm>
            <a:off x="6291263" y="2298931"/>
            <a:ext cx="168275" cy="528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86" name="Rectangle 64"/>
          <p:cNvSpPr>
            <a:spLocks noChangeArrowheads="1"/>
          </p:cNvSpPr>
          <p:nvPr/>
        </p:nvSpPr>
        <p:spPr bwMode="auto">
          <a:xfrm>
            <a:off x="6462712" y="3235291"/>
            <a:ext cx="2584450" cy="272415"/>
          </a:xfrm>
          <a:prstGeom prst="round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i="1" dirty="0">
                <a:solidFill>
                  <a:srgbClr val="FFFFFF">
                    <a:lumMod val="50000"/>
                  </a:srgbClr>
                </a:solidFill>
                <a:latin typeface="Arial Narrow" panose="020B0606020202030204" pitchFamily="34" charset="0"/>
              </a:rPr>
              <a:t>Pre-pregnancy and intra-pregnancy quit rates</a:t>
            </a:r>
          </a:p>
        </p:txBody>
      </p:sp>
      <p:cxnSp>
        <p:nvCxnSpPr>
          <p:cNvPr id="39987" name="Straight Connector 71"/>
          <p:cNvCxnSpPr>
            <a:cxnSpLocks noChangeShapeType="1"/>
            <a:stCxn id="39" idx="3"/>
          </p:cNvCxnSpPr>
          <p:nvPr/>
        </p:nvCxnSpPr>
        <p:spPr bwMode="auto">
          <a:xfrm flipV="1">
            <a:off x="6305550" y="3371499"/>
            <a:ext cx="157162" cy="5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Rounded Rectangle 74"/>
          <p:cNvSpPr/>
          <p:nvPr/>
        </p:nvSpPr>
        <p:spPr>
          <a:xfrm>
            <a:off x="6504370" y="6179309"/>
            <a:ext cx="2563812" cy="44267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Talk/Read/Sing, Health Leads Evaluations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i="1" dirty="0">
                <a:solidFill>
                  <a:srgbClr val="FFFFFF">
                    <a:lumMod val="50000"/>
                  </a:srgbClr>
                </a:solidFill>
              </a:rPr>
              <a:t>ACEs </a:t>
            </a:r>
            <a:r>
              <a:rPr lang="en-US" sz="1000" i="1" dirty="0" smtClean="0">
                <a:solidFill>
                  <a:srgbClr val="FFFFFF">
                    <a:lumMod val="50000"/>
                  </a:srgbClr>
                </a:solidFill>
              </a:rPr>
              <a:t>pathway (?)</a:t>
            </a:r>
            <a:endParaRPr lang="en-US" sz="1000" i="1" dirty="0">
              <a:solidFill>
                <a:srgbClr val="FFFFFF">
                  <a:lumMod val="50000"/>
                </a:srgbClr>
              </a:solidFill>
            </a:endParaRPr>
          </a:p>
        </p:txBody>
      </p:sp>
      <p:cxnSp>
        <p:nvCxnSpPr>
          <p:cNvPr id="39991" name="Straight Connector 75"/>
          <p:cNvCxnSpPr>
            <a:cxnSpLocks noChangeShapeType="1"/>
            <a:stCxn id="83" idx="3"/>
            <a:endCxn id="75" idx="1"/>
          </p:cNvCxnSpPr>
          <p:nvPr/>
        </p:nvCxnSpPr>
        <p:spPr bwMode="auto">
          <a:xfrm>
            <a:off x="6305191" y="6399390"/>
            <a:ext cx="199179" cy="125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92" name="Rectangle 7"/>
          <p:cNvSpPr>
            <a:spLocks noChangeArrowheads="1"/>
          </p:cNvSpPr>
          <p:nvPr/>
        </p:nvSpPr>
        <p:spPr bwMode="auto">
          <a:xfrm>
            <a:off x="377943" y="5979705"/>
            <a:ext cx="1404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Red = Under </a:t>
            </a:r>
            <a:r>
              <a:rPr lang="en-US" sz="100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development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  <a:latin typeface="Arial Narrow" panose="020B0606020202030204" pitchFamily="34" charset="0"/>
                <a:cs typeface="Arial"/>
              </a:rPr>
              <a:t>Gray = TBD/proposed</a:t>
            </a:r>
            <a:endParaRPr lang="en-US" sz="1000" dirty="0">
              <a:solidFill>
                <a:srgbClr val="FFFFFF">
                  <a:lumMod val="50000"/>
                </a:srgbClr>
              </a:solidFill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39993" name="Rectangle 76"/>
          <p:cNvSpPr>
            <a:spLocks noChangeArrowheads="1"/>
          </p:cNvSpPr>
          <p:nvPr/>
        </p:nvSpPr>
        <p:spPr bwMode="auto">
          <a:xfrm>
            <a:off x="377943" y="5834884"/>
            <a:ext cx="14589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Arial Narrow" panose="020B0606020202030204" pitchFamily="34" charset="0"/>
                <a:cs typeface="Arial"/>
              </a:rPr>
              <a:t>Bold = Existing measures</a:t>
            </a:r>
          </a:p>
        </p:txBody>
      </p:sp>
      <p:sp>
        <p:nvSpPr>
          <p:cNvPr id="39996" name="Slide Number Placeholder 1"/>
          <p:cNvSpPr>
            <a:spLocks noGrp="1"/>
          </p:cNvSpPr>
          <p:nvPr>
            <p:ph type="sldNum" sz="quarter" idx="10"/>
          </p:nvPr>
        </p:nvSpPr>
        <p:spPr>
          <a:solidFill>
            <a:srgbClr val="EDF3F9"/>
          </a:solidFill>
          <a:ln/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1967B8-9651-4707-8211-A3DAA3B54E2D}" type="slidenum">
              <a:rPr lang="en-US" smtClean="0">
                <a:solidFill>
                  <a:srgbClr val="414636"/>
                </a:solidFill>
                <a:latin typeface="Arial Narrow" panose="020B0606020202030204" pitchFamily="34" charset="0"/>
              </a:rPr>
              <a:pPr/>
              <a:t>15</a:t>
            </a:fld>
            <a:endParaRPr lang="en-US" smtClean="0">
              <a:solidFill>
                <a:srgbClr val="414636"/>
              </a:solidFill>
              <a:latin typeface="Arial Narrow" panose="020B0606020202030204" pitchFamily="34" charset="0"/>
            </a:endParaRPr>
          </a:p>
        </p:txBody>
      </p: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3671529" y="6161027"/>
            <a:ext cx="2633662" cy="476726"/>
          </a:xfrm>
          <a:prstGeom prst="roundRect">
            <a:avLst/>
          </a:prstGeom>
          <a:solidFill>
            <a:srgbClr val="EDF3F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GB" sz="1100" dirty="0">
                <a:solidFill>
                  <a:srgbClr val="000000"/>
                </a:solidFill>
                <a:latin typeface="Arial Narrow"/>
                <a:cs typeface="Arial"/>
              </a:rPr>
              <a:t>Support parental resilience and promote healthy brain development for children</a:t>
            </a:r>
          </a:p>
        </p:txBody>
      </p:sp>
      <p:sp>
        <p:nvSpPr>
          <p:cNvPr id="84" name="Oval 83"/>
          <p:cNvSpPr/>
          <p:nvPr/>
        </p:nvSpPr>
        <p:spPr bwMode="auto">
          <a:xfrm>
            <a:off x="3416513" y="6174571"/>
            <a:ext cx="349840" cy="36787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000000"/>
                </a:solidFill>
                <a:latin typeface="Arial Narrow"/>
                <a:cs typeface="Arial"/>
              </a:rPr>
              <a:t>9</a:t>
            </a:r>
          </a:p>
        </p:txBody>
      </p:sp>
      <p:cxnSp>
        <p:nvCxnSpPr>
          <p:cNvPr id="85" name="Straight Connector 58"/>
          <p:cNvCxnSpPr>
            <a:cxnSpLocks noChangeShapeType="1"/>
            <a:stCxn id="84" idx="2"/>
            <a:endCxn id="74" idx="3"/>
          </p:cNvCxnSpPr>
          <p:nvPr/>
        </p:nvCxnSpPr>
        <p:spPr bwMode="auto">
          <a:xfrm flipH="1" flipV="1">
            <a:off x="2963228" y="3749058"/>
            <a:ext cx="453285" cy="26094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Text Box 4"/>
          <p:cNvSpPr txBox="1">
            <a:spLocks noChangeArrowheads="1"/>
          </p:cNvSpPr>
          <p:nvPr/>
        </p:nvSpPr>
        <p:spPr bwMode="auto">
          <a:xfrm>
            <a:off x="87086" y="3115693"/>
            <a:ext cx="2876142" cy="1266730"/>
          </a:xfrm>
          <a:prstGeom prst="roundRect">
            <a:avLst/>
          </a:prstGeom>
          <a:solidFill>
            <a:srgbClr val="4A7187">
              <a:alpha val="67000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spcBef>
                <a:spcPct val="35000"/>
              </a:spcBef>
              <a:buClr>
                <a:srgbClr val="007790"/>
              </a:buClr>
            </a:pPr>
            <a:r>
              <a:rPr lang="en-US" sz="1200" dirty="0">
                <a:solidFill>
                  <a:schemeClr val="bg1"/>
                </a:solidFill>
                <a:latin typeface="Arial Narrow"/>
                <a:cs typeface="Arial"/>
              </a:rPr>
              <a:t>Promote </a:t>
            </a:r>
            <a:r>
              <a:rPr lang="en-US" sz="1200" b="1" dirty="0">
                <a:solidFill>
                  <a:schemeClr val="bg1"/>
                </a:solidFill>
                <a:latin typeface="Arial Narrow"/>
                <a:cs typeface="Arial"/>
              </a:rPr>
              <a:t>total health </a:t>
            </a:r>
            <a:r>
              <a:rPr lang="en-US" sz="1200" dirty="0">
                <a:solidFill>
                  <a:schemeClr val="bg1"/>
                </a:solidFill>
                <a:latin typeface="Arial Narrow"/>
                <a:cs typeface="Arial"/>
              </a:rPr>
              <a:t>among                  women of childbearing age                            </a:t>
            </a:r>
            <a:r>
              <a:rPr lang="en-US" sz="1200" dirty="0" smtClean="0">
                <a:solidFill>
                  <a:schemeClr val="bg1"/>
                </a:solidFill>
                <a:latin typeface="Arial Narrow"/>
                <a:cs typeface="Arial"/>
              </a:rPr>
              <a:t> &amp; </a:t>
            </a:r>
            <a:r>
              <a:rPr lang="en-US" sz="1200" dirty="0">
                <a:solidFill>
                  <a:schemeClr val="bg1"/>
                </a:solidFill>
                <a:latin typeface="Arial Narrow"/>
                <a:cs typeface="Arial"/>
              </a:rPr>
              <a:t>children aged  0-5* in KP             </a:t>
            </a:r>
            <a:r>
              <a:rPr lang="en-US" sz="1200" dirty="0" smtClean="0">
                <a:solidFill>
                  <a:schemeClr val="bg1"/>
                </a:solidFill>
                <a:latin typeface="Arial Narrow"/>
                <a:cs typeface="Arial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Arial Narrow"/>
                <a:cs typeface="Arial"/>
              </a:rPr>
              <a:t>members</a:t>
            </a:r>
            <a:r>
              <a:rPr lang="en-US" sz="1200" b="1" dirty="0">
                <a:solidFill>
                  <a:schemeClr val="bg1"/>
                </a:solidFill>
                <a:latin typeface="Arial Narrow"/>
                <a:cs typeface="Arial"/>
              </a:rPr>
              <a:t>, workforce, &amp; communities       </a:t>
            </a:r>
            <a:r>
              <a:rPr lang="en-US" sz="1200" dirty="0">
                <a:solidFill>
                  <a:schemeClr val="bg1"/>
                </a:solidFill>
                <a:latin typeface="Arial Narrow"/>
                <a:cs typeface="Arial"/>
              </a:rPr>
              <a:t>for optimal development &amp; wellbeing             </a:t>
            </a:r>
            <a:r>
              <a:rPr lang="en-US" sz="1200" b="1" dirty="0">
                <a:solidFill>
                  <a:schemeClr val="bg1"/>
                </a:solidFill>
                <a:latin typeface="Arial Narrow"/>
                <a:cs typeface="Arial"/>
              </a:rPr>
              <a:t>for families across the </a:t>
            </a:r>
            <a:r>
              <a:rPr lang="en-US" sz="1200" b="1" dirty="0" err="1" smtClean="0">
                <a:solidFill>
                  <a:schemeClr val="bg1"/>
                </a:solidFill>
                <a:latin typeface="Arial Narrow"/>
                <a:cs typeface="Arial"/>
              </a:rPr>
              <a:t>lifecourse</a:t>
            </a:r>
            <a:endParaRPr lang="en-US" sz="1200" b="1" dirty="0">
              <a:solidFill>
                <a:schemeClr val="bg1"/>
              </a:solidFill>
              <a:latin typeface="Arial Narrow"/>
              <a:cs typeface="Arial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3"/>
          <a:srcRect t="18713" b="14957"/>
          <a:stretch/>
        </p:blipFill>
        <p:spPr>
          <a:xfrm>
            <a:off x="326660" y="380517"/>
            <a:ext cx="8622442" cy="386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1" r="87990" b="10270"/>
          <a:stretch/>
        </p:blipFill>
        <p:spPr>
          <a:xfrm>
            <a:off x="1170262" y="1032275"/>
            <a:ext cx="455700" cy="2619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198" t="-1" r="46803" b="10270"/>
          <a:stretch/>
        </p:blipFill>
        <p:spPr>
          <a:xfrm>
            <a:off x="3766058" y="1006421"/>
            <a:ext cx="1436876" cy="241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949" t="-732" b="-1"/>
          <a:stretch/>
        </p:blipFill>
        <p:spPr>
          <a:xfrm>
            <a:off x="6840939" y="1036052"/>
            <a:ext cx="1575591" cy="265115"/>
          </a:xfrm>
          <a:prstGeom prst="rect">
            <a:avLst/>
          </a:prstGeom>
        </p:spPr>
      </p:pic>
      <p:sp>
        <p:nvSpPr>
          <p:cNvPr id="58" name="Oval 57"/>
          <p:cNvSpPr/>
          <p:nvPr/>
        </p:nvSpPr>
        <p:spPr bwMode="auto">
          <a:xfrm>
            <a:off x="3436851" y="4377062"/>
            <a:ext cx="349250" cy="3683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Arial Narrow"/>
                <a:cs typeface="Arial"/>
              </a:rPr>
              <a:t>6</a:t>
            </a:r>
            <a:endParaRPr lang="en-US" sz="1100" b="1" dirty="0">
              <a:solidFill>
                <a:srgbClr val="000000"/>
              </a:solidFill>
              <a:latin typeface="Arial Narrow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54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auto">
          <a:xfrm>
            <a:off x="3095421" y="763985"/>
            <a:ext cx="2959076" cy="2483892"/>
          </a:xfrm>
          <a:prstGeom prst="roundRect">
            <a:avLst>
              <a:gd name="adj" fmla="val 16460"/>
            </a:avLst>
          </a:prstGeom>
          <a:solidFill>
            <a:srgbClr val="EDF3F9"/>
          </a:solidFill>
          <a:ln w="9525" cap="flat" cmpd="sng" algn="ctr">
            <a:solidFill>
              <a:srgbClr val="4A718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  <a:latin typeface="Arial Narro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40315" y="867218"/>
            <a:ext cx="25944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  <a:latin typeface="Calibri Light" panose="020F0302020204030204" pitchFamily="34" charset="0"/>
              </a:rPr>
              <a:t>Percent of Women who Gained Above IOM Guidelines During Pregnancy By BMI </a:t>
            </a:r>
            <a:r>
              <a:rPr lang="en-US" sz="800" b="1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-- </a:t>
            </a:r>
            <a:r>
              <a:rPr lang="en-US" sz="800" b="1" dirty="0">
                <a:solidFill>
                  <a:srgbClr val="000000"/>
                </a:solidFill>
                <a:latin typeface="Calibri Light" panose="020F0302020204030204" pitchFamily="34" charset="0"/>
              </a:rPr>
              <a:t>Overweight: BMI 25-29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53419" y="763985"/>
            <a:ext cx="2959076" cy="2483892"/>
          </a:xfrm>
          <a:prstGeom prst="roundRect">
            <a:avLst>
              <a:gd name="adj" fmla="val 16460"/>
            </a:avLst>
          </a:prstGeom>
          <a:solidFill>
            <a:srgbClr val="EDF3F9"/>
          </a:solidFill>
          <a:ln w="9525" cap="flat" cmpd="sng" algn="ctr">
            <a:solidFill>
              <a:srgbClr val="4A718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  <a:latin typeface="Arial Narrow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149299" y="763985"/>
            <a:ext cx="2959076" cy="2483892"/>
          </a:xfrm>
          <a:prstGeom prst="roundRect">
            <a:avLst>
              <a:gd name="adj" fmla="val 16460"/>
            </a:avLst>
          </a:prstGeom>
          <a:solidFill>
            <a:srgbClr val="EDF3F9"/>
          </a:solidFill>
          <a:ln w="9525" cap="flat" cmpd="sng" algn="ctr">
            <a:solidFill>
              <a:srgbClr val="4A718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  <a:latin typeface="Arial Narrow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095421" y="3314979"/>
            <a:ext cx="2959076" cy="2483892"/>
          </a:xfrm>
          <a:prstGeom prst="roundRect">
            <a:avLst>
              <a:gd name="adj" fmla="val 16460"/>
            </a:avLst>
          </a:prstGeom>
          <a:solidFill>
            <a:srgbClr val="EDF3F9"/>
          </a:solidFill>
          <a:ln w="9525" cap="flat" cmpd="sng" algn="ctr">
            <a:solidFill>
              <a:srgbClr val="4A718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  <a:latin typeface="Arial Narrow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3419" y="3314979"/>
            <a:ext cx="2959076" cy="2483892"/>
          </a:xfrm>
          <a:prstGeom prst="roundRect">
            <a:avLst>
              <a:gd name="adj" fmla="val 16460"/>
            </a:avLst>
          </a:prstGeom>
          <a:solidFill>
            <a:srgbClr val="EDF3F9"/>
          </a:solidFill>
          <a:ln w="9525" cap="flat" cmpd="sng" algn="ctr">
            <a:solidFill>
              <a:srgbClr val="4A718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rgbClr val="000000"/>
              </a:solidFill>
              <a:latin typeface="Arial Narrow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6131505" y="3314979"/>
            <a:ext cx="2959076" cy="2483892"/>
          </a:xfrm>
          <a:prstGeom prst="roundRect">
            <a:avLst>
              <a:gd name="adj" fmla="val 16460"/>
            </a:avLst>
          </a:prstGeom>
          <a:solidFill>
            <a:srgbClr val="EDF3F9"/>
          </a:solidFill>
          <a:ln w="9525" cap="flat" cmpd="sng" algn="ctr">
            <a:solidFill>
              <a:srgbClr val="4A718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  <a:latin typeface="Arial Narrow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31599" y="850341"/>
            <a:ext cx="25944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Percent of women who had GDM in pregnancy completing any recommended follow-up test within 12 </a:t>
            </a:r>
            <a:r>
              <a:rPr lang="en-US" sz="800" b="1" dirty="0" err="1" smtClean="0">
                <a:solidFill>
                  <a:srgbClr val="000000"/>
                </a:solidFill>
                <a:latin typeface="Calibri Light" panose="020F0302020204030204" pitchFamily="34" charset="0"/>
              </a:rPr>
              <a:t>mo</a:t>
            </a:r>
            <a:r>
              <a:rPr lang="en-US" sz="800" b="1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postpartum</a:t>
            </a:r>
            <a:endParaRPr lang="en-US" sz="800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929" y="870855"/>
            <a:ext cx="2530059" cy="23593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931" y="844115"/>
            <a:ext cx="2566638" cy="207282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43612" y="850341"/>
            <a:ext cx="21519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Percent of women with live births who started pregnancy in obese BMI range (</a:t>
            </a:r>
            <a:r>
              <a:rPr lang="en-US" sz="800" b="1" u="sng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&gt;</a:t>
            </a:r>
            <a:r>
              <a:rPr lang="en-US" sz="800" b="1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30)</a:t>
            </a:r>
            <a:endParaRPr lang="en-US" sz="800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93" y="1170344"/>
            <a:ext cx="2584928" cy="183505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543611" y="4160846"/>
            <a:ext cx="21519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A perinatal depression metric is currently in assessment/scoping phase</a:t>
            </a:r>
            <a:endParaRPr lang="en-US" sz="800" b="1" i="1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51337" y="3399488"/>
            <a:ext cx="17724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Percent of KP infants exclusively breastfed at hospital discharge through 6 months of age; Q4 2015</a:t>
            </a:r>
            <a:endParaRPr lang="en-US" sz="800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516664" y="3382611"/>
            <a:ext cx="21695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Percent of children in BMI category “very obese”, by race/ethnicity, from age 2-5</a:t>
            </a:r>
            <a:endParaRPr lang="en-US" sz="800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5669" y="3590061"/>
            <a:ext cx="3011685" cy="190821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4362" y="3596627"/>
            <a:ext cx="2706859" cy="1835055"/>
          </a:xfrm>
          <a:prstGeom prst="rect">
            <a:avLst/>
          </a:prstGeom>
        </p:spPr>
      </p:pic>
      <p:sp>
        <p:nvSpPr>
          <p:cNvPr id="68" name="Up Arrow 67"/>
          <p:cNvSpPr/>
          <p:nvPr/>
        </p:nvSpPr>
        <p:spPr>
          <a:xfrm rot="10800000">
            <a:off x="8800119" y="4030165"/>
            <a:ext cx="100760" cy="1028003"/>
          </a:xfrm>
          <a:prstGeom prst="up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Up Arrow 68"/>
          <p:cNvSpPr/>
          <p:nvPr/>
        </p:nvSpPr>
        <p:spPr>
          <a:xfrm rot="10800000">
            <a:off x="5889947" y="1432384"/>
            <a:ext cx="100760" cy="1028003"/>
          </a:xfrm>
          <a:prstGeom prst="up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0" name="Up Arrow 69"/>
          <p:cNvSpPr/>
          <p:nvPr/>
        </p:nvSpPr>
        <p:spPr>
          <a:xfrm rot="10800000">
            <a:off x="2855235" y="1366523"/>
            <a:ext cx="100760" cy="1028003"/>
          </a:xfrm>
          <a:prstGeom prst="up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1" name="Up Arrow 70"/>
          <p:cNvSpPr/>
          <p:nvPr/>
        </p:nvSpPr>
        <p:spPr>
          <a:xfrm rot="10800000" flipV="1">
            <a:off x="8913501" y="1341123"/>
            <a:ext cx="74470" cy="1223901"/>
          </a:xfrm>
          <a:prstGeom prst="up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19" y="289060"/>
            <a:ext cx="5377972" cy="40706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9"/>
          <a:srcRect l="40706" t="7853"/>
          <a:stretch/>
        </p:blipFill>
        <p:spPr>
          <a:xfrm>
            <a:off x="5503630" y="434898"/>
            <a:ext cx="2054161" cy="1940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041644" y="3005399"/>
            <a:ext cx="1150620" cy="242478"/>
          </a:xfrm>
          <a:prstGeom prst="rect">
            <a:avLst/>
          </a:prstGeom>
          <a:solidFill>
            <a:srgbClr val="4A718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  <a:latin typeface="Arial Narro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9968" y="3061604"/>
            <a:ext cx="994941" cy="168873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 bwMode="auto">
          <a:xfrm>
            <a:off x="3924300" y="3011712"/>
            <a:ext cx="1457175" cy="242478"/>
          </a:xfrm>
          <a:prstGeom prst="rect">
            <a:avLst/>
          </a:prstGeom>
          <a:solidFill>
            <a:srgbClr val="4A718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  <a:latin typeface="Arial Narrow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30071" y="3072774"/>
            <a:ext cx="1238616" cy="159375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 bwMode="auto">
          <a:xfrm>
            <a:off x="6820769" y="3010342"/>
            <a:ext cx="1631933" cy="242478"/>
          </a:xfrm>
          <a:prstGeom prst="rect">
            <a:avLst/>
          </a:prstGeom>
          <a:solidFill>
            <a:srgbClr val="4A718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  <a:latin typeface="Arial Narrow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04438" y="3055105"/>
            <a:ext cx="1445812" cy="138083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 bwMode="auto">
          <a:xfrm>
            <a:off x="3985194" y="5556393"/>
            <a:ext cx="1369149" cy="242478"/>
          </a:xfrm>
          <a:prstGeom prst="rect">
            <a:avLst/>
          </a:prstGeom>
          <a:solidFill>
            <a:srgbClr val="4A718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  <a:latin typeface="Arial Narrow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2287" y="5613590"/>
            <a:ext cx="944864" cy="166975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 bwMode="auto">
          <a:xfrm>
            <a:off x="6749648" y="5556393"/>
            <a:ext cx="1923849" cy="242478"/>
          </a:xfrm>
          <a:prstGeom prst="rect">
            <a:avLst/>
          </a:prstGeom>
          <a:solidFill>
            <a:srgbClr val="4A718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  <a:latin typeface="Arial Narrow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76649" y="5614578"/>
            <a:ext cx="1639553" cy="160068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 bwMode="auto">
          <a:xfrm>
            <a:off x="411481" y="5556393"/>
            <a:ext cx="2289716" cy="242478"/>
          </a:xfrm>
          <a:prstGeom prst="rect">
            <a:avLst/>
          </a:prstGeom>
          <a:solidFill>
            <a:srgbClr val="4A718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rgbClr val="000000"/>
              </a:solidFill>
              <a:latin typeface="Arial Narrow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3798" y="5621156"/>
            <a:ext cx="2024348" cy="137049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 bwMode="auto">
          <a:xfrm>
            <a:off x="81253" y="5874297"/>
            <a:ext cx="9009327" cy="432792"/>
          </a:xfrm>
          <a:prstGeom prst="roundRect">
            <a:avLst>
              <a:gd name="adj" fmla="val 50000"/>
            </a:avLst>
          </a:prstGeom>
          <a:solidFill>
            <a:srgbClr val="EDF3F9"/>
          </a:solidFill>
          <a:ln w="9525" cap="flat" cmpd="sng" algn="ctr">
            <a:solidFill>
              <a:srgbClr val="4A718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i="1" dirty="0" smtClean="0">
                <a:solidFill>
                  <a:srgbClr val="000000"/>
                </a:solidFill>
                <a:latin typeface="Arial Narrow" charset="0"/>
              </a:rPr>
              <a:t>Current as of Q1 2016</a:t>
            </a:r>
          </a:p>
          <a:p>
            <a:pPr algn="ctr"/>
            <a:r>
              <a:rPr lang="en-US" sz="700" i="1" dirty="0" smtClean="0">
                <a:solidFill>
                  <a:srgbClr val="000000"/>
                </a:solidFill>
                <a:latin typeface="Arial Narrow" charset="0"/>
              </a:rPr>
              <a:t>Potential areas for future development: Vulnerable populations, behavioral health, substance use/abuse and intervention program reach/uptake, social/economic/behavior needs, ACEs, community or workforce level metrics </a:t>
            </a:r>
            <a:endParaRPr lang="en-US" sz="700" i="1" dirty="0">
              <a:solidFill>
                <a:srgbClr val="000000"/>
              </a:solidFill>
              <a:latin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5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2791"/>
            <a:ext cx="8229600" cy="867930"/>
          </a:xfrm>
        </p:spPr>
        <p:txBody>
          <a:bodyPr/>
          <a:lstStyle/>
          <a:p>
            <a:r>
              <a:rPr lang="en-US" sz="2800" dirty="0" smtClean="0"/>
              <a:t>CMI Healthy Beginnings Initiative: </a:t>
            </a:r>
            <a:br>
              <a:rPr lang="en-US" sz="2800" dirty="0" smtClean="0"/>
            </a:br>
            <a:r>
              <a:rPr lang="en-US" sz="2800" dirty="0" smtClean="0"/>
              <a:t>2016 focus and activities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C8ABBF-A9A2-4AD2-89E8-1341FDC9619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81228569"/>
              </p:ext>
            </p:extLst>
          </p:nvPr>
        </p:nvGraphicFramePr>
        <p:xfrm>
          <a:off x="986683" y="1498366"/>
          <a:ext cx="7801717" cy="4534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60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646" y="428599"/>
            <a:ext cx="8229600" cy="5715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646" y="1000099"/>
            <a:ext cx="8229600" cy="469359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Healthy Beginnings</a:t>
            </a:r>
            <a:r>
              <a:rPr lang="en-US" sz="2000" b="1" dirty="0" smtClean="0">
                <a:solidFill>
                  <a:srgbClr val="0070C0"/>
                </a:solidFill>
              </a:rPr>
              <a:t>*</a:t>
            </a:r>
            <a:r>
              <a:rPr lang="en-US" sz="2000" b="1" dirty="0" smtClean="0"/>
              <a:t> </a:t>
            </a:r>
            <a:r>
              <a:rPr lang="en-US" sz="2000" dirty="0" smtClean="0"/>
              <a:t>is a Care Management Institute strategic initiative area that supports inter-regional </a:t>
            </a:r>
            <a:r>
              <a:rPr lang="en-US" sz="2000" b="1" dirty="0" smtClean="0"/>
              <a:t>MCH preventive health improvement </a:t>
            </a:r>
            <a:r>
              <a:rPr lang="en-US" sz="2000" dirty="0" smtClean="0"/>
              <a:t>efforts. </a:t>
            </a:r>
          </a:p>
          <a:p>
            <a:pPr marL="0" indent="0">
              <a:buNone/>
            </a:pPr>
            <a:r>
              <a:rPr lang="en-US" sz="1800" i="1" dirty="0" smtClean="0"/>
              <a:t>Healthy Beginnings has engaged in early assessment around perinatal depression this year.</a:t>
            </a:r>
          </a:p>
          <a:p>
            <a:pPr marL="0" indent="0">
              <a:buNone/>
            </a:pPr>
            <a:r>
              <a:rPr lang="en-US" sz="2000" dirty="0" smtClean="0"/>
              <a:t>Rationale</a:t>
            </a:r>
            <a:r>
              <a:rPr lang="en-US" sz="2000" dirty="0" smtClean="0"/>
              <a:t>: </a:t>
            </a:r>
          </a:p>
          <a:p>
            <a:pPr lvl="1"/>
            <a:r>
              <a:rPr lang="en-US" sz="1600" dirty="0" smtClean="0"/>
              <a:t>Perinatal depression impacts between 12-20% of pregnant women; we know it </a:t>
            </a:r>
            <a:r>
              <a:rPr lang="en-US" sz="1600" dirty="0" smtClean="0"/>
              <a:t>may be underdiagnosed and </a:t>
            </a:r>
            <a:r>
              <a:rPr lang="en-US" sz="1600" dirty="0" smtClean="0"/>
              <a:t>undertreated. </a:t>
            </a:r>
            <a:r>
              <a:rPr lang="en-US" sz="1600" dirty="0"/>
              <a:t>S</a:t>
            </a:r>
            <a:r>
              <a:rPr lang="en-US" sz="1600" dirty="0" smtClean="0"/>
              <a:t>ignificant negative impacts on </a:t>
            </a:r>
            <a:r>
              <a:rPr lang="en-US" sz="1600" dirty="0" smtClean="0"/>
              <a:t>maternal and child/family health</a:t>
            </a:r>
            <a:endParaRPr lang="en-US" sz="1600" dirty="0" smtClean="0"/>
          </a:p>
          <a:p>
            <a:pPr lvl="1"/>
            <a:r>
              <a:rPr lang="en-US" sz="1600" dirty="0" smtClean="0"/>
              <a:t>ACOG, USPSTF guidelines recommend universal screening; new HEDIS measure on adult depression screening will begin in 2016</a:t>
            </a:r>
          </a:p>
          <a:p>
            <a:pPr lvl="1"/>
            <a:r>
              <a:rPr lang="en-US" sz="1600" dirty="0" smtClean="0"/>
              <a:t>Healthy </a:t>
            </a:r>
            <a:r>
              <a:rPr lang="en-US" sz="1600" dirty="0" smtClean="0"/>
              <a:t>Beginnings Community of Practice and OB Chiefs </a:t>
            </a:r>
            <a:r>
              <a:rPr lang="en-US" sz="1600" dirty="0" smtClean="0"/>
              <a:t>have </a:t>
            </a:r>
            <a:r>
              <a:rPr lang="en-US" sz="1600" dirty="0" smtClean="0"/>
              <a:t>recommended perinatal depression as an important area to scope this year based </a:t>
            </a:r>
            <a:r>
              <a:rPr lang="en-US" sz="1600" dirty="0" smtClean="0"/>
              <a:t>on current </a:t>
            </a:r>
            <a:r>
              <a:rPr lang="en-US" sz="1600" dirty="0" smtClean="0"/>
              <a:t>internal/external landscape</a:t>
            </a:r>
          </a:p>
          <a:p>
            <a:r>
              <a:rPr lang="en-US" sz="2000" dirty="0" smtClean="0"/>
              <a:t>Proposed activities: </a:t>
            </a:r>
          </a:p>
          <a:p>
            <a:pPr lvl="1"/>
            <a:r>
              <a:rPr lang="en-US" sz="1600" dirty="0" smtClean="0"/>
              <a:t>Assess current KP practices in prevention, </a:t>
            </a:r>
            <a:r>
              <a:rPr lang="en-US" sz="1600" b="1" dirty="0" smtClean="0"/>
              <a:t>screening</a:t>
            </a:r>
            <a:r>
              <a:rPr lang="en-US" sz="1600" dirty="0" smtClean="0"/>
              <a:t>, and referral to treatment for perinatal depression</a:t>
            </a:r>
          </a:p>
          <a:p>
            <a:pPr lvl="1"/>
            <a:r>
              <a:rPr lang="en-US" sz="1600" dirty="0" smtClean="0"/>
              <a:t>Identify </a:t>
            </a:r>
            <a:r>
              <a:rPr lang="en-US" sz="1600" dirty="0" smtClean="0"/>
              <a:t>needs and opportunities for alignment</a:t>
            </a:r>
          </a:p>
          <a:p>
            <a:pPr lvl="1"/>
            <a:r>
              <a:rPr lang="en-US" sz="1600" dirty="0" smtClean="0"/>
              <a:t>Develop measurement proposal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C8ABBF-A9A2-4AD2-89E8-1341FDC9619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599" y="5781826"/>
            <a:ext cx="31098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smtClean="0">
                <a:solidFill>
                  <a:srgbClr val="0070C0"/>
                </a:solidFill>
              </a:rPr>
              <a:t>*Healthy Beginnings shares its name with the perinatal education program and content but is a different body of work. </a:t>
            </a:r>
          </a:p>
          <a:p>
            <a:pPr algn="ctr"/>
            <a:r>
              <a:rPr lang="en-US" sz="900" i="1" dirty="0" smtClean="0">
                <a:solidFill>
                  <a:srgbClr val="0070C0"/>
                </a:solidFill>
              </a:rPr>
              <a:t>See appendix for current areas of focus and high level initiative drivers</a:t>
            </a:r>
            <a:endParaRPr lang="en-US" sz="9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93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534"/>
            <a:ext cx="8229600" cy="867930"/>
          </a:xfrm>
        </p:spPr>
        <p:txBody>
          <a:bodyPr/>
          <a:lstStyle/>
          <a:p>
            <a:r>
              <a:rPr lang="en-US" sz="3200" dirty="0" smtClean="0"/>
              <a:t>Perinatal Depression Screening Internal Scan</a:t>
            </a:r>
            <a:br>
              <a:rPr lang="en-US" sz="3200" dirty="0" smtClean="0"/>
            </a:br>
            <a:r>
              <a:rPr lang="en-US" sz="2400" b="0" dirty="0" smtClean="0"/>
              <a:t>Initial findings</a:t>
            </a:r>
            <a:endParaRPr lang="en-US" sz="24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675" y="1553285"/>
            <a:ext cx="8250620" cy="3014671"/>
          </a:xfrm>
        </p:spPr>
        <p:txBody>
          <a:bodyPr/>
          <a:lstStyle/>
          <a:p>
            <a:r>
              <a:rPr lang="en-US" sz="1800" dirty="0" smtClean="0"/>
              <a:t>Six of eight </a:t>
            </a:r>
            <a:r>
              <a:rPr lang="en-US" sz="1800" dirty="0"/>
              <a:t>regions will be using PHQ-9 by end of </a:t>
            </a:r>
            <a:r>
              <a:rPr lang="en-US" sz="1800" dirty="0" smtClean="0"/>
              <a:t>year (with or without GAD-7 or GAD-2). Two regions use EPDS.</a:t>
            </a:r>
          </a:p>
          <a:p>
            <a:r>
              <a:rPr lang="en-US" sz="1800" dirty="0" smtClean="0"/>
              <a:t>All regions meet the high-level AHRQ, USPSTF, and ACOG recommendations re: screening for depression in pregnancy and postpartum but may not meet current AAP </a:t>
            </a:r>
            <a:r>
              <a:rPr lang="en-US" sz="1800" i="1" dirty="0" smtClean="0"/>
              <a:t>Bright Futures </a:t>
            </a:r>
            <a:r>
              <a:rPr lang="en-US" sz="1800" dirty="0" smtClean="0"/>
              <a:t>recommendations to incorporate recognition and referral for parental depression </a:t>
            </a:r>
            <a:r>
              <a:rPr lang="en-US" sz="1800" dirty="0"/>
              <a:t>risk </a:t>
            </a:r>
            <a:r>
              <a:rPr lang="en-US" sz="1800" dirty="0" smtClean="0"/>
              <a:t>in pediatric settings.</a:t>
            </a:r>
          </a:p>
          <a:p>
            <a:r>
              <a:rPr lang="en-US" sz="1800" dirty="0"/>
              <a:t>B</a:t>
            </a:r>
            <a:r>
              <a:rPr lang="en-US" sz="1800" dirty="0" smtClean="0"/>
              <a:t>ehavioral </a:t>
            </a:r>
            <a:r>
              <a:rPr lang="en-US" sz="1800" dirty="0"/>
              <a:t>health resources </a:t>
            </a:r>
            <a:r>
              <a:rPr lang="en-US" sz="1800" dirty="0" smtClean="0"/>
              <a:t>or changes </a:t>
            </a:r>
            <a:r>
              <a:rPr lang="en-US" sz="1800" dirty="0"/>
              <a:t>in </a:t>
            </a:r>
            <a:r>
              <a:rPr lang="en-US" sz="1800" dirty="0" smtClean="0"/>
              <a:t>access/capacity may </a:t>
            </a:r>
            <a:r>
              <a:rPr lang="en-US" sz="1800" dirty="0"/>
              <a:t>be impacting providers’ </a:t>
            </a:r>
            <a:r>
              <a:rPr lang="en-US" sz="1800" dirty="0" smtClean="0"/>
              <a:t>perceptions </a:t>
            </a:r>
            <a:r>
              <a:rPr lang="en-US" sz="1800" dirty="0"/>
              <a:t>around care </a:t>
            </a:r>
            <a:r>
              <a:rPr lang="en-US" sz="1800" dirty="0" smtClean="0"/>
              <a:t>options and associated screening or referral practices.</a:t>
            </a:r>
            <a:endParaRPr lang="en-US" sz="1800" dirty="0"/>
          </a:p>
          <a:p>
            <a:r>
              <a:rPr lang="en-US" sz="1800" dirty="0"/>
              <a:t>Few regions are </a:t>
            </a:r>
            <a:r>
              <a:rPr lang="en-US" sz="1800" dirty="0" smtClean="0"/>
              <a:t>currently reporting </a:t>
            </a:r>
            <a:r>
              <a:rPr lang="en-US" sz="1800" dirty="0"/>
              <a:t>data to examine </a:t>
            </a:r>
            <a:r>
              <a:rPr lang="en-US" sz="1800" dirty="0" smtClean="0"/>
              <a:t>performance </a:t>
            </a:r>
            <a:r>
              <a:rPr lang="en-US" sz="1800" dirty="0"/>
              <a:t>(i.e. screening rates, referral data, symptom improvement, </a:t>
            </a:r>
            <a:r>
              <a:rPr lang="en-US" sz="1800" dirty="0" smtClean="0"/>
              <a:t>BH services utilization for this population, etc.)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600502-0031-46B3-81E2-5D46B1F142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9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331258"/>
            <a:ext cx="8229600" cy="571500"/>
          </a:xfrm>
        </p:spPr>
        <p:txBody>
          <a:bodyPr/>
          <a:lstStyle/>
          <a:p>
            <a:r>
              <a:rPr lang="en-US" dirty="0" smtClean="0"/>
              <a:t>Perinatal Screening – Tools and Timing*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600502-0031-46B3-81E2-5D46B1F142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883952"/>
              </p:ext>
            </p:extLst>
          </p:nvPr>
        </p:nvGraphicFramePr>
        <p:xfrm>
          <a:off x="406393" y="1014401"/>
          <a:ext cx="8390473" cy="52846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44035"/>
                <a:gridCol w="1119351"/>
                <a:gridCol w="983041"/>
                <a:gridCol w="924587"/>
                <a:gridCol w="977462"/>
                <a:gridCol w="1576552"/>
                <a:gridCol w="1024758"/>
                <a:gridCol w="740687"/>
              </a:tblGrid>
              <a:tr h="6635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Region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Instrument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400" dirty="0" smtClean="0"/>
                        <a:t>in 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First trimester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Second</a:t>
                      </a:r>
                      <a:r>
                        <a:rPr lang="en-US" sz="1400" baseline="0" dirty="0" smtClean="0"/>
                        <a:t> trimester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Third</a:t>
                      </a:r>
                      <a:r>
                        <a:rPr lang="en-US" sz="1400" baseline="0" dirty="0" smtClean="0"/>
                        <a:t> trimester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Pediatric</a:t>
                      </a:r>
                      <a:r>
                        <a:rPr lang="en-US" sz="1400" baseline="0" dirty="0" smtClean="0"/>
                        <a:t>        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well visits**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900" baseline="0" dirty="0" smtClean="0"/>
                        <a:t>( in first year of life)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Postpartum visit </a:t>
                      </a:r>
                    </a:p>
                    <a:p>
                      <a:pPr algn="ctr"/>
                      <a:r>
                        <a:rPr lang="en-US" sz="900" dirty="0" smtClean="0"/>
                        <a:t>(5-8 weeks)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Other</a:t>
                      </a:r>
                      <a:endParaRPr lang="en-US" sz="1400" dirty="0"/>
                    </a:p>
                  </a:txBody>
                  <a:tcPr/>
                </a:tc>
              </a:tr>
              <a:tr h="38442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Georgia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Edinburgh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First</a:t>
                      </a:r>
                      <a:r>
                        <a:rPr lang="en-US" sz="1200" baseline="0" dirty="0" smtClean="0"/>
                        <a:t> OB visit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28 weeks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</a:tr>
              <a:tr h="38442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Hawaii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PHQ-9 (plus two</a:t>
                      </a:r>
                      <a:r>
                        <a:rPr lang="en-US" sz="1200" baseline="0" dirty="0" smtClean="0"/>
                        <a:t> IPV questions)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28 weeks</a:t>
                      </a:r>
                      <a:endParaRPr lang="en-US" sz="1200" i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</a:tr>
              <a:tr h="38442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Northwest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PHQ-9 with GAD-7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20-24 weeks</a:t>
                      </a:r>
                      <a:endParaRPr lang="en-US" sz="1200" i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</a:tr>
              <a:tr h="38442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Colorado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Edinburgh;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will be changing to PHQ-9 with GAD-7 in the next year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First OB visit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X</a:t>
                      </a:r>
                      <a:endParaRPr lang="en-US" sz="1200" i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PHQ-2 at 2 month </a:t>
                      </a:r>
                      <a:r>
                        <a:rPr lang="en-US" sz="1200" baseline="0" dirty="0" smtClean="0"/>
                        <a:t>visit</a:t>
                      </a:r>
                    </a:p>
                    <a:p>
                      <a:pPr algn="ctr"/>
                      <a:r>
                        <a:rPr lang="en-US" sz="1200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2 month visit</a:t>
                      </a:r>
                    </a:p>
                    <a:p>
                      <a:pPr algn="ctr"/>
                      <a:r>
                        <a:rPr lang="en-US" sz="1200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4 month visit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Dad/partner @ 2 </a:t>
                      </a:r>
                      <a:r>
                        <a:rPr lang="en-US" sz="1200" i="1" baseline="0" dirty="0" err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wk</a:t>
                      </a:r>
                      <a:r>
                        <a:rPr lang="en-US" sz="1200" i="1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 visit</a:t>
                      </a:r>
                      <a:endParaRPr lang="en-US" sz="1200" i="1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Parents</a:t>
                      </a:r>
                      <a:r>
                        <a:rPr lang="en-US" sz="1200" i="1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 of infants in the NICU</a:t>
                      </a:r>
                      <a:endParaRPr lang="en-US" sz="1200" i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442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Southern</a:t>
                      </a:r>
                      <a:r>
                        <a:rPr lang="en-US" sz="1400" b="1" baseline="0" dirty="0" smtClean="0"/>
                        <a:t> California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Varies by site (PHQ-9 and/or Edinburgh)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First OB visit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</a:tr>
              <a:tr h="38442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Northern California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PHQ-9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First OB visit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24-28 weeks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PHQ2 at 2-4</a:t>
                      </a:r>
                      <a:r>
                        <a:rPr lang="en-US" sz="1200" baseline="0" dirty="0" smtClean="0"/>
                        <a:t> weeks, 2 month, 4 month, 6 month, 9 month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</a:tr>
              <a:tr h="38442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Group Health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PHQ-9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First OB visit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</a:tr>
              <a:tr h="38442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Mid-Atlantic</a:t>
                      </a:r>
                      <a:r>
                        <a:rPr lang="en-US" sz="1400" b="1" baseline="0" dirty="0" smtClean="0"/>
                        <a:t> States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PHQQ-9 with GAD-7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First OB visit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255786" y="614291"/>
            <a:ext cx="2541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000" i="1" dirty="0" smtClean="0">
                <a:solidFill>
                  <a:srgbClr val="3F969E">
                    <a:lumMod val="60000"/>
                    <a:lumOff val="40000"/>
                  </a:srgbClr>
                </a:solidFill>
                <a:latin typeface="Arial Narrow"/>
                <a:cs typeface="Arial"/>
              </a:rPr>
              <a:t>*Planned additions in italic.</a:t>
            </a:r>
          </a:p>
          <a:p>
            <a:pPr lvl="0"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000" i="1" dirty="0" smtClean="0">
                <a:solidFill>
                  <a:srgbClr val="3F969E">
                    <a:lumMod val="60000"/>
                    <a:lumOff val="40000"/>
                  </a:srgbClr>
                </a:solidFill>
                <a:latin typeface="Arial Narrow"/>
                <a:cs typeface="Arial"/>
              </a:rPr>
              <a:t>**Does not include single-item screening questions</a:t>
            </a:r>
            <a:endParaRPr lang="en-US" sz="1000" i="1" dirty="0">
              <a:solidFill>
                <a:srgbClr val="3F969E">
                  <a:lumMod val="60000"/>
                  <a:lumOff val="40000"/>
                </a:srgbClr>
              </a:solidFill>
              <a:latin typeface="Arial Narrow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470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4075"/>
            <a:ext cx="8229600" cy="571500"/>
          </a:xfrm>
        </p:spPr>
        <p:txBody>
          <a:bodyPr/>
          <a:lstStyle/>
          <a:p>
            <a:r>
              <a:rPr lang="en-US" dirty="0" smtClean="0"/>
              <a:t>Potential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6634"/>
            <a:ext cx="8229600" cy="4662815"/>
          </a:xfrm>
        </p:spPr>
        <p:txBody>
          <a:bodyPr/>
          <a:lstStyle/>
          <a:p>
            <a:r>
              <a:rPr lang="en-US" sz="1800" dirty="0" smtClean="0"/>
              <a:t>Understand current regional performance </a:t>
            </a:r>
            <a:r>
              <a:rPr lang="en-US" sz="1800" dirty="0" smtClean="0"/>
              <a:t>through </a:t>
            </a:r>
            <a:r>
              <a:rPr lang="en-US" sz="1800" dirty="0" smtClean="0"/>
              <a:t>initial measurement of screening practices</a:t>
            </a:r>
            <a:endParaRPr lang="en-US" sz="1800" dirty="0" smtClean="0"/>
          </a:p>
          <a:p>
            <a:r>
              <a:rPr lang="en-US" sz="1800" dirty="0" smtClean="0"/>
              <a:t>Consider consistent screening </a:t>
            </a:r>
            <a:r>
              <a:rPr lang="en-US" sz="1800" dirty="0"/>
              <a:t>approaches </a:t>
            </a:r>
            <a:r>
              <a:rPr lang="en-US" sz="1800" dirty="0" smtClean="0"/>
              <a:t>(frequency, timing)</a:t>
            </a:r>
          </a:p>
          <a:p>
            <a:r>
              <a:rPr lang="en-US" sz="1800" dirty="0" smtClean="0"/>
              <a:t>Explore </a:t>
            </a:r>
            <a:r>
              <a:rPr lang="en-US" sz="1800" dirty="0"/>
              <a:t>how to optimize postpartum visit attendance and/or use screening touch points outside of postpartum visit in the first year after </a:t>
            </a:r>
            <a:r>
              <a:rPr lang="en-US" sz="1800" dirty="0" smtClean="0"/>
              <a:t>birth</a:t>
            </a:r>
          </a:p>
          <a:p>
            <a:pPr lvl="1"/>
            <a:r>
              <a:rPr lang="en-US" sz="1400" dirty="0"/>
              <a:t>F</a:t>
            </a:r>
            <a:r>
              <a:rPr lang="en-US" sz="1400" dirty="0" smtClean="0"/>
              <a:t>or </a:t>
            </a:r>
            <a:r>
              <a:rPr lang="en-US" sz="1400" dirty="0"/>
              <a:t>example, 2015 HEDIS postpartum visit rate ranges from 67.7%-93.4%; women at </a:t>
            </a:r>
            <a:r>
              <a:rPr lang="en-US" sz="1400" dirty="0" smtClean="0"/>
              <a:t>higher risk </a:t>
            </a:r>
            <a:r>
              <a:rPr lang="en-US" sz="1400" dirty="0"/>
              <a:t>for postpartum depression may be less likely to attend a postpartum </a:t>
            </a:r>
            <a:r>
              <a:rPr lang="en-US" sz="1400" dirty="0" smtClean="0"/>
              <a:t>visit</a:t>
            </a:r>
          </a:p>
          <a:p>
            <a:pPr lvl="1"/>
            <a:r>
              <a:rPr lang="en-US" sz="1400" dirty="0" smtClean="0"/>
              <a:t>An </a:t>
            </a:r>
            <a:r>
              <a:rPr lang="en-US" sz="1400" dirty="0"/>
              <a:t>approach that allows for identification of late-onset postpartum depression may need to screen beyond the postpartum visit timeframe (around 6-8 weeks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 smtClean="0"/>
              <a:t>Several </a:t>
            </a:r>
            <a:r>
              <a:rPr lang="en-US" sz="1400" dirty="0"/>
              <a:t>regions have tested </a:t>
            </a:r>
            <a:r>
              <a:rPr lang="en-US" sz="1400" dirty="0" smtClean="0"/>
              <a:t>screening using digital tools (i.e. secure messaging, kp.org) among adults, but not specific to perinatal timeframe</a:t>
            </a:r>
          </a:p>
          <a:p>
            <a:r>
              <a:rPr lang="en-US" sz="1800" dirty="0"/>
              <a:t>E</a:t>
            </a:r>
            <a:r>
              <a:rPr lang="en-US" sz="1800" dirty="0" smtClean="0"/>
              <a:t>xamine workflows across pediatrics (specific to parent identification), behavioral health, OB and family medicine where patients receive care and may transition across departments frequently, in context of broader inter-regional depression care management focus area</a:t>
            </a:r>
          </a:p>
          <a:p>
            <a:r>
              <a:rPr lang="en-US" sz="1800" dirty="0" smtClean="0"/>
              <a:t>Explore evidence-based perinatal depression prevention strategies (i.e. peer networks, etc.)</a:t>
            </a:r>
            <a:endParaRPr lang="en-US" sz="1800" dirty="0"/>
          </a:p>
          <a:p>
            <a:r>
              <a:rPr lang="en-US" sz="1800" dirty="0"/>
              <a:t>Based on the opportunities above, leverage decision support for reliable screening and </a:t>
            </a:r>
            <a:r>
              <a:rPr lang="en-US" sz="1800" dirty="0" smtClean="0"/>
              <a:t>referral as well as resource </a:t>
            </a:r>
            <a:r>
              <a:rPr lang="en-US" sz="1800" dirty="0"/>
              <a:t>use </a:t>
            </a:r>
            <a:r>
              <a:rPr lang="en-US" sz="1800" dirty="0" smtClean="0"/>
              <a:t>practices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C8ABBF-A9A2-4AD2-89E8-1341FDC9619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9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136"/>
            <a:ext cx="8229600" cy="1601977"/>
          </a:xfrm>
        </p:spPr>
        <p:txBody>
          <a:bodyPr/>
          <a:lstStyle/>
          <a:p>
            <a:pPr marL="285750" lvl="1">
              <a:buFont typeface="Wingdings" panose="05000000000000000000" pitchFamily="2" charset="2"/>
              <a:buChar char="§"/>
            </a:pPr>
            <a:r>
              <a:rPr lang="en-US" sz="1800" dirty="0" smtClean="0"/>
              <a:t>Further </a:t>
            </a:r>
            <a:r>
              <a:rPr lang="en-US" sz="1800" dirty="0"/>
              <a:t>study current regional practices to understand variation in </a:t>
            </a:r>
            <a:r>
              <a:rPr lang="en-US" sz="1800" dirty="0" smtClean="0"/>
              <a:t>other aspects of perinatal depression programs (education and prevention, pathways for </a:t>
            </a:r>
            <a:r>
              <a:rPr lang="en-US" sz="1800" dirty="0"/>
              <a:t>referral and </a:t>
            </a:r>
            <a:r>
              <a:rPr lang="en-US" sz="1800" dirty="0" smtClean="0"/>
              <a:t>treatment/follow-up, coping and self-management). </a:t>
            </a:r>
          </a:p>
          <a:p>
            <a:pPr marL="285750" lvl="1">
              <a:buFont typeface="Wingdings" panose="05000000000000000000" pitchFamily="2" charset="2"/>
              <a:buChar char="§"/>
            </a:pPr>
            <a:r>
              <a:rPr lang="en-US" sz="1800" dirty="0" smtClean="0"/>
              <a:t>Scan </a:t>
            </a:r>
            <a:r>
              <a:rPr lang="en-US" sz="1800" dirty="0" smtClean="0"/>
              <a:t>the external landscape for screening and treatment practices for perinatal depression</a:t>
            </a:r>
          </a:p>
          <a:p>
            <a:pPr marL="285750" lvl="1">
              <a:buFont typeface="Wingdings" panose="05000000000000000000" pitchFamily="2" charset="2"/>
              <a:buChar char="§"/>
            </a:pPr>
            <a:r>
              <a:rPr lang="en-US" sz="1800" dirty="0" smtClean="0"/>
              <a:t>Scope/pilot perinatal depression screening metric(s) to support shared opportunities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C8ABBF-A9A2-4AD2-89E8-1341FDC9619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5613" y="279400"/>
            <a:ext cx="7543800" cy="563563"/>
          </a:xfrm>
        </p:spPr>
        <p:txBody>
          <a:bodyPr/>
          <a:lstStyle/>
          <a:p>
            <a:r>
              <a:rPr lang="en-US" altLang="en-US" smtClean="0"/>
              <a:t>Maternal Depression Screening Metrics</a:t>
            </a:r>
            <a:endParaRPr lang="en-US" altLang="en-US" sz="24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8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bg2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9942E24-1DAE-45ED-8BDB-D1AF72E4088D}" type="slidenum">
              <a:rPr lang="en-US" altLang="en-US" sz="900" smtClean="0">
                <a:solidFill>
                  <a:srgbClr val="41463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900" smtClean="0">
              <a:solidFill>
                <a:srgbClr val="414636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3838" y="268567"/>
            <a:ext cx="8229600" cy="89535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Metrics for Maternal Depression Screening</a:t>
            </a:r>
            <a:br>
              <a:rPr lang="en-US" altLang="en-US" smtClean="0"/>
            </a:br>
            <a:r>
              <a:rPr lang="en-US" altLang="en-US" sz="2400" smtClean="0"/>
              <a:t>Draft Metric Overview</a:t>
            </a:r>
            <a:endParaRPr lang="en-US" altLang="en-US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092200"/>
            <a:ext cx="7696200" cy="4973638"/>
          </a:xfrm>
          <a:noFill/>
        </p:spPr>
        <p:txBody>
          <a:bodyPr/>
          <a:lstStyle/>
          <a:p>
            <a:r>
              <a:rPr lang="en-US" altLang="en-US" dirty="0" smtClean="0"/>
              <a:t>Population</a:t>
            </a:r>
            <a:endParaRPr lang="en-US" altLang="en-US" sz="2000" dirty="0" smtClean="0"/>
          </a:p>
          <a:p>
            <a:pPr lvl="1"/>
            <a:r>
              <a:rPr lang="en-US" altLang="en-US" dirty="0" smtClean="0"/>
              <a:t>Members with a live birth during the calendar quarter</a:t>
            </a:r>
          </a:p>
          <a:p>
            <a:r>
              <a:rPr lang="en-US" altLang="en-US" dirty="0" smtClean="0"/>
              <a:t>Metrics:</a:t>
            </a:r>
          </a:p>
          <a:p>
            <a:pPr lvl="1"/>
            <a:r>
              <a:rPr lang="en-US" altLang="en-US" dirty="0" smtClean="0"/>
              <a:t>Prenatal Screening: Screened at least once during the 9 month period prior to delivery</a:t>
            </a:r>
          </a:p>
          <a:p>
            <a:pPr lvl="1"/>
            <a:r>
              <a:rPr lang="en-US" altLang="en-US" dirty="0" smtClean="0"/>
              <a:t>Postpartum Screening: Screened at least once during the 3 month period after delivery</a:t>
            </a:r>
          </a:p>
          <a:p>
            <a:pPr lvl="1"/>
            <a:r>
              <a:rPr lang="en-US" altLang="en-US" dirty="0" smtClean="0"/>
              <a:t>Notes: Screening must be in KPHC as discrete data, using either PHQ-9 or Edinburgh</a:t>
            </a:r>
          </a:p>
          <a:p>
            <a:r>
              <a:rPr lang="en-US" altLang="en-US" dirty="0" smtClean="0"/>
              <a:t>Pilot Testing</a:t>
            </a:r>
          </a:p>
          <a:p>
            <a:pPr lvl="1"/>
            <a:r>
              <a:rPr lang="en-US" altLang="en-US" dirty="0" smtClean="0"/>
              <a:t>Will test in 1-2 regions through September, then additional regions</a:t>
            </a:r>
          </a:p>
          <a:p>
            <a:pPr lvl="1"/>
            <a:r>
              <a:rPr lang="en-US" altLang="en-US" dirty="0" smtClean="0"/>
              <a:t>Testing will assess feasibility, data access, and sensitivity of specifications to screening tools and timing </a:t>
            </a:r>
          </a:p>
        </p:txBody>
      </p:sp>
    </p:spTree>
    <p:extLst>
      <p:ext uri="{BB962C8B-B14F-4D97-AF65-F5344CB8AC3E}">
        <p14:creationId xmlns:p14="http://schemas.microsoft.com/office/powerpoint/2010/main" val="36060813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bg2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63E4F54-AA5C-46ED-ADA0-62BC9C59EE81}" type="slidenum">
              <a:rPr lang="en-US" altLang="en-US" sz="900" smtClean="0">
                <a:solidFill>
                  <a:srgbClr val="41463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900" smtClean="0">
              <a:solidFill>
                <a:srgbClr val="414636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407988"/>
            <a:ext cx="8229600" cy="563562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Metrics for Maternal Depression Screening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092200"/>
            <a:ext cx="7696200" cy="3800475"/>
          </a:xfrm>
          <a:noFill/>
        </p:spPr>
        <p:txBody>
          <a:bodyPr/>
          <a:lstStyle/>
          <a:p>
            <a:r>
              <a:rPr lang="en-US" altLang="en-US" dirty="0" smtClean="0"/>
              <a:t>Open Questions for Metrics</a:t>
            </a:r>
          </a:p>
          <a:p>
            <a:pPr lvl="1"/>
            <a:r>
              <a:rPr lang="en-US" altLang="en-US" dirty="0" smtClean="0"/>
              <a:t>What are we solving for? Not screened at all, not screened at the right time, or not screened frequently enough?</a:t>
            </a:r>
          </a:p>
          <a:p>
            <a:pPr lvl="1"/>
            <a:r>
              <a:rPr lang="en-US" altLang="en-US" dirty="0" smtClean="0"/>
              <a:t>Are metrics for one screening prenatal, and one postpartum, the right place to start?</a:t>
            </a:r>
          </a:p>
          <a:p>
            <a:r>
              <a:rPr lang="en-US" altLang="en-US" dirty="0" smtClean="0"/>
              <a:t>Pilot Testing Questions</a:t>
            </a:r>
          </a:p>
          <a:p>
            <a:pPr lvl="1"/>
            <a:r>
              <a:rPr lang="en-US" altLang="en-US" dirty="0" smtClean="0"/>
              <a:t>What are screening rates, variation, and room for improvement?</a:t>
            </a:r>
          </a:p>
          <a:p>
            <a:pPr lvl="1"/>
            <a:r>
              <a:rPr lang="en-US" altLang="en-US" dirty="0" smtClean="0"/>
              <a:t>When does screening take place during prenatal and postpartum periods?</a:t>
            </a:r>
          </a:p>
          <a:p>
            <a:pPr lvl="1"/>
            <a:r>
              <a:rPr lang="en-US" altLang="en-US" dirty="0" smtClean="0"/>
              <a:t>Which tool is used for screening?</a:t>
            </a:r>
          </a:p>
        </p:txBody>
      </p:sp>
    </p:spTree>
    <p:extLst>
      <p:ext uri="{BB962C8B-B14F-4D97-AF65-F5344CB8AC3E}">
        <p14:creationId xmlns:p14="http://schemas.microsoft.com/office/powerpoint/2010/main" val="27456524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Content Slide">
  <a:themeElements>
    <a:clrScheme name="Custom 4">
      <a:dk1>
        <a:srgbClr val="000000"/>
      </a:dk1>
      <a:lt1>
        <a:srgbClr val="FFFFFF"/>
      </a:lt1>
      <a:dk2>
        <a:srgbClr val="007790"/>
      </a:dk2>
      <a:lt2>
        <a:srgbClr val="3F969E"/>
      </a:lt2>
      <a:accent1>
        <a:srgbClr val="F99F1C"/>
      </a:accent1>
      <a:accent2>
        <a:srgbClr val="F47D1F"/>
      </a:accent2>
      <a:accent3>
        <a:srgbClr val="8DC63F"/>
      </a:accent3>
      <a:accent4>
        <a:srgbClr val="3F969E"/>
      </a:accent4>
      <a:accent5>
        <a:srgbClr val="DFE0E0"/>
      </a:accent5>
      <a:accent6>
        <a:srgbClr val="333333"/>
      </a:accent6>
      <a:hlink>
        <a:srgbClr val="0000FF"/>
      </a:hlink>
      <a:folHlink>
        <a:srgbClr val="800080"/>
      </a:folHlink>
    </a:clrScheme>
    <a:fontScheme name="Content Slide">
      <a:majorFont>
        <a:latin typeface="Arial Narrow"/>
        <a:ea typeface="Arial"/>
        <a:cs typeface="Arial"/>
      </a:majorFont>
      <a:minorFont>
        <a:latin typeface="Arial Narrow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Content Slide 1">
        <a:dk1>
          <a:srgbClr val="000000"/>
        </a:dk1>
        <a:lt1>
          <a:srgbClr val="FFFFFF"/>
        </a:lt1>
        <a:dk2>
          <a:srgbClr val="52ABD5"/>
        </a:dk2>
        <a:lt2>
          <a:srgbClr val="AAB198"/>
        </a:lt2>
        <a:accent1>
          <a:srgbClr val="5EBEA5"/>
        </a:accent1>
        <a:accent2>
          <a:srgbClr val="8086C1"/>
        </a:accent2>
        <a:accent3>
          <a:srgbClr val="FFFFFF"/>
        </a:accent3>
        <a:accent4>
          <a:srgbClr val="000000"/>
        </a:accent4>
        <a:accent5>
          <a:srgbClr val="B6DBCF"/>
        </a:accent5>
        <a:accent6>
          <a:srgbClr val="7379AF"/>
        </a:accent6>
        <a:hlink>
          <a:srgbClr val="7FB741"/>
        </a:hlink>
        <a:folHlink>
          <a:srgbClr val="DA64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Content Slide">
  <a:themeElements>
    <a:clrScheme name="Custom 4">
      <a:dk1>
        <a:srgbClr val="000000"/>
      </a:dk1>
      <a:lt1>
        <a:srgbClr val="FFFFFF"/>
      </a:lt1>
      <a:dk2>
        <a:srgbClr val="007790"/>
      </a:dk2>
      <a:lt2>
        <a:srgbClr val="3F969E"/>
      </a:lt2>
      <a:accent1>
        <a:srgbClr val="F99F1C"/>
      </a:accent1>
      <a:accent2>
        <a:srgbClr val="F47D1F"/>
      </a:accent2>
      <a:accent3>
        <a:srgbClr val="8DC63F"/>
      </a:accent3>
      <a:accent4>
        <a:srgbClr val="3F969E"/>
      </a:accent4>
      <a:accent5>
        <a:srgbClr val="DFE0E0"/>
      </a:accent5>
      <a:accent6>
        <a:srgbClr val="333333"/>
      </a:accent6>
      <a:hlink>
        <a:srgbClr val="0000FF"/>
      </a:hlink>
      <a:folHlink>
        <a:srgbClr val="800080"/>
      </a:folHlink>
    </a:clrScheme>
    <a:fontScheme name="Content Slide">
      <a:majorFont>
        <a:latin typeface="Arial Narrow"/>
        <a:ea typeface="Arial"/>
        <a:cs typeface="Arial"/>
      </a:majorFont>
      <a:minorFont>
        <a:latin typeface="Arial Narrow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Content Slide 1">
        <a:dk1>
          <a:srgbClr val="000000"/>
        </a:dk1>
        <a:lt1>
          <a:srgbClr val="FFFFFF"/>
        </a:lt1>
        <a:dk2>
          <a:srgbClr val="52ABD5"/>
        </a:dk2>
        <a:lt2>
          <a:srgbClr val="AAB198"/>
        </a:lt2>
        <a:accent1>
          <a:srgbClr val="5EBEA5"/>
        </a:accent1>
        <a:accent2>
          <a:srgbClr val="8086C1"/>
        </a:accent2>
        <a:accent3>
          <a:srgbClr val="FFFFFF"/>
        </a:accent3>
        <a:accent4>
          <a:srgbClr val="000000"/>
        </a:accent4>
        <a:accent5>
          <a:srgbClr val="B6DBCF"/>
        </a:accent5>
        <a:accent6>
          <a:srgbClr val="7379AF"/>
        </a:accent6>
        <a:hlink>
          <a:srgbClr val="7FB741"/>
        </a:hlink>
        <a:folHlink>
          <a:srgbClr val="DA64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Slide">
  <a:themeElements>
    <a:clrScheme name="CMI colors">
      <a:dk1>
        <a:srgbClr val="000000"/>
      </a:dk1>
      <a:lt1>
        <a:srgbClr val="FFFFFF"/>
      </a:lt1>
      <a:dk2>
        <a:srgbClr val="007790"/>
      </a:dk2>
      <a:lt2>
        <a:srgbClr val="3F969E"/>
      </a:lt2>
      <a:accent1>
        <a:srgbClr val="F99F1C"/>
      </a:accent1>
      <a:accent2>
        <a:srgbClr val="F47D1F"/>
      </a:accent2>
      <a:accent3>
        <a:srgbClr val="8DC63F"/>
      </a:accent3>
      <a:accent4>
        <a:srgbClr val="F7F8F8"/>
      </a:accent4>
      <a:accent5>
        <a:srgbClr val="DFE0E0"/>
      </a:accent5>
      <a:accent6>
        <a:srgbClr val="333333"/>
      </a:accent6>
      <a:hlink>
        <a:srgbClr val="8DC63F"/>
      </a:hlink>
      <a:folHlink>
        <a:srgbClr val="F47D1F"/>
      </a:folHlink>
    </a:clrScheme>
    <a:fontScheme name="Title Slide">
      <a:majorFont>
        <a:latin typeface="Arial Narrow"/>
        <a:ea typeface="Arial"/>
        <a:cs typeface="Arial"/>
      </a:majorFont>
      <a:minorFont>
        <a:latin typeface="Arial Narrow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52ABD5"/>
        </a:dk2>
        <a:lt2>
          <a:srgbClr val="AAB198"/>
        </a:lt2>
        <a:accent1>
          <a:srgbClr val="5EBEA5"/>
        </a:accent1>
        <a:accent2>
          <a:srgbClr val="7296CE"/>
        </a:accent2>
        <a:accent3>
          <a:srgbClr val="FFFFFF"/>
        </a:accent3>
        <a:accent4>
          <a:srgbClr val="000000"/>
        </a:accent4>
        <a:accent5>
          <a:srgbClr val="B6DBCF"/>
        </a:accent5>
        <a:accent6>
          <a:srgbClr val="6787BA"/>
        </a:accent6>
        <a:hlink>
          <a:srgbClr val="7FB741"/>
        </a:hlink>
        <a:folHlink>
          <a:srgbClr val="DA64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ontent Slide">
  <a:themeElements>
    <a:clrScheme name="Custom 4">
      <a:dk1>
        <a:srgbClr val="000000"/>
      </a:dk1>
      <a:lt1>
        <a:srgbClr val="FFFFFF"/>
      </a:lt1>
      <a:dk2>
        <a:srgbClr val="007790"/>
      </a:dk2>
      <a:lt2>
        <a:srgbClr val="3F969E"/>
      </a:lt2>
      <a:accent1>
        <a:srgbClr val="F99F1C"/>
      </a:accent1>
      <a:accent2>
        <a:srgbClr val="F47D1F"/>
      </a:accent2>
      <a:accent3>
        <a:srgbClr val="8DC63F"/>
      </a:accent3>
      <a:accent4>
        <a:srgbClr val="3F969E"/>
      </a:accent4>
      <a:accent5>
        <a:srgbClr val="DFE0E0"/>
      </a:accent5>
      <a:accent6>
        <a:srgbClr val="333333"/>
      </a:accent6>
      <a:hlink>
        <a:srgbClr val="0000FF"/>
      </a:hlink>
      <a:folHlink>
        <a:srgbClr val="800080"/>
      </a:folHlink>
    </a:clrScheme>
    <a:fontScheme name="Content Slide">
      <a:majorFont>
        <a:latin typeface="Arial Narrow"/>
        <a:ea typeface="Arial"/>
        <a:cs typeface="Arial"/>
      </a:majorFont>
      <a:minorFont>
        <a:latin typeface="Arial Narrow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Content Slide 1">
        <a:dk1>
          <a:srgbClr val="000000"/>
        </a:dk1>
        <a:lt1>
          <a:srgbClr val="FFFFFF"/>
        </a:lt1>
        <a:dk2>
          <a:srgbClr val="52ABD5"/>
        </a:dk2>
        <a:lt2>
          <a:srgbClr val="AAB198"/>
        </a:lt2>
        <a:accent1>
          <a:srgbClr val="5EBEA5"/>
        </a:accent1>
        <a:accent2>
          <a:srgbClr val="8086C1"/>
        </a:accent2>
        <a:accent3>
          <a:srgbClr val="FFFFFF"/>
        </a:accent3>
        <a:accent4>
          <a:srgbClr val="000000"/>
        </a:accent4>
        <a:accent5>
          <a:srgbClr val="B6DBCF"/>
        </a:accent5>
        <a:accent6>
          <a:srgbClr val="7379AF"/>
        </a:accent6>
        <a:hlink>
          <a:srgbClr val="7FB741"/>
        </a:hlink>
        <a:folHlink>
          <a:srgbClr val="DA64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</TotalTime>
  <Words>1744</Words>
  <Application>Microsoft Office PowerPoint</Application>
  <PresentationFormat>On-screen Show (4:3)</PresentationFormat>
  <Paragraphs>241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Narrow</vt:lpstr>
      <vt:lpstr>Calibri</vt:lpstr>
      <vt:lpstr>Calibri Light</vt:lpstr>
      <vt:lpstr>Wingdings</vt:lpstr>
      <vt:lpstr>3_Content Slide</vt:lpstr>
      <vt:lpstr>8_Content Slide</vt:lpstr>
      <vt:lpstr>Title Slide</vt:lpstr>
      <vt:lpstr>Content Slide</vt:lpstr>
      <vt:lpstr>Inform: Perinatal Depression Screening 2016 Assessment and Scoping</vt:lpstr>
      <vt:lpstr>Background</vt:lpstr>
      <vt:lpstr>Perinatal Depression Screening Internal Scan Initial findings</vt:lpstr>
      <vt:lpstr>Perinatal Screening – Tools and Timing*</vt:lpstr>
      <vt:lpstr>Potential opportunities</vt:lpstr>
      <vt:lpstr>Proposed next steps</vt:lpstr>
      <vt:lpstr>Maternal Depression Screening Metrics</vt:lpstr>
      <vt:lpstr>Metrics for Maternal Depression Screening Draft Metric Overview</vt:lpstr>
      <vt:lpstr>Metrics for Maternal Depression Screening</vt:lpstr>
      <vt:lpstr>Discussion</vt:lpstr>
      <vt:lpstr>Appendix</vt:lpstr>
      <vt:lpstr>Some maternal/parental depression questions  are also included on pediatric well visit questionnaires</vt:lpstr>
      <vt:lpstr>Publication - NCAL Approach</vt:lpstr>
      <vt:lpstr>Publication - NCAL Results</vt:lpstr>
      <vt:lpstr>PowerPoint Presentation</vt:lpstr>
      <vt:lpstr>PowerPoint Presentation</vt:lpstr>
      <vt:lpstr>CMI Healthy Beginnings Initiative:  2016 focus and activities</vt:lpstr>
    </vt:vector>
  </TitlesOfParts>
  <Company>Kaiser Permanente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Inform: Perinatal Depression Screening 2016 Assessment and Scoping</dc:title>
  <dc:creator>Jocelyn Audelo</dc:creator>
  <cp:lastModifiedBy>Jocelyn Audelo</cp:lastModifiedBy>
  <cp:revision>22</cp:revision>
  <dcterms:created xsi:type="dcterms:W3CDTF">2016-01-18T18:47:55Z</dcterms:created>
  <dcterms:modified xsi:type="dcterms:W3CDTF">2016-07-11T20:14:54Z</dcterms:modified>
</cp:coreProperties>
</file>