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6921592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6921592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ed3b588e4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ed3b588e4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ed3b588e4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ed3b588e4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d3b588e4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d3b588e4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e6921592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e6921592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bee74e6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bee74e6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e6921592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e6921592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bcd1a1ec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bcd1a1ec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6921592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6921592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e692159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e692159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e6921592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e6921592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ed3b588e4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ed3b588e4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ed3b588e4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ed3b588e4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d3b588e4_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d3b588e4_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bcb1248a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bcb1248a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ed3b588e4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ed3b588e4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4298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rPr>
              <a:t>ADME Modeling and Prediction for Non-Human Pharmaceutical Lead Screening - Cargill, Inc.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25450" y="3146775"/>
            <a:ext cx="76881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75"/>
              <a:buNone/>
            </a:pPr>
            <a:r>
              <a:rPr b="1" lang="en" sz="1500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rPr>
              <a:t>  Sara Aalinezhad </a:t>
            </a:r>
            <a:r>
              <a:rPr lang="en" sz="1500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rPr>
              <a:t>(Department of Chemical Engineering, UW) </a:t>
            </a:r>
            <a:endParaRPr sz="1500">
              <a:solidFill>
                <a:srgbClr val="4B2E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1500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rPr>
              <a:t>Yuxuan Ren </a:t>
            </a:r>
            <a:r>
              <a:rPr lang="en" sz="1500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rPr>
              <a:t>(Department of Chemical Engineering, UW) </a:t>
            </a:r>
            <a:endParaRPr sz="1500">
              <a:solidFill>
                <a:srgbClr val="4B2E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1500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rPr>
              <a:t>Salek Segid </a:t>
            </a:r>
            <a:r>
              <a:rPr lang="en" sz="1500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rPr>
              <a:t>(Department of Chemical Engineering, UW) </a:t>
            </a:r>
            <a:endParaRPr sz="1500">
              <a:solidFill>
                <a:srgbClr val="4B2E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1500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rPr>
              <a:t>Liwen Xing </a:t>
            </a:r>
            <a:r>
              <a:rPr lang="en" sz="1500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rPr>
              <a:t>(Molecular Engineering &amp; Sciences Institute, UW)</a:t>
            </a:r>
            <a:endParaRPr sz="1500">
              <a:solidFill>
                <a:srgbClr val="4B2E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850" y="0"/>
            <a:ext cx="2146150" cy="7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4398" y="4373275"/>
            <a:ext cx="1579602" cy="7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649000" y="637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processing</a:t>
            </a:r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3">
            <a:alphaModFix/>
          </a:blip>
          <a:srcRect b="34141" l="0" r="0" t="0"/>
          <a:stretch/>
        </p:blipFill>
        <p:spPr>
          <a:xfrm>
            <a:off x="913113" y="1732700"/>
            <a:ext cx="7406623" cy="20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430825" y="1240213"/>
            <a:ext cx="451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Raw data extracted from ChemBL database: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691138" y="4260150"/>
            <a:ext cx="132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Challenges:</a:t>
            </a:r>
            <a:endParaRPr b="1" sz="1500"/>
          </a:p>
        </p:txBody>
      </p:sp>
      <p:sp>
        <p:nvSpPr>
          <p:cNvPr id="228" name="Google Shape;228;p22"/>
          <p:cNvSpPr/>
          <p:nvPr/>
        </p:nvSpPr>
        <p:spPr>
          <a:xfrm>
            <a:off x="2453513" y="1686613"/>
            <a:ext cx="741900" cy="214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2"/>
          <p:cNvCxnSpPr>
            <a:stCxn id="228" idx="2"/>
          </p:cNvCxnSpPr>
          <p:nvPr/>
        </p:nvCxnSpPr>
        <p:spPr>
          <a:xfrm>
            <a:off x="2824463" y="3827713"/>
            <a:ext cx="7800" cy="46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2"/>
          <p:cNvSpPr txBox="1"/>
          <p:nvPr/>
        </p:nvSpPr>
        <p:spPr>
          <a:xfrm>
            <a:off x="1937388" y="4175400"/>
            <a:ext cx="1706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ADME/Tox features are not on column headers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4004888" y="1686625"/>
            <a:ext cx="741900" cy="21411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22"/>
          <p:cNvCxnSpPr/>
          <p:nvPr/>
        </p:nvCxnSpPr>
        <p:spPr>
          <a:xfrm>
            <a:off x="4401338" y="3827725"/>
            <a:ext cx="7800" cy="462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2"/>
          <p:cNvSpPr txBox="1"/>
          <p:nvPr/>
        </p:nvSpPr>
        <p:spPr>
          <a:xfrm>
            <a:off x="3643186" y="4175400"/>
            <a:ext cx="1482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The units are not unified  for the same feature</a:t>
            </a:r>
            <a:endParaRPr b="1" sz="1300">
              <a:solidFill>
                <a:schemeClr val="accent3"/>
              </a:solidFill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4822938" y="1686625"/>
            <a:ext cx="3496800" cy="21411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22"/>
          <p:cNvCxnSpPr/>
          <p:nvPr/>
        </p:nvCxnSpPr>
        <p:spPr>
          <a:xfrm>
            <a:off x="6567438" y="3827713"/>
            <a:ext cx="7800" cy="4629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2"/>
          <p:cNvSpPr txBox="1"/>
          <p:nvPr/>
        </p:nvSpPr>
        <p:spPr>
          <a:xfrm>
            <a:off x="4956065" y="4175400"/>
            <a:ext cx="3496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There are </a:t>
            </a:r>
            <a:r>
              <a:rPr b="1" lang="en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repetitive</a:t>
            </a:r>
            <a:r>
              <a:rPr b="1" lang="en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compounds</a:t>
            </a:r>
            <a:endParaRPr b="1" sz="13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Every compound has different </a:t>
            </a:r>
            <a:r>
              <a:rPr b="1" lang="en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types</a:t>
            </a:r>
            <a:r>
              <a:rPr b="1" lang="en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and different numbers of ADME/Tox features </a:t>
            </a:r>
            <a:endParaRPr b="1" sz="13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850" y="0"/>
            <a:ext cx="2146150" cy="7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649000" y="637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processing</a:t>
            </a:r>
            <a:endParaRPr/>
          </a:p>
        </p:txBody>
      </p:sp>
      <p:sp>
        <p:nvSpPr>
          <p:cNvPr id="243" name="Google Shape;24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3"/>
          <p:cNvSpPr txBox="1"/>
          <p:nvPr/>
        </p:nvSpPr>
        <p:spPr>
          <a:xfrm>
            <a:off x="261100" y="1232650"/>
            <a:ext cx="462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After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cleaning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and reorganizing the data frame (and units were unified)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: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5038"/>
            <a:ext cx="8839202" cy="250250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3"/>
          <p:cNvSpPr/>
          <p:nvPr/>
        </p:nvSpPr>
        <p:spPr>
          <a:xfrm>
            <a:off x="5078400" y="1815050"/>
            <a:ext cx="3913200" cy="4464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 txBox="1"/>
          <p:nvPr/>
        </p:nvSpPr>
        <p:spPr>
          <a:xfrm>
            <a:off x="5318250" y="1230050"/>
            <a:ext cx="3433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Common and important </a:t>
            </a:r>
            <a:r>
              <a:rPr b="1" lang="en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ADME/Tox features we picked for our model to predict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5078500" y="2315375"/>
            <a:ext cx="3913200" cy="20022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4882350" y="4282150"/>
            <a:ext cx="4044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Too many NaNs because e</a:t>
            </a:r>
            <a:r>
              <a:rPr b="1"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very compound has different types and different numbers of ADME/Tox features</a:t>
            </a:r>
            <a:r>
              <a:rPr b="1"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76200" y="4282150"/>
            <a:ext cx="472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We decided to make individual data frame for each ADME/Tox feature to make sure there are enough molecules to train the model without having NaN values.</a:t>
            </a:r>
            <a:endParaRPr b="1" sz="1300"/>
          </a:p>
        </p:txBody>
      </p:sp>
      <p:pic>
        <p:nvPicPr>
          <p:cNvPr id="251" name="Google Shape;2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850" y="0"/>
            <a:ext cx="2146150" cy="7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649000" y="637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processing</a:t>
            </a:r>
            <a:endParaRPr/>
          </a:p>
        </p:txBody>
      </p:sp>
      <p:sp>
        <p:nvSpPr>
          <p:cNvPr id="257" name="Google Shape;25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24"/>
          <p:cNvSpPr txBox="1"/>
          <p:nvPr/>
        </p:nvSpPr>
        <p:spPr>
          <a:xfrm>
            <a:off x="649000" y="1346913"/>
            <a:ext cx="729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An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of the data frames accessible to the machine learning model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: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Google Shape;2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25" y="2367550"/>
            <a:ext cx="7153875" cy="19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 txBox="1"/>
          <p:nvPr/>
        </p:nvSpPr>
        <p:spPr>
          <a:xfrm>
            <a:off x="714763" y="1967350"/>
            <a:ext cx="72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data for elimination half life time (T1/2)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1" name="Google Shape;2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850" y="0"/>
            <a:ext cx="2146150" cy="7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649000" y="637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processing</a:t>
            </a:r>
            <a:endParaRPr/>
          </a:p>
        </p:txBody>
      </p:sp>
      <p:sp>
        <p:nvSpPr>
          <p:cNvPr id="267" name="Google Shape;26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25"/>
          <p:cNvSpPr txBox="1"/>
          <p:nvPr/>
        </p:nvSpPr>
        <p:spPr>
          <a:xfrm>
            <a:off x="649000" y="1270713"/>
            <a:ext cx="729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Contributions from different organisms to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each ADME/Tox feature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: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00" y="1717126"/>
            <a:ext cx="5996301" cy="33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5"/>
          <p:cNvSpPr txBox="1"/>
          <p:nvPr/>
        </p:nvSpPr>
        <p:spPr>
          <a:xfrm>
            <a:off x="5306825" y="3120300"/>
            <a:ext cx="354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Most data were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obtained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 from Rattus norvegicus (brown rats) and Mus musculus (house mouse)</a:t>
            </a:r>
            <a:endParaRPr b="1" sz="1500"/>
          </a:p>
        </p:txBody>
      </p:sp>
      <p:pic>
        <p:nvPicPr>
          <p:cNvPr id="271" name="Google Shape;2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850" y="0"/>
            <a:ext cx="2146150" cy="7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561875" y="65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277" name="Google Shape;277;p26"/>
          <p:cNvSpPr txBox="1"/>
          <p:nvPr>
            <p:ph idx="1" type="body"/>
          </p:nvPr>
        </p:nvSpPr>
        <p:spPr>
          <a:xfrm>
            <a:off x="729450" y="2058750"/>
            <a:ext cx="76887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sp>
        <p:nvSpPr>
          <p:cNvPr id="278" name="Google Shape;27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26"/>
          <p:cNvSpPr txBox="1"/>
          <p:nvPr/>
        </p:nvSpPr>
        <p:spPr>
          <a:xfrm>
            <a:off x="312275" y="1274150"/>
            <a:ext cx="81879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Rdkit package was used to calculate Molecular Descriptors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Over 80 descriptors were calculated and then narrowed down to 52 of them that gave good representation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0" name="Google Shape;2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12400"/>
            <a:ext cx="4251375" cy="17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6"/>
          <p:cNvSpPr txBox="1"/>
          <p:nvPr/>
        </p:nvSpPr>
        <p:spPr>
          <a:xfrm>
            <a:off x="5747050" y="4399125"/>
            <a:ext cx="250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How we predicted the drug half-time (T1/2)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1032725" y="4513125"/>
            <a:ext cx="285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Some of the molecular descriptors calculated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3" name="Google Shape;283;p26"/>
          <p:cNvCxnSpPr>
            <a:stCxn id="282" idx="0"/>
          </p:cNvCxnSpPr>
          <p:nvPr/>
        </p:nvCxnSpPr>
        <p:spPr>
          <a:xfrm flipH="1" rot="10800000">
            <a:off x="2461175" y="3947925"/>
            <a:ext cx="900" cy="5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6"/>
          <p:cNvCxnSpPr>
            <a:stCxn id="281" idx="0"/>
          </p:cNvCxnSpPr>
          <p:nvPr/>
        </p:nvCxnSpPr>
        <p:spPr>
          <a:xfrm rot="10800000">
            <a:off x="6994300" y="3876225"/>
            <a:ext cx="45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5" name="Google Shape;2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850" y="0"/>
            <a:ext cx="2146150" cy="7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6425" y="2058750"/>
            <a:ext cx="3773017" cy="17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00" y="1318650"/>
            <a:ext cx="4257074" cy="25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5875" y="1318650"/>
            <a:ext cx="3041675" cy="26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7"/>
          <p:cNvSpPr txBox="1"/>
          <p:nvPr/>
        </p:nvSpPr>
        <p:spPr>
          <a:xfrm>
            <a:off x="665050" y="686275"/>
            <a:ext cx="677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Machine learning model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title"/>
          </p:nvPr>
        </p:nvSpPr>
        <p:spPr>
          <a:xfrm>
            <a:off x="638050" y="637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direction</a:t>
            </a:r>
            <a:endParaRPr/>
          </a:p>
        </p:txBody>
      </p:sp>
      <p:sp>
        <p:nvSpPr>
          <p:cNvPr id="302" name="Google Shape;302;p28"/>
          <p:cNvSpPr txBox="1"/>
          <p:nvPr>
            <p:ph idx="1" type="body"/>
          </p:nvPr>
        </p:nvSpPr>
        <p:spPr>
          <a:xfrm>
            <a:off x="638050" y="1621975"/>
            <a:ext cx="818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Different scikit learn regression algorithms were used and got mixed predictions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Low MSE and good correlation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Successful prediction overall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The models can be trained on </a:t>
            </a:r>
            <a:r>
              <a:rPr lang="en" sz="1600">
                <a:solidFill>
                  <a:schemeClr val="dk2"/>
                </a:solidFill>
              </a:rPr>
              <a:t>different</a:t>
            </a:r>
            <a:r>
              <a:rPr lang="en" sz="1600">
                <a:solidFill>
                  <a:schemeClr val="dk2"/>
                </a:solidFill>
              </a:rPr>
              <a:t> types of data for future use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Hyperparameter</a:t>
            </a:r>
            <a:r>
              <a:rPr lang="en" sz="1600">
                <a:solidFill>
                  <a:schemeClr val="dk2"/>
                </a:solidFill>
              </a:rPr>
              <a:t> </a:t>
            </a:r>
            <a:r>
              <a:rPr lang="en" sz="1600">
                <a:solidFill>
                  <a:schemeClr val="dk2"/>
                </a:solidFill>
              </a:rPr>
              <a:t>tuning</a:t>
            </a:r>
            <a:r>
              <a:rPr lang="en" sz="1600">
                <a:solidFill>
                  <a:schemeClr val="dk2"/>
                </a:solidFill>
              </a:rPr>
              <a:t> is required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03" name="Google Shape;303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Google Shape;3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850" y="0"/>
            <a:ext cx="2146150" cy="7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638050" y="637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</a:t>
            </a:r>
            <a:r>
              <a:rPr lang="en"/>
              <a:t> </a:t>
            </a:r>
            <a:endParaRPr/>
          </a:p>
        </p:txBody>
      </p:sp>
      <p:sp>
        <p:nvSpPr>
          <p:cNvPr id="310" name="Google Shape;310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1" name="Google Shape;3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925" y="2748175"/>
            <a:ext cx="3382901" cy="12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925" y="1473275"/>
            <a:ext cx="2993750" cy="6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9"/>
          <p:cNvSpPr txBox="1"/>
          <p:nvPr/>
        </p:nvSpPr>
        <p:spPr>
          <a:xfrm>
            <a:off x="638050" y="1897450"/>
            <a:ext cx="48564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B2E83"/>
                </a:solidFill>
              </a:rPr>
              <a:t>Panagiota Kyriakou, Cargill, Inc. </a:t>
            </a:r>
            <a:endParaRPr sz="1600">
              <a:solidFill>
                <a:srgbClr val="4B2E8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B2E83"/>
                </a:solidFill>
              </a:rPr>
              <a:t>Prof. David A. C. Beck</a:t>
            </a:r>
            <a:endParaRPr sz="1600">
              <a:solidFill>
                <a:srgbClr val="4B2E8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B2E83"/>
                </a:solidFill>
              </a:rPr>
              <a:t>Prof. </a:t>
            </a:r>
            <a:r>
              <a:rPr lang="en" sz="1600">
                <a:solidFill>
                  <a:srgbClr val="4B2E84"/>
                </a:solidFill>
                <a:highlight>
                  <a:srgbClr val="FFFFFF"/>
                </a:highlight>
              </a:rPr>
              <a:t>Daniel T. Schwartz</a:t>
            </a:r>
            <a:endParaRPr sz="1600">
              <a:solidFill>
                <a:srgbClr val="4B2E8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B2E84"/>
                </a:solidFill>
                <a:highlight>
                  <a:srgbClr val="FFFFFF"/>
                </a:highlight>
              </a:rPr>
              <a:t>Everyone in the DIRECT program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11975" y="650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661125"/>
            <a:ext cx="7688700" cy="19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Background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 extraction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 cleaning and processing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Machine learning model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Conclusion and future direction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850" y="0"/>
            <a:ext cx="2146150" cy="7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579775" y="662275"/>
            <a:ext cx="2168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36240" l="0" r="0" t="0"/>
          <a:stretch/>
        </p:blipFill>
        <p:spPr>
          <a:xfrm>
            <a:off x="196680" y="1318700"/>
            <a:ext cx="6671720" cy="296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6820775" y="1205825"/>
            <a:ext cx="23682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In silico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approach can potentially shorten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drug discovery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process by 3 to 4 years.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ADME/Tox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modeling predicts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absorption, distribution, metabolism, excretion,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toxicity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the drug candidates.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Train the machine learning model with existing experimental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981375" y="4288725"/>
            <a:ext cx="839400" cy="8088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6" name="Google Shape;106;p15"/>
          <p:cNvSpPr txBox="1"/>
          <p:nvPr/>
        </p:nvSpPr>
        <p:spPr>
          <a:xfrm>
            <a:off x="5905775" y="4446825"/>
            <a:ext cx="99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Approved drug</a:t>
            </a:r>
            <a:endParaRPr b="1" sz="1100"/>
          </a:p>
        </p:txBody>
      </p:sp>
      <p:sp>
        <p:nvSpPr>
          <p:cNvPr id="107" name="Google Shape;107;p15"/>
          <p:cNvSpPr txBox="1"/>
          <p:nvPr/>
        </p:nvSpPr>
        <p:spPr>
          <a:xfrm>
            <a:off x="87575" y="4650900"/>
            <a:ext cx="589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Rocha-Roa C, Molina D and Cardona N (</a:t>
            </a:r>
            <a:r>
              <a:rPr b="1" lang="en" sz="1000"/>
              <a:t>2018</a:t>
            </a:r>
            <a:r>
              <a:rPr lang="en" sz="1000"/>
              <a:t>) A Perspective on Thiazolidinone Scaffold Development as a New Therapeutic Strategy for Toxoplasmosis.</a:t>
            </a:r>
            <a:r>
              <a:rPr i="1" lang="en" sz="1000"/>
              <a:t> Front. Cell. Infect. Microbiol. </a:t>
            </a:r>
            <a:r>
              <a:rPr lang="en" sz="1000"/>
              <a:t>8:360.</a:t>
            </a:r>
            <a:endParaRPr sz="1000"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850" y="0"/>
            <a:ext cx="2146150" cy="7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25025" y="663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729450" y="1424150"/>
            <a:ext cx="28731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Challenges we encountered while extracting the data using </a:t>
            </a:r>
            <a:r>
              <a:rPr lang="en" sz="1400">
                <a:solidFill>
                  <a:schemeClr val="dk2"/>
                </a:solidFill>
              </a:rPr>
              <a:t>ChEMBL </a:t>
            </a:r>
            <a:r>
              <a:rPr lang="en" sz="1400">
                <a:solidFill>
                  <a:schemeClr val="dk2"/>
                </a:solidFill>
              </a:rPr>
              <a:t>official P</a:t>
            </a:r>
            <a:r>
              <a:rPr lang="en" sz="1400">
                <a:solidFill>
                  <a:schemeClr val="dk2"/>
                </a:solidFill>
              </a:rPr>
              <a:t>ython client library</a:t>
            </a:r>
            <a:r>
              <a:rPr lang="en" sz="1400">
                <a:solidFill>
                  <a:schemeClr val="dk2"/>
                </a:solidFill>
              </a:rPr>
              <a:t>: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en" sz="1400">
                <a:solidFill>
                  <a:schemeClr val="dk2"/>
                </a:solidFill>
              </a:rPr>
              <a:t>Difficult to extract biotherapeutic data along with farm animals as target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❏"/>
            </a:pPr>
            <a:r>
              <a:rPr lang="en" sz="1400">
                <a:solidFill>
                  <a:schemeClr val="dk2"/>
                </a:solidFill>
              </a:rPr>
              <a:t>The bioactivity data were inconsistent for a single molecule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950" y="1427600"/>
            <a:ext cx="4628953" cy="341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>
            <a:off x="3804500" y="3239125"/>
            <a:ext cx="1497900" cy="5352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3854550" y="4025975"/>
            <a:ext cx="1497900" cy="4818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850" y="0"/>
            <a:ext cx="2146150" cy="7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625025" y="663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729450" y="2764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00" y="1337525"/>
            <a:ext cx="2511700" cy="294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775" y="3839175"/>
            <a:ext cx="1071375" cy="100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1825" y="1936500"/>
            <a:ext cx="1071375" cy="30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2200" y="1073975"/>
            <a:ext cx="999050" cy="401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>
            <a:off x="276500" y="1994550"/>
            <a:ext cx="694200" cy="14967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 flipH="1">
            <a:off x="3012650" y="1001975"/>
            <a:ext cx="5739300" cy="41415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421125" y="1309475"/>
            <a:ext cx="246900" cy="685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7"/>
          <p:cNvCxnSpPr/>
          <p:nvPr/>
        </p:nvCxnSpPr>
        <p:spPr>
          <a:xfrm flipH="1">
            <a:off x="4478175" y="3817350"/>
            <a:ext cx="678900" cy="385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7"/>
          <p:cNvCxnSpPr/>
          <p:nvPr/>
        </p:nvCxnSpPr>
        <p:spPr>
          <a:xfrm flipH="1">
            <a:off x="6206300" y="2125425"/>
            <a:ext cx="766200" cy="39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7"/>
          <p:cNvCxnSpPr/>
          <p:nvPr/>
        </p:nvCxnSpPr>
        <p:spPr>
          <a:xfrm flipH="1" rot="10800000">
            <a:off x="6698400" y="1501325"/>
            <a:ext cx="324600" cy="1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6703850" y="1729925"/>
            <a:ext cx="318900" cy="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7"/>
          <p:cNvCxnSpPr/>
          <p:nvPr/>
        </p:nvCxnSpPr>
        <p:spPr>
          <a:xfrm>
            <a:off x="6698400" y="1888275"/>
            <a:ext cx="324600" cy="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7"/>
          <p:cNvCxnSpPr/>
          <p:nvPr/>
        </p:nvCxnSpPr>
        <p:spPr>
          <a:xfrm rot="10800000">
            <a:off x="4468925" y="4409725"/>
            <a:ext cx="293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7"/>
          <p:cNvCxnSpPr/>
          <p:nvPr/>
        </p:nvCxnSpPr>
        <p:spPr>
          <a:xfrm flipH="1">
            <a:off x="4468925" y="4719675"/>
            <a:ext cx="345900" cy="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7"/>
          <p:cNvSpPr/>
          <p:nvPr/>
        </p:nvSpPr>
        <p:spPr>
          <a:xfrm>
            <a:off x="3619375" y="4332575"/>
            <a:ext cx="766200" cy="12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3646625" y="4628975"/>
            <a:ext cx="766200" cy="12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7174825" y="1442100"/>
            <a:ext cx="734100" cy="12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7174825" y="1676800"/>
            <a:ext cx="734100" cy="12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7163050" y="1845400"/>
            <a:ext cx="766200" cy="99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4642600" y="1073975"/>
            <a:ext cx="183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Compound Information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3046313" y="1676800"/>
            <a:ext cx="205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logS, molecular weight, Lipinski ‘Rule of Five’ parameters for druglike compounds</a:t>
            </a:r>
            <a:endParaRPr sz="1200"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173475" y="4413825"/>
            <a:ext cx="276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chose SQLite to extract data from database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7850" y="0"/>
            <a:ext cx="2146150" cy="7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625025" y="511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00" y="1566125"/>
            <a:ext cx="2511700" cy="294732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/>
          <p:nvPr/>
        </p:nvSpPr>
        <p:spPr>
          <a:xfrm>
            <a:off x="1027375" y="1840250"/>
            <a:ext cx="951300" cy="1033800"/>
          </a:xfrm>
          <a:prstGeom prst="rect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375" y="991700"/>
            <a:ext cx="1233475" cy="4074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9950" y="991700"/>
            <a:ext cx="1548325" cy="407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18"/>
          <p:cNvCxnSpPr>
            <a:endCxn id="160" idx="3"/>
          </p:cNvCxnSpPr>
          <p:nvPr/>
        </p:nvCxnSpPr>
        <p:spPr>
          <a:xfrm flipH="1">
            <a:off x="5670850" y="2497124"/>
            <a:ext cx="1362600" cy="531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8"/>
          <p:cNvSpPr/>
          <p:nvPr/>
        </p:nvSpPr>
        <p:spPr>
          <a:xfrm>
            <a:off x="2870800" y="991700"/>
            <a:ext cx="6152400" cy="4112700"/>
          </a:xfrm>
          <a:prstGeom prst="rect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1594825" y="1248650"/>
            <a:ext cx="246900" cy="5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2919350" y="991700"/>
            <a:ext cx="183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Experimental Data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2836500" y="3032425"/>
            <a:ext cx="131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Bioactivity Data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5832675" y="1350900"/>
            <a:ext cx="131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ADME Assay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8" name="Google Shape;168;p18"/>
          <p:cNvCxnSpPr/>
          <p:nvPr/>
        </p:nvCxnSpPr>
        <p:spPr>
          <a:xfrm flipH="1">
            <a:off x="3970075" y="3206600"/>
            <a:ext cx="489600" cy="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9" name="Google Shape;169;p18"/>
          <p:cNvSpPr/>
          <p:nvPr/>
        </p:nvSpPr>
        <p:spPr>
          <a:xfrm>
            <a:off x="4612075" y="2865650"/>
            <a:ext cx="766200" cy="52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7370000" y="1446000"/>
            <a:ext cx="809700" cy="16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18"/>
          <p:cNvCxnSpPr/>
          <p:nvPr/>
        </p:nvCxnSpPr>
        <p:spPr>
          <a:xfrm flipH="1">
            <a:off x="6752900" y="1543100"/>
            <a:ext cx="617100" cy="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72" name="Google Shape;17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7850" y="0"/>
            <a:ext cx="2146150" cy="7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625025" y="663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00" y="1566125"/>
            <a:ext cx="2511700" cy="294732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/>
          <p:nvPr/>
        </p:nvSpPr>
        <p:spPr>
          <a:xfrm>
            <a:off x="2017975" y="2112125"/>
            <a:ext cx="213900" cy="2514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2001475" y="1464075"/>
            <a:ext cx="246900" cy="5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3717125" y="956975"/>
            <a:ext cx="4040700" cy="3481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250" y="1566125"/>
            <a:ext cx="253365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3827575" y="991700"/>
            <a:ext cx="183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Target Information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5606350" y="3084050"/>
            <a:ext cx="1004700" cy="312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 flipH="1" rot="10800000">
            <a:off x="4721800" y="3262025"/>
            <a:ext cx="737100" cy="1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8" name="Google Shape;18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7850" y="0"/>
            <a:ext cx="2146150" cy="7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184400" y="4509875"/>
            <a:ext cx="51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schema is very big and the size of database is around 20GB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625025" y="663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50" y="1901875"/>
            <a:ext cx="7840848" cy="236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697150" y="1262500"/>
            <a:ext cx="54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 example of raw dataframe extracted from ChEMBL  database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2679700" y="1901875"/>
            <a:ext cx="649800" cy="241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1123550" y="1878100"/>
            <a:ext cx="622200" cy="241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0"/>
          <p:cNvCxnSpPr>
            <a:stCxn id="200" idx="2"/>
          </p:cNvCxnSpPr>
          <p:nvPr/>
        </p:nvCxnSpPr>
        <p:spPr>
          <a:xfrm>
            <a:off x="1434650" y="4291600"/>
            <a:ext cx="0" cy="370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0"/>
          <p:cNvCxnSpPr/>
          <p:nvPr/>
        </p:nvCxnSpPr>
        <p:spPr>
          <a:xfrm>
            <a:off x="3004600" y="4267825"/>
            <a:ext cx="0" cy="37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0"/>
          <p:cNvSpPr txBox="1"/>
          <p:nvPr/>
        </p:nvSpPr>
        <p:spPr>
          <a:xfrm>
            <a:off x="2204650" y="4527900"/>
            <a:ext cx="384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 different organisms: cow, pig, sheep, brown rat, house mouse and rabbit 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244475" y="4533775"/>
            <a:ext cx="184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ADME and toxicity assays</a:t>
            </a:r>
            <a:endParaRPr b="1" sz="12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850" y="0"/>
            <a:ext cx="2146150" cy="7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649000" y="637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processing</a:t>
            </a:r>
            <a:endParaRPr/>
          </a:p>
        </p:txBody>
      </p:sp>
      <p:sp>
        <p:nvSpPr>
          <p:cNvPr id="211" name="Google Shape;21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430800" y="1303175"/>
            <a:ext cx="3877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data format accessible to the machine learning model: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6390" y="1378510"/>
            <a:ext cx="1817985" cy="3197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 rotWithShape="1">
          <a:blip r:embed="rId4">
            <a:alphaModFix/>
          </a:blip>
          <a:srcRect b="0" l="0" r="2248" t="0"/>
          <a:stretch/>
        </p:blipFill>
        <p:spPr>
          <a:xfrm>
            <a:off x="4572000" y="1378500"/>
            <a:ext cx="2464401" cy="319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1"/>
          <p:cNvSpPr txBox="1"/>
          <p:nvPr/>
        </p:nvSpPr>
        <p:spPr>
          <a:xfrm>
            <a:off x="430800" y="2011175"/>
            <a:ext cx="35901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Headers of the data frame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-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Molecule unique ID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Different ADME/Tox features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SMILE Strings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in the dataframe 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Numerical numbers under ADME/Tox features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Strings under chemical ID and SMILES strings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5918250" y="1252775"/>
            <a:ext cx="1877400" cy="8088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17" name="Google Shape;217;p21"/>
          <p:cNvSpPr txBox="1"/>
          <p:nvPr/>
        </p:nvSpPr>
        <p:spPr>
          <a:xfrm>
            <a:off x="5994450" y="852575"/>
            <a:ext cx="19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ADME/Tox features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7850" y="0"/>
            <a:ext cx="2146150" cy="7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