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  <p:sldMasterId id="2147483666" r:id="rId3"/>
    <p:sldMasterId id="2147483671" r:id="rId4"/>
    <p:sldMasterId id="2147483677" r:id="rId5"/>
    <p:sldMasterId id="2147483682" r:id="rId6"/>
    <p:sldMasterId id="2147483713" r:id="rId7"/>
  </p:sldMasterIdLst>
  <p:notesMasterIdLst>
    <p:notesMasterId r:id="rId10"/>
  </p:notesMasterIdLst>
  <p:sldIdLst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F4B904-E7FE-4A7A-8A0F-F5B861383BC4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000000"/>
    <a:srgbClr val="333333"/>
    <a:srgbClr val="292929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7" autoAdjust="0"/>
    <p:restoredTop sz="89540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632" y="21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413D0-B3AA-4AE9-9B05-AF56B7405B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84CCB-BF51-40D3-9375-500B317E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4CCB-BF51-40D3-9375-500B317E9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3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algorithm recognize if cycle is near beginning or end of data </a:t>
            </a:r>
          </a:p>
          <a:p>
            <a:r>
              <a:rPr lang="en-US" dirty="0"/>
              <a:t>Prismatic Cells </a:t>
            </a:r>
          </a:p>
          <a:p>
            <a:r>
              <a:rPr lang="en-US" dirty="0"/>
              <a:t>CALC data has about 6 sets of 600 cycles for </a:t>
            </a:r>
          </a:p>
          <a:p>
            <a:r>
              <a:rPr lang="en-US" dirty="0"/>
              <a:t>For our use, we’ll use their prismatic cells data (full cycles) </a:t>
            </a:r>
          </a:p>
          <a:p>
            <a:r>
              <a:rPr lang="en-US" dirty="0"/>
              <a:t>Cycled at different rates, I think some of them are partial cycles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4CCB-BF51-40D3-9375-500B317E9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2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9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4568599"/>
            <a:ext cx="1600200" cy="18626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859991"/>
            <a:ext cx="6972300" cy="3522341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6132019"/>
            <a:ext cx="2425227" cy="284364"/>
          </a:xfrm>
          <a:prstGeom prst="rect">
            <a:avLst/>
          </a:prstGeom>
        </p:spPr>
      </p:pic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65328"/>
            <a:ext cx="1371600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4568599"/>
            <a:ext cx="1600200" cy="18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9" y="6234047"/>
            <a:ext cx="2539991" cy="229748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859991"/>
            <a:ext cx="6972300" cy="3522341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4" name="Picture 13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65328"/>
            <a:ext cx="1371600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01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4" y="1819212"/>
            <a:ext cx="1103781" cy="1284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2" y="1818011"/>
            <a:ext cx="1103781" cy="12848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8" y="495347"/>
            <a:ext cx="8184663" cy="1322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2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5" y="3093659"/>
            <a:ext cx="8197115" cy="3002348"/>
          </a:xfrm>
          <a:prstGeom prst="rect">
            <a:avLst/>
          </a:prstGeom>
        </p:spPr>
        <p:txBody>
          <a:bodyPr/>
          <a:lstStyle>
            <a:lvl1pPr marL="342874" indent="-342874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2914" indent="-228584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247" indent="-228584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8" y="2307563"/>
            <a:ext cx="818466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9" y="6234047"/>
            <a:ext cx="2539991" cy="2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3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2" y="1818011"/>
            <a:ext cx="1103781" cy="128483"/>
          </a:xfrm>
          <a:prstGeom prst="rect">
            <a:avLst/>
          </a:prstGeom>
        </p:spPr>
      </p:pic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5" y="2307563"/>
            <a:ext cx="8197115" cy="3154535"/>
          </a:xfrm>
          <a:prstGeom prst="rect">
            <a:avLst/>
          </a:prstGeom>
        </p:spPr>
        <p:txBody>
          <a:bodyPr/>
          <a:lstStyle>
            <a:lvl1pPr marL="342874" indent="-342874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2914" indent="-228584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247" indent="-228584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8" y="495347"/>
            <a:ext cx="8184663" cy="1322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2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9" y="6234047"/>
            <a:ext cx="2539991" cy="2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2" y="1818011"/>
            <a:ext cx="1103781" cy="128483"/>
          </a:xfrm>
          <a:prstGeom prst="rect">
            <a:avLst/>
          </a:prstGeom>
        </p:spPr>
      </p:pic>
      <p:sp>
        <p:nvSpPr>
          <p:cNvPr id="9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6" y="2299977"/>
            <a:ext cx="8184663" cy="3948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8" y="495347"/>
            <a:ext cx="8184663" cy="1322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2"/>
                </a:solidFill>
                <a:latin typeface="Encode Sans Normal Black"/>
                <a:cs typeface="Encode Sans Normal Black"/>
              </a:defRPr>
            </a:lvl1pPr>
            <a:lvl2pPr marL="45716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3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4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66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9" y="6234047"/>
            <a:ext cx="2539991" cy="2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8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6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E8D3A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69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91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8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63105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0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3105" y="6450899"/>
            <a:ext cx="2425295" cy="1629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0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407222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8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903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23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5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6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3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3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ctr" defTabSz="45716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45716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30" algn="l" defTabSz="45716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45716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45716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45716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06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2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1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C502DE-A98E-4E3C-9F7B-D4854DABB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Batteries cycled, data points collected every 10 seconds for weeks or months – LOTS of data </a:t>
            </a:r>
          </a:p>
          <a:p>
            <a:r>
              <a:rPr lang="en-US" b="0" dirty="0"/>
              <a:t>Utilize </a:t>
            </a:r>
            <a:r>
              <a:rPr lang="en-US" i="1" dirty="0"/>
              <a:t>all</a:t>
            </a:r>
            <a:r>
              <a:rPr lang="en-US" b="0" dirty="0"/>
              <a:t> the data vs </a:t>
            </a:r>
            <a:r>
              <a:rPr lang="en-US" i="1" dirty="0"/>
              <a:t>some</a:t>
            </a:r>
            <a:r>
              <a:rPr lang="en-US" b="0" dirty="0"/>
              <a:t> of the data in a </a:t>
            </a:r>
            <a:r>
              <a:rPr lang="en-US" i="1" dirty="0"/>
              <a:t>quantitative</a:t>
            </a:r>
            <a:r>
              <a:rPr lang="en-US" b="0" dirty="0"/>
              <a:t> vs </a:t>
            </a:r>
            <a:r>
              <a:rPr lang="en-US" i="1" dirty="0"/>
              <a:t>qualitative</a:t>
            </a:r>
            <a:r>
              <a:rPr lang="en-US" b="0" dirty="0"/>
              <a:t> manner </a:t>
            </a:r>
          </a:p>
          <a:p>
            <a:r>
              <a:rPr lang="en-US" b="0" dirty="0"/>
              <a:t>There is an opportunity to explore and use this data better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2F1838-6A4C-4282-AF22-D5E3E9635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823" y="371510"/>
            <a:ext cx="8184662" cy="9919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Charged Chinchillas (AKA the </a:t>
            </a:r>
            <a:r>
              <a:rPr lang="en-US" b="1" dirty="0" err="1"/>
              <a:t>Chachis</a:t>
            </a:r>
            <a:r>
              <a:rPr lang="en-US" b="1" dirty="0"/>
              <a:t>) </a:t>
            </a:r>
          </a:p>
          <a:p>
            <a:r>
              <a:rPr lang="en-US" dirty="0"/>
              <a:t>Motivation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E6805-8EEE-43D8-B00B-F90E95C9F250}"/>
              </a:ext>
            </a:extLst>
          </p:cNvPr>
          <p:cNvGrpSpPr/>
          <p:nvPr/>
        </p:nvGrpSpPr>
        <p:grpSpPr>
          <a:xfrm>
            <a:off x="2824258" y="3983960"/>
            <a:ext cx="3879659" cy="2622314"/>
            <a:chOff x="2055043" y="4124437"/>
            <a:chExt cx="3879659" cy="2622314"/>
          </a:xfrm>
        </p:grpSpPr>
        <p:pic>
          <p:nvPicPr>
            <p:cNvPr id="1026" name="Picture 2" descr="http://4.bp.blogspot.com/-JWXoh5Bhbjc/UEX9aTK9tiI/AAAAAAAAPsg/xEfzI_KlpXE/s1600/Chinchilla.jpg">
              <a:extLst>
                <a:ext uri="{FF2B5EF4-FFF2-40B4-BE49-F238E27FC236}">
                  <a16:creationId xmlns:a16="http://schemas.microsoft.com/office/drawing/2014/main" id="{12298379-7656-46C8-B178-3BE000C02E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22" t="23560" r="10821"/>
            <a:stretch/>
          </p:blipFill>
          <p:spPr bwMode="auto">
            <a:xfrm>
              <a:off x="2055043" y="4124437"/>
              <a:ext cx="3209043" cy="262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ED513B-7600-4EE8-AD66-AA1C2220A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952" r="25341"/>
            <a:stretch/>
          </p:blipFill>
          <p:spPr>
            <a:xfrm rot="15383637">
              <a:off x="4561700" y="3695502"/>
              <a:ext cx="911745" cy="1834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2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D95AB-5822-4FEF-937F-BE62EFB95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061CA-7AA2-4009-B318-62B76389DC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17" y="1917799"/>
            <a:ext cx="4559194" cy="4742624"/>
          </a:xfrm>
        </p:spPr>
        <p:txBody>
          <a:bodyPr/>
          <a:lstStyle/>
          <a:p>
            <a:r>
              <a:rPr lang="en-US" sz="2000" b="0" dirty="0"/>
              <a:t>Data from CALCE (University of Maryland) website</a:t>
            </a:r>
          </a:p>
          <a:p>
            <a:pPr marL="457200" indent="-457200">
              <a:buAutoNum type="arabicPeriod"/>
            </a:pPr>
            <a:r>
              <a:rPr lang="en-US" sz="2000" b="0" dirty="0"/>
              <a:t>Data Visualization: </a:t>
            </a:r>
          </a:p>
          <a:p>
            <a:pPr marL="685800" lvl="1">
              <a:buFontTx/>
              <a:buChar char="-"/>
            </a:pPr>
            <a:r>
              <a:rPr lang="en-US" sz="1600" b="0" dirty="0"/>
              <a:t>Better visualization of what is going on in the battery</a:t>
            </a:r>
          </a:p>
          <a:p>
            <a:pPr marL="685800" lvl="1">
              <a:buFontTx/>
              <a:buChar char="-"/>
            </a:pPr>
            <a:r>
              <a:rPr lang="en-US" sz="1600" b="0" dirty="0"/>
              <a:t>User friendly interface for exploring data</a:t>
            </a:r>
          </a:p>
          <a:p>
            <a:pPr marL="0" indent="0">
              <a:buNone/>
            </a:pPr>
            <a:r>
              <a:rPr lang="en-US" sz="2000" b="0" dirty="0"/>
              <a:t>2. 	Machine Learning: </a:t>
            </a:r>
          </a:p>
          <a:p>
            <a:pPr lvl="1"/>
            <a:r>
              <a:rPr lang="en-US" sz="1600" b="0" dirty="0"/>
              <a:t>Define a set of descriptors that describe important features (peaks)</a:t>
            </a:r>
          </a:p>
          <a:p>
            <a:pPr lvl="1"/>
            <a:r>
              <a:rPr lang="en-US" sz="1600" b="0" dirty="0"/>
              <a:t>Train a model to use the set of descriptors to classify the cycle data</a:t>
            </a:r>
            <a:endParaRPr lang="en-US" sz="1200" b="0" dirty="0"/>
          </a:p>
          <a:p>
            <a:pPr lvl="1"/>
            <a:r>
              <a:rPr lang="en-US" sz="1600" b="0" dirty="0"/>
              <a:t>Test on data with different cycling conditions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86DF-C1B0-4443-8C55-C33C01684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" t="2810"/>
          <a:stretch/>
        </p:blipFill>
        <p:spPr>
          <a:xfrm>
            <a:off x="4585880" y="1724297"/>
            <a:ext cx="4543950" cy="3215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59E93-ABA0-44B5-A774-1224A1C49010}"/>
              </a:ext>
            </a:extLst>
          </p:cNvPr>
          <p:cNvSpPr txBox="1"/>
          <p:nvPr/>
        </p:nvSpPr>
        <p:spPr>
          <a:xfrm>
            <a:off x="0" y="6660423"/>
            <a:ext cx="6090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https://www.voltaiq.com/blog/electrochemistry-data-hidden-in-your-time-series-data-dq/dv</a:t>
            </a:r>
          </a:p>
        </p:txBody>
      </p:sp>
    </p:spTree>
    <p:extLst>
      <p:ext uri="{BB962C8B-B14F-4D97-AF65-F5344CB8AC3E}">
        <p14:creationId xmlns:p14="http://schemas.microsoft.com/office/powerpoint/2010/main" val="311711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Custom 5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149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</vt:lpstr>
      <vt:lpstr>Uni Sans Regular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Nicole Thompson</cp:lastModifiedBy>
  <cp:revision>190</cp:revision>
  <cp:lastPrinted>2016-02-10T20:19:12Z</cp:lastPrinted>
  <dcterms:created xsi:type="dcterms:W3CDTF">2014-10-14T00:51:43Z</dcterms:created>
  <dcterms:modified xsi:type="dcterms:W3CDTF">2018-02-08T22:54:40Z</dcterms:modified>
</cp:coreProperties>
</file>