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Encode Sans"/>
      <p:regular r:id="rId17"/>
      <p:bold r:id="rId18"/>
    </p:embeddedFont>
    <p:embeddedFont>
      <p:font typeface="Helvetica Neue"/>
      <p:regular r:id="rId19"/>
      <p:bold r:id="rId20"/>
      <p:italic r:id="rId21"/>
      <p:boldItalic r:id="rId22"/>
    </p:embeddedFont>
    <p:embeddedFont>
      <p:font typeface="Encode Sans Black"/>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22" Type="http://schemas.openxmlformats.org/officeDocument/2006/relationships/font" Target="fonts/HelveticaNeue-boldItalic.fntdata"/><Relationship Id="rId21" Type="http://schemas.openxmlformats.org/officeDocument/2006/relationships/font" Target="fonts/HelveticaNeue-italic.fntdata"/><Relationship Id="rId24" Type="http://schemas.openxmlformats.org/officeDocument/2006/relationships/font" Target="fonts/OpenSans-regular.fntdata"/><Relationship Id="rId23" Type="http://schemas.openxmlformats.org/officeDocument/2006/relationships/font" Target="fonts/EncodeSansBlack-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EncodeSans-regular.fntdata"/><Relationship Id="rId16" Type="http://schemas.openxmlformats.org/officeDocument/2006/relationships/slide" Target="slides/slide10.xml"/><Relationship Id="rId19" Type="http://schemas.openxmlformats.org/officeDocument/2006/relationships/font" Target="fonts/HelveticaNeue-regular.fntdata"/><Relationship Id="rId18" Type="http://schemas.openxmlformats.org/officeDocument/2006/relationships/font" Target="fonts/Encode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1cad68a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1cad68a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e1cad68a85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e1cad68a85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1cad68a8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1cad68a8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Omkar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309ff046c_1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7309ff046c_1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Omkar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309ff046c_1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309ff046c_1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Omkar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1cad68a85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e1cad68a85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Adverse outcome pathways, (AOPs), are proposed biological frameworks that seek to explain how a molecular-level interaction with a stressor can lead to large-scale adverse effects. </a:t>
            </a:r>
            <a:endParaRPr>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a:solidFill>
                  <a:schemeClr val="dk1"/>
                </a:solidFill>
              </a:rPr>
              <a:t>It begins with being exposed to a chemical or substance that will then lead to a change at the molecular level called a molecular initiating event. This will then lead to a sequence of events in the cells and tissues called key events. It ends with the negative health outcome called the adverse outcome. Imagine knocking over the first domino, which then causes all the others to fall in a specific order, leading to the final harmful effect.</a:t>
            </a:r>
            <a:endParaRPr>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a:solidFill>
                  <a:schemeClr val="dk1"/>
                </a:solidFill>
              </a:rPr>
              <a:t>These AOPs play a vital role in the field of toxicology, which is why we have decided to use the AOP database from the EPA to perform retrieval augmented generation.</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26015589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e26015589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Ashley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1cad68a85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e1cad68a85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Jhanvi:</a:t>
            </a:r>
            <a:endParaRPr/>
          </a:p>
          <a:p>
            <a:pPr indent="0" lvl="0" marL="0" rtl="0" algn="l">
              <a:spcBef>
                <a:spcPts val="0"/>
              </a:spcBef>
              <a:spcAft>
                <a:spcPts val="0"/>
              </a:spcAft>
              <a:buNone/>
            </a:pPr>
            <a:r>
              <a:rPr lang="en" sz="1050">
                <a:solidFill>
                  <a:srgbClr val="333333"/>
                </a:solidFill>
                <a:highlight>
                  <a:srgbClr val="FBFBFB"/>
                </a:highlight>
                <a:latin typeface="Helvetica Neue"/>
                <a:ea typeface="Helvetica Neue"/>
                <a:cs typeface="Helvetica Neue"/>
                <a:sym typeface="Helvetica Neue"/>
              </a:rPr>
              <a:t>Unfortunately, the nature of LLM technology introduces unpredictability in LLM responses. Additionally, LLM training data is static and introduces a cut-off date on the knowledge it has.</a:t>
            </a:r>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The process of bringing the appropriate information and inserting it into the model prompt is known as Retrieval Augmented Generation (RAG).</a:t>
            </a:r>
            <a:endParaRPr sz="1050">
              <a:solidFill>
                <a:schemeClr val="dk1"/>
              </a:solidFill>
              <a:highlight>
                <a:srgbClr val="FFFFFF"/>
              </a:highlight>
            </a:endParaRPr>
          </a:p>
          <a:p>
            <a:pPr indent="0" lvl="0" marL="0" rtl="0" algn="l">
              <a:lnSpc>
                <a:spcPct val="130000"/>
              </a:lnSpc>
              <a:spcBef>
                <a:spcPts val="1100"/>
              </a:spcBef>
              <a:spcAft>
                <a:spcPts val="0"/>
              </a:spcAft>
              <a:buClr>
                <a:schemeClr val="dk1"/>
              </a:buClr>
              <a:buSzPts val="1100"/>
              <a:buFont typeface="Arial"/>
              <a:buNone/>
            </a:pPr>
            <a:r>
              <a:rPr lang="en" sz="1700">
                <a:solidFill>
                  <a:srgbClr val="232F3E"/>
                </a:solidFill>
                <a:highlight>
                  <a:srgbClr val="FBFBFB"/>
                </a:highlight>
                <a:latin typeface="Helvetica Neue"/>
                <a:ea typeface="Helvetica Neue"/>
                <a:cs typeface="Helvetica Neue"/>
                <a:sym typeface="Helvetica Neue"/>
              </a:rPr>
              <a:t>How does Retrieval-Augmented Generation work?</a:t>
            </a:r>
            <a:endParaRPr sz="1700">
              <a:solidFill>
                <a:srgbClr val="232F3E"/>
              </a:solidFill>
              <a:highlight>
                <a:srgbClr val="FBFBFB"/>
              </a:highlight>
              <a:latin typeface="Helvetica Neue"/>
              <a:ea typeface="Helvetica Neue"/>
              <a:cs typeface="Helvetica Neue"/>
              <a:sym typeface="Helvetica Neue"/>
            </a:endParaRPr>
          </a:p>
          <a:p>
            <a:pPr indent="0" lvl="0" marL="0" rtl="0" algn="l">
              <a:lnSpc>
                <a:spcPct val="115000"/>
              </a:lnSpc>
              <a:spcBef>
                <a:spcPts val="1200"/>
              </a:spcBef>
              <a:spcAft>
                <a:spcPts val="0"/>
              </a:spcAft>
              <a:buClr>
                <a:schemeClr val="dk1"/>
              </a:buClr>
              <a:buSzPts val="1100"/>
              <a:buFont typeface="Arial"/>
              <a:buNone/>
            </a:pPr>
            <a:r>
              <a:rPr lang="en" sz="1350">
                <a:solidFill>
                  <a:srgbClr val="333333"/>
                </a:solidFill>
                <a:highlight>
                  <a:srgbClr val="FBFBFB"/>
                </a:highlight>
              </a:rPr>
              <a:t>Create external data</a:t>
            </a:r>
            <a:endParaRPr sz="1350">
              <a:solidFill>
                <a:srgbClr val="333333"/>
              </a:solidFill>
              <a:highlight>
                <a:srgbClr val="FBFBFB"/>
              </a:highlight>
            </a:endParaRPr>
          </a:p>
          <a:p>
            <a:pPr indent="0" lvl="0" marL="0" rtl="0" algn="l">
              <a:lnSpc>
                <a:spcPct val="115000"/>
              </a:lnSpc>
              <a:spcBef>
                <a:spcPts val="1200"/>
              </a:spcBef>
              <a:spcAft>
                <a:spcPts val="0"/>
              </a:spcAft>
              <a:buClr>
                <a:schemeClr val="dk1"/>
              </a:buClr>
              <a:buSzPts val="1100"/>
              <a:buFont typeface="Arial"/>
              <a:buNone/>
            </a:pPr>
            <a:r>
              <a:rPr lang="en" sz="1350">
                <a:solidFill>
                  <a:srgbClr val="333333"/>
                </a:solidFill>
                <a:highlight>
                  <a:srgbClr val="FBFBFB"/>
                </a:highlight>
              </a:rPr>
              <a:t>Retrieve relevant information</a:t>
            </a:r>
            <a:endParaRPr sz="1350">
              <a:solidFill>
                <a:srgbClr val="333333"/>
              </a:solidFill>
              <a:highlight>
                <a:srgbClr val="FBFBFB"/>
              </a:highlight>
            </a:endParaRPr>
          </a:p>
          <a:p>
            <a:pPr indent="0" lvl="0" marL="0" rtl="0" algn="l">
              <a:lnSpc>
                <a:spcPct val="115000"/>
              </a:lnSpc>
              <a:spcBef>
                <a:spcPts val="1200"/>
              </a:spcBef>
              <a:spcAft>
                <a:spcPts val="0"/>
              </a:spcAft>
              <a:buClr>
                <a:schemeClr val="dk1"/>
              </a:buClr>
              <a:buSzPts val="1100"/>
              <a:buFont typeface="Arial"/>
              <a:buNone/>
            </a:pPr>
            <a:r>
              <a:rPr lang="en" sz="1050">
                <a:solidFill>
                  <a:srgbClr val="333333"/>
                </a:solidFill>
                <a:highlight>
                  <a:srgbClr val="FBFBFB"/>
                </a:highlight>
              </a:rPr>
              <a:t>The next step is to perform a relevancy search. The user query is converted to a vector representation and matched with the vector databases. The relevancy was calculated and established using mathematical vector calculations and representations.</a:t>
            </a:r>
            <a:endParaRPr sz="1050">
              <a:solidFill>
                <a:srgbClr val="333333"/>
              </a:solidFill>
              <a:highlight>
                <a:srgbClr val="FBFBFB"/>
              </a:highlight>
            </a:endParaRPr>
          </a:p>
          <a:p>
            <a:pPr indent="0" lvl="0" marL="0" rtl="0" algn="l">
              <a:lnSpc>
                <a:spcPct val="115000"/>
              </a:lnSpc>
              <a:spcBef>
                <a:spcPts val="1200"/>
              </a:spcBef>
              <a:spcAft>
                <a:spcPts val="0"/>
              </a:spcAft>
              <a:buClr>
                <a:schemeClr val="dk1"/>
              </a:buClr>
              <a:buSzPts val="1100"/>
              <a:buFont typeface="Arial"/>
              <a:buNone/>
            </a:pPr>
            <a:r>
              <a:rPr lang="en" sz="1350">
                <a:solidFill>
                  <a:srgbClr val="333333"/>
                </a:solidFill>
                <a:highlight>
                  <a:srgbClr val="FBFBFB"/>
                </a:highlight>
              </a:rPr>
              <a:t>Augment the LLM prompt</a:t>
            </a:r>
            <a:endParaRPr sz="1350">
              <a:solidFill>
                <a:srgbClr val="333333"/>
              </a:solidFill>
              <a:highlight>
                <a:srgbClr val="FBFBFB"/>
              </a:highlight>
            </a:endParaRPr>
          </a:p>
          <a:p>
            <a:pPr indent="0" lvl="0" marL="0" rtl="0" algn="l">
              <a:lnSpc>
                <a:spcPct val="115000"/>
              </a:lnSpc>
              <a:spcBef>
                <a:spcPts val="1200"/>
              </a:spcBef>
              <a:spcAft>
                <a:spcPts val="0"/>
              </a:spcAft>
              <a:buClr>
                <a:schemeClr val="dk1"/>
              </a:buClr>
              <a:buSzPts val="1100"/>
              <a:buFont typeface="Arial"/>
              <a:buNone/>
            </a:pPr>
            <a:r>
              <a:rPr lang="en" sz="1050">
                <a:solidFill>
                  <a:srgbClr val="333333"/>
                </a:solidFill>
                <a:highlight>
                  <a:srgbClr val="FBFBFB"/>
                </a:highlight>
              </a:rPr>
              <a:t>Next, the RAG model augments the user input (or prompts) by adding the relevant retrieved data in context. This step uses prompt engineering techniques to communicate effectively with the LLM. The augmented prompt allows the large language models to generate an accurate answer to user queries.</a:t>
            </a:r>
            <a:endParaRPr sz="1050">
              <a:solidFill>
                <a:srgbClr val="333333"/>
              </a:solidFill>
              <a:highlight>
                <a:srgbClr val="FBFBFB"/>
              </a:highlight>
            </a:endParaRPr>
          </a:p>
          <a:p>
            <a:pPr indent="0" lvl="0" marL="0" rtl="0" algn="l">
              <a:lnSpc>
                <a:spcPct val="115000"/>
              </a:lnSpc>
              <a:spcBef>
                <a:spcPts val="1100"/>
              </a:spcBef>
              <a:spcAft>
                <a:spcPts val="0"/>
              </a:spcAft>
              <a:buClr>
                <a:schemeClr val="dk1"/>
              </a:buClr>
              <a:buSzPts val="1100"/>
              <a:buFont typeface="Arial"/>
              <a:buNone/>
            </a:pPr>
            <a:r>
              <a:rPr lang="en" sz="1050">
                <a:solidFill>
                  <a:srgbClr val="333333"/>
                </a:solidFill>
                <a:highlight>
                  <a:srgbClr val="FBFBFB"/>
                </a:highlight>
              </a:rPr>
              <a:t>Actual Working of LLM-AO</a:t>
            </a:r>
            <a:endParaRPr sz="1050">
              <a:solidFill>
                <a:srgbClr val="333333"/>
              </a:solidFill>
              <a:highlight>
                <a:srgbClr val="FBFBFB"/>
              </a:highlight>
            </a:endParaRPr>
          </a:p>
          <a:p>
            <a:pPr indent="0" lvl="0" marL="0" rtl="0" algn="l">
              <a:lnSpc>
                <a:spcPct val="115000"/>
              </a:lnSpc>
              <a:spcBef>
                <a:spcPts val="1100"/>
              </a:spcBef>
              <a:spcAft>
                <a:spcPts val="0"/>
              </a:spcAft>
              <a:buClr>
                <a:schemeClr val="dk1"/>
              </a:buClr>
              <a:buSzPts val="1100"/>
              <a:buFont typeface="Arial"/>
              <a:buNone/>
            </a:pPr>
            <a:r>
              <a:rPr lang="en" sz="1050">
                <a:solidFill>
                  <a:srgbClr val="333333"/>
                </a:solidFill>
                <a:highlight>
                  <a:srgbClr val="FBFBFB"/>
                </a:highlight>
              </a:rPr>
              <a:t>User asks question</a:t>
            </a:r>
            <a:endParaRPr sz="1050">
              <a:solidFill>
                <a:srgbClr val="333333"/>
              </a:solidFill>
              <a:highlight>
                <a:srgbClr val="FBFBFB"/>
              </a:highlight>
            </a:endParaRPr>
          </a:p>
          <a:p>
            <a:pPr indent="0" lvl="0" marL="0" rtl="0" algn="l">
              <a:lnSpc>
                <a:spcPct val="115000"/>
              </a:lnSpc>
              <a:spcBef>
                <a:spcPts val="1100"/>
              </a:spcBef>
              <a:spcAft>
                <a:spcPts val="0"/>
              </a:spcAft>
              <a:buClr>
                <a:schemeClr val="dk1"/>
              </a:buClr>
              <a:buSzPts val="1100"/>
              <a:buFont typeface="Arial"/>
              <a:buNone/>
            </a:pPr>
            <a:r>
              <a:rPr lang="en" sz="1050">
                <a:solidFill>
                  <a:srgbClr val="333333"/>
                </a:solidFill>
                <a:highlight>
                  <a:srgbClr val="FBFBFB"/>
                </a:highlight>
              </a:rPr>
              <a:t>Software defined function utils identifies whether question belongs to toxicology or not.</a:t>
            </a:r>
            <a:endParaRPr sz="1050">
              <a:solidFill>
                <a:srgbClr val="333333"/>
              </a:solidFill>
              <a:highlight>
                <a:srgbClr val="FBFBFB"/>
              </a:highlight>
            </a:endParaRPr>
          </a:p>
          <a:p>
            <a:pPr indent="0" lvl="0" marL="0" rtl="0" algn="l">
              <a:lnSpc>
                <a:spcPct val="115000"/>
              </a:lnSpc>
              <a:spcBef>
                <a:spcPts val="1100"/>
              </a:spcBef>
              <a:spcAft>
                <a:spcPts val="0"/>
              </a:spcAft>
              <a:buClr>
                <a:schemeClr val="dk1"/>
              </a:buClr>
              <a:buSzPts val="1100"/>
              <a:buFont typeface="Arial"/>
              <a:buNone/>
            </a:pPr>
            <a:r>
              <a:rPr lang="en" sz="1050">
                <a:solidFill>
                  <a:srgbClr val="333333"/>
                </a:solidFill>
                <a:highlight>
                  <a:srgbClr val="FBFBFB"/>
                </a:highlight>
              </a:rPr>
              <a:t>If it is other,provides relevant answer pertaining to that</a:t>
            </a:r>
            <a:endParaRPr sz="1050">
              <a:solidFill>
                <a:srgbClr val="333333"/>
              </a:solidFill>
              <a:highlight>
                <a:srgbClr val="FBFBFB"/>
              </a:highlight>
            </a:endParaRPr>
          </a:p>
          <a:p>
            <a:pPr indent="0" lvl="0" marL="0" rtl="0" algn="l">
              <a:lnSpc>
                <a:spcPct val="115000"/>
              </a:lnSpc>
              <a:spcBef>
                <a:spcPts val="1100"/>
              </a:spcBef>
              <a:spcAft>
                <a:spcPts val="0"/>
              </a:spcAft>
              <a:buClr>
                <a:schemeClr val="dk1"/>
              </a:buClr>
              <a:buSzPts val="1100"/>
              <a:buFont typeface="Arial"/>
              <a:buNone/>
            </a:pPr>
            <a:r>
              <a:rPr lang="en" sz="1050">
                <a:solidFill>
                  <a:srgbClr val="333333"/>
                </a:solidFill>
                <a:highlight>
                  <a:srgbClr val="FBFBFB"/>
                </a:highlight>
              </a:rPr>
              <a:t>If it belongs to toxicology, builds SQL query to search into AOP database.</a:t>
            </a:r>
            <a:endParaRPr sz="1050">
              <a:solidFill>
                <a:srgbClr val="333333"/>
              </a:solidFill>
              <a:highlight>
                <a:srgbClr val="FBFBFB"/>
              </a:highlight>
            </a:endParaRPr>
          </a:p>
          <a:p>
            <a:pPr indent="0" lvl="0" marL="0" rtl="0" algn="l">
              <a:lnSpc>
                <a:spcPct val="115000"/>
              </a:lnSpc>
              <a:spcBef>
                <a:spcPts val="1100"/>
              </a:spcBef>
              <a:spcAft>
                <a:spcPts val="0"/>
              </a:spcAft>
              <a:buClr>
                <a:schemeClr val="dk1"/>
              </a:buClr>
              <a:buSzPts val="1100"/>
              <a:buFont typeface="Arial"/>
              <a:buNone/>
            </a:pPr>
            <a:r>
              <a:rPr lang="en" sz="1050">
                <a:solidFill>
                  <a:srgbClr val="333333"/>
                </a:solidFill>
                <a:highlight>
                  <a:srgbClr val="FBFBFB"/>
                </a:highlight>
              </a:rPr>
              <a:t>If not </a:t>
            </a:r>
            <a:r>
              <a:rPr lang="en" sz="1050">
                <a:solidFill>
                  <a:srgbClr val="333333"/>
                </a:solidFill>
                <a:highlight>
                  <a:srgbClr val="FBFBFB"/>
                </a:highlight>
              </a:rPr>
              <a:t>successful</a:t>
            </a:r>
            <a:r>
              <a:rPr lang="en" sz="1050">
                <a:solidFill>
                  <a:srgbClr val="333333"/>
                </a:solidFill>
                <a:highlight>
                  <a:srgbClr val="FBFBFB"/>
                </a:highlight>
              </a:rPr>
              <a:t>,throws error.</a:t>
            </a:r>
            <a:endParaRPr sz="1050">
              <a:solidFill>
                <a:srgbClr val="333333"/>
              </a:solidFill>
              <a:highlight>
                <a:srgbClr val="FBFBFB"/>
              </a:highlight>
            </a:endParaRPr>
          </a:p>
          <a:p>
            <a:pPr indent="0" lvl="0" marL="0" rtl="0" algn="l">
              <a:lnSpc>
                <a:spcPct val="115000"/>
              </a:lnSpc>
              <a:spcBef>
                <a:spcPts val="1100"/>
              </a:spcBef>
              <a:spcAft>
                <a:spcPts val="0"/>
              </a:spcAft>
              <a:buClr>
                <a:schemeClr val="dk1"/>
              </a:buClr>
              <a:buSzPts val="1100"/>
              <a:buFont typeface="Arial"/>
              <a:buNone/>
            </a:pPr>
            <a:r>
              <a:rPr lang="en" sz="1050">
                <a:solidFill>
                  <a:srgbClr val="333333"/>
                </a:solidFill>
                <a:highlight>
                  <a:srgbClr val="FBFBFB"/>
                </a:highlight>
              </a:rPr>
              <a:t>If successful,retrieves relevant information and combines information from LLM model like langchain and augments it with details providing user more accurate up to date answer.With LLM-AO ,we get detailed answer to complex biological phenomena accurately which can be useful to biologist,researchers,drug development and pharma companies</a:t>
            </a:r>
            <a:endParaRPr sz="1050">
              <a:solidFill>
                <a:srgbClr val="333333"/>
              </a:solidFill>
              <a:highlight>
                <a:srgbClr val="FBFBFB"/>
              </a:highlight>
            </a:endParaRPr>
          </a:p>
          <a:p>
            <a:pPr indent="0" lvl="0" marL="0" rtl="0" algn="l">
              <a:lnSpc>
                <a:spcPct val="130000"/>
              </a:lnSpc>
              <a:spcBef>
                <a:spcPts val="1100"/>
              </a:spcBef>
              <a:spcAft>
                <a:spcPts val="0"/>
              </a:spcAft>
              <a:buClr>
                <a:schemeClr val="dk1"/>
              </a:buClr>
              <a:buSzPts val="1100"/>
              <a:buFont typeface="Arial"/>
              <a:buNone/>
            </a:pPr>
            <a:r>
              <a:rPr lang="en" sz="1700">
                <a:solidFill>
                  <a:srgbClr val="232F3E"/>
                </a:solidFill>
                <a:latin typeface="Helvetica Neue"/>
                <a:ea typeface="Helvetica Neue"/>
                <a:cs typeface="Helvetica Neue"/>
                <a:sym typeface="Helvetica Neue"/>
              </a:rPr>
              <a:t>What are the benefits of Retrieval-Augmented Generation?</a:t>
            </a:r>
            <a:endParaRPr sz="1700">
              <a:solidFill>
                <a:srgbClr val="232F3E"/>
              </a:solidFill>
              <a:latin typeface="Helvetica Neue"/>
              <a:ea typeface="Helvetica Neue"/>
              <a:cs typeface="Helvetica Neue"/>
              <a:sym typeface="Helvetica Neue"/>
            </a:endParaRPr>
          </a:p>
          <a:p>
            <a:pPr indent="0" lvl="0" marL="0" rtl="0" algn="l">
              <a:lnSpc>
                <a:spcPct val="115000"/>
              </a:lnSpc>
              <a:spcBef>
                <a:spcPts val="1400"/>
              </a:spcBef>
              <a:spcAft>
                <a:spcPts val="0"/>
              </a:spcAft>
              <a:buClr>
                <a:schemeClr val="dk1"/>
              </a:buClr>
              <a:buSzPts val="1100"/>
              <a:buFont typeface="Arial"/>
              <a:buNone/>
            </a:pPr>
            <a:r>
              <a:rPr lang="en" sz="1300">
                <a:solidFill>
                  <a:srgbClr val="333333"/>
                </a:solidFill>
                <a:latin typeface="Helvetica Neue"/>
                <a:ea typeface="Helvetica Neue"/>
                <a:cs typeface="Helvetica Neue"/>
                <a:sym typeface="Helvetica Neue"/>
              </a:rPr>
              <a:t>Cost-effective implementation</a:t>
            </a:r>
            <a:endParaRPr sz="1300">
              <a:solidFill>
                <a:srgbClr val="333333"/>
              </a:solidFill>
              <a:latin typeface="Helvetica Neue"/>
              <a:ea typeface="Helvetica Neue"/>
              <a:cs typeface="Helvetica Neue"/>
              <a:sym typeface="Helvetica Neue"/>
            </a:endParaRPr>
          </a:p>
          <a:p>
            <a:pPr indent="0" lvl="0" marL="0" rtl="0" algn="l">
              <a:lnSpc>
                <a:spcPct val="115000"/>
              </a:lnSpc>
              <a:spcBef>
                <a:spcPts val="1400"/>
              </a:spcBef>
              <a:spcAft>
                <a:spcPts val="0"/>
              </a:spcAft>
              <a:buClr>
                <a:schemeClr val="dk1"/>
              </a:buClr>
              <a:buSzPts val="1100"/>
              <a:buFont typeface="Arial"/>
              <a:buNone/>
            </a:pPr>
            <a:r>
              <a:rPr lang="en" sz="1300">
                <a:solidFill>
                  <a:srgbClr val="333333"/>
                </a:solidFill>
                <a:latin typeface="Helvetica Neue"/>
                <a:ea typeface="Helvetica Neue"/>
                <a:cs typeface="Helvetica Neue"/>
                <a:sym typeface="Helvetica Neue"/>
              </a:rPr>
              <a:t>Current information</a:t>
            </a:r>
            <a:endParaRPr sz="1300">
              <a:solidFill>
                <a:srgbClr val="333333"/>
              </a:solidFill>
              <a:latin typeface="Helvetica Neue"/>
              <a:ea typeface="Helvetica Neue"/>
              <a:cs typeface="Helvetica Neue"/>
              <a:sym typeface="Helvetica Neue"/>
            </a:endParaRPr>
          </a:p>
          <a:p>
            <a:pPr indent="0" lvl="0" marL="0" rtl="0" algn="l">
              <a:lnSpc>
                <a:spcPct val="115000"/>
              </a:lnSpc>
              <a:spcBef>
                <a:spcPts val="1400"/>
              </a:spcBef>
              <a:spcAft>
                <a:spcPts val="0"/>
              </a:spcAft>
              <a:buClr>
                <a:schemeClr val="dk1"/>
              </a:buClr>
              <a:buSzPts val="1100"/>
              <a:buFont typeface="Arial"/>
              <a:buNone/>
            </a:pPr>
            <a:r>
              <a:rPr lang="en" sz="1300">
                <a:solidFill>
                  <a:srgbClr val="333333"/>
                </a:solidFill>
                <a:latin typeface="Helvetica Neue"/>
                <a:ea typeface="Helvetica Neue"/>
                <a:cs typeface="Helvetica Neue"/>
                <a:sym typeface="Helvetica Neue"/>
              </a:rPr>
              <a:t>Enhanced user trust</a:t>
            </a:r>
            <a:endParaRPr sz="1300">
              <a:solidFill>
                <a:srgbClr val="333333"/>
              </a:solidFill>
              <a:latin typeface="Helvetica Neue"/>
              <a:ea typeface="Helvetica Neue"/>
              <a:cs typeface="Helvetica Neue"/>
              <a:sym typeface="Helvetica Neue"/>
            </a:endParaRPr>
          </a:p>
          <a:p>
            <a:pPr indent="0" lvl="0" marL="0" rtl="0" algn="l">
              <a:lnSpc>
                <a:spcPct val="115000"/>
              </a:lnSpc>
              <a:spcBef>
                <a:spcPts val="1400"/>
              </a:spcBef>
              <a:spcAft>
                <a:spcPts val="0"/>
              </a:spcAft>
              <a:buClr>
                <a:schemeClr val="dk1"/>
              </a:buClr>
              <a:buSzPts val="1100"/>
              <a:buFont typeface="Arial"/>
              <a:buNone/>
            </a:pPr>
            <a:r>
              <a:rPr lang="en" sz="1300">
                <a:solidFill>
                  <a:srgbClr val="333333"/>
                </a:solidFill>
                <a:latin typeface="Helvetica Neue"/>
                <a:ea typeface="Helvetica Neue"/>
                <a:cs typeface="Helvetica Neue"/>
                <a:sym typeface="Helvetica Neue"/>
              </a:rPr>
              <a:t>More developer control</a:t>
            </a:r>
            <a:endParaRPr sz="1300">
              <a:solidFill>
                <a:srgbClr val="333333"/>
              </a:solidFill>
              <a:latin typeface="Helvetica Neue"/>
              <a:ea typeface="Helvetica Neue"/>
              <a:cs typeface="Helvetica Neue"/>
              <a:sym typeface="Helvetica Neue"/>
            </a:endParaRPr>
          </a:p>
          <a:p>
            <a:pPr indent="0" lvl="0" marL="0" rtl="0" algn="l">
              <a:lnSpc>
                <a:spcPct val="115000"/>
              </a:lnSpc>
              <a:spcBef>
                <a:spcPts val="40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140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1100"/>
              </a:spcBef>
              <a:spcAft>
                <a:spcPts val="0"/>
              </a:spcAft>
              <a:buClr>
                <a:schemeClr val="dk1"/>
              </a:buClr>
              <a:buSzPts val="1100"/>
              <a:buFont typeface="Arial"/>
              <a:buNone/>
            </a:pPr>
            <a:r>
              <a:t/>
            </a:r>
            <a:endParaRPr sz="1050">
              <a:solidFill>
                <a:srgbClr val="333333"/>
              </a:solidFill>
              <a:highlight>
                <a:srgbClr val="FBFBFB"/>
              </a:highlight>
            </a:endParaRPr>
          </a:p>
          <a:p>
            <a:pPr indent="0" lvl="0" marL="0" rtl="0" algn="l">
              <a:lnSpc>
                <a:spcPct val="130000"/>
              </a:lnSpc>
              <a:spcBef>
                <a:spcPts val="1100"/>
              </a:spcBef>
              <a:spcAft>
                <a:spcPts val="0"/>
              </a:spcAft>
              <a:buClr>
                <a:schemeClr val="dk1"/>
              </a:buClr>
              <a:buSzPts val="1100"/>
              <a:buFont typeface="Arial"/>
              <a:buNone/>
            </a:pPr>
            <a:r>
              <a:t/>
            </a:r>
            <a:endParaRPr sz="1700">
              <a:solidFill>
                <a:srgbClr val="232F3E"/>
              </a:solidFill>
              <a:highlight>
                <a:srgbClr val="FBFBFB"/>
              </a:highlight>
              <a:latin typeface="Helvetica Neue"/>
              <a:ea typeface="Helvetica Neue"/>
              <a:cs typeface="Helvetica Neue"/>
              <a:sym typeface="Helvetica Neue"/>
            </a:endParaRPr>
          </a:p>
          <a:p>
            <a:pPr indent="0" lvl="0" marL="0" rtl="0" algn="l">
              <a:lnSpc>
                <a:spcPct val="115000"/>
              </a:lnSpc>
              <a:spcBef>
                <a:spcPts val="11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1100"/>
              </a:spcBef>
              <a:spcAft>
                <a:spcPts val="0"/>
              </a:spcAft>
              <a:buNone/>
            </a:pPr>
            <a:r>
              <a:rPr lang="en"/>
              <a:t># Less Detail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e1cad68a85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e1cad68a85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e1cad68a85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e1cad68a85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Kenny</a:t>
            </a:r>
            <a:endParaRPr/>
          </a:p>
          <a:p>
            <a:pPr indent="0" lvl="0" marL="0" rtl="0" algn="l">
              <a:spcBef>
                <a:spcPts val="0"/>
              </a:spcBef>
              <a:spcAft>
                <a:spcPts val="0"/>
              </a:spcAft>
              <a:buNone/>
            </a:pPr>
            <a:r>
              <a:rPr lang="en"/>
              <a:t>In conclusion, in this project, we successfully hosted an online chatbot which has knowledge from an established toxicology database using cloud computing service. Future extensions of the project include implementing additional databases to the LLM’s knowledge base, optimizing the UI, enabling chat history on previous sessions, setting more response evaluation metrics. These </a:t>
            </a:r>
            <a:r>
              <a:rPr lang="en"/>
              <a:t>further enhances the user experience and model accuracy.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2.png"/><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10.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2.png"/><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undless 1">
  <p:cSld name="2_Title Slide">
    <p:bg>
      <p:bgPr>
        <a:solidFill>
          <a:schemeClr val="dk1"/>
        </a:solidFill>
      </p:bgPr>
    </p:bg>
    <p:spTree>
      <p:nvGrpSpPr>
        <p:cNvPr id="50" name="Shape 50"/>
        <p:cNvGrpSpPr/>
        <p:nvPr/>
      </p:nvGrpSpPr>
      <p:grpSpPr>
        <a:xfrm>
          <a:off x="0" y="0"/>
          <a:ext cx="0" cy="0"/>
          <a:chOff x="0" y="0"/>
          <a:chExt cx="0" cy="0"/>
        </a:xfrm>
      </p:grpSpPr>
      <p:pic>
        <p:nvPicPr>
          <p:cNvPr descr="UW_W Logo_White.png" id="51" name="Google Shape;51;p13"/>
          <p:cNvPicPr preferRelativeResize="0"/>
          <p:nvPr/>
        </p:nvPicPr>
        <p:blipFill rotWithShape="1">
          <a:blip r:embed="rId2">
            <a:alphaModFix/>
          </a:blip>
          <a:srcRect b="0" l="0" r="0" t="0"/>
          <a:stretch/>
        </p:blipFill>
        <p:spPr>
          <a:xfrm>
            <a:off x="7483915" y="4219956"/>
            <a:ext cx="1371600" cy="923544"/>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568081" y="4598607"/>
            <a:ext cx="2416272" cy="213486"/>
          </a:xfrm>
          <a:prstGeom prst="rect">
            <a:avLst/>
          </a:prstGeom>
          <a:noFill/>
          <a:ln>
            <a:noFill/>
          </a:ln>
        </p:spPr>
      </p:pic>
      <p:pic>
        <p:nvPicPr>
          <p:cNvPr id="53" name="Google Shape;53;p13"/>
          <p:cNvPicPr preferRelativeResize="0"/>
          <p:nvPr/>
        </p:nvPicPr>
        <p:blipFill rotWithShape="1">
          <a:blip r:embed="rId4">
            <a:alphaModFix/>
          </a:blip>
          <a:srcRect b="0" l="0" r="0" t="0"/>
          <a:stretch/>
        </p:blipFill>
        <p:spPr>
          <a:xfrm>
            <a:off x="568081" y="3426449"/>
            <a:ext cx="1600198" cy="139700"/>
          </a:xfrm>
          <a:prstGeom prst="rect">
            <a:avLst/>
          </a:prstGeom>
          <a:noFill/>
          <a:ln>
            <a:noFill/>
          </a:ln>
        </p:spPr>
      </p:pic>
      <p:sp>
        <p:nvSpPr>
          <p:cNvPr id="54" name="Google Shape;54;p13"/>
          <p:cNvSpPr txBox="1"/>
          <p:nvPr>
            <p:ph type="title"/>
          </p:nvPr>
        </p:nvSpPr>
        <p:spPr>
          <a:xfrm>
            <a:off x="460375" y="644993"/>
            <a:ext cx="6972300" cy="26418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2"/>
              </a:buClr>
              <a:buSzPts val="5000"/>
              <a:buFont typeface="Encode Sans Black"/>
              <a:buNone/>
              <a:defRPr b="1" i="0" sz="5000" u="none" cap="none" strike="noStrike">
                <a:solidFill>
                  <a:schemeClr val="lt2"/>
                </a:solidFill>
                <a:latin typeface="Encode Sans Black"/>
                <a:ea typeface="Encode Sans Black"/>
                <a:cs typeface="Encode Sans Black"/>
                <a:sym typeface="Encode Sans Black"/>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Subheader + Content">
  <p:cSld name="Header + Subheader + Content">
    <p:spTree>
      <p:nvGrpSpPr>
        <p:cNvPr id="56" name="Shape 56"/>
        <p:cNvGrpSpPr/>
        <p:nvPr/>
      </p:nvGrpSpPr>
      <p:grpSpPr>
        <a:xfrm>
          <a:off x="0" y="0"/>
          <a:ext cx="0" cy="0"/>
          <a:chOff x="0" y="0"/>
          <a:chExt cx="0" cy="0"/>
        </a:xfrm>
      </p:grpSpPr>
      <p:pic>
        <p:nvPicPr>
          <p:cNvPr id="57" name="Google Shape;57;p15"/>
          <p:cNvPicPr preferRelativeResize="0"/>
          <p:nvPr/>
        </p:nvPicPr>
        <p:blipFill rotWithShape="1">
          <a:blip r:embed="rId2">
            <a:alphaModFix/>
          </a:blip>
          <a:srcRect b="0" l="0" r="0" t="0"/>
          <a:stretch/>
        </p:blipFill>
        <p:spPr>
          <a:xfrm>
            <a:off x="555381" y="1364403"/>
            <a:ext cx="1103785" cy="96361"/>
          </a:xfrm>
          <a:prstGeom prst="rect">
            <a:avLst/>
          </a:prstGeom>
          <a:noFill/>
          <a:ln>
            <a:noFill/>
          </a:ln>
        </p:spPr>
      </p:pic>
      <p:pic>
        <p:nvPicPr>
          <p:cNvPr id="58" name="Google Shape;58;p15"/>
          <p:cNvPicPr preferRelativeResize="0"/>
          <p:nvPr/>
        </p:nvPicPr>
        <p:blipFill rotWithShape="1">
          <a:blip r:embed="rId3">
            <a:alphaModFix/>
          </a:blip>
          <a:srcRect b="0" l="0" r="0" t="0"/>
          <a:stretch/>
        </p:blipFill>
        <p:spPr>
          <a:xfrm>
            <a:off x="549031" y="1363508"/>
            <a:ext cx="1103785" cy="96362"/>
          </a:xfrm>
          <a:prstGeom prst="rect">
            <a:avLst/>
          </a:prstGeom>
          <a:noFill/>
          <a:ln>
            <a:noFill/>
          </a:ln>
        </p:spPr>
      </p:pic>
      <p:sp>
        <p:nvSpPr>
          <p:cNvPr id="59" name="Google Shape;59;p15"/>
          <p:cNvSpPr txBox="1"/>
          <p:nvPr>
            <p:ph idx="1" type="body"/>
          </p:nvPr>
        </p:nvSpPr>
        <p:spPr>
          <a:xfrm>
            <a:off x="447923" y="2320239"/>
            <a:ext cx="8197200" cy="22518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2"/>
              </a:buClr>
              <a:buSzPts val="2400"/>
              <a:buFont typeface="Merriweather Sans"/>
              <a:buChar char="&gt;"/>
              <a:defRPr b="1" i="0" sz="2400" u="none" cap="none" strike="noStrike">
                <a:solidFill>
                  <a:schemeClr val="dk2"/>
                </a:solidFill>
                <a:latin typeface="Open Sans"/>
                <a:ea typeface="Open Sans"/>
                <a:cs typeface="Open Sans"/>
                <a:sym typeface="Open Sans"/>
              </a:defRPr>
            </a:lvl1pPr>
            <a:lvl2pPr indent="-355600" lvl="1" marL="914400" marR="0" rtl="0" algn="l">
              <a:spcBef>
                <a:spcPts val="400"/>
              </a:spcBef>
              <a:spcAft>
                <a:spcPts val="0"/>
              </a:spcAft>
              <a:buClr>
                <a:schemeClr val="dk2"/>
              </a:buClr>
              <a:buSzPts val="2000"/>
              <a:buFont typeface="Arial"/>
              <a:buChar char="–"/>
              <a:defRPr b="1" i="0" sz="2000" u="none" cap="none" strike="noStrike">
                <a:solidFill>
                  <a:schemeClr val="dk2"/>
                </a:solidFill>
                <a:latin typeface="Open Sans"/>
                <a:ea typeface="Open Sans"/>
                <a:cs typeface="Open Sans"/>
                <a:sym typeface="Open Sans"/>
              </a:defRPr>
            </a:lvl2pPr>
            <a:lvl3pPr indent="-342900" lvl="2" marL="1371600" marR="0" rtl="0" algn="l">
              <a:spcBef>
                <a:spcPts val="360"/>
              </a:spcBef>
              <a:spcAft>
                <a:spcPts val="0"/>
              </a:spcAft>
              <a:buClr>
                <a:schemeClr val="dk2"/>
              </a:buClr>
              <a:buSzPts val="1800"/>
              <a:buFont typeface="Merriweather Sans"/>
              <a:buChar char="&gt;"/>
              <a:defRPr b="1" i="0" sz="1800" u="none" cap="none" strike="noStrike">
                <a:solidFill>
                  <a:schemeClr val="dk2"/>
                </a:solidFill>
                <a:latin typeface="Open Sans"/>
                <a:ea typeface="Open Sans"/>
                <a:cs typeface="Open Sans"/>
                <a:sym typeface="Open Sans"/>
              </a:defRPr>
            </a:lvl3pPr>
            <a:lvl4pPr indent="-330200" lvl="3" marL="1828800" marR="0" rtl="0" algn="l">
              <a:spcBef>
                <a:spcPts val="320"/>
              </a:spcBef>
              <a:spcAft>
                <a:spcPts val="0"/>
              </a:spcAft>
              <a:buClr>
                <a:schemeClr val="dk2"/>
              </a:buClr>
              <a:buSzPts val="1600"/>
              <a:buFont typeface="Arial"/>
              <a:buChar char="–"/>
              <a:defRPr b="1" i="0" sz="1600" u="none" cap="none" strike="noStrike">
                <a:solidFill>
                  <a:schemeClr val="dk2"/>
                </a:solidFill>
                <a:latin typeface="Open Sans"/>
                <a:ea typeface="Open Sans"/>
                <a:cs typeface="Open Sans"/>
                <a:sym typeface="Open Sans"/>
              </a:defRPr>
            </a:lvl4pPr>
            <a:lvl5pPr indent="-317500" lvl="4" marL="2286000" marR="0" rtl="0" algn="l">
              <a:spcBef>
                <a:spcPts val="280"/>
              </a:spcBef>
              <a:spcAft>
                <a:spcPts val="0"/>
              </a:spcAft>
              <a:buClr>
                <a:schemeClr val="dk2"/>
              </a:buClr>
              <a:buSzPts val="1400"/>
              <a:buFont typeface="Merriweather Sans"/>
              <a:buChar char="&gt;"/>
              <a:defRPr b="1" i="0" sz="1400" u="none" cap="none" strike="noStrike">
                <a:solidFill>
                  <a:schemeClr val="dk2"/>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0" name="Google Shape;60;p15"/>
          <p:cNvSpPr txBox="1"/>
          <p:nvPr>
            <p:ph idx="2" type="body"/>
          </p:nvPr>
        </p:nvSpPr>
        <p:spPr>
          <a:xfrm>
            <a:off x="460375" y="1730667"/>
            <a:ext cx="8184600" cy="411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
              </a:spcBef>
              <a:spcAft>
                <a:spcPts val="0"/>
              </a:spcAft>
              <a:buClr>
                <a:schemeClr val="dk2"/>
              </a:buClr>
              <a:buSzPts val="2400"/>
              <a:buFont typeface="Open Sans"/>
              <a:buNone/>
              <a:defRPr i="0" sz="2400" u="none" cap="none" strike="noStrike">
                <a:solidFill>
                  <a:schemeClr val="dk2"/>
                </a:solidFill>
                <a:latin typeface="Open Sans"/>
                <a:ea typeface="Open Sans"/>
                <a:cs typeface="Open Sans"/>
                <a:sym typeface="Open Sans"/>
              </a:defRPr>
            </a:lvl1pPr>
            <a:lvl2pPr indent="-228600" lvl="1" marL="914400" marR="0" rtl="0" algn="l">
              <a:spcBef>
                <a:spcPts val="560"/>
              </a:spcBef>
              <a:spcAft>
                <a:spcPts val="0"/>
              </a:spcAft>
              <a:buClr>
                <a:srgbClr val="E8D3A2"/>
              </a:buClr>
              <a:buSzPts val="2800"/>
              <a:buFont typeface="Open Sans"/>
              <a:buNone/>
              <a:defRPr i="0" sz="2800" u="none" cap="none" strike="noStrike">
                <a:solidFill>
                  <a:srgbClr val="E8D3A2"/>
                </a:solidFill>
                <a:latin typeface="Open Sans"/>
                <a:ea typeface="Open Sans"/>
                <a:cs typeface="Open Sans"/>
                <a:sym typeface="Open Sans"/>
              </a:defRPr>
            </a:lvl2pPr>
            <a:lvl3pPr indent="-228600" lvl="2" marL="1371600" marR="0" rtl="0" algn="l">
              <a:spcBef>
                <a:spcPts val="480"/>
              </a:spcBef>
              <a:spcAft>
                <a:spcPts val="0"/>
              </a:spcAft>
              <a:buClr>
                <a:srgbClr val="E8D3A2"/>
              </a:buClr>
              <a:buSzPts val="2400"/>
              <a:buFont typeface="Open Sans"/>
              <a:buNone/>
              <a:defRPr i="0" sz="2400" u="none" cap="none" strike="noStrike">
                <a:solidFill>
                  <a:srgbClr val="E8D3A2"/>
                </a:solidFill>
                <a:latin typeface="Open Sans"/>
                <a:ea typeface="Open Sans"/>
                <a:cs typeface="Open Sans"/>
                <a:sym typeface="Open Sans"/>
              </a:defRPr>
            </a:lvl3pPr>
            <a:lvl4pPr indent="-228600" lvl="3" marL="1828800" marR="0" rtl="0" algn="l">
              <a:spcBef>
                <a:spcPts val="400"/>
              </a:spcBef>
              <a:spcAft>
                <a:spcPts val="0"/>
              </a:spcAft>
              <a:buClr>
                <a:srgbClr val="E8D3A2"/>
              </a:buClr>
              <a:buSzPts val="2000"/>
              <a:buFont typeface="Open Sans"/>
              <a:buNone/>
              <a:defRPr i="0" sz="2000" u="none" cap="none" strike="noStrike">
                <a:solidFill>
                  <a:srgbClr val="E8D3A2"/>
                </a:solidFill>
                <a:latin typeface="Open Sans"/>
                <a:ea typeface="Open Sans"/>
                <a:cs typeface="Open Sans"/>
                <a:sym typeface="Open Sans"/>
              </a:defRPr>
            </a:lvl4pPr>
            <a:lvl5pPr indent="-228600" lvl="4" marL="2286000" marR="0" rtl="0" algn="l">
              <a:spcBef>
                <a:spcPts val="400"/>
              </a:spcBef>
              <a:spcAft>
                <a:spcPts val="0"/>
              </a:spcAft>
              <a:buClr>
                <a:srgbClr val="E8D3A2"/>
              </a:buClr>
              <a:buSzPts val="2000"/>
              <a:buFont typeface="Open Sans"/>
              <a:buNone/>
              <a:defRPr i="0" sz="2000" u="none" cap="none" strike="noStrike">
                <a:solidFill>
                  <a:srgbClr val="E8D3A2"/>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Open Sans"/>
              <a:buChar char="•"/>
              <a:defRPr i="0" sz="2000" u="none" cap="none" strike="noStrike">
                <a:solidFill>
                  <a:schemeClr val="dk1"/>
                </a:solidFill>
                <a:latin typeface="Open Sans"/>
                <a:ea typeface="Open Sans"/>
                <a:cs typeface="Open Sans"/>
                <a:sym typeface="Open Sans"/>
              </a:defRPr>
            </a:lvl6pPr>
            <a:lvl7pPr indent="-355600" lvl="6" marL="3200400" marR="0" rtl="0" algn="l">
              <a:spcBef>
                <a:spcPts val="400"/>
              </a:spcBef>
              <a:spcAft>
                <a:spcPts val="0"/>
              </a:spcAft>
              <a:buClr>
                <a:schemeClr val="dk1"/>
              </a:buClr>
              <a:buSzPts val="2000"/>
              <a:buFont typeface="Open Sans"/>
              <a:buChar char="•"/>
              <a:defRPr i="0" sz="2000" u="none" cap="none" strike="noStrike">
                <a:solidFill>
                  <a:schemeClr val="dk1"/>
                </a:solidFill>
                <a:latin typeface="Open Sans"/>
                <a:ea typeface="Open Sans"/>
                <a:cs typeface="Open Sans"/>
                <a:sym typeface="Open Sans"/>
              </a:defRPr>
            </a:lvl7pPr>
            <a:lvl8pPr indent="-355600" lvl="7" marL="3657600" marR="0" rtl="0" algn="l">
              <a:spcBef>
                <a:spcPts val="400"/>
              </a:spcBef>
              <a:spcAft>
                <a:spcPts val="0"/>
              </a:spcAft>
              <a:buClr>
                <a:schemeClr val="dk1"/>
              </a:buClr>
              <a:buSzPts val="2000"/>
              <a:buFont typeface="Open Sans"/>
              <a:buChar char="•"/>
              <a:defRPr i="0" sz="2000" u="none" cap="none" strike="noStrike">
                <a:solidFill>
                  <a:schemeClr val="dk1"/>
                </a:solidFill>
                <a:latin typeface="Open Sans"/>
                <a:ea typeface="Open Sans"/>
                <a:cs typeface="Open Sans"/>
                <a:sym typeface="Open Sans"/>
              </a:defRPr>
            </a:lvl8pPr>
            <a:lvl9pPr indent="-355600" lvl="8" marL="4114800" marR="0" rtl="0" algn="l">
              <a:spcBef>
                <a:spcPts val="400"/>
              </a:spcBef>
              <a:spcAft>
                <a:spcPts val="0"/>
              </a:spcAft>
              <a:buClr>
                <a:schemeClr val="dk1"/>
              </a:buClr>
              <a:buSzPts val="2000"/>
              <a:buFont typeface="Open Sans"/>
              <a:buChar char="•"/>
              <a:defRPr i="0" sz="2000" u="none" cap="none" strike="noStrike">
                <a:solidFill>
                  <a:schemeClr val="dk1"/>
                </a:solidFill>
                <a:latin typeface="Open Sans"/>
                <a:ea typeface="Open Sans"/>
                <a:cs typeface="Open Sans"/>
                <a:sym typeface="Open Sans"/>
              </a:defRPr>
            </a:lvl9pPr>
          </a:lstStyle>
          <a:p/>
        </p:txBody>
      </p:sp>
      <p:pic>
        <p:nvPicPr>
          <p:cNvPr id="61" name="Google Shape;61;p15"/>
          <p:cNvPicPr preferRelativeResize="0"/>
          <p:nvPr/>
        </p:nvPicPr>
        <p:blipFill rotWithShape="1">
          <a:blip r:embed="rId4">
            <a:alphaModFix/>
          </a:blip>
          <a:srcRect b="0" l="0" r="0" t="0"/>
          <a:stretch/>
        </p:blipFill>
        <p:spPr>
          <a:xfrm>
            <a:off x="6105041" y="4675530"/>
            <a:ext cx="2539991" cy="172311"/>
          </a:xfrm>
          <a:prstGeom prst="rect">
            <a:avLst/>
          </a:prstGeom>
          <a:noFill/>
          <a:ln>
            <a:noFill/>
          </a:ln>
        </p:spPr>
      </p:pic>
      <p:sp>
        <p:nvSpPr>
          <p:cNvPr id="62" name="Google Shape;62;p15"/>
          <p:cNvSpPr txBox="1"/>
          <p:nvPr>
            <p:ph type="title"/>
          </p:nvPr>
        </p:nvSpPr>
        <p:spPr>
          <a:xfrm>
            <a:off x="447922" y="369285"/>
            <a:ext cx="8197200" cy="993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undless">
  <p:cSld name="1_Title Slide">
    <p:spTree>
      <p:nvGrpSpPr>
        <p:cNvPr id="63" name="Shape 63"/>
        <p:cNvGrpSpPr/>
        <p:nvPr/>
      </p:nvGrpSpPr>
      <p:grpSpPr>
        <a:xfrm>
          <a:off x="0" y="0"/>
          <a:ext cx="0" cy="0"/>
          <a:chOff x="0" y="0"/>
          <a:chExt cx="0" cy="0"/>
        </a:xfrm>
      </p:grpSpPr>
      <p:pic>
        <p:nvPicPr>
          <p:cNvPr id="64" name="Google Shape;64;p16"/>
          <p:cNvPicPr preferRelativeResize="0"/>
          <p:nvPr/>
        </p:nvPicPr>
        <p:blipFill rotWithShape="1">
          <a:blip r:embed="rId2">
            <a:alphaModFix/>
          </a:blip>
          <a:srcRect b="0" l="0" r="0" t="0"/>
          <a:stretch/>
        </p:blipFill>
        <p:spPr>
          <a:xfrm>
            <a:off x="568081" y="3426449"/>
            <a:ext cx="1600198" cy="139700"/>
          </a:xfrm>
          <a:prstGeom prst="rect">
            <a:avLst/>
          </a:prstGeom>
          <a:noFill/>
          <a:ln>
            <a:noFill/>
          </a:ln>
        </p:spPr>
      </p:pic>
      <p:pic>
        <p:nvPicPr>
          <p:cNvPr id="65" name="Google Shape;65;p16"/>
          <p:cNvPicPr preferRelativeResize="0"/>
          <p:nvPr/>
        </p:nvPicPr>
        <p:blipFill rotWithShape="1">
          <a:blip r:embed="rId3">
            <a:alphaModFix/>
          </a:blip>
          <a:srcRect b="0" l="0" r="0" t="0"/>
          <a:stretch/>
        </p:blipFill>
        <p:spPr>
          <a:xfrm>
            <a:off x="568081" y="4599009"/>
            <a:ext cx="2425226" cy="213273"/>
          </a:xfrm>
          <a:prstGeom prst="rect">
            <a:avLst/>
          </a:prstGeom>
          <a:noFill/>
          <a:ln>
            <a:noFill/>
          </a:ln>
        </p:spPr>
      </p:pic>
      <p:pic>
        <p:nvPicPr>
          <p:cNvPr descr="W Logo_Purple_2685_HEX.png" id="66" name="Google Shape;66;p16"/>
          <p:cNvPicPr preferRelativeResize="0"/>
          <p:nvPr/>
        </p:nvPicPr>
        <p:blipFill rotWithShape="1">
          <a:blip r:embed="rId4">
            <a:alphaModFix/>
          </a:blip>
          <a:srcRect b="0" l="0" r="0" t="0"/>
          <a:stretch/>
        </p:blipFill>
        <p:spPr>
          <a:xfrm>
            <a:off x="7483915" y="4219956"/>
            <a:ext cx="1371600" cy="923544"/>
          </a:xfrm>
          <a:prstGeom prst="rect">
            <a:avLst/>
          </a:prstGeom>
          <a:noFill/>
          <a:ln>
            <a:noFill/>
          </a:ln>
        </p:spPr>
      </p:pic>
      <p:sp>
        <p:nvSpPr>
          <p:cNvPr id="67" name="Google Shape;67;p16"/>
          <p:cNvSpPr txBox="1"/>
          <p:nvPr>
            <p:ph type="title"/>
          </p:nvPr>
        </p:nvSpPr>
        <p:spPr>
          <a:xfrm>
            <a:off x="460375" y="644993"/>
            <a:ext cx="7023600" cy="26418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5000"/>
              <a:buFont typeface="Encode Sans Black"/>
              <a:buNone/>
              <a:defRPr b="1" i="0" sz="5000" u="none" cap="none" strike="noStrike">
                <a:solidFill>
                  <a:schemeClr val="dk1"/>
                </a:solidFill>
                <a:latin typeface="Encode Sans Black"/>
                <a:ea typeface="Encode Sans Black"/>
                <a:cs typeface="Encode Sans Black"/>
                <a:sym typeface="Encode Sans Blac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UW">
  <p:cSld name="Title Slide">
    <p:spTree>
      <p:nvGrpSpPr>
        <p:cNvPr id="68" name="Shape 68"/>
        <p:cNvGrpSpPr/>
        <p:nvPr/>
      </p:nvGrpSpPr>
      <p:grpSpPr>
        <a:xfrm>
          <a:off x="0" y="0"/>
          <a:ext cx="0" cy="0"/>
          <a:chOff x="0" y="0"/>
          <a:chExt cx="0" cy="0"/>
        </a:xfrm>
      </p:grpSpPr>
      <p:pic>
        <p:nvPicPr>
          <p:cNvPr id="69" name="Google Shape;69;p17"/>
          <p:cNvPicPr preferRelativeResize="0"/>
          <p:nvPr/>
        </p:nvPicPr>
        <p:blipFill rotWithShape="1">
          <a:blip r:embed="rId2">
            <a:alphaModFix/>
          </a:blip>
          <a:srcRect b="0" l="0" r="0" t="0"/>
          <a:stretch/>
        </p:blipFill>
        <p:spPr>
          <a:xfrm>
            <a:off x="568081" y="3426449"/>
            <a:ext cx="1600198" cy="139700"/>
          </a:xfrm>
          <a:prstGeom prst="rect">
            <a:avLst/>
          </a:prstGeom>
          <a:noFill/>
          <a:ln>
            <a:noFill/>
          </a:ln>
        </p:spPr>
      </p:pic>
      <p:pic>
        <p:nvPicPr>
          <p:cNvPr descr="W Logo_Purple_2685_HEX.png" id="70" name="Google Shape;70;p17"/>
          <p:cNvPicPr preferRelativeResize="0"/>
          <p:nvPr/>
        </p:nvPicPr>
        <p:blipFill rotWithShape="1">
          <a:blip r:embed="rId3">
            <a:alphaModFix/>
          </a:blip>
          <a:srcRect b="0" l="0" r="0" t="0"/>
          <a:stretch/>
        </p:blipFill>
        <p:spPr>
          <a:xfrm>
            <a:off x="7483915" y="4219956"/>
            <a:ext cx="1371600" cy="923544"/>
          </a:xfrm>
          <a:prstGeom prst="rect">
            <a:avLst/>
          </a:prstGeom>
          <a:noFill/>
          <a:ln>
            <a:noFill/>
          </a:ln>
        </p:spPr>
      </p:pic>
      <p:pic>
        <p:nvPicPr>
          <p:cNvPr id="71" name="Google Shape;71;p17"/>
          <p:cNvPicPr preferRelativeResize="0"/>
          <p:nvPr/>
        </p:nvPicPr>
        <p:blipFill rotWithShape="1">
          <a:blip r:embed="rId4">
            <a:alphaModFix/>
          </a:blip>
          <a:srcRect b="0" l="0" r="0" t="0"/>
          <a:stretch/>
        </p:blipFill>
        <p:spPr>
          <a:xfrm>
            <a:off x="568085" y="4675530"/>
            <a:ext cx="2539991" cy="172311"/>
          </a:xfrm>
          <a:prstGeom prst="rect">
            <a:avLst/>
          </a:prstGeom>
          <a:noFill/>
          <a:ln>
            <a:noFill/>
          </a:ln>
        </p:spPr>
      </p:pic>
      <p:sp>
        <p:nvSpPr>
          <p:cNvPr id="72" name="Google Shape;72;p17"/>
          <p:cNvSpPr txBox="1"/>
          <p:nvPr>
            <p:ph type="title"/>
          </p:nvPr>
        </p:nvSpPr>
        <p:spPr>
          <a:xfrm>
            <a:off x="460376" y="644993"/>
            <a:ext cx="7023600" cy="26418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5000"/>
              <a:buFont typeface="Encode Sans Black"/>
              <a:buNone/>
              <a:defRPr b="1" i="0" sz="5000" u="none" cap="none" strike="noStrike">
                <a:solidFill>
                  <a:schemeClr val="dk1"/>
                </a:solidFill>
                <a:latin typeface="Encode Sans Black"/>
                <a:ea typeface="Encode Sans Black"/>
                <a:cs typeface="Encode Sans Black"/>
                <a:sym typeface="Encode Sans Blac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Content">
  <p:cSld name="Header + Content">
    <p:spTree>
      <p:nvGrpSpPr>
        <p:cNvPr id="73" name="Shape 73"/>
        <p:cNvGrpSpPr/>
        <p:nvPr/>
      </p:nvGrpSpPr>
      <p:grpSpPr>
        <a:xfrm>
          <a:off x="0" y="0"/>
          <a:ext cx="0" cy="0"/>
          <a:chOff x="0" y="0"/>
          <a:chExt cx="0" cy="0"/>
        </a:xfrm>
      </p:grpSpPr>
      <p:pic>
        <p:nvPicPr>
          <p:cNvPr id="74" name="Google Shape;74;p18"/>
          <p:cNvPicPr preferRelativeResize="0"/>
          <p:nvPr/>
        </p:nvPicPr>
        <p:blipFill rotWithShape="1">
          <a:blip r:embed="rId2">
            <a:alphaModFix/>
          </a:blip>
          <a:srcRect b="0" l="0" r="0" t="0"/>
          <a:stretch/>
        </p:blipFill>
        <p:spPr>
          <a:xfrm>
            <a:off x="549031" y="1363508"/>
            <a:ext cx="1103785" cy="96362"/>
          </a:xfrm>
          <a:prstGeom prst="rect">
            <a:avLst/>
          </a:prstGeom>
          <a:noFill/>
          <a:ln>
            <a:noFill/>
          </a:ln>
        </p:spPr>
      </p:pic>
      <p:pic>
        <p:nvPicPr>
          <p:cNvPr descr="W Logo_Purple_2685_HEX.png" id="75" name="Google Shape;75;p18"/>
          <p:cNvPicPr preferRelativeResize="0"/>
          <p:nvPr/>
        </p:nvPicPr>
        <p:blipFill rotWithShape="1">
          <a:blip r:embed="rId3">
            <a:alphaModFix/>
          </a:blip>
          <a:srcRect b="0" l="0" r="0" t="0"/>
          <a:stretch/>
        </p:blipFill>
        <p:spPr>
          <a:xfrm>
            <a:off x="7483915" y="4219956"/>
            <a:ext cx="1371600" cy="923544"/>
          </a:xfrm>
          <a:prstGeom prst="rect">
            <a:avLst/>
          </a:prstGeom>
          <a:noFill/>
          <a:ln>
            <a:noFill/>
          </a:ln>
        </p:spPr>
      </p:pic>
      <p:sp>
        <p:nvSpPr>
          <p:cNvPr id="76" name="Google Shape;76;p18"/>
          <p:cNvSpPr txBox="1"/>
          <p:nvPr>
            <p:ph idx="1" type="body"/>
          </p:nvPr>
        </p:nvSpPr>
        <p:spPr>
          <a:xfrm>
            <a:off x="447923" y="1730667"/>
            <a:ext cx="8197200" cy="23658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2"/>
              </a:buClr>
              <a:buSzPts val="2400"/>
              <a:buFont typeface="Merriweather Sans"/>
              <a:buChar char="&gt;"/>
              <a:defRPr b="1" i="0" sz="2400" u="none" cap="none" strike="noStrike">
                <a:solidFill>
                  <a:schemeClr val="dk2"/>
                </a:solidFill>
                <a:latin typeface="Open Sans"/>
                <a:ea typeface="Open Sans"/>
                <a:cs typeface="Open Sans"/>
                <a:sym typeface="Open Sans"/>
              </a:defRPr>
            </a:lvl1pPr>
            <a:lvl2pPr indent="-355600" lvl="1" marL="914400" marR="0" rtl="0" algn="l">
              <a:spcBef>
                <a:spcPts val="400"/>
              </a:spcBef>
              <a:spcAft>
                <a:spcPts val="0"/>
              </a:spcAft>
              <a:buClr>
                <a:schemeClr val="dk2"/>
              </a:buClr>
              <a:buSzPts val="2000"/>
              <a:buFont typeface="Arial"/>
              <a:buChar char="–"/>
              <a:defRPr b="1" i="0" sz="2000" u="none" cap="none" strike="noStrike">
                <a:solidFill>
                  <a:schemeClr val="dk2"/>
                </a:solidFill>
                <a:latin typeface="Open Sans"/>
                <a:ea typeface="Open Sans"/>
                <a:cs typeface="Open Sans"/>
                <a:sym typeface="Open Sans"/>
              </a:defRPr>
            </a:lvl2pPr>
            <a:lvl3pPr indent="-342900" lvl="2" marL="1371600" marR="0" rtl="0" algn="l">
              <a:spcBef>
                <a:spcPts val="360"/>
              </a:spcBef>
              <a:spcAft>
                <a:spcPts val="0"/>
              </a:spcAft>
              <a:buClr>
                <a:schemeClr val="dk2"/>
              </a:buClr>
              <a:buSzPts val="1800"/>
              <a:buFont typeface="Merriweather Sans"/>
              <a:buChar char="&gt;"/>
              <a:defRPr b="1" i="0" sz="1800" u="none" cap="none" strike="noStrike">
                <a:solidFill>
                  <a:schemeClr val="dk2"/>
                </a:solidFill>
                <a:latin typeface="Open Sans"/>
                <a:ea typeface="Open Sans"/>
                <a:cs typeface="Open Sans"/>
                <a:sym typeface="Open Sans"/>
              </a:defRPr>
            </a:lvl3pPr>
            <a:lvl4pPr indent="-330200" lvl="3" marL="1828800" marR="0" rtl="0" algn="l">
              <a:spcBef>
                <a:spcPts val="320"/>
              </a:spcBef>
              <a:spcAft>
                <a:spcPts val="0"/>
              </a:spcAft>
              <a:buClr>
                <a:schemeClr val="dk2"/>
              </a:buClr>
              <a:buSzPts val="1600"/>
              <a:buFont typeface="Arial"/>
              <a:buChar char="–"/>
              <a:defRPr b="1" i="0" sz="1600" u="none" cap="none" strike="noStrike">
                <a:solidFill>
                  <a:schemeClr val="dk2"/>
                </a:solidFill>
                <a:latin typeface="Open Sans"/>
                <a:ea typeface="Open Sans"/>
                <a:cs typeface="Open Sans"/>
                <a:sym typeface="Open Sans"/>
              </a:defRPr>
            </a:lvl4pPr>
            <a:lvl5pPr indent="-317500" lvl="4" marL="2286000" marR="0" rtl="0" algn="l">
              <a:spcBef>
                <a:spcPts val="280"/>
              </a:spcBef>
              <a:spcAft>
                <a:spcPts val="0"/>
              </a:spcAft>
              <a:buClr>
                <a:schemeClr val="dk2"/>
              </a:buClr>
              <a:buSzPts val="1400"/>
              <a:buFont typeface="Merriweather Sans"/>
              <a:buChar char="&gt;"/>
              <a:defRPr b="1" i="0" sz="1400" u="none" cap="none" strike="noStrike">
                <a:solidFill>
                  <a:schemeClr val="dk2"/>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8"/>
          <p:cNvSpPr txBox="1"/>
          <p:nvPr>
            <p:ph type="title"/>
          </p:nvPr>
        </p:nvSpPr>
        <p:spPr>
          <a:xfrm>
            <a:off x="460375" y="370622"/>
            <a:ext cx="8184600" cy="993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undless 1">
  <p:cSld name="2_Title Slide">
    <p:bg>
      <p:bgPr>
        <a:solidFill>
          <a:schemeClr val="dk1"/>
        </a:solidFill>
      </p:bgPr>
    </p:bg>
    <p:spTree>
      <p:nvGrpSpPr>
        <p:cNvPr id="78" name="Shape 78"/>
        <p:cNvGrpSpPr/>
        <p:nvPr/>
      </p:nvGrpSpPr>
      <p:grpSpPr>
        <a:xfrm>
          <a:off x="0" y="0"/>
          <a:ext cx="0" cy="0"/>
          <a:chOff x="0" y="0"/>
          <a:chExt cx="0" cy="0"/>
        </a:xfrm>
      </p:grpSpPr>
      <p:pic>
        <p:nvPicPr>
          <p:cNvPr descr="UW_W Logo_White.png" id="79" name="Google Shape;79;p19"/>
          <p:cNvPicPr preferRelativeResize="0"/>
          <p:nvPr/>
        </p:nvPicPr>
        <p:blipFill rotWithShape="1">
          <a:blip r:embed="rId2">
            <a:alphaModFix/>
          </a:blip>
          <a:srcRect b="0" l="0" r="0" t="0"/>
          <a:stretch/>
        </p:blipFill>
        <p:spPr>
          <a:xfrm>
            <a:off x="7483915" y="4219956"/>
            <a:ext cx="1371600" cy="923544"/>
          </a:xfrm>
          <a:prstGeom prst="rect">
            <a:avLst/>
          </a:prstGeom>
          <a:noFill/>
          <a:ln>
            <a:noFill/>
          </a:ln>
        </p:spPr>
      </p:pic>
      <p:pic>
        <p:nvPicPr>
          <p:cNvPr id="80" name="Google Shape;80;p19"/>
          <p:cNvPicPr preferRelativeResize="0"/>
          <p:nvPr/>
        </p:nvPicPr>
        <p:blipFill rotWithShape="1">
          <a:blip r:embed="rId3">
            <a:alphaModFix/>
          </a:blip>
          <a:srcRect b="0" l="0" r="0" t="0"/>
          <a:stretch/>
        </p:blipFill>
        <p:spPr>
          <a:xfrm>
            <a:off x="568081" y="4598607"/>
            <a:ext cx="2416272" cy="213486"/>
          </a:xfrm>
          <a:prstGeom prst="rect">
            <a:avLst/>
          </a:prstGeom>
          <a:noFill/>
          <a:ln>
            <a:noFill/>
          </a:ln>
        </p:spPr>
      </p:pic>
      <p:pic>
        <p:nvPicPr>
          <p:cNvPr id="81" name="Google Shape;81;p19"/>
          <p:cNvPicPr preferRelativeResize="0"/>
          <p:nvPr/>
        </p:nvPicPr>
        <p:blipFill rotWithShape="1">
          <a:blip r:embed="rId4">
            <a:alphaModFix/>
          </a:blip>
          <a:srcRect b="0" l="0" r="0" t="0"/>
          <a:stretch/>
        </p:blipFill>
        <p:spPr>
          <a:xfrm>
            <a:off x="568081" y="3426449"/>
            <a:ext cx="1600198" cy="139700"/>
          </a:xfrm>
          <a:prstGeom prst="rect">
            <a:avLst/>
          </a:prstGeom>
          <a:noFill/>
          <a:ln>
            <a:noFill/>
          </a:ln>
        </p:spPr>
      </p:pic>
      <p:sp>
        <p:nvSpPr>
          <p:cNvPr id="82" name="Google Shape;82;p19"/>
          <p:cNvSpPr txBox="1"/>
          <p:nvPr>
            <p:ph type="title"/>
          </p:nvPr>
        </p:nvSpPr>
        <p:spPr>
          <a:xfrm>
            <a:off x="460375" y="644993"/>
            <a:ext cx="6972300" cy="26418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2"/>
              </a:buClr>
              <a:buSzPts val="5000"/>
              <a:buFont typeface="Encode Sans Black"/>
              <a:buNone/>
              <a:defRPr b="1" i="0" sz="5000" u="none" cap="none" strike="noStrike">
                <a:solidFill>
                  <a:schemeClr val="lt2"/>
                </a:solidFill>
                <a:latin typeface="Encode Sans Black"/>
                <a:ea typeface="Encode Sans Black"/>
                <a:cs typeface="Encode Sans Black"/>
                <a:sym typeface="Encode Sans Blac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83" name="Shape 83"/>
        <p:cNvGrpSpPr/>
        <p:nvPr/>
      </p:nvGrpSpPr>
      <p:grpSpPr>
        <a:xfrm>
          <a:off x="0" y="0"/>
          <a:ext cx="0" cy="0"/>
          <a:chOff x="0" y="0"/>
          <a:chExt cx="0" cy="0"/>
        </a:xfrm>
      </p:grpSpPr>
      <p:grpSp>
        <p:nvGrpSpPr>
          <p:cNvPr id="84" name="Google Shape;84;p20"/>
          <p:cNvGrpSpPr/>
          <p:nvPr/>
        </p:nvGrpSpPr>
        <p:grpSpPr>
          <a:xfrm>
            <a:off x="7343003" y="3409675"/>
            <a:ext cx="1691422" cy="1732548"/>
            <a:chOff x="7343003" y="3409675"/>
            <a:chExt cx="1691422" cy="1732548"/>
          </a:xfrm>
        </p:grpSpPr>
        <p:grpSp>
          <p:nvGrpSpPr>
            <p:cNvPr id="85" name="Google Shape;85;p20"/>
            <p:cNvGrpSpPr/>
            <p:nvPr/>
          </p:nvGrpSpPr>
          <p:grpSpPr>
            <a:xfrm>
              <a:off x="7343003" y="4453711"/>
              <a:ext cx="316800" cy="688513"/>
              <a:chOff x="7343003" y="4453711"/>
              <a:chExt cx="316800" cy="688513"/>
            </a:xfrm>
          </p:grpSpPr>
          <p:sp>
            <p:nvSpPr>
              <p:cNvPr id="86" name="Google Shape;86;p20"/>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0"/>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20"/>
            <p:cNvGrpSpPr/>
            <p:nvPr/>
          </p:nvGrpSpPr>
          <p:grpSpPr>
            <a:xfrm>
              <a:off x="7801210" y="4105700"/>
              <a:ext cx="316800" cy="1036523"/>
              <a:chOff x="7801210" y="4105700"/>
              <a:chExt cx="316800" cy="1036523"/>
            </a:xfrm>
          </p:grpSpPr>
          <p:sp>
            <p:nvSpPr>
              <p:cNvPr id="89" name="Google Shape;89;p20"/>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0"/>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0"/>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20"/>
            <p:cNvGrpSpPr/>
            <p:nvPr/>
          </p:nvGrpSpPr>
          <p:grpSpPr>
            <a:xfrm>
              <a:off x="8259418" y="3757688"/>
              <a:ext cx="316800" cy="1384535"/>
              <a:chOff x="8259418" y="3757688"/>
              <a:chExt cx="316800" cy="1384535"/>
            </a:xfrm>
          </p:grpSpPr>
          <p:sp>
            <p:nvSpPr>
              <p:cNvPr id="93" name="Google Shape;93;p20"/>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0"/>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0"/>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20"/>
            <p:cNvGrpSpPr/>
            <p:nvPr/>
          </p:nvGrpSpPr>
          <p:grpSpPr>
            <a:xfrm>
              <a:off x="8717625" y="3409675"/>
              <a:ext cx="316800" cy="1732548"/>
              <a:chOff x="8717625" y="3409675"/>
              <a:chExt cx="316800" cy="1732548"/>
            </a:xfrm>
          </p:grpSpPr>
          <p:sp>
            <p:nvSpPr>
              <p:cNvPr id="98" name="Google Shape;98;p20"/>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0"/>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3" name="Google Shape;103;p20"/>
          <p:cNvGrpSpPr/>
          <p:nvPr/>
        </p:nvGrpSpPr>
        <p:grpSpPr>
          <a:xfrm>
            <a:off x="5043503" y="0"/>
            <a:ext cx="3814072" cy="3839102"/>
            <a:chOff x="5043503" y="0"/>
            <a:chExt cx="3814072" cy="3839102"/>
          </a:xfrm>
        </p:grpSpPr>
        <p:sp>
          <p:nvSpPr>
            <p:cNvPr id="104" name="Google Shape;104;p2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0"/>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20"/>
            <p:cNvGrpSpPr/>
            <p:nvPr/>
          </p:nvGrpSpPr>
          <p:grpSpPr>
            <a:xfrm>
              <a:off x="7647812" y="2704283"/>
              <a:ext cx="635219" cy="635219"/>
              <a:chOff x="6725724" y="2701260"/>
              <a:chExt cx="1208101" cy="1208100"/>
            </a:xfrm>
          </p:grpSpPr>
          <p:sp>
            <p:nvSpPr>
              <p:cNvPr id="107" name="Google Shape;107;p20"/>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20"/>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20"/>
            <p:cNvGrpSpPr/>
            <p:nvPr/>
          </p:nvGrpSpPr>
          <p:grpSpPr>
            <a:xfrm>
              <a:off x="7952720" y="179238"/>
              <a:ext cx="873165" cy="873003"/>
              <a:chOff x="7754428" y="208725"/>
              <a:chExt cx="541800" cy="541800"/>
            </a:xfrm>
          </p:grpSpPr>
          <p:sp>
            <p:nvSpPr>
              <p:cNvPr id="112" name="Google Shape;112;p20"/>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2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20"/>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3600"/>
              <a:buChar char="●"/>
              <a:defRPr sz="3600">
                <a:solidFill>
                  <a:schemeClr val="lt1"/>
                </a:solidFill>
              </a:defRPr>
            </a:lvl1pPr>
            <a:lvl2pPr lvl="1" rtl="0">
              <a:spcBef>
                <a:spcPts val="0"/>
              </a:spcBef>
              <a:spcAft>
                <a:spcPts val="0"/>
              </a:spcAft>
              <a:buClr>
                <a:schemeClr val="lt1"/>
              </a:buClr>
              <a:buSzPts val="3600"/>
              <a:buChar char="○"/>
              <a:defRPr sz="3600">
                <a:solidFill>
                  <a:schemeClr val="lt1"/>
                </a:solidFill>
              </a:defRPr>
            </a:lvl2pPr>
            <a:lvl3pPr lvl="2" rtl="0">
              <a:spcBef>
                <a:spcPts val="0"/>
              </a:spcBef>
              <a:spcAft>
                <a:spcPts val="0"/>
              </a:spcAft>
              <a:buClr>
                <a:schemeClr val="lt1"/>
              </a:buClr>
              <a:buSzPts val="3600"/>
              <a:buChar char="■"/>
              <a:defRPr sz="3600">
                <a:solidFill>
                  <a:schemeClr val="lt1"/>
                </a:solidFill>
              </a:defRPr>
            </a:lvl3pPr>
            <a:lvl4pPr lvl="3" rtl="0">
              <a:spcBef>
                <a:spcPts val="0"/>
              </a:spcBef>
              <a:spcAft>
                <a:spcPts val="0"/>
              </a:spcAft>
              <a:buClr>
                <a:schemeClr val="lt1"/>
              </a:buClr>
              <a:buSzPts val="3600"/>
              <a:buChar char="●"/>
              <a:defRPr sz="3600">
                <a:solidFill>
                  <a:schemeClr val="lt1"/>
                </a:solidFill>
              </a:defRPr>
            </a:lvl4pPr>
            <a:lvl5pPr lvl="4" rtl="0">
              <a:spcBef>
                <a:spcPts val="0"/>
              </a:spcBef>
              <a:spcAft>
                <a:spcPts val="0"/>
              </a:spcAft>
              <a:buClr>
                <a:schemeClr val="lt1"/>
              </a:buClr>
              <a:buSzPts val="3600"/>
              <a:buChar char="○"/>
              <a:defRPr sz="3600">
                <a:solidFill>
                  <a:schemeClr val="lt1"/>
                </a:solidFill>
              </a:defRPr>
            </a:lvl5pPr>
            <a:lvl6pPr lvl="5" rtl="0">
              <a:spcBef>
                <a:spcPts val="0"/>
              </a:spcBef>
              <a:spcAft>
                <a:spcPts val="0"/>
              </a:spcAft>
              <a:buClr>
                <a:schemeClr val="lt1"/>
              </a:buClr>
              <a:buSzPts val="3600"/>
              <a:buChar char="■"/>
              <a:defRPr sz="3600">
                <a:solidFill>
                  <a:schemeClr val="lt1"/>
                </a:solidFill>
              </a:defRPr>
            </a:lvl6pPr>
            <a:lvl7pPr lvl="6" rtl="0">
              <a:spcBef>
                <a:spcPts val="0"/>
              </a:spcBef>
              <a:spcAft>
                <a:spcPts val="0"/>
              </a:spcAft>
              <a:buClr>
                <a:schemeClr val="lt1"/>
              </a:buClr>
              <a:buSzPts val="3600"/>
              <a:buChar char="●"/>
              <a:defRPr sz="3600">
                <a:solidFill>
                  <a:schemeClr val="lt1"/>
                </a:solidFill>
              </a:defRPr>
            </a:lvl7pPr>
            <a:lvl8pPr lvl="7" rtl="0">
              <a:spcBef>
                <a:spcPts val="0"/>
              </a:spcBef>
              <a:spcAft>
                <a:spcPts val="0"/>
              </a:spcAft>
              <a:buClr>
                <a:schemeClr val="lt1"/>
              </a:buClr>
              <a:buSzPts val="3600"/>
              <a:buChar char="○"/>
              <a:defRPr sz="3600">
                <a:solidFill>
                  <a:schemeClr val="lt1"/>
                </a:solidFill>
              </a:defRPr>
            </a:lvl8pPr>
            <a:lvl9pPr lvl="8" rtl="0">
              <a:spcBef>
                <a:spcPts val="0"/>
              </a:spcBef>
              <a:spcAft>
                <a:spcPts val="0"/>
              </a:spcAft>
              <a:buClr>
                <a:schemeClr val="lt1"/>
              </a:buClr>
              <a:buSzPts val="3600"/>
              <a:buChar char="■"/>
              <a:defRPr sz="3600">
                <a:solidFill>
                  <a:schemeClr val="lt1"/>
                </a:solidFill>
              </a:defRPr>
            </a:lvl9pPr>
          </a:lstStyle>
          <a:p/>
        </p:txBody>
      </p:sp>
      <p:sp>
        <p:nvSpPr>
          <p:cNvPr id="121" name="Google Shape;121;p20"/>
          <p:cNvSpPr txBox="1"/>
          <p:nvPr>
            <p:ph idx="1" type="subTitle"/>
          </p:nvPr>
        </p:nvSpPr>
        <p:spPr>
          <a:xfrm>
            <a:off x="824000" y="3596300"/>
            <a:ext cx="4255500" cy="695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22" name="Google Shape;122;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23" name="Shape 123"/>
        <p:cNvGrpSpPr/>
        <p:nvPr/>
      </p:nvGrpSpPr>
      <p:grpSpPr>
        <a:xfrm>
          <a:off x="0" y="0"/>
          <a:ext cx="0" cy="0"/>
          <a:chOff x="0" y="0"/>
          <a:chExt cx="0" cy="0"/>
        </a:xfrm>
      </p:grpSpPr>
      <p:grpSp>
        <p:nvGrpSpPr>
          <p:cNvPr id="124" name="Google Shape;124;p21"/>
          <p:cNvGrpSpPr/>
          <p:nvPr/>
        </p:nvGrpSpPr>
        <p:grpSpPr>
          <a:xfrm>
            <a:off x="146769" y="3406"/>
            <a:ext cx="1233215" cy="1384535"/>
            <a:chOff x="146769" y="3406"/>
            <a:chExt cx="1233215" cy="1384535"/>
          </a:xfrm>
        </p:grpSpPr>
        <p:grpSp>
          <p:nvGrpSpPr>
            <p:cNvPr id="125" name="Google Shape;125;p21"/>
            <p:cNvGrpSpPr/>
            <p:nvPr/>
          </p:nvGrpSpPr>
          <p:grpSpPr>
            <a:xfrm>
              <a:off x="1063183" y="3406"/>
              <a:ext cx="316800" cy="688513"/>
              <a:chOff x="1063183" y="3406"/>
              <a:chExt cx="316800" cy="688513"/>
            </a:xfrm>
          </p:grpSpPr>
          <p:sp>
            <p:nvSpPr>
              <p:cNvPr id="126" name="Google Shape;126;p21"/>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21"/>
            <p:cNvGrpSpPr/>
            <p:nvPr/>
          </p:nvGrpSpPr>
          <p:grpSpPr>
            <a:xfrm>
              <a:off x="604976" y="3406"/>
              <a:ext cx="316800" cy="1036524"/>
              <a:chOff x="604976" y="3406"/>
              <a:chExt cx="316800" cy="1036524"/>
            </a:xfrm>
          </p:grpSpPr>
          <p:sp>
            <p:nvSpPr>
              <p:cNvPr id="129" name="Google Shape;129;p21"/>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21"/>
            <p:cNvGrpSpPr/>
            <p:nvPr/>
          </p:nvGrpSpPr>
          <p:grpSpPr>
            <a:xfrm>
              <a:off x="146769" y="3406"/>
              <a:ext cx="316800" cy="1384535"/>
              <a:chOff x="146769" y="3406"/>
              <a:chExt cx="316800" cy="1384535"/>
            </a:xfrm>
          </p:grpSpPr>
          <p:sp>
            <p:nvSpPr>
              <p:cNvPr id="133" name="Google Shape;133;p21"/>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7" name="Google Shape;137;p21"/>
          <p:cNvGrpSpPr/>
          <p:nvPr/>
        </p:nvGrpSpPr>
        <p:grpSpPr>
          <a:xfrm>
            <a:off x="6775084" y="2904008"/>
            <a:ext cx="2186148" cy="2239500"/>
            <a:chOff x="6775084" y="2904008"/>
            <a:chExt cx="2186148" cy="2239500"/>
          </a:xfrm>
        </p:grpSpPr>
        <p:grpSp>
          <p:nvGrpSpPr>
            <p:cNvPr id="138" name="Google Shape;138;p21"/>
            <p:cNvGrpSpPr/>
            <p:nvPr/>
          </p:nvGrpSpPr>
          <p:grpSpPr>
            <a:xfrm>
              <a:off x="6775084" y="4253708"/>
              <a:ext cx="409500" cy="889800"/>
              <a:chOff x="6775084" y="4253708"/>
              <a:chExt cx="409500" cy="889800"/>
            </a:xfrm>
          </p:grpSpPr>
          <p:sp>
            <p:nvSpPr>
              <p:cNvPr id="139" name="Google Shape;139;p21"/>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21"/>
            <p:cNvGrpSpPr/>
            <p:nvPr/>
          </p:nvGrpSpPr>
          <p:grpSpPr>
            <a:xfrm>
              <a:off x="7367299" y="3804008"/>
              <a:ext cx="409500" cy="1339500"/>
              <a:chOff x="7367299" y="3804008"/>
              <a:chExt cx="409500" cy="1339500"/>
            </a:xfrm>
          </p:grpSpPr>
          <p:sp>
            <p:nvSpPr>
              <p:cNvPr id="142" name="Google Shape;142;p21"/>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21"/>
            <p:cNvGrpSpPr/>
            <p:nvPr/>
          </p:nvGrpSpPr>
          <p:grpSpPr>
            <a:xfrm>
              <a:off x="7959516" y="3354008"/>
              <a:ext cx="409500" cy="1789500"/>
              <a:chOff x="7959516" y="3354008"/>
              <a:chExt cx="409500" cy="1789500"/>
            </a:xfrm>
          </p:grpSpPr>
          <p:sp>
            <p:nvSpPr>
              <p:cNvPr id="146" name="Google Shape;146;p21"/>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21"/>
            <p:cNvGrpSpPr/>
            <p:nvPr/>
          </p:nvGrpSpPr>
          <p:grpSpPr>
            <a:xfrm>
              <a:off x="8551731" y="2904008"/>
              <a:ext cx="409500" cy="2239500"/>
              <a:chOff x="8551731" y="2904008"/>
              <a:chExt cx="409500" cy="2239500"/>
            </a:xfrm>
          </p:grpSpPr>
          <p:sp>
            <p:nvSpPr>
              <p:cNvPr id="151" name="Google Shape;151;p21"/>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6" name="Google Shape;156;p21"/>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3600"/>
              <a:buChar char="●"/>
              <a:defRPr sz="3600">
                <a:solidFill>
                  <a:schemeClr val="lt1"/>
                </a:solidFill>
              </a:defRPr>
            </a:lvl1pPr>
            <a:lvl2pPr lvl="1" rtl="0">
              <a:spcBef>
                <a:spcPts val="0"/>
              </a:spcBef>
              <a:spcAft>
                <a:spcPts val="0"/>
              </a:spcAft>
              <a:buClr>
                <a:schemeClr val="lt1"/>
              </a:buClr>
              <a:buSzPts val="3600"/>
              <a:buChar char="○"/>
              <a:defRPr sz="3600">
                <a:solidFill>
                  <a:schemeClr val="lt1"/>
                </a:solidFill>
              </a:defRPr>
            </a:lvl2pPr>
            <a:lvl3pPr lvl="2" rtl="0">
              <a:spcBef>
                <a:spcPts val="0"/>
              </a:spcBef>
              <a:spcAft>
                <a:spcPts val="0"/>
              </a:spcAft>
              <a:buClr>
                <a:schemeClr val="lt1"/>
              </a:buClr>
              <a:buSzPts val="3600"/>
              <a:buChar char="■"/>
              <a:defRPr sz="3600">
                <a:solidFill>
                  <a:schemeClr val="lt1"/>
                </a:solidFill>
              </a:defRPr>
            </a:lvl3pPr>
            <a:lvl4pPr lvl="3" rtl="0">
              <a:spcBef>
                <a:spcPts val="0"/>
              </a:spcBef>
              <a:spcAft>
                <a:spcPts val="0"/>
              </a:spcAft>
              <a:buClr>
                <a:schemeClr val="lt1"/>
              </a:buClr>
              <a:buSzPts val="3600"/>
              <a:buChar char="●"/>
              <a:defRPr sz="3600">
                <a:solidFill>
                  <a:schemeClr val="lt1"/>
                </a:solidFill>
              </a:defRPr>
            </a:lvl4pPr>
            <a:lvl5pPr lvl="4" rtl="0">
              <a:spcBef>
                <a:spcPts val="0"/>
              </a:spcBef>
              <a:spcAft>
                <a:spcPts val="0"/>
              </a:spcAft>
              <a:buClr>
                <a:schemeClr val="lt1"/>
              </a:buClr>
              <a:buSzPts val="3600"/>
              <a:buChar char="○"/>
              <a:defRPr sz="3600">
                <a:solidFill>
                  <a:schemeClr val="lt1"/>
                </a:solidFill>
              </a:defRPr>
            </a:lvl5pPr>
            <a:lvl6pPr lvl="5" rtl="0">
              <a:spcBef>
                <a:spcPts val="0"/>
              </a:spcBef>
              <a:spcAft>
                <a:spcPts val="0"/>
              </a:spcAft>
              <a:buClr>
                <a:schemeClr val="lt1"/>
              </a:buClr>
              <a:buSzPts val="3600"/>
              <a:buChar char="■"/>
              <a:defRPr sz="3600">
                <a:solidFill>
                  <a:schemeClr val="lt1"/>
                </a:solidFill>
              </a:defRPr>
            </a:lvl6pPr>
            <a:lvl7pPr lvl="6" rtl="0">
              <a:spcBef>
                <a:spcPts val="0"/>
              </a:spcBef>
              <a:spcAft>
                <a:spcPts val="0"/>
              </a:spcAft>
              <a:buClr>
                <a:schemeClr val="lt1"/>
              </a:buClr>
              <a:buSzPts val="3600"/>
              <a:buChar char="●"/>
              <a:defRPr sz="3600">
                <a:solidFill>
                  <a:schemeClr val="lt1"/>
                </a:solidFill>
              </a:defRPr>
            </a:lvl7pPr>
            <a:lvl8pPr lvl="7" rtl="0">
              <a:spcBef>
                <a:spcPts val="0"/>
              </a:spcBef>
              <a:spcAft>
                <a:spcPts val="0"/>
              </a:spcAft>
              <a:buClr>
                <a:schemeClr val="lt1"/>
              </a:buClr>
              <a:buSzPts val="3600"/>
              <a:buChar char="○"/>
              <a:defRPr sz="3600">
                <a:solidFill>
                  <a:schemeClr val="lt1"/>
                </a:solidFill>
              </a:defRPr>
            </a:lvl8pPr>
            <a:lvl9pPr lvl="8" rtl="0">
              <a:spcBef>
                <a:spcPts val="0"/>
              </a:spcBef>
              <a:spcAft>
                <a:spcPts val="0"/>
              </a:spcAft>
              <a:buClr>
                <a:schemeClr val="lt1"/>
              </a:buClr>
              <a:buSzPts val="3600"/>
              <a:buChar char="■"/>
              <a:defRPr sz="3600">
                <a:solidFill>
                  <a:schemeClr val="lt1"/>
                </a:solidFill>
              </a:defRPr>
            </a:lvl9pPr>
          </a:lstStyle>
          <a:p/>
        </p:txBody>
      </p:sp>
      <p:sp>
        <p:nvSpPr>
          <p:cNvPr id="157" name="Google Shape;157;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8" name="Shape 158"/>
        <p:cNvGrpSpPr/>
        <p:nvPr/>
      </p:nvGrpSpPr>
      <p:grpSpPr>
        <a:xfrm>
          <a:off x="0" y="0"/>
          <a:ext cx="0" cy="0"/>
          <a:chOff x="0" y="0"/>
          <a:chExt cx="0" cy="0"/>
        </a:xfrm>
      </p:grpSpPr>
      <p:grpSp>
        <p:nvGrpSpPr>
          <p:cNvPr id="159" name="Google Shape;159;p22"/>
          <p:cNvGrpSpPr/>
          <p:nvPr/>
        </p:nvGrpSpPr>
        <p:grpSpPr>
          <a:xfrm>
            <a:off x="625966" y="299376"/>
            <a:ext cx="999312" cy="999312"/>
            <a:chOff x="348199" y="179450"/>
            <a:chExt cx="1116300" cy="1116300"/>
          </a:xfrm>
        </p:grpSpPr>
        <p:sp>
          <p:nvSpPr>
            <p:cNvPr id="160" name="Google Shape;160;p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22"/>
          <p:cNvSpPr txBox="1"/>
          <p:nvPr>
            <p:ph type="title"/>
          </p:nvPr>
        </p:nvSpPr>
        <p:spPr>
          <a:xfrm>
            <a:off x="1303800" y="598575"/>
            <a:ext cx="7030500" cy="999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3" name="Google Shape;163;p22"/>
          <p:cNvSpPr txBox="1"/>
          <p:nvPr>
            <p:ph idx="1" type="body"/>
          </p:nvPr>
        </p:nvSpPr>
        <p:spPr>
          <a:xfrm>
            <a:off x="1303800" y="1990050"/>
            <a:ext cx="7030500" cy="25416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4" name="Google Shape;164;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theme" Target="../theme/theme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5" name="Shape 5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2.jpg"/><Relationship Id="rId4" Type="http://schemas.openxmlformats.org/officeDocument/2006/relationships/image" Target="../media/image9.jp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jpg"/><Relationship Id="rId5" Type="http://schemas.openxmlformats.org/officeDocument/2006/relationships/image" Target="../media/image15.jpg"/><Relationship Id="rId6" Type="http://schemas.openxmlformats.org/officeDocument/2006/relationships/image" Target="../media/image19.png"/><Relationship Id="rId7"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hyperlink" Target="https://aopdb.epa.go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3QIm-heCHtQBrxeq9M5iguOC7mrlcl12/view" TargetMode="External"/><Relationship Id="rId4"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YeBf-wfZtjO5LSRRwIc88qBFc-jTEbNM/view" TargetMode="Externa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B2E83"/>
        </a:solidFill>
      </p:bgPr>
    </p:bg>
    <p:spTree>
      <p:nvGrpSpPr>
        <p:cNvPr id="168" name="Shape 168"/>
        <p:cNvGrpSpPr/>
        <p:nvPr/>
      </p:nvGrpSpPr>
      <p:grpSpPr>
        <a:xfrm>
          <a:off x="0" y="0"/>
          <a:ext cx="0" cy="0"/>
          <a:chOff x="0" y="0"/>
          <a:chExt cx="0" cy="0"/>
        </a:xfrm>
      </p:grpSpPr>
      <p:sp>
        <p:nvSpPr>
          <p:cNvPr id="169" name="Google Shape;169;p23"/>
          <p:cNvSpPr txBox="1"/>
          <p:nvPr>
            <p:ph type="title"/>
          </p:nvPr>
        </p:nvSpPr>
        <p:spPr>
          <a:xfrm>
            <a:off x="2711650" y="551193"/>
            <a:ext cx="6972300" cy="2641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sz="3300"/>
              <a:t>LLMao: Retrieval </a:t>
            </a:r>
            <a:r>
              <a:rPr lang="en" sz="3300"/>
              <a:t>Augmented</a:t>
            </a:r>
            <a:r>
              <a:rPr lang="en" sz="3300"/>
              <a:t> Generation using Large Language Models for </a:t>
            </a:r>
            <a:r>
              <a:rPr lang="en" sz="3300"/>
              <a:t>Toxicology</a:t>
            </a:r>
            <a:r>
              <a:rPr lang="en" sz="3300"/>
              <a:t> </a:t>
            </a:r>
            <a:endParaRPr sz="3300"/>
          </a:p>
        </p:txBody>
      </p:sp>
      <p:sp>
        <p:nvSpPr>
          <p:cNvPr id="170" name="Google Shape;170;p23"/>
          <p:cNvSpPr txBox="1"/>
          <p:nvPr/>
        </p:nvSpPr>
        <p:spPr>
          <a:xfrm>
            <a:off x="460300" y="3597500"/>
            <a:ext cx="697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FFF"/>
                </a:solidFill>
                <a:latin typeface="Encode Sans"/>
                <a:ea typeface="Encode Sans"/>
                <a:cs typeface="Encode Sans"/>
                <a:sym typeface="Encode Sans"/>
              </a:rPr>
              <a:t>Omkar Chavan, Ashley Fenton, Kenny Lam, Ali Mahmoud, Jhanvi Rana</a:t>
            </a:r>
            <a:endParaRPr sz="1300">
              <a:solidFill>
                <a:srgbClr val="FFFFFF"/>
              </a:solidFill>
              <a:latin typeface="Encode Sans"/>
              <a:ea typeface="Encode Sans"/>
              <a:cs typeface="Encode Sans"/>
              <a:sym typeface="Encode Sans"/>
            </a:endParaRPr>
          </a:p>
        </p:txBody>
      </p:sp>
      <p:pic>
        <p:nvPicPr>
          <p:cNvPr id="171" name="Google Shape;171;p23"/>
          <p:cNvPicPr preferRelativeResize="0"/>
          <p:nvPr/>
        </p:nvPicPr>
        <p:blipFill>
          <a:blip r:embed="rId3">
            <a:alphaModFix/>
          </a:blip>
          <a:stretch>
            <a:fillRect/>
          </a:stretch>
        </p:blipFill>
        <p:spPr>
          <a:xfrm>
            <a:off x="329500" y="888125"/>
            <a:ext cx="2163274" cy="21555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460375" y="644993"/>
            <a:ext cx="6972300" cy="2641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4800"/>
              <a:t>Try LLMao here:</a:t>
            </a:r>
            <a:endParaRPr sz="4800"/>
          </a:p>
        </p:txBody>
      </p:sp>
      <p:pic>
        <p:nvPicPr>
          <p:cNvPr id="260" name="Google Shape;260;p32"/>
          <p:cNvPicPr preferRelativeResize="0"/>
          <p:nvPr/>
        </p:nvPicPr>
        <p:blipFill>
          <a:blip r:embed="rId3">
            <a:alphaModFix/>
          </a:blip>
          <a:stretch>
            <a:fillRect/>
          </a:stretch>
        </p:blipFill>
        <p:spPr>
          <a:xfrm>
            <a:off x="5743375" y="645000"/>
            <a:ext cx="3149474" cy="31346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nvSpPr>
        <p:spPr>
          <a:xfrm>
            <a:off x="0" y="0"/>
            <a:ext cx="9144000" cy="909600"/>
          </a:xfrm>
          <a:prstGeom prst="rect">
            <a:avLst/>
          </a:prstGeom>
          <a:solidFill>
            <a:srgbClr val="351C75"/>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 sz="3500">
                <a:solidFill>
                  <a:srgbClr val="FFFFFF"/>
                </a:solidFill>
                <a:latin typeface="Helvetica Neue"/>
                <a:ea typeface="Helvetica Neue"/>
                <a:cs typeface="Helvetica Neue"/>
                <a:sym typeface="Helvetica Neue"/>
              </a:rPr>
              <a:t>Introduction </a:t>
            </a:r>
            <a:endParaRPr sz="3500">
              <a:solidFill>
                <a:srgbClr val="FFFFFF"/>
              </a:solidFill>
              <a:latin typeface="Helvetica Neue"/>
              <a:ea typeface="Helvetica Neue"/>
              <a:cs typeface="Helvetica Neue"/>
              <a:sym typeface="Helvetica Neue"/>
            </a:endParaRPr>
          </a:p>
        </p:txBody>
      </p:sp>
      <p:sp>
        <p:nvSpPr>
          <p:cNvPr id="177" name="Google Shape;177;p24"/>
          <p:cNvSpPr txBox="1"/>
          <p:nvPr/>
        </p:nvSpPr>
        <p:spPr>
          <a:xfrm>
            <a:off x="236725" y="1090225"/>
            <a:ext cx="8474700" cy="39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t/>
            </a:r>
            <a:endParaRPr b="1" sz="1800">
              <a:solidFill>
                <a:schemeClr val="dk2"/>
              </a:solidFill>
            </a:endParaRPr>
          </a:p>
        </p:txBody>
      </p:sp>
      <p:pic>
        <p:nvPicPr>
          <p:cNvPr id="178" name="Google Shape;178;p24"/>
          <p:cNvPicPr preferRelativeResize="0"/>
          <p:nvPr/>
        </p:nvPicPr>
        <p:blipFill>
          <a:blip r:embed="rId3">
            <a:alphaModFix/>
          </a:blip>
          <a:stretch>
            <a:fillRect/>
          </a:stretch>
        </p:blipFill>
        <p:spPr>
          <a:xfrm>
            <a:off x="5119000" y="1316700"/>
            <a:ext cx="3527650" cy="1487675"/>
          </a:xfrm>
          <a:prstGeom prst="rect">
            <a:avLst/>
          </a:prstGeom>
          <a:noFill/>
          <a:ln>
            <a:noFill/>
          </a:ln>
        </p:spPr>
      </p:pic>
      <p:sp>
        <p:nvSpPr>
          <p:cNvPr id="179" name="Google Shape;179;p24"/>
          <p:cNvSpPr txBox="1"/>
          <p:nvPr>
            <p:ph idx="1" type="body"/>
          </p:nvPr>
        </p:nvSpPr>
        <p:spPr>
          <a:xfrm>
            <a:off x="311700" y="1841850"/>
            <a:ext cx="3728100" cy="2727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333333"/>
              </a:buClr>
              <a:buSzPts val="1400"/>
              <a:buChar char="●"/>
            </a:pPr>
            <a:r>
              <a:rPr lang="en" sz="1400">
                <a:solidFill>
                  <a:srgbClr val="333333"/>
                </a:solidFill>
              </a:rPr>
              <a:t>A large </a:t>
            </a:r>
            <a:r>
              <a:rPr lang="en" sz="1400">
                <a:solidFill>
                  <a:srgbClr val="333333"/>
                </a:solidFill>
              </a:rPr>
              <a:t>language</a:t>
            </a:r>
            <a:r>
              <a:rPr lang="en" sz="1400">
                <a:solidFill>
                  <a:srgbClr val="333333"/>
                </a:solidFill>
              </a:rPr>
              <a:t> model is a deep learning algorithm that summarizes, translates and generates text to convey ideas and concepts</a:t>
            </a:r>
            <a:endParaRPr sz="1400">
              <a:solidFill>
                <a:srgbClr val="333333"/>
              </a:solidFill>
            </a:endParaRPr>
          </a:p>
          <a:p>
            <a:pPr indent="-317500" lvl="0" marL="457200" rtl="0" algn="l">
              <a:spcBef>
                <a:spcPts val="0"/>
              </a:spcBef>
              <a:spcAft>
                <a:spcPts val="0"/>
              </a:spcAft>
              <a:buClr>
                <a:srgbClr val="333333"/>
              </a:buClr>
              <a:buSzPts val="1400"/>
              <a:buChar char="●"/>
            </a:pPr>
            <a:r>
              <a:rPr lang="en" sz="1400">
                <a:solidFill>
                  <a:srgbClr val="333333"/>
                </a:solidFill>
              </a:rPr>
              <a:t>Notable examples include OpenAI’s GPT-3 and GPT-4</a:t>
            </a:r>
            <a:endParaRPr sz="1400">
              <a:solidFill>
                <a:srgbClr val="333333"/>
              </a:solidFill>
            </a:endParaRPr>
          </a:p>
        </p:txBody>
      </p:sp>
      <p:sp>
        <p:nvSpPr>
          <p:cNvPr id="180" name="Google Shape;180;p24"/>
          <p:cNvSpPr txBox="1"/>
          <p:nvPr>
            <p:ph type="title"/>
          </p:nvPr>
        </p:nvSpPr>
        <p:spPr>
          <a:xfrm>
            <a:off x="311700" y="993825"/>
            <a:ext cx="2808000" cy="763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333333"/>
                </a:solidFill>
              </a:rPr>
              <a:t>What are LLMs?</a:t>
            </a:r>
            <a:endParaRPr>
              <a:solidFill>
                <a:srgbClr val="333333"/>
              </a:solidFill>
            </a:endParaRPr>
          </a:p>
        </p:txBody>
      </p:sp>
      <p:pic>
        <p:nvPicPr>
          <p:cNvPr id="181" name="Google Shape;181;p24"/>
          <p:cNvPicPr preferRelativeResize="0"/>
          <p:nvPr/>
        </p:nvPicPr>
        <p:blipFill>
          <a:blip r:embed="rId4">
            <a:alphaModFix/>
          </a:blip>
          <a:stretch>
            <a:fillRect/>
          </a:stretch>
        </p:blipFill>
        <p:spPr>
          <a:xfrm>
            <a:off x="5789425" y="3357000"/>
            <a:ext cx="1715626" cy="14876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nvSpPr>
        <p:spPr>
          <a:xfrm>
            <a:off x="0" y="0"/>
            <a:ext cx="9144000" cy="909600"/>
          </a:xfrm>
          <a:prstGeom prst="rect">
            <a:avLst/>
          </a:prstGeom>
          <a:solidFill>
            <a:srgbClr val="351C75"/>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 sz="3500">
                <a:solidFill>
                  <a:srgbClr val="FFFFFF"/>
                </a:solidFill>
                <a:latin typeface="Helvetica Neue"/>
                <a:ea typeface="Helvetica Neue"/>
                <a:cs typeface="Helvetica Neue"/>
                <a:sym typeface="Helvetica Neue"/>
              </a:rPr>
              <a:t>Challenge</a:t>
            </a:r>
            <a:r>
              <a:rPr b="1" lang="en" sz="3500">
                <a:solidFill>
                  <a:srgbClr val="FFFFFF"/>
                </a:solidFill>
                <a:latin typeface="Helvetica Neue"/>
                <a:ea typeface="Helvetica Neue"/>
                <a:cs typeface="Helvetica Neue"/>
                <a:sym typeface="Helvetica Neue"/>
              </a:rPr>
              <a:t> </a:t>
            </a:r>
            <a:endParaRPr sz="3500">
              <a:solidFill>
                <a:srgbClr val="FFFFFF"/>
              </a:solidFill>
              <a:latin typeface="Helvetica Neue"/>
              <a:ea typeface="Helvetica Neue"/>
              <a:cs typeface="Helvetica Neue"/>
              <a:sym typeface="Helvetica Neue"/>
            </a:endParaRPr>
          </a:p>
        </p:txBody>
      </p:sp>
      <p:sp>
        <p:nvSpPr>
          <p:cNvPr id="187" name="Google Shape;187;p25"/>
          <p:cNvSpPr txBox="1"/>
          <p:nvPr/>
        </p:nvSpPr>
        <p:spPr>
          <a:xfrm>
            <a:off x="225200" y="1067150"/>
            <a:ext cx="8474700" cy="39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t/>
            </a:r>
            <a:endParaRPr b="1" sz="1800">
              <a:solidFill>
                <a:schemeClr val="dk2"/>
              </a:solidFill>
            </a:endParaRPr>
          </a:p>
        </p:txBody>
      </p:sp>
      <p:sp>
        <p:nvSpPr>
          <p:cNvPr id="188" name="Google Shape;188;p25"/>
          <p:cNvSpPr txBox="1"/>
          <p:nvPr>
            <p:ph idx="1" type="body"/>
          </p:nvPr>
        </p:nvSpPr>
        <p:spPr>
          <a:xfrm>
            <a:off x="311700" y="1749550"/>
            <a:ext cx="2808000" cy="3179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333333"/>
              </a:buClr>
              <a:buSzPts val="1400"/>
              <a:buChar char="●"/>
            </a:pPr>
            <a:r>
              <a:rPr lang="en" sz="1400">
                <a:solidFill>
                  <a:srgbClr val="333333"/>
                </a:solidFill>
              </a:rPr>
              <a:t>LLMs often give inaccurate and made-up responses to scientific questions</a:t>
            </a:r>
            <a:endParaRPr sz="1400">
              <a:solidFill>
                <a:srgbClr val="333333"/>
              </a:solidFill>
            </a:endParaRPr>
          </a:p>
          <a:p>
            <a:pPr indent="-317500" lvl="0" marL="457200" rtl="0" algn="l">
              <a:spcBef>
                <a:spcPts val="0"/>
              </a:spcBef>
              <a:spcAft>
                <a:spcPts val="0"/>
              </a:spcAft>
              <a:buClr>
                <a:srgbClr val="333333"/>
              </a:buClr>
              <a:buSzPts val="1400"/>
              <a:buChar char="●"/>
            </a:pPr>
            <a:r>
              <a:rPr lang="en" sz="1400">
                <a:solidFill>
                  <a:srgbClr val="333333"/>
                </a:solidFill>
              </a:rPr>
              <a:t>This problem is experienced more heavily in toxicology where ChatGPT does not have access to the </a:t>
            </a:r>
            <a:r>
              <a:rPr b="1" lang="en" sz="1400">
                <a:solidFill>
                  <a:srgbClr val="351C75"/>
                </a:solidFill>
              </a:rPr>
              <a:t>Adverse Outcome Pathway</a:t>
            </a:r>
            <a:r>
              <a:rPr lang="en" sz="1400">
                <a:solidFill>
                  <a:srgbClr val="333333"/>
                </a:solidFill>
              </a:rPr>
              <a:t> (AOP) database</a:t>
            </a:r>
            <a:endParaRPr sz="1400">
              <a:solidFill>
                <a:srgbClr val="333333"/>
              </a:solidFill>
            </a:endParaRPr>
          </a:p>
        </p:txBody>
      </p:sp>
      <p:sp>
        <p:nvSpPr>
          <p:cNvPr id="189" name="Google Shape;189;p25"/>
          <p:cNvSpPr txBox="1"/>
          <p:nvPr>
            <p:ph type="title"/>
          </p:nvPr>
        </p:nvSpPr>
        <p:spPr>
          <a:xfrm>
            <a:off x="311700" y="99385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33333"/>
                </a:solidFill>
              </a:rPr>
              <a:t>Incompetency of LLMs</a:t>
            </a:r>
            <a:endParaRPr sz="3400">
              <a:solidFill>
                <a:srgbClr val="333333"/>
              </a:solidFill>
            </a:endParaRPr>
          </a:p>
        </p:txBody>
      </p:sp>
      <p:pic>
        <p:nvPicPr>
          <p:cNvPr id="190" name="Google Shape;190;p25"/>
          <p:cNvPicPr preferRelativeResize="0"/>
          <p:nvPr/>
        </p:nvPicPr>
        <p:blipFill>
          <a:blip r:embed="rId3">
            <a:alphaModFix/>
          </a:blip>
          <a:stretch>
            <a:fillRect/>
          </a:stretch>
        </p:blipFill>
        <p:spPr>
          <a:xfrm>
            <a:off x="3392875" y="1123275"/>
            <a:ext cx="2502550" cy="2015138"/>
          </a:xfrm>
          <a:prstGeom prst="rect">
            <a:avLst/>
          </a:prstGeom>
          <a:noFill/>
          <a:ln>
            <a:noFill/>
          </a:ln>
        </p:spPr>
      </p:pic>
      <p:pic>
        <p:nvPicPr>
          <p:cNvPr id="191" name="Google Shape;191;p25"/>
          <p:cNvPicPr preferRelativeResize="0"/>
          <p:nvPr/>
        </p:nvPicPr>
        <p:blipFill>
          <a:blip r:embed="rId4">
            <a:alphaModFix/>
          </a:blip>
          <a:stretch>
            <a:fillRect/>
          </a:stretch>
        </p:blipFill>
        <p:spPr>
          <a:xfrm>
            <a:off x="3208350" y="3291375"/>
            <a:ext cx="5443351" cy="1706775"/>
          </a:xfrm>
          <a:prstGeom prst="rect">
            <a:avLst/>
          </a:prstGeom>
          <a:noFill/>
          <a:ln>
            <a:noFill/>
          </a:ln>
        </p:spPr>
      </p:pic>
      <p:pic>
        <p:nvPicPr>
          <p:cNvPr id="192" name="Google Shape;192;p25"/>
          <p:cNvPicPr preferRelativeResize="0"/>
          <p:nvPr/>
        </p:nvPicPr>
        <p:blipFill>
          <a:blip r:embed="rId5">
            <a:alphaModFix/>
          </a:blip>
          <a:stretch>
            <a:fillRect/>
          </a:stretch>
        </p:blipFill>
        <p:spPr>
          <a:xfrm>
            <a:off x="6564300" y="1123275"/>
            <a:ext cx="1743500" cy="1658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nvSpPr>
        <p:spPr>
          <a:xfrm>
            <a:off x="0" y="0"/>
            <a:ext cx="9144000" cy="909600"/>
          </a:xfrm>
          <a:prstGeom prst="rect">
            <a:avLst/>
          </a:prstGeom>
          <a:solidFill>
            <a:srgbClr val="351C75"/>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 sz="3500">
                <a:solidFill>
                  <a:srgbClr val="FFFFFF"/>
                </a:solidFill>
                <a:latin typeface="Helvetica Neue"/>
                <a:ea typeface="Helvetica Neue"/>
                <a:cs typeface="Helvetica Neue"/>
                <a:sym typeface="Helvetica Neue"/>
              </a:rPr>
              <a:t>Objective</a:t>
            </a:r>
            <a:r>
              <a:rPr b="1" lang="en" sz="3500">
                <a:solidFill>
                  <a:srgbClr val="FFFFFF"/>
                </a:solidFill>
                <a:latin typeface="Helvetica Neue"/>
                <a:ea typeface="Helvetica Neue"/>
                <a:cs typeface="Helvetica Neue"/>
                <a:sym typeface="Helvetica Neue"/>
              </a:rPr>
              <a:t> </a:t>
            </a:r>
            <a:endParaRPr sz="3500">
              <a:solidFill>
                <a:srgbClr val="FFFFFF"/>
              </a:solidFill>
              <a:latin typeface="Helvetica Neue"/>
              <a:ea typeface="Helvetica Neue"/>
              <a:cs typeface="Helvetica Neue"/>
              <a:sym typeface="Helvetica Neue"/>
            </a:endParaRPr>
          </a:p>
        </p:txBody>
      </p:sp>
      <p:sp>
        <p:nvSpPr>
          <p:cNvPr id="198" name="Google Shape;198;p26"/>
          <p:cNvSpPr txBox="1"/>
          <p:nvPr/>
        </p:nvSpPr>
        <p:spPr>
          <a:xfrm>
            <a:off x="225200" y="1067150"/>
            <a:ext cx="8474700" cy="39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t/>
            </a:r>
            <a:endParaRPr b="1" sz="1800">
              <a:solidFill>
                <a:schemeClr val="dk2"/>
              </a:solidFill>
            </a:endParaRPr>
          </a:p>
        </p:txBody>
      </p:sp>
      <p:sp>
        <p:nvSpPr>
          <p:cNvPr id="199" name="Google Shape;199;p26"/>
          <p:cNvSpPr txBox="1"/>
          <p:nvPr>
            <p:ph idx="1" type="body"/>
          </p:nvPr>
        </p:nvSpPr>
        <p:spPr>
          <a:xfrm>
            <a:off x="311700" y="2143250"/>
            <a:ext cx="2808000" cy="289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333333"/>
              </a:buClr>
              <a:buSzPts val="1400"/>
              <a:buChar char="●"/>
            </a:pPr>
            <a:r>
              <a:rPr lang="en" sz="1400">
                <a:solidFill>
                  <a:srgbClr val="333333"/>
                </a:solidFill>
              </a:rPr>
              <a:t>Build LLM that utilizes AOP database from EPA</a:t>
            </a:r>
            <a:endParaRPr sz="1400">
              <a:solidFill>
                <a:srgbClr val="333333"/>
              </a:solidFill>
            </a:endParaRPr>
          </a:p>
          <a:p>
            <a:pPr indent="-317500" lvl="0" marL="457200" rtl="0" algn="l">
              <a:spcBef>
                <a:spcPts val="0"/>
              </a:spcBef>
              <a:spcAft>
                <a:spcPts val="0"/>
              </a:spcAft>
              <a:buClr>
                <a:srgbClr val="333333"/>
              </a:buClr>
              <a:buSzPts val="1400"/>
              <a:buChar char="●"/>
            </a:pPr>
            <a:r>
              <a:rPr lang="en" sz="1400">
                <a:solidFill>
                  <a:srgbClr val="333333"/>
                </a:solidFill>
              </a:rPr>
              <a:t>Combine that database with </a:t>
            </a:r>
            <a:r>
              <a:rPr b="1" lang="en" sz="1400">
                <a:solidFill>
                  <a:srgbClr val="4B2E83"/>
                </a:solidFill>
              </a:rPr>
              <a:t>cloud computing platform </a:t>
            </a:r>
            <a:r>
              <a:rPr lang="en" sz="1400">
                <a:solidFill>
                  <a:srgbClr val="333333"/>
                </a:solidFill>
              </a:rPr>
              <a:t>like Amazon Web Services (AWS)</a:t>
            </a:r>
            <a:endParaRPr sz="1400">
              <a:solidFill>
                <a:srgbClr val="333333"/>
              </a:solidFill>
            </a:endParaRPr>
          </a:p>
          <a:p>
            <a:pPr indent="-317500" lvl="0" marL="457200" rtl="0" algn="l">
              <a:spcBef>
                <a:spcPts val="0"/>
              </a:spcBef>
              <a:spcAft>
                <a:spcPts val="0"/>
              </a:spcAft>
              <a:buClr>
                <a:srgbClr val="333333"/>
              </a:buClr>
              <a:buSzPts val="1400"/>
              <a:buChar char="●"/>
            </a:pPr>
            <a:r>
              <a:rPr lang="en" sz="1400">
                <a:solidFill>
                  <a:srgbClr val="333333"/>
                </a:solidFill>
              </a:rPr>
              <a:t>Utilize AWS tools like </a:t>
            </a:r>
            <a:r>
              <a:rPr b="1" lang="en" sz="1400">
                <a:solidFill>
                  <a:srgbClr val="4B2E83"/>
                </a:solidFill>
              </a:rPr>
              <a:t>Bedrock, EC2 </a:t>
            </a:r>
            <a:r>
              <a:rPr lang="en" sz="1400">
                <a:solidFill>
                  <a:schemeClr val="dk1"/>
                </a:solidFill>
              </a:rPr>
              <a:t>and</a:t>
            </a:r>
            <a:r>
              <a:rPr b="1" lang="en" sz="1400">
                <a:solidFill>
                  <a:srgbClr val="4B2E83"/>
                </a:solidFill>
              </a:rPr>
              <a:t> S3</a:t>
            </a:r>
            <a:r>
              <a:rPr lang="en" sz="1400">
                <a:solidFill>
                  <a:srgbClr val="4B2E83"/>
                </a:solidFill>
              </a:rPr>
              <a:t> </a:t>
            </a:r>
            <a:r>
              <a:rPr lang="en" sz="1400">
                <a:solidFill>
                  <a:srgbClr val="333333"/>
                </a:solidFill>
              </a:rPr>
              <a:t>which helps in creating a specialized AI expert in </a:t>
            </a:r>
            <a:r>
              <a:rPr b="1" lang="en" sz="1400">
                <a:solidFill>
                  <a:srgbClr val="4B2E83"/>
                </a:solidFill>
              </a:rPr>
              <a:t>toxicology</a:t>
            </a:r>
            <a:endParaRPr b="1" sz="1400">
              <a:solidFill>
                <a:srgbClr val="4B2E83"/>
              </a:solidFill>
            </a:endParaRPr>
          </a:p>
        </p:txBody>
      </p:sp>
      <p:sp>
        <p:nvSpPr>
          <p:cNvPr id="200" name="Google Shape;200;p26"/>
          <p:cNvSpPr txBox="1"/>
          <p:nvPr>
            <p:ph type="title"/>
          </p:nvPr>
        </p:nvSpPr>
        <p:spPr>
          <a:xfrm>
            <a:off x="311700" y="1067150"/>
            <a:ext cx="2808000" cy="107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33333"/>
                </a:solidFill>
              </a:rPr>
              <a:t>Bridge the gap between academia and general public </a:t>
            </a:r>
            <a:endParaRPr>
              <a:solidFill>
                <a:srgbClr val="333333"/>
              </a:solidFill>
            </a:endParaRPr>
          </a:p>
        </p:txBody>
      </p:sp>
      <p:pic>
        <p:nvPicPr>
          <p:cNvPr id="201" name="Google Shape;201;p26"/>
          <p:cNvPicPr preferRelativeResize="0"/>
          <p:nvPr/>
        </p:nvPicPr>
        <p:blipFill>
          <a:blip r:embed="rId3">
            <a:alphaModFix/>
          </a:blip>
          <a:stretch>
            <a:fillRect/>
          </a:stretch>
        </p:blipFill>
        <p:spPr>
          <a:xfrm>
            <a:off x="3444575" y="1224100"/>
            <a:ext cx="2547900" cy="1657350"/>
          </a:xfrm>
          <a:prstGeom prst="rect">
            <a:avLst/>
          </a:prstGeom>
          <a:noFill/>
          <a:ln>
            <a:noFill/>
          </a:ln>
        </p:spPr>
      </p:pic>
      <p:pic>
        <p:nvPicPr>
          <p:cNvPr id="202" name="Google Shape;202;p26"/>
          <p:cNvPicPr preferRelativeResize="0"/>
          <p:nvPr/>
        </p:nvPicPr>
        <p:blipFill>
          <a:blip r:embed="rId4">
            <a:alphaModFix/>
          </a:blip>
          <a:stretch>
            <a:fillRect/>
          </a:stretch>
        </p:blipFill>
        <p:spPr>
          <a:xfrm>
            <a:off x="6276025" y="1157875"/>
            <a:ext cx="2423875" cy="1723576"/>
          </a:xfrm>
          <a:prstGeom prst="rect">
            <a:avLst/>
          </a:prstGeom>
          <a:noFill/>
          <a:ln>
            <a:noFill/>
          </a:ln>
        </p:spPr>
      </p:pic>
      <p:pic>
        <p:nvPicPr>
          <p:cNvPr id="203" name="Google Shape;203;p26"/>
          <p:cNvPicPr preferRelativeResize="0"/>
          <p:nvPr/>
        </p:nvPicPr>
        <p:blipFill>
          <a:blip r:embed="rId5">
            <a:alphaModFix/>
          </a:blip>
          <a:stretch>
            <a:fillRect/>
          </a:stretch>
        </p:blipFill>
        <p:spPr>
          <a:xfrm>
            <a:off x="3444575" y="3418225"/>
            <a:ext cx="1897275" cy="1440075"/>
          </a:xfrm>
          <a:prstGeom prst="rect">
            <a:avLst/>
          </a:prstGeom>
          <a:noFill/>
          <a:ln>
            <a:noFill/>
          </a:ln>
        </p:spPr>
      </p:pic>
      <p:pic>
        <p:nvPicPr>
          <p:cNvPr id="204" name="Google Shape;204;p26"/>
          <p:cNvPicPr preferRelativeResize="0"/>
          <p:nvPr/>
        </p:nvPicPr>
        <p:blipFill>
          <a:blip r:embed="rId6">
            <a:alphaModFix/>
          </a:blip>
          <a:stretch>
            <a:fillRect/>
          </a:stretch>
        </p:blipFill>
        <p:spPr>
          <a:xfrm>
            <a:off x="5436075" y="3481325"/>
            <a:ext cx="1716400" cy="1376975"/>
          </a:xfrm>
          <a:prstGeom prst="rect">
            <a:avLst/>
          </a:prstGeom>
          <a:noFill/>
          <a:ln>
            <a:noFill/>
          </a:ln>
        </p:spPr>
      </p:pic>
      <p:pic>
        <p:nvPicPr>
          <p:cNvPr id="205" name="Google Shape;205;p26"/>
          <p:cNvPicPr preferRelativeResize="0"/>
          <p:nvPr/>
        </p:nvPicPr>
        <p:blipFill>
          <a:blip r:embed="rId7">
            <a:alphaModFix/>
          </a:blip>
          <a:stretch>
            <a:fillRect/>
          </a:stretch>
        </p:blipFill>
        <p:spPr>
          <a:xfrm>
            <a:off x="7152470" y="3315250"/>
            <a:ext cx="1824300" cy="1543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nvSpPr>
        <p:spPr>
          <a:xfrm>
            <a:off x="0" y="0"/>
            <a:ext cx="9144000" cy="909600"/>
          </a:xfrm>
          <a:prstGeom prst="rect">
            <a:avLst/>
          </a:prstGeom>
          <a:solidFill>
            <a:srgbClr val="351C75"/>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 sz="3500">
                <a:solidFill>
                  <a:srgbClr val="FFFFFF"/>
                </a:solidFill>
                <a:latin typeface="Helvetica Neue"/>
                <a:ea typeface="Helvetica Neue"/>
                <a:cs typeface="Helvetica Neue"/>
                <a:sym typeface="Helvetica Neue"/>
              </a:rPr>
              <a:t>Adverse Outcome Pathway (AOP)</a:t>
            </a:r>
            <a:r>
              <a:rPr b="1" lang="en" sz="3500">
                <a:solidFill>
                  <a:srgbClr val="FFFFFF"/>
                </a:solidFill>
                <a:latin typeface="Helvetica Neue"/>
                <a:ea typeface="Helvetica Neue"/>
                <a:cs typeface="Helvetica Neue"/>
                <a:sym typeface="Helvetica Neue"/>
              </a:rPr>
              <a:t> </a:t>
            </a:r>
            <a:endParaRPr sz="3500">
              <a:solidFill>
                <a:srgbClr val="FFFFFF"/>
              </a:solidFill>
              <a:latin typeface="Helvetica Neue"/>
              <a:ea typeface="Helvetica Neue"/>
              <a:cs typeface="Helvetica Neue"/>
              <a:sym typeface="Helvetica Neue"/>
            </a:endParaRPr>
          </a:p>
        </p:txBody>
      </p:sp>
      <p:sp>
        <p:nvSpPr>
          <p:cNvPr id="211" name="Google Shape;211;p27"/>
          <p:cNvSpPr txBox="1"/>
          <p:nvPr/>
        </p:nvSpPr>
        <p:spPr>
          <a:xfrm>
            <a:off x="259775" y="1113300"/>
            <a:ext cx="8724900" cy="3928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solidFill>
                  <a:schemeClr val="dk2"/>
                </a:solidFill>
              </a:rPr>
              <a:t>AOP: biological frameworks that seek to explain how a molecular level </a:t>
            </a:r>
            <a:r>
              <a:rPr b="1" lang="en" sz="1800">
                <a:solidFill>
                  <a:schemeClr val="dk2"/>
                </a:solidFill>
              </a:rPr>
              <a:t>interaction</a:t>
            </a:r>
            <a:r>
              <a:rPr b="1" lang="en" sz="1800">
                <a:solidFill>
                  <a:schemeClr val="dk2"/>
                </a:solidFill>
              </a:rPr>
              <a:t> with a stressor can lead to large scale adverse effects</a:t>
            </a:r>
            <a:endParaRPr b="1" sz="1800">
              <a:solidFill>
                <a:schemeClr val="dk2"/>
              </a:solidFill>
            </a:endParaRPr>
          </a:p>
          <a:p>
            <a:pPr indent="0" lvl="0" marL="0" rtl="0" algn="l">
              <a:spcBef>
                <a:spcPts val="0"/>
              </a:spcBef>
              <a:spcAft>
                <a:spcPts val="0"/>
              </a:spcAft>
              <a:buNone/>
            </a:pPr>
            <a:r>
              <a:t/>
            </a:r>
            <a:endParaRPr b="1" sz="1800">
              <a:solidFill>
                <a:schemeClr val="dk2"/>
              </a:solidFill>
            </a:endParaRPr>
          </a:p>
        </p:txBody>
      </p:sp>
      <p:pic>
        <p:nvPicPr>
          <p:cNvPr id="212" name="Google Shape;212;p27"/>
          <p:cNvPicPr preferRelativeResize="0"/>
          <p:nvPr/>
        </p:nvPicPr>
        <p:blipFill>
          <a:blip r:embed="rId3">
            <a:alphaModFix/>
          </a:blip>
          <a:stretch>
            <a:fillRect/>
          </a:stretch>
        </p:blipFill>
        <p:spPr>
          <a:xfrm>
            <a:off x="1107300" y="1895752"/>
            <a:ext cx="6929401" cy="2443975"/>
          </a:xfrm>
          <a:prstGeom prst="rect">
            <a:avLst/>
          </a:prstGeom>
          <a:noFill/>
          <a:ln>
            <a:noFill/>
          </a:ln>
        </p:spPr>
      </p:pic>
      <p:sp>
        <p:nvSpPr>
          <p:cNvPr id="213" name="Google Shape;213;p27"/>
          <p:cNvSpPr txBox="1"/>
          <p:nvPr/>
        </p:nvSpPr>
        <p:spPr>
          <a:xfrm>
            <a:off x="0" y="4339725"/>
            <a:ext cx="9144000" cy="8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4B2E83"/>
                </a:solidFill>
              </a:rPr>
              <a:t>Our LLM utilizes the AOP database from the EPA (</a:t>
            </a:r>
            <a:r>
              <a:rPr b="1" lang="en" sz="1800" u="sng">
                <a:solidFill>
                  <a:schemeClr val="hlink"/>
                </a:solidFill>
                <a:hlinkClick r:id="rId4"/>
              </a:rPr>
              <a:t>https://aopdb.epa.gov</a:t>
            </a:r>
            <a:r>
              <a:rPr b="1" lang="en" sz="1800">
                <a:solidFill>
                  <a:srgbClr val="4B2E83"/>
                </a:solidFill>
              </a:rPr>
              <a:t>)</a:t>
            </a:r>
            <a:endParaRPr b="1" sz="1800">
              <a:solidFill>
                <a:srgbClr val="4B2E83"/>
              </a:solidFill>
            </a:endParaRPr>
          </a:p>
        </p:txBody>
      </p:sp>
      <p:sp>
        <p:nvSpPr>
          <p:cNvPr id="214" name="Google Shape;214;p27"/>
          <p:cNvSpPr txBox="1"/>
          <p:nvPr/>
        </p:nvSpPr>
        <p:spPr>
          <a:xfrm>
            <a:off x="1038450" y="4181500"/>
            <a:ext cx="7067100" cy="45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rPr>
              <a:t>General AOP Framework</a:t>
            </a:r>
            <a:endParaRPr sz="16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nvSpPr>
        <p:spPr>
          <a:xfrm>
            <a:off x="0" y="0"/>
            <a:ext cx="9144000" cy="909600"/>
          </a:xfrm>
          <a:prstGeom prst="rect">
            <a:avLst/>
          </a:prstGeom>
          <a:solidFill>
            <a:srgbClr val="351C75"/>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 sz="3500">
                <a:solidFill>
                  <a:srgbClr val="FFFFFF"/>
                </a:solidFill>
                <a:latin typeface="Helvetica Neue"/>
                <a:ea typeface="Helvetica Neue"/>
                <a:cs typeface="Helvetica Neue"/>
                <a:sym typeface="Helvetica Neue"/>
              </a:rPr>
              <a:t>AOP Demo from llm-ao.com</a:t>
            </a:r>
            <a:endParaRPr sz="3500">
              <a:solidFill>
                <a:srgbClr val="FFFFFF"/>
              </a:solidFill>
              <a:latin typeface="Helvetica Neue"/>
              <a:ea typeface="Helvetica Neue"/>
              <a:cs typeface="Helvetica Neue"/>
              <a:sym typeface="Helvetica Neue"/>
            </a:endParaRPr>
          </a:p>
        </p:txBody>
      </p:sp>
      <p:pic>
        <p:nvPicPr>
          <p:cNvPr id="220" name="Google Shape;220;p28" title="AOP_Demo_Video_CHEM547_Presentation.mp4">
            <a:hlinkClick r:id="rId3"/>
          </p:cNvPr>
          <p:cNvPicPr preferRelativeResize="0"/>
          <p:nvPr/>
        </p:nvPicPr>
        <p:blipFill>
          <a:blip r:embed="rId4">
            <a:alphaModFix/>
          </a:blip>
          <a:stretch>
            <a:fillRect/>
          </a:stretch>
        </p:blipFill>
        <p:spPr>
          <a:xfrm>
            <a:off x="2286000" y="12844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nvSpPr>
        <p:spPr>
          <a:xfrm>
            <a:off x="0" y="0"/>
            <a:ext cx="9144000" cy="909600"/>
          </a:xfrm>
          <a:prstGeom prst="rect">
            <a:avLst/>
          </a:prstGeom>
          <a:solidFill>
            <a:srgbClr val="351C75"/>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 sz="3500">
                <a:solidFill>
                  <a:srgbClr val="FFFFFF"/>
                </a:solidFill>
                <a:latin typeface="Helvetica Neue"/>
                <a:ea typeface="Helvetica Neue"/>
                <a:cs typeface="Helvetica Neue"/>
                <a:sym typeface="Helvetica Neue"/>
              </a:rPr>
              <a:t>Retrieval</a:t>
            </a:r>
            <a:r>
              <a:rPr b="1" lang="en" sz="3500">
                <a:solidFill>
                  <a:srgbClr val="FFFFFF"/>
                </a:solidFill>
                <a:latin typeface="Helvetica Neue"/>
                <a:ea typeface="Helvetica Neue"/>
                <a:cs typeface="Helvetica Neue"/>
                <a:sym typeface="Helvetica Neue"/>
              </a:rPr>
              <a:t> </a:t>
            </a:r>
            <a:r>
              <a:rPr b="1" lang="en" sz="3500">
                <a:solidFill>
                  <a:srgbClr val="FFFFFF"/>
                </a:solidFill>
                <a:latin typeface="Helvetica Neue"/>
                <a:ea typeface="Helvetica Neue"/>
                <a:cs typeface="Helvetica Neue"/>
                <a:sym typeface="Helvetica Neue"/>
              </a:rPr>
              <a:t>Augmented</a:t>
            </a:r>
            <a:r>
              <a:rPr b="1" lang="en" sz="3500">
                <a:solidFill>
                  <a:srgbClr val="FFFFFF"/>
                </a:solidFill>
                <a:latin typeface="Helvetica Neue"/>
                <a:ea typeface="Helvetica Neue"/>
                <a:cs typeface="Helvetica Neue"/>
                <a:sym typeface="Helvetica Neue"/>
              </a:rPr>
              <a:t> Generation (RAG)</a:t>
            </a:r>
            <a:r>
              <a:rPr b="1" lang="en" sz="3500">
                <a:solidFill>
                  <a:srgbClr val="FFFFFF"/>
                </a:solidFill>
                <a:latin typeface="Helvetica Neue"/>
                <a:ea typeface="Helvetica Neue"/>
                <a:cs typeface="Helvetica Neue"/>
                <a:sym typeface="Helvetica Neue"/>
              </a:rPr>
              <a:t> </a:t>
            </a:r>
            <a:endParaRPr sz="3500">
              <a:solidFill>
                <a:srgbClr val="FFFFFF"/>
              </a:solidFill>
              <a:latin typeface="Helvetica Neue"/>
              <a:ea typeface="Helvetica Neue"/>
              <a:cs typeface="Helvetica Neue"/>
              <a:sym typeface="Helvetica Neue"/>
            </a:endParaRPr>
          </a:p>
        </p:txBody>
      </p:sp>
      <p:sp>
        <p:nvSpPr>
          <p:cNvPr id="226" name="Google Shape;226;p29"/>
          <p:cNvSpPr txBox="1"/>
          <p:nvPr/>
        </p:nvSpPr>
        <p:spPr>
          <a:xfrm>
            <a:off x="270650" y="607350"/>
            <a:ext cx="9210000" cy="39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2"/>
              </a:solidFill>
            </a:endParaRPr>
          </a:p>
        </p:txBody>
      </p:sp>
      <p:pic>
        <p:nvPicPr>
          <p:cNvPr id="227" name="Google Shape;227;p29"/>
          <p:cNvPicPr preferRelativeResize="0"/>
          <p:nvPr/>
        </p:nvPicPr>
        <p:blipFill>
          <a:blip r:embed="rId3">
            <a:alphaModFix/>
          </a:blip>
          <a:stretch>
            <a:fillRect/>
          </a:stretch>
        </p:blipFill>
        <p:spPr>
          <a:xfrm>
            <a:off x="687225" y="1263325"/>
            <a:ext cx="2729450" cy="3778775"/>
          </a:xfrm>
          <a:prstGeom prst="rect">
            <a:avLst/>
          </a:prstGeom>
          <a:noFill/>
          <a:ln>
            <a:noFill/>
          </a:ln>
          <a:effectLst>
            <a:outerShdw blurRad="57150" rotWithShape="0" algn="bl" dir="5400000" dist="19050">
              <a:srgbClr val="000000">
                <a:alpha val="50000"/>
              </a:srgbClr>
            </a:outerShdw>
          </a:effectLst>
        </p:spPr>
      </p:pic>
      <p:pic>
        <p:nvPicPr>
          <p:cNvPr id="228" name="Google Shape;228;p29"/>
          <p:cNvPicPr preferRelativeResize="0"/>
          <p:nvPr/>
        </p:nvPicPr>
        <p:blipFill>
          <a:blip r:embed="rId4">
            <a:alphaModFix/>
          </a:blip>
          <a:stretch>
            <a:fillRect/>
          </a:stretch>
        </p:blipFill>
        <p:spPr>
          <a:xfrm>
            <a:off x="4123525" y="1263325"/>
            <a:ext cx="4708025" cy="3778774"/>
          </a:xfrm>
          <a:prstGeom prst="rect">
            <a:avLst/>
          </a:prstGeom>
          <a:noFill/>
          <a:ln>
            <a:noFill/>
          </a:ln>
          <a:effectLst>
            <a:outerShdw blurRad="57150" rotWithShape="0" algn="bl" dir="5400000" dist="19050">
              <a:srgbClr val="000000">
                <a:alpha val="50000"/>
              </a:srgbClr>
            </a:outerShdw>
          </a:effectLst>
        </p:spPr>
      </p:pic>
      <p:sp>
        <p:nvSpPr>
          <p:cNvPr id="229" name="Google Shape;229;p29"/>
          <p:cNvSpPr txBox="1"/>
          <p:nvPr/>
        </p:nvSpPr>
        <p:spPr>
          <a:xfrm>
            <a:off x="687225" y="850100"/>
            <a:ext cx="27294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33333"/>
                </a:solidFill>
              </a:rPr>
              <a:t>Implementation</a:t>
            </a:r>
            <a:r>
              <a:rPr lang="en" sz="1800">
                <a:solidFill>
                  <a:srgbClr val="333333"/>
                </a:solidFill>
              </a:rPr>
              <a:t> of RAG:</a:t>
            </a:r>
            <a:endParaRPr sz="1800">
              <a:solidFill>
                <a:srgbClr val="333333"/>
              </a:solidFill>
            </a:endParaRPr>
          </a:p>
        </p:txBody>
      </p:sp>
      <p:sp>
        <p:nvSpPr>
          <p:cNvPr id="230" name="Google Shape;230;p29"/>
          <p:cNvSpPr txBox="1"/>
          <p:nvPr/>
        </p:nvSpPr>
        <p:spPr>
          <a:xfrm>
            <a:off x="4095575" y="850100"/>
            <a:ext cx="47079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33333"/>
                </a:solidFill>
              </a:rPr>
              <a:t>LLMao using RAG </a:t>
            </a:r>
            <a:r>
              <a:rPr lang="en" sz="1800">
                <a:solidFill>
                  <a:srgbClr val="333333"/>
                </a:solidFill>
              </a:rPr>
              <a:t>implementation:</a:t>
            </a:r>
            <a:r>
              <a:rPr lang="en" sz="1800">
                <a:solidFill>
                  <a:srgbClr val="333333"/>
                </a:solidFill>
              </a:rPr>
              <a:t> </a:t>
            </a:r>
            <a:endParaRPr sz="1800">
              <a:solidFill>
                <a:srgbClr val="33333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nvSpPr>
        <p:spPr>
          <a:xfrm>
            <a:off x="0" y="0"/>
            <a:ext cx="9144000" cy="909600"/>
          </a:xfrm>
          <a:prstGeom prst="rect">
            <a:avLst/>
          </a:prstGeom>
          <a:solidFill>
            <a:srgbClr val="351C75"/>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 sz="3500">
                <a:solidFill>
                  <a:srgbClr val="FFFFFF"/>
                </a:solidFill>
                <a:latin typeface="Helvetica Neue"/>
                <a:ea typeface="Helvetica Neue"/>
                <a:cs typeface="Helvetica Neue"/>
                <a:sym typeface="Helvetica Neue"/>
              </a:rPr>
              <a:t>RAG Demo</a:t>
            </a:r>
            <a:endParaRPr sz="3500">
              <a:solidFill>
                <a:srgbClr val="FFFFFF"/>
              </a:solidFill>
              <a:latin typeface="Helvetica Neue"/>
              <a:ea typeface="Helvetica Neue"/>
              <a:cs typeface="Helvetica Neue"/>
              <a:sym typeface="Helvetica Neue"/>
            </a:endParaRPr>
          </a:p>
        </p:txBody>
      </p:sp>
      <p:pic>
        <p:nvPicPr>
          <p:cNvPr id="236" name="Google Shape;236;p30" title="LLM_Demo.mp4">
            <a:hlinkClick r:id="rId3"/>
          </p:cNvPr>
          <p:cNvPicPr preferRelativeResize="0"/>
          <p:nvPr/>
        </p:nvPicPr>
        <p:blipFill>
          <a:blip r:embed="rId4">
            <a:alphaModFix/>
          </a:blip>
          <a:stretch>
            <a:fillRect/>
          </a:stretch>
        </p:blipFill>
        <p:spPr>
          <a:xfrm>
            <a:off x="2089163" y="1132700"/>
            <a:ext cx="4965676" cy="3724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nvSpPr>
        <p:spPr>
          <a:xfrm>
            <a:off x="0" y="0"/>
            <a:ext cx="9144000" cy="909600"/>
          </a:xfrm>
          <a:prstGeom prst="rect">
            <a:avLst/>
          </a:prstGeom>
          <a:solidFill>
            <a:srgbClr val="351C75"/>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 sz="3500">
                <a:solidFill>
                  <a:srgbClr val="FFFFFF"/>
                </a:solidFill>
                <a:latin typeface="Helvetica Neue"/>
                <a:ea typeface="Helvetica Neue"/>
                <a:cs typeface="Helvetica Neue"/>
                <a:sym typeface="Helvetica Neue"/>
              </a:rPr>
              <a:t>Conclusion &amp; Future Developments</a:t>
            </a:r>
            <a:endParaRPr sz="3500">
              <a:solidFill>
                <a:srgbClr val="FFFFFF"/>
              </a:solidFill>
              <a:latin typeface="Helvetica Neue"/>
              <a:ea typeface="Helvetica Neue"/>
              <a:cs typeface="Helvetica Neue"/>
              <a:sym typeface="Helvetica Neue"/>
            </a:endParaRPr>
          </a:p>
        </p:txBody>
      </p:sp>
      <p:sp>
        <p:nvSpPr>
          <p:cNvPr id="242" name="Google Shape;242;p31"/>
          <p:cNvSpPr/>
          <p:nvPr/>
        </p:nvSpPr>
        <p:spPr>
          <a:xfrm>
            <a:off x="178763" y="1459550"/>
            <a:ext cx="1758900" cy="780000"/>
          </a:xfrm>
          <a:prstGeom prst="rect">
            <a:avLst/>
          </a:prstGeom>
          <a:solidFill>
            <a:srgbClr val="B6D7A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t>Database</a:t>
            </a:r>
            <a:endParaRPr b="1"/>
          </a:p>
        </p:txBody>
      </p:sp>
      <p:sp>
        <p:nvSpPr>
          <p:cNvPr id="243" name="Google Shape;243;p31"/>
          <p:cNvSpPr/>
          <p:nvPr/>
        </p:nvSpPr>
        <p:spPr>
          <a:xfrm>
            <a:off x="2521288" y="1459550"/>
            <a:ext cx="1758900" cy="780000"/>
          </a:xfrm>
          <a:prstGeom prst="rect">
            <a:avLst/>
          </a:prstGeom>
          <a:solidFill>
            <a:srgbClr val="B6D7A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t>Computing</a:t>
            </a:r>
            <a:endParaRPr b="1"/>
          </a:p>
        </p:txBody>
      </p:sp>
      <p:sp>
        <p:nvSpPr>
          <p:cNvPr id="244" name="Google Shape;244;p31"/>
          <p:cNvSpPr/>
          <p:nvPr/>
        </p:nvSpPr>
        <p:spPr>
          <a:xfrm>
            <a:off x="4863813" y="1459550"/>
            <a:ext cx="1758900" cy="780000"/>
          </a:xfrm>
          <a:prstGeom prst="rect">
            <a:avLst/>
          </a:prstGeom>
          <a:solidFill>
            <a:srgbClr val="B6D7A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t>LLM</a:t>
            </a:r>
            <a:endParaRPr b="1"/>
          </a:p>
        </p:txBody>
      </p:sp>
      <p:sp>
        <p:nvSpPr>
          <p:cNvPr id="245" name="Google Shape;245;p31"/>
          <p:cNvSpPr/>
          <p:nvPr/>
        </p:nvSpPr>
        <p:spPr>
          <a:xfrm>
            <a:off x="7206338" y="1459550"/>
            <a:ext cx="1758900" cy="780000"/>
          </a:xfrm>
          <a:prstGeom prst="rect">
            <a:avLst/>
          </a:prstGeom>
          <a:solidFill>
            <a:srgbClr val="B6D7A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t>UI</a:t>
            </a:r>
            <a:endParaRPr b="1"/>
          </a:p>
        </p:txBody>
      </p:sp>
      <p:sp>
        <p:nvSpPr>
          <p:cNvPr id="246" name="Google Shape;246;p31"/>
          <p:cNvSpPr/>
          <p:nvPr/>
        </p:nvSpPr>
        <p:spPr>
          <a:xfrm>
            <a:off x="1937663" y="1687400"/>
            <a:ext cx="583500" cy="32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7" name="Google Shape;247;p31"/>
          <p:cNvSpPr/>
          <p:nvPr/>
        </p:nvSpPr>
        <p:spPr>
          <a:xfrm>
            <a:off x="4280250" y="1687400"/>
            <a:ext cx="583500" cy="32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8" name="Google Shape;248;p31"/>
          <p:cNvSpPr/>
          <p:nvPr/>
        </p:nvSpPr>
        <p:spPr>
          <a:xfrm>
            <a:off x="6622775" y="1687400"/>
            <a:ext cx="583500" cy="32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9" name="Google Shape;249;p31"/>
          <p:cNvSpPr/>
          <p:nvPr/>
        </p:nvSpPr>
        <p:spPr>
          <a:xfrm>
            <a:off x="633650" y="2856500"/>
            <a:ext cx="1969164" cy="108637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Additional databases</a:t>
            </a:r>
            <a:endParaRPr/>
          </a:p>
        </p:txBody>
      </p:sp>
      <p:sp>
        <p:nvSpPr>
          <p:cNvPr id="250" name="Google Shape;250;p31"/>
          <p:cNvSpPr/>
          <p:nvPr/>
        </p:nvSpPr>
        <p:spPr>
          <a:xfrm>
            <a:off x="2602825" y="3942875"/>
            <a:ext cx="1969164" cy="108637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UI optimization</a:t>
            </a:r>
            <a:endParaRPr/>
          </a:p>
        </p:txBody>
      </p:sp>
      <p:sp>
        <p:nvSpPr>
          <p:cNvPr id="251" name="Google Shape;251;p31"/>
          <p:cNvSpPr/>
          <p:nvPr/>
        </p:nvSpPr>
        <p:spPr>
          <a:xfrm>
            <a:off x="4572000" y="2856500"/>
            <a:ext cx="1969164" cy="108637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 chat history</a:t>
            </a:r>
            <a:endParaRPr/>
          </a:p>
        </p:txBody>
      </p:sp>
      <p:sp>
        <p:nvSpPr>
          <p:cNvPr id="252" name="Google Shape;252;p31"/>
          <p:cNvSpPr/>
          <p:nvPr/>
        </p:nvSpPr>
        <p:spPr>
          <a:xfrm>
            <a:off x="6541175" y="3942875"/>
            <a:ext cx="1969164" cy="108637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More response evaluation</a:t>
            </a:r>
            <a:endParaRPr/>
          </a:p>
        </p:txBody>
      </p:sp>
      <p:sp>
        <p:nvSpPr>
          <p:cNvPr id="253" name="Google Shape;253;p31"/>
          <p:cNvSpPr txBox="1"/>
          <p:nvPr/>
        </p:nvSpPr>
        <p:spPr>
          <a:xfrm>
            <a:off x="178779" y="978025"/>
            <a:ext cx="33525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33333"/>
                </a:solidFill>
              </a:rPr>
              <a:t>Completed work this quarter:</a:t>
            </a:r>
            <a:endParaRPr sz="1800">
              <a:solidFill>
                <a:srgbClr val="333333"/>
              </a:solidFill>
            </a:endParaRPr>
          </a:p>
        </p:txBody>
      </p:sp>
      <p:sp>
        <p:nvSpPr>
          <p:cNvPr id="254" name="Google Shape;254;p31"/>
          <p:cNvSpPr txBox="1"/>
          <p:nvPr/>
        </p:nvSpPr>
        <p:spPr>
          <a:xfrm>
            <a:off x="178775" y="2341475"/>
            <a:ext cx="46506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33333"/>
                </a:solidFill>
              </a:rPr>
              <a:t>Future</a:t>
            </a:r>
            <a:r>
              <a:rPr lang="en" sz="1800">
                <a:solidFill>
                  <a:srgbClr val="333333"/>
                </a:solidFill>
              </a:rPr>
              <a:t> work if this project was </a:t>
            </a:r>
            <a:r>
              <a:rPr lang="en" sz="1800">
                <a:solidFill>
                  <a:srgbClr val="333333"/>
                </a:solidFill>
              </a:rPr>
              <a:t>continuing</a:t>
            </a:r>
            <a:r>
              <a:rPr lang="en" sz="1800">
                <a:solidFill>
                  <a:srgbClr val="333333"/>
                </a:solidFill>
              </a:rPr>
              <a:t>: </a:t>
            </a:r>
            <a:endParaRPr sz="1800">
              <a:solidFill>
                <a:srgbClr val="33333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UW White">
  <a:themeElements>
    <a:clrScheme name="Custom 2">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