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9" r:id="rId8"/>
    <p:sldId id="270" r:id="rId9"/>
    <p:sldId id="271" r:id="rId10"/>
    <p:sldId id="265" r:id="rId11"/>
    <p:sldId id="266" r:id="rId12"/>
    <p:sldId id="267" r:id="rId13"/>
    <p:sldId id="272" r:id="rId14"/>
    <p:sldId id="273" r:id="rId15"/>
    <p:sldId id="274" r:id="rId16"/>
    <p:sldId id="275" r:id="rId17"/>
    <p:sldId id="276"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9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7" name="任意形状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任意形状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幻灯片编号占位符 2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dirty="0"/>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本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日期占位符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7" name="任意形状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任意形状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a:p>
        </p:txBody>
      </p:sp>
      <p:sp>
        <p:nvSpPr>
          <p:cNvPr id="5" name="页脚占位符 4"/>
          <p:cNvSpPr>
            <a:spLocks noGrp="1"/>
          </p:cNvSpPr>
          <p:nvPr>
            <p:ph type="ftr" sz="quarter" idx="11"/>
          </p:nvPr>
        </p:nvSpPr>
        <p:spPr/>
        <p:txBody>
          <a:bodyPr/>
          <a:lstStyle/>
          <a:p>
            <a:endParaRPr kumimoji="0" lang="en-US"/>
          </a:p>
        </p:txBody>
      </p:sp>
      <p:sp>
        <p:nvSpPr>
          <p:cNvPr id="6" name="幻灯片编号占位符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日期占位符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7" name="日期占位符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a:p>
        </p:txBody>
      </p:sp>
      <p:sp>
        <p:nvSpPr>
          <p:cNvPr id="8" name="页脚占位符 7"/>
          <p:cNvSpPr>
            <a:spLocks noGrp="1"/>
          </p:cNvSpPr>
          <p:nvPr>
            <p:ph type="ftr" sz="quarter" idx="11"/>
          </p:nvPr>
        </p:nvSpPr>
        <p:spPr/>
        <p:txBody>
          <a:bodyPr/>
          <a:lstStyle/>
          <a:p>
            <a:endParaRPr kumimoji="0" lang="en-US"/>
          </a:p>
        </p:txBody>
      </p:sp>
      <p:sp>
        <p:nvSpPr>
          <p:cNvPr id="9" name="幻灯片编号占位符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nchor="ctr"/>
          <a:lstStyle>
            <a:lvl1pPr algn="l">
              <a:defRPr sz="4600"/>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a:p>
        </p:txBody>
      </p:sp>
      <p:sp>
        <p:nvSpPr>
          <p:cNvPr id="8" name="幻灯片编号占位符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a:p>
        </p:txBody>
      </p:sp>
      <p:sp>
        <p:nvSpPr>
          <p:cNvPr id="9" name="页脚占位符 8"/>
          <p:cNvSpPr>
            <a:spLocks noGrp="1"/>
          </p:cNvSpPr>
          <p:nvPr>
            <p:ph type="ftr" sz="quarter" idx="12"/>
          </p:nvPr>
        </p:nvSpPr>
        <p:spPr/>
        <p:txBody>
          <a:bodyPr/>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a:p>
        </p:txBody>
      </p:sp>
      <p:sp>
        <p:nvSpPr>
          <p:cNvPr id="3" name="页脚占位符 2"/>
          <p:cNvSpPr>
            <a:spLocks noGrp="1"/>
          </p:cNvSpPr>
          <p:nvPr>
            <p:ph type="ftr" sz="quarter" idx="11"/>
          </p:nvPr>
        </p:nvSpPr>
        <p:spPr/>
        <p:txBody>
          <a:bodyPr/>
          <a:lstStyle/>
          <a:p>
            <a:endParaRPr kumimoji="0" lang="en-US"/>
          </a:p>
        </p:txBody>
      </p:sp>
      <p:sp>
        <p:nvSpPr>
          <p:cNvPr id="4" name="幻灯片编号占位符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kumimoji="0" lang="en-US"/>
          </a:p>
        </p:txBody>
      </p:sp>
      <p:sp>
        <p:nvSpPr>
          <p:cNvPr id="5" name="日期占位符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20/11/5</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zh-CN" altLang="en-US" smtClean="0"/>
              <a:t>将图片拖动到占位符，或单击添加图标</a:t>
            </a:r>
            <a:endParaRPr kumimoji="0" lang="en-US"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20/11/5</a:t>
            </a:fld>
            <a:endParaRPr lang="en-US"/>
          </a:p>
        </p:txBody>
      </p:sp>
      <p:sp>
        <p:nvSpPr>
          <p:cNvPr id="6" name="页脚占位符 5"/>
          <p:cNvSpPr>
            <a:spLocks noGrp="1"/>
          </p:cNvSpPr>
          <p:nvPr>
            <p:ph type="ftr" sz="quarter" idx="11"/>
          </p:nvPr>
        </p:nvSpPr>
        <p:spPr/>
        <p:txBody>
          <a:bodyPr/>
          <a:lstStyle/>
          <a:p>
            <a:endParaRPr kumimoji="0" lang="en-US"/>
          </a:p>
        </p:txBody>
      </p:sp>
      <p:sp>
        <p:nvSpPr>
          <p:cNvPr id="7" name="幻灯片编号占位符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任意形状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任意形状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标题占位符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10" name="日期占位符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20/11/5</a:t>
            </a:fld>
            <a:endParaRPr lang="en-US" sz="1000">
              <a:solidFill>
                <a:schemeClr val="tx2">
                  <a:shade val="50000"/>
                </a:schemeClr>
              </a:solidFill>
            </a:endParaRPr>
          </a:p>
        </p:txBody>
      </p:sp>
      <p:sp>
        <p:nvSpPr>
          <p:cNvPr id="22" name="页脚占位符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幻灯片编号占位符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html5rocks.com/en/tutorials/webrtc/basics/" TargetMode="External"/><Relationship Id="rId3" Type="http://schemas.openxmlformats.org/officeDocument/2006/relationships/hyperlink" Target="https://webrtc.github.io/sam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5078" y="1496060"/>
            <a:ext cx="8302186" cy="2301240"/>
          </a:xfrm>
        </p:spPr>
        <p:txBody>
          <a:bodyPr/>
          <a:lstStyle/>
          <a:p>
            <a:pPr algn="ctr"/>
            <a:r>
              <a:rPr kumimoji="1" lang="en-US" altLang="zh-CN" dirty="0" err="1" smtClean="0"/>
              <a:t>webrtc</a:t>
            </a:r>
            <a:endParaRPr kumimoji="1" lang="zh-CN" altLang="en-US" dirty="0"/>
          </a:p>
        </p:txBody>
      </p:sp>
      <p:sp>
        <p:nvSpPr>
          <p:cNvPr id="3" name="副标题 2"/>
          <p:cNvSpPr>
            <a:spLocks noGrp="1"/>
          </p:cNvSpPr>
          <p:nvPr>
            <p:ph type="subTitle" idx="1"/>
          </p:nvPr>
        </p:nvSpPr>
        <p:spPr>
          <a:xfrm>
            <a:off x="429064" y="4211812"/>
            <a:ext cx="8298200" cy="1752600"/>
          </a:xfrm>
        </p:spPr>
        <p:txBody>
          <a:bodyPr/>
          <a:lstStyle/>
          <a:p>
            <a:pPr algn="ctr"/>
            <a:r>
              <a:rPr kumimoji="1" lang="en-US" altLang="zh-CN" dirty="0"/>
              <a:t>Web Real-Time Communication</a:t>
            </a:r>
            <a:r>
              <a:rPr kumimoji="1" lang="zh-CN" altLang="en-US" dirty="0"/>
              <a:t>，</a:t>
            </a:r>
            <a:r>
              <a:rPr kumimoji="1" lang="en-US" altLang="zh-CN" dirty="0"/>
              <a:t>web</a:t>
            </a:r>
            <a:r>
              <a:rPr kumimoji="1" lang="zh-CN" altLang="en-US" dirty="0"/>
              <a:t>实时通信技术</a:t>
            </a:r>
          </a:p>
        </p:txBody>
      </p:sp>
    </p:spTree>
    <p:extLst>
      <p:ext uri="{BB962C8B-B14F-4D97-AF65-F5344CB8AC3E}">
        <p14:creationId xmlns:p14="http://schemas.microsoft.com/office/powerpoint/2010/main" val="20381953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err="1"/>
              <a:t>MediaStream</a:t>
            </a:r>
            <a:r>
              <a:rPr kumimoji="1" lang="en-US" altLang="zh-CN" dirty="0"/>
              <a:t> and </a:t>
            </a:r>
            <a:r>
              <a:rPr kumimoji="1" lang="en-US" altLang="zh-CN" dirty="0" err="1"/>
              <a:t>getUserMedia</a:t>
            </a:r>
            <a:r>
              <a:rPr kumimoji="1" lang="en-US" altLang="zh-CN" dirty="0"/>
              <a:t/>
            </a:r>
            <a:br>
              <a:rPr kumimoji="1" lang="en-US" altLang="zh-CN" dirty="0"/>
            </a:br>
            <a:endParaRPr kumimoji="1" lang="zh-CN" altLang="en-US" dirty="0"/>
          </a:p>
        </p:txBody>
      </p:sp>
      <p:sp>
        <p:nvSpPr>
          <p:cNvPr id="3" name="内容占位符 2"/>
          <p:cNvSpPr>
            <a:spLocks noGrp="1"/>
          </p:cNvSpPr>
          <p:nvPr>
            <p:ph idx="1"/>
          </p:nvPr>
        </p:nvSpPr>
        <p:spPr/>
        <p:txBody>
          <a:bodyPr>
            <a:normAutofit fontScale="92500" lnSpcReduction="20000"/>
          </a:bodyPr>
          <a:lstStyle/>
          <a:p>
            <a:pPr marL="36576" indent="0">
              <a:buNone/>
            </a:pPr>
            <a:r>
              <a:rPr kumimoji="1" lang="en-US" altLang="zh-CN" dirty="0" smtClean="0"/>
              <a:t>Chrome </a:t>
            </a:r>
            <a:r>
              <a:rPr kumimoji="1" lang="en-US" altLang="zh-CN" dirty="0"/>
              <a:t>desktop 18.0.1008+; Chrome for Android 29+</a:t>
            </a:r>
          </a:p>
          <a:p>
            <a:pPr marL="36576" indent="0">
              <a:buNone/>
            </a:pPr>
            <a:r>
              <a:rPr kumimoji="1" lang="en-US" altLang="zh-CN" dirty="0"/>
              <a:t>Opera 18+; Opera for Android 20+</a:t>
            </a:r>
          </a:p>
          <a:p>
            <a:pPr marL="36576" indent="0">
              <a:buNone/>
            </a:pPr>
            <a:r>
              <a:rPr kumimoji="1" lang="en-US" altLang="zh-CN" dirty="0"/>
              <a:t>Opera 12, Opera Mobile 12 (based on the Presto engine)</a:t>
            </a:r>
          </a:p>
          <a:p>
            <a:pPr marL="36576" indent="0">
              <a:buNone/>
            </a:pPr>
            <a:r>
              <a:rPr kumimoji="1" lang="en-US" altLang="zh-CN" dirty="0"/>
              <a:t>Firefox 17+</a:t>
            </a:r>
          </a:p>
          <a:p>
            <a:pPr marL="36576" indent="0">
              <a:buNone/>
            </a:pPr>
            <a:r>
              <a:rPr kumimoji="1" lang="en-US" altLang="zh-CN" dirty="0"/>
              <a:t>Microsoft Edge 16+</a:t>
            </a:r>
          </a:p>
          <a:p>
            <a:pPr marL="36576" indent="0">
              <a:buNone/>
            </a:pPr>
            <a:r>
              <a:rPr kumimoji="1" lang="en-US" altLang="zh-CN" dirty="0"/>
              <a:t>Safari 11.2+ on </a:t>
            </a:r>
            <a:r>
              <a:rPr kumimoji="1" lang="en-US" altLang="zh-CN" dirty="0" err="1"/>
              <a:t>iOS</a:t>
            </a:r>
            <a:r>
              <a:rPr kumimoji="1" lang="en-US" altLang="zh-CN" dirty="0"/>
              <a:t>; 11.1+ on Mac</a:t>
            </a:r>
          </a:p>
          <a:p>
            <a:pPr marL="36576" indent="0">
              <a:buNone/>
            </a:pPr>
            <a:r>
              <a:rPr kumimoji="1" lang="en-US" altLang="zh-CN" dirty="0"/>
              <a:t>UC 11.8+ on Android</a:t>
            </a:r>
          </a:p>
          <a:p>
            <a:pPr marL="36576" indent="0">
              <a:buNone/>
            </a:pPr>
            <a:r>
              <a:rPr kumimoji="1" lang="en-US" altLang="zh-CN" dirty="0"/>
              <a:t>Samsung Internet 4+</a:t>
            </a:r>
            <a:endParaRPr kumimoji="1" lang="zh-CN" altLang="en-US" dirty="0"/>
          </a:p>
        </p:txBody>
      </p:sp>
    </p:spTree>
    <p:extLst>
      <p:ext uri="{BB962C8B-B14F-4D97-AF65-F5344CB8AC3E}">
        <p14:creationId xmlns:p14="http://schemas.microsoft.com/office/powerpoint/2010/main" val="25541032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err="1"/>
              <a:t>RTCDataChannel</a:t>
            </a:r>
            <a:r>
              <a:rPr kumimoji="1" lang="en-US" altLang="zh-CN" dirty="0"/>
              <a:t/>
            </a:r>
            <a:br>
              <a:rPr kumimoji="1" lang="en-US" altLang="zh-CN" dirty="0"/>
            </a:br>
            <a:endParaRPr kumimoji="1" lang="zh-CN" altLang="en-US" dirty="0"/>
          </a:p>
        </p:txBody>
      </p:sp>
      <p:sp>
        <p:nvSpPr>
          <p:cNvPr id="3" name="内容占位符 2"/>
          <p:cNvSpPr>
            <a:spLocks noGrp="1"/>
          </p:cNvSpPr>
          <p:nvPr>
            <p:ph idx="1"/>
          </p:nvPr>
        </p:nvSpPr>
        <p:spPr/>
        <p:txBody>
          <a:bodyPr/>
          <a:lstStyle/>
          <a:p>
            <a:r>
              <a:rPr kumimoji="1" lang="en-US" altLang="zh-CN" dirty="0" smtClean="0"/>
              <a:t>Experimental </a:t>
            </a:r>
            <a:r>
              <a:rPr kumimoji="1" lang="en-US" altLang="zh-CN" dirty="0"/>
              <a:t>version in Chrome 25, more stable (and with Firefox interoperability) in Chrome 26+; Chrome for Android 29+</a:t>
            </a:r>
          </a:p>
          <a:p>
            <a:r>
              <a:rPr kumimoji="1" lang="en-US" altLang="zh-CN" dirty="0"/>
              <a:t>Stable version (and with Firefox interoperability) in Opera 18+; Opera for Android 20+</a:t>
            </a:r>
          </a:p>
          <a:p>
            <a:r>
              <a:rPr kumimoji="1" lang="en-US" altLang="zh-CN" dirty="0"/>
              <a:t>Firefox 22+ (on by default)</a:t>
            </a:r>
            <a:endParaRPr kumimoji="1" lang="zh-CN" altLang="en-US" dirty="0"/>
          </a:p>
        </p:txBody>
      </p:sp>
    </p:spTree>
    <p:extLst>
      <p:ext uri="{BB962C8B-B14F-4D97-AF65-F5344CB8AC3E}">
        <p14:creationId xmlns:p14="http://schemas.microsoft.com/office/powerpoint/2010/main" val="3708509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err="1"/>
              <a:t>RTCPeerConnection</a:t>
            </a:r>
            <a:r>
              <a:rPr kumimoji="1" lang="en-US" altLang="zh-CN" dirty="0"/>
              <a:t/>
            </a:r>
            <a:br>
              <a:rPr kumimoji="1" lang="en-US" altLang="zh-CN" dirty="0"/>
            </a:b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Chrome </a:t>
            </a:r>
            <a:r>
              <a:rPr kumimoji="1" lang="en-US" altLang="zh-CN" dirty="0"/>
              <a:t>desktop 20+; Chrome for Android 29+ (flagless)</a:t>
            </a:r>
          </a:p>
          <a:p>
            <a:r>
              <a:rPr kumimoji="1" lang="en-US" altLang="zh-CN" dirty="0"/>
              <a:t>Opera 18+ (on by default); Opera for Android 20+ (on by default)</a:t>
            </a:r>
          </a:p>
          <a:p>
            <a:r>
              <a:rPr kumimoji="1" lang="en-US" altLang="zh-CN" dirty="0"/>
              <a:t>Firefox 22+ (on by default)</a:t>
            </a:r>
          </a:p>
          <a:p>
            <a:r>
              <a:rPr kumimoji="1" lang="en-US" altLang="zh-CN" dirty="0"/>
              <a:t>Microsoft Edge 16+</a:t>
            </a:r>
          </a:p>
          <a:p>
            <a:r>
              <a:rPr kumimoji="1" lang="en-US" altLang="zh-CN" dirty="0"/>
              <a:t>Safari 11.2+ on </a:t>
            </a:r>
            <a:r>
              <a:rPr kumimoji="1" lang="en-US" altLang="zh-CN" dirty="0" err="1"/>
              <a:t>iOS</a:t>
            </a:r>
            <a:r>
              <a:rPr kumimoji="1" lang="en-US" altLang="zh-CN" dirty="0"/>
              <a:t>; 11.1+ on Mac</a:t>
            </a:r>
          </a:p>
          <a:p>
            <a:r>
              <a:rPr kumimoji="1" lang="en-US" altLang="zh-CN" dirty="0"/>
              <a:t>Samsung Internet 4+</a:t>
            </a:r>
            <a:endParaRPr kumimoji="1" lang="zh-CN" altLang="en-US" dirty="0"/>
          </a:p>
        </p:txBody>
      </p:sp>
    </p:spTree>
    <p:extLst>
      <p:ext uri="{BB962C8B-B14F-4D97-AF65-F5344CB8AC3E}">
        <p14:creationId xmlns:p14="http://schemas.microsoft.com/office/powerpoint/2010/main" val="151972470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实时通信程安全问题</a:t>
            </a:r>
            <a:endParaRPr kumimoji="1" lang="zh-CN" altLang="en-US" dirty="0"/>
          </a:p>
        </p:txBody>
      </p:sp>
      <p:sp>
        <p:nvSpPr>
          <p:cNvPr id="3" name="内容占位符 2"/>
          <p:cNvSpPr>
            <a:spLocks noGrp="1"/>
          </p:cNvSpPr>
          <p:nvPr>
            <p:ph idx="1"/>
          </p:nvPr>
        </p:nvSpPr>
        <p:spPr/>
        <p:txBody>
          <a:bodyPr>
            <a:normAutofit/>
          </a:bodyPr>
          <a:lstStyle/>
          <a:p>
            <a:endParaRPr kumimoji="1" lang="zh-CN" altLang="en-US" dirty="0"/>
          </a:p>
          <a:p>
            <a:r>
              <a:rPr kumimoji="1" lang="zh-CN" altLang="en-US" dirty="0"/>
              <a:t>未加密媒体或者数据有可能会在浏览器之间或者浏览器和服务器之间被窃取。</a:t>
            </a:r>
          </a:p>
          <a:p>
            <a:r>
              <a:rPr kumimoji="1" lang="zh-CN" altLang="en-US" dirty="0"/>
              <a:t>程序有可能在未经用户授权同意的情况下记录和分发音视频。</a:t>
            </a:r>
          </a:p>
          <a:p>
            <a:r>
              <a:rPr kumimoji="1" lang="zh-CN" altLang="en-US" dirty="0"/>
              <a:t>可疑软件或者病毒有可能会随着表面上无害的插件或者程序一起安装</a:t>
            </a:r>
            <a:r>
              <a:rPr kumimoji="1" lang="zh-CN" altLang="en-US" dirty="0" smtClean="0"/>
              <a:t>。</a:t>
            </a:r>
            <a:endParaRPr kumimoji="1" lang="en-US" altLang="zh-CN" dirty="0" smtClean="0"/>
          </a:p>
          <a:p>
            <a:endParaRPr kumimoji="1" lang="zh-CN" altLang="en-US" dirty="0"/>
          </a:p>
        </p:txBody>
      </p:sp>
    </p:spTree>
    <p:extLst>
      <p:ext uri="{BB962C8B-B14F-4D97-AF65-F5344CB8AC3E}">
        <p14:creationId xmlns:p14="http://schemas.microsoft.com/office/powerpoint/2010/main" val="39917689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err="1"/>
              <a:t>WebRTC</a:t>
            </a:r>
            <a:r>
              <a:rPr kumimoji="1" lang="en-US" altLang="zh-CN" dirty="0"/>
              <a:t> </a:t>
            </a:r>
            <a:r>
              <a:rPr kumimoji="1" lang="zh-CN" altLang="en-US" dirty="0"/>
              <a:t>有几种方法用来解决如上问题</a:t>
            </a:r>
          </a:p>
        </p:txBody>
      </p:sp>
      <p:sp>
        <p:nvSpPr>
          <p:cNvPr id="3" name="内容占位符 2"/>
          <p:cNvSpPr>
            <a:spLocks noGrp="1"/>
          </p:cNvSpPr>
          <p:nvPr>
            <p:ph idx="1"/>
          </p:nvPr>
        </p:nvSpPr>
        <p:spPr/>
        <p:txBody>
          <a:bodyPr>
            <a:normAutofit fontScale="85000" lnSpcReduction="10000"/>
          </a:bodyPr>
          <a:lstStyle/>
          <a:p>
            <a:pPr marL="36576" indent="0">
              <a:buNone/>
            </a:pPr>
            <a:endParaRPr kumimoji="1" lang="zh-CN" altLang="en-US" dirty="0"/>
          </a:p>
          <a:p>
            <a:r>
              <a:rPr kumimoji="1" lang="en-US" altLang="zh-CN" dirty="0" err="1"/>
              <a:t>WebRTC</a:t>
            </a:r>
            <a:r>
              <a:rPr kumimoji="1" lang="en-US" altLang="zh-CN" dirty="0"/>
              <a:t> </a:t>
            </a:r>
            <a:r>
              <a:rPr kumimoji="1" lang="zh-CN" altLang="en-US" dirty="0"/>
              <a:t>实现使用诸如 </a:t>
            </a:r>
            <a:r>
              <a:rPr kumimoji="1" lang="en-US" altLang="zh-CN" dirty="0"/>
              <a:t>DTLS </a:t>
            </a:r>
            <a:r>
              <a:rPr kumimoji="1" lang="zh-CN" altLang="en-US" dirty="0"/>
              <a:t>和 </a:t>
            </a:r>
            <a:r>
              <a:rPr kumimoji="1" lang="en-US" altLang="zh-CN" dirty="0"/>
              <a:t>SRTP </a:t>
            </a:r>
            <a:r>
              <a:rPr kumimoji="1" lang="zh-CN" altLang="en-US" dirty="0"/>
              <a:t>的安全协议。</a:t>
            </a:r>
          </a:p>
          <a:p>
            <a:r>
              <a:rPr kumimoji="1" lang="zh-CN" altLang="en-US" dirty="0"/>
              <a:t>包括信令机制在内的所有 </a:t>
            </a:r>
            <a:r>
              <a:rPr kumimoji="1" lang="en-US" altLang="zh-CN" dirty="0" err="1"/>
              <a:t>WebRTC</a:t>
            </a:r>
            <a:r>
              <a:rPr kumimoji="1" lang="en-US" altLang="zh-CN" dirty="0"/>
              <a:t> </a:t>
            </a:r>
            <a:r>
              <a:rPr kumimoji="1" lang="zh-CN" altLang="en-US" dirty="0"/>
              <a:t>组件都是强制加密的。</a:t>
            </a:r>
          </a:p>
          <a:p>
            <a:r>
              <a:rPr kumimoji="1" lang="en-US" altLang="zh-CN" dirty="0" err="1"/>
              <a:t>WebRTC</a:t>
            </a:r>
            <a:r>
              <a:rPr kumimoji="1" lang="en-US" altLang="zh-CN" dirty="0"/>
              <a:t> </a:t>
            </a:r>
            <a:r>
              <a:rPr kumimoji="1" lang="zh-CN" altLang="en-US" dirty="0"/>
              <a:t>不是一个插件：其组件运行于浏览器沙箱之中且不是在一个单独的进程之中，不需要单独安装组件且随着浏览器升级而更新。</a:t>
            </a:r>
          </a:p>
          <a:p>
            <a:r>
              <a:rPr kumimoji="1" lang="zh-CN" altLang="en-US" dirty="0"/>
              <a:t>摄像头和麦克风必须显式授权且当摄像头或者麦克风运行时，必须在用户窗口中有所显示</a:t>
            </a:r>
            <a:endParaRPr kumimoji="1" lang="zh-CN" altLang="en-US" dirty="0"/>
          </a:p>
        </p:txBody>
      </p:sp>
    </p:spTree>
    <p:extLst>
      <p:ext uri="{BB962C8B-B14F-4D97-AF65-F5344CB8AC3E}">
        <p14:creationId xmlns:p14="http://schemas.microsoft.com/office/powerpoint/2010/main" val="29307741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Webrtc</a:t>
            </a:r>
            <a:r>
              <a:rPr kumimoji="1" lang="zh-CN" altLang="en-US" dirty="0" smtClean="0"/>
              <a:t>适用场景</a:t>
            </a:r>
            <a:endParaRPr kumimoji="1" lang="zh-CN" altLang="en-US" dirty="0"/>
          </a:p>
        </p:txBody>
      </p:sp>
      <p:sp>
        <p:nvSpPr>
          <p:cNvPr id="3" name="内容占位符 2"/>
          <p:cNvSpPr>
            <a:spLocks noGrp="1"/>
          </p:cNvSpPr>
          <p:nvPr>
            <p:ph idx="1"/>
          </p:nvPr>
        </p:nvSpPr>
        <p:spPr/>
        <p:txBody>
          <a:bodyPr/>
          <a:lstStyle/>
          <a:p>
            <a:r>
              <a:rPr kumimoji="1" lang="zh-CN" altLang="en-US" dirty="0" smtClean="0"/>
              <a:t>直播</a:t>
            </a:r>
            <a:endParaRPr kumimoji="1" lang="en-US" altLang="zh-CN" dirty="0" smtClean="0"/>
          </a:p>
          <a:p>
            <a:r>
              <a:rPr kumimoji="1" lang="zh-CN" altLang="en-US" dirty="0" smtClean="0"/>
              <a:t>教学</a:t>
            </a:r>
            <a:endParaRPr kumimoji="1" lang="en-US" altLang="zh-CN" dirty="0" smtClean="0"/>
          </a:p>
          <a:p>
            <a:r>
              <a:rPr kumimoji="1" lang="zh-CN" altLang="en-US" dirty="0" smtClean="0"/>
              <a:t>直播巡查，一个网页展示几十个视频</a:t>
            </a:r>
            <a:endParaRPr kumimoji="1" lang="en-US" altLang="zh-CN" dirty="0" smtClean="0"/>
          </a:p>
          <a:p>
            <a:r>
              <a:rPr kumimoji="1" lang="zh-CN" altLang="en-US" dirty="0" smtClean="0"/>
              <a:t>视频会议</a:t>
            </a:r>
            <a:endParaRPr kumimoji="1" lang="zh-CN" altLang="en-US" dirty="0"/>
          </a:p>
        </p:txBody>
      </p:sp>
    </p:spTree>
    <p:extLst>
      <p:ext uri="{BB962C8B-B14F-4D97-AF65-F5344CB8AC3E}">
        <p14:creationId xmlns:p14="http://schemas.microsoft.com/office/powerpoint/2010/main" val="117744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en-US" dirty="0" smtClean="0"/>
              <a:t>优点</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zh-CN" altLang="en-US" dirty="0"/>
              <a:t>首先</a:t>
            </a:r>
            <a:r>
              <a:rPr kumimoji="1" lang="en-US" altLang="zh-CN" dirty="0"/>
              <a:t>-</a:t>
            </a:r>
            <a:r>
              <a:rPr kumimoji="1" lang="zh-CN" altLang="en-US" dirty="0"/>
              <a:t>在浏览器端：</a:t>
            </a:r>
          </a:p>
          <a:p>
            <a:r>
              <a:rPr kumimoji="1" lang="zh-CN" altLang="en-US" dirty="0"/>
              <a:t>依赖于浏览器获取音视频的能力，以及强大的网页上的渲染能力，所以，就能够为高清的通信体验打下基础。同时，相比移动端来说，屏幕比较大，视窗选择也比较灵活；</a:t>
            </a:r>
          </a:p>
          <a:p>
            <a:r>
              <a:rPr kumimoji="1" lang="zh-CN" altLang="en-US" dirty="0"/>
              <a:t>第二</a:t>
            </a:r>
            <a:r>
              <a:rPr kumimoji="1" lang="en-US" altLang="zh-CN" dirty="0"/>
              <a:t>-</a:t>
            </a:r>
            <a:r>
              <a:rPr kumimoji="1" lang="zh-CN" altLang="en-US" dirty="0"/>
              <a:t>跨平台：</a:t>
            </a:r>
          </a:p>
          <a:p>
            <a:r>
              <a:rPr kumimoji="1" lang="zh-CN" altLang="en-US" dirty="0"/>
              <a:t>大家都了解浏览器对各个终端的特殊性，不止</a:t>
            </a:r>
            <a:r>
              <a:rPr kumimoji="1" lang="en-US" altLang="zh-CN" dirty="0"/>
              <a:t>PC</a:t>
            </a:r>
            <a:r>
              <a:rPr kumimoji="1" lang="zh-CN" altLang="en-US" dirty="0"/>
              <a:t>上有浏览器、移动端上有浏览器，甚至是一些知名的社交</a:t>
            </a:r>
            <a:r>
              <a:rPr kumimoji="1" lang="en-US" altLang="zh-CN" dirty="0"/>
              <a:t>APP</a:t>
            </a:r>
            <a:r>
              <a:rPr kumimoji="1" lang="zh-CN" altLang="en-US" dirty="0"/>
              <a:t>也嵌入了浏览器。这需要一个跨平台的体验，现在支持</a:t>
            </a:r>
            <a:r>
              <a:rPr kumimoji="1" lang="en-US" altLang="zh-CN" dirty="0" err="1"/>
              <a:t>WebRTC</a:t>
            </a:r>
            <a:r>
              <a:rPr kumimoji="1" lang="zh-CN" altLang="en-US" dirty="0"/>
              <a:t>的浏览器也越来越多了，这也是网页实时通信的一个特点；</a:t>
            </a:r>
          </a:p>
          <a:p>
            <a:r>
              <a:rPr kumimoji="1" lang="zh-CN" altLang="en-US" dirty="0"/>
              <a:t>第三</a:t>
            </a:r>
            <a:r>
              <a:rPr kumimoji="1" lang="en-US" altLang="zh-CN" dirty="0"/>
              <a:t>-</a:t>
            </a:r>
            <a:r>
              <a:rPr kumimoji="1" lang="zh-CN" altLang="en-US" dirty="0"/>
              <a:t>免安装，方便接入：</a:t>
            </a:r>
          </a:p>
          <a:p>
            <a:r>
              <a:rPr kumimoji="1" lang="zh-CN" altLang="en-US" dirty="0"/>
              <a:t>随着</a:t>
            </a:r>
            <a:r>
              <a:rPr kumimoji="1" lang="en-US" altLang="zh-CN" dirty="0" err="1"/>
              <a:t>WebRTC</a:t>
            </a:r>
            <a:r>
              <a:rPr kumimoji="1" lang="zh-CN" altLang="en-US" dirty="0"/>
              <a:t>的普及，它不需要安装任何插件就可以实现网页端的实时通信</a:t>
            </a:r>
          </a:p>
        </p:txBody>
      </p:sp>
    </p:spTree>
    <p:extLst>
      <p:ext uri="{BB962C8B-B14F-4D97-AF65-F5344CB8AC3E}">
        <p14:creationId xmlns:p14="http://schemas.microsoft.com/office/powerpoint/2010/main" val="378861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
            </a:r>
            <a:br>
              <a:rPr kumimoji="1" lang="zh-CN" altLang="en-US" dirty="0"/>
            </a:br>
            <a:r>
              <a:rPr kumimoji="1" lang="zh-CN" altLang="en-US" dirty="0"/>
              <a:t>离实际应用产品有多远</a:t>
            </a:r>
            <a:br>
              <a:rPr kumimoji="1" lang="zh-CN" altLang="en-US" dirty="0"/>
            </a:br>
            <a:endParaRPr kumimoji="1" lang="zh-CN" altLang="en-US" dirty="0"/>
          </a:p>
        </p:txBody>
      </p:sp>
      <p:sp>
        <p:nvSpPr>
          <p:cNvPr id="3" name="内容占位符 2"/>
          <p:cNvSpPr>
            <a:spLocks noGrp="1"/>
          </p:cNvSpPr>
          <p:nvPr>
            <p:ph idx="1"/>
          </p:nvPr>
        </p:nvSpPr>
        <p:spPr/>
        <p:txBody>
          <a:bodyPr>
            <a:normAutofit fontScale="92500" lnSpcReduction="10000"/>
          </a:bodyPr>
          <a:lstStyle/>
          <a:p>
            <a:r>
              <a:rPr kumimoji="1" lang="zh-CN" altLang="en-US" dirty="0" smtClean="0"/>
              <a:t>浏览器兼</a:t>
            </a:r>
            <a:r>
              <a:rPr kumimoji="1" lang="zh-CN" altLang="en-US" dirty="0"/>
              <a:t>容性</a:t>
            </a:r>
          </a:p>
          <a:p>
            <a:r>
              <a:rPr kumimoji="1" lang="zh-CN" altLang="en-US" dirty="0"/>
              <a:t>平台互通，很多平台会用自己的协议或成熟的协议 </a:t>
            </a:r>
            <a:r>
              <a:rPr kumimoji="1" lang="en-US" altLang="zh-CN" dirty="0" err="1" smtClean="0"/>
              <a:t>rtmp</a:t>
            </a:r>
            <a:r>
              <a:rPr kumimoji="1" lang="zh-CN" altLang="en-US" dirty="0" smtClean="0"/>
              <a:t>可用性</a:t>
            </a:r>
            <a:r>
              <a:rPr kumimoji="1" lang="en-US" altLang="zh-CN" dirty="0" err="1"/>
              <a:t>WebRTC</a:t>
            </a:r>
            <a:r>
              <a:rPr kumimoji="1" lang="zh-CN" altLang="en-US" dirty="0"/>
              <a:t>是基于</a:t>
            </a:r>
            <a:r>
              <a:rPr kumimoji="1" lang="en-US" altLang="zh-CN" dirty="0"/>
              <a:t>P2P</a:t>
            </a:r>
            <a:r>
              <a:rPr kumimoji="1" lang="zh-CN" altLang="en-US" dirty="0"/>
              <a:t>的</a:t>
            </a:r>
          </a:p>
          <a:p>
            <a:r>
              <a:rPr kumimoji="1" lang="zh-CN" altLang="en-US" dirty="0"/>
              <a:t>音视频的编码在实时通信中非常重要。</a:t>
            </a:r>
            <a:r>
              <a:rPr kumimoji="1" lang="en-US" altLang="zh-CN" dirty="0" err="1"/>
              <a:t>WebRTC</a:t>
            </a:r>
            <a:r>
              <a:rPr kumimoji="1" lang="zh-CN" altLang="en-US" dirty="0"/>
              <a:t>的视频，支持</a:t>
            </a:r>
            <a:r>
              <a:rPr kumimoji="1" lang="en-US" altLang="zh-CN" dirty="0"/>
              <a:t>VP8/9,H.264</a:t>
            </a:r>
            <a:r>
              <a:rPr kumimoji="1" lang="zh-CN" altLang="en-US" dirty="0"/>
              <a:t>。可能有人会选择</a:t>
            </a:r>
            <a:r>
              <a:rPr kumimoji="1" lang="en-US" altLang="zh-CN" dirty="0"/>
              <a:t>H.264</a:t>
            </a:r>
            <a:r>
              <a:rPr kumimoji="1" lang="zh-CN" altLang="en-US" dirty="0"/>
              <a:t>，认为它在移动端适应性强。但是</a:t>
            </a:r>
            <a:r>
              <a:rPr kumimoji="1" lang="en-US" altLang="zh-CN" dirty="0"/>
              <a:t>H.264</a:t>
            </a:r>
            <a:r>
              <a:rPr kumimoji="1" lang="zh-CN" altLang="en-US" dirty="0"/>
              <a:t>在</a:t>
            </a:r>
            <a:r>
              <a:rPr kumimoji="1" lang="en-US" altLang="zh-CN" dirty="0"/>
              <a:t>Chrome</a:t>
            </a:r>
            <a:r>
              <a:rPr kumimoji="1" lang="zh-CN" altLang="en-US" dirty="0"/>
              <a:t>上不太成熟</a:t>
            </a:r>
          </a:p>
          <a:p>
            <a:r>
              <a:rPr kumimoji="1" lang="zh-CN" altLang="en-US" dirty="0"/>
              <a:t>多用户场景发送码率问题，</a:t>
            </a:r>
            <a:r>
              <a:rPr kumimoji="1" lang="en-US" altLang="zh-CN" dirty="0" err="1"/>
              <a:t>WebRTC</a:t>
            </a:r>
            <a:r>
              <a:rPr kumimoji="1" lang="zh-CN" altLang="en-US" dirty="0"/>
              <a:t>做多人的场景，如果接收端的人数超过</a:t>
            </a:r>
            <a:r>
              <a:rPr kumimoji="1" lang="en-US" altLang="zh-CN" dirty="0"/>
              <a:t>4</a:t>
            </a:r>
            <a:r>
              <a:rPr kumimoji="1" lang="zh-CN" altLang="en-US" dirty="0"/>
              <a:t>个、</a:t>
            </a:r>
            <a:r>
              <a:rPr kumimoji="1" lang="en-US" altLang="zh-CN" dirty="0"/>
              <a:t>5</a:t>
            </a:r>
            <a:r>
              <a:rPr kumimoji="1" lang="zh-CN" altLang="en-US" dirty="0"/>
              <a:t>个的话，它发送</a:t>
            </a:r>
            <a:r>
              <a:rPr kumimoji="1" lang="zh-CN" altLang="en-US" dirty="0" smtClean="0"/>
              <a:t>出来的码率就会非常低</a:t>
            </a:r>
            <a:endParaRPr kumimoji="1" lang="en-US" altLang="zh-CN" dirty="0" smtClean="0"/>
          </a:p>
          <a:p>
            <a:endParaRPr kumimoji="1" lang="zh-CN" altLang="en-US" dirty="0"/>
          </a:p>
        </p:txBody>
      </p:sp>
    </p:spTree>
    <p:extLst>
      <p:ext uri="{BB962C8B-B14F-4D97-AF65-F5344CB8AC3E}">
        <p14:creationId xmlns:p14="http://schemas.microsoft.com/office/powerpoint/2010/main" val="1008717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参考资料</a:t>
            </a:r>
            <a:endParaRPr kumimoji="1" lang="zh-CN" altLang="en-US" dirty="0"/>
          </a:p>
        </p:txBody>
      </p:sp>
      <p:sp>
        <p:nvSpPr>
          <p:cNvPr id="3" name="内容占位符 2"/>
          <p:cNvSpPr>
            <a:spLocks noGrp="1"/>
          </p:cNvSpPr>
          <p:nvPr>
            <p:ph idx="1"/>
          </p:nvPr>
        </p:nvSpPr>
        <p:spPr/>
        <p:txBody>
          <a:bodyPr/>
          <a:lstStyle/>
          <a:p>
            <a:r>
              <a:rPr kumimoji="1" lang="en-US" altLang="zh-CN" dirty="0">
                <a:hlinkClick r:id="rId2"/>
              </a:rPr>
              <a:t>https://www.html5rocks.com/en/tutorials/webrtc/basics</a:t>
            </a:r>
            <a:r>
              <a:rPr kumimoji="1" lang="en-US" altLang="zh-CN" dirty="0" smtClean="0">
                <a:hlinkClick r:id="rId2"/>
              </a:rPr>
              <a:t>/</a:t>
            </a:r>
            <a:r>
              <a:rPr kumimoji="1" lang="zh-CN" altLang="en-US" dirty="0" smtClean="0"/>
              <a:t>（</a:t>
            </a:r>
            <a:r>
              <a:rPr kumimoji="1" lang="en-US" altLang="zh-CN" dirty="0" err="1" smtClean="0"/>
              <a:t>webrtc</a:t>
            </a:r>
            <a:r>
              <a:rPr kumimoji="1" lang="zh-CN" altLang="en-US" dirty="0" smtClean="0"/>
              <a:t>官网）</a:t>
            </a:r>
            <a:endParaRPr kumimoji="1" lang="en-US" altLang="zh-CN" dirty="0" smtClean="0"/>
          </a:p>
          <a:p>
            <a:r>
              <a:rPr kumimoji="1" lang="en-US" altLang="zh-CN" dirty="0">
                <a:hlinkClick r:id="rId3"/>
              </a:rPr>
              <a:t>https://webrtc.github.io/samples</a:t>
            </a:r>
            <a:r>
              <a:rPr kumimoji="1" lang="en-US" altLang="zh-CN" dirty="0" smtClean="0">
                <a:hlinkClick r:id="rId3"/>
              </a:rPr>
              <a:t>/</a:t>
            </a:r>
            <a:r>
              <a:rPr kumimoji="1" lang="zh-CN" altLang="en-US" dirty="0" smtClean="0"/>
              <a:t>（</a:t>
            </a:r>
            <a:r>
              <a:rPr kumimoji="1" lang="en-US" altLang="zh-CN" dirty="0" err="1" smtClean="0"/>
              <a:t>webrtc</a:t>
            </a:r>
            <a:r>
              <a:rPr kumimoji="1" lang="zh-CN" altLang="en-US" dirty="0" smtClean="0"/>
              <a:t> </a:t>
            </a:r>
            <a:r>
              <a:rPr kumimoji="1" lang="en-US" altLang="zh-CN" dirty="0" smtClean="0"/>
              <a:t>DEMO</a:t>
            </a:r>
            <a:r>
              <a:rPr kumimoji="1" lang="zh-CN" altLang="en-US" dirty="0" smtClean="0"/>
              <a:t>）</a:t>
            </a:r>
            <a:endParaRPr kumimoji="1" lang="en-US" altLang="zh-CN" dirty="0" smtClean="0"/>
          </a:p>
          <a:p>
            <a:r>
              <a:rPr kumimoji="1" lang="zh-CN" altLang="en-US" dirty="0" smtClean="0"/>
              <a:t>书籍推荐</a:t>
            </a:r>
            <a:r>
              <a:rPr kumimoji="1" lang="en-US" altLang="zh-CN" dirty="0"/>
              <a:t>《web</a:t>
            </a:r>
            <a:r>
              <a:rPr kumimoji="1" lang="zh-CN" altLang="en-US" dirty="0"/>
              <a:t>性能权威指南</a:t>
            </a:r>
            <a:r>
              <a:rPr kumimoji="1" lang="en-US" altLang="zh-CN" dirty="0" smtClean="0"/>
              <a:t>》</a:t>
            </a:r>
            <a:endParaRPr kumimoji="1" lang="zh-CN" altLang="en-US" dirty="0"/>
          </a:p>
        </p:txBody>
      </p:sp>
    </p:spTree>
    <p:extLst>
      <p:ext uri="{BB962C8B-B14F-4D97-AF65-F5344CB8AC3E}">
        <p14:creationId xmlns:p14="http://schemas.microsoft.com/office/powerpoint/2010/main" val="9957806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Webrtc</a:t>
            </a:r>
            <a:r>
              <a:rPr kumimoji="1" lang="zh-CN" altLang="en-US" dirty="0" smtClean="0"/>
              <a:t>简介</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即</a:t>
            </a:r>
            <a:r>
              <a:rPr kumimoji="1" lang="en-US" altLang="zh-CN" dirty="0"/>
              <a:t>Web Real-Time Communication</a:t>
            </a:r>
            <a:r>
              <a:rPr kumimoji="1" lang="zh-CN" altLang="en-US" dirty="0"/>
              <a:t>，</a:t>
            </a:r>
            <a:r>
              <a:rPr kumimoji="1" lang="en-US" altLang="zh-CN" dirty="0"/>
              <a:t>web</a:t>
            </a:r>
            <a:r>
              <a:rPr kumimoji="1" lang="zh-CN" altLang="en-US" dirty="0"/>
              <a:t>实时通信技术。简单地说就是在</a:t>
            </a:r>
            <a:r>
              <a:rPr kumimoji="1" lang="en-US" altLang="zh-CN" dirty="0"/>
              <a:t>web</a:t>
            </a:r>
            <a:r>
              <a:rPr kumimoji="1" lang="zh-CN" altLang="en-US" dirty="0"/>
              <a:t>浏览器里面引入实时通信，包括音视频通话等，</a:t>
            </a:r>
            <a:r>
              <a:rPr kumimoji="1" lang="en-US" altLang="zh-CN" dirty="0" err="1"/>
              <a:t>WebRTC</a:t>
            </a:r>
            <a:r>
              <a:rPr kumimoji="1" lang="zh-CN" altLang="en-US" dirty="0"/>
              <a:t>是由</a:t>
            </a:r>
            <a:r>
              <a:rPr kumimoji="1" lang="en-US" altLang="zh-CN" dirty="0"/>
              <a:t>Google</a:t>
            </a:r>
            <a:r>
              <a:rPr kumimoji="1" lang="zh-CN" altLang="en-US" dirty="0"/>
              <a:t>主导的，由一组标准、协议和</a:t>
            </a:r>
            <a:r>
              <a:rPr kumimoji="1" lang="en-US" altLang="zh-CN" dirty="0"/>
              <a:t>JavaScript API</a:t>
            </a:r>
            <a:r>
              <a:rPr kumimoji="1" lang="zh-CN" altLang="en-US" dirty="0"/>
              <a:t>组成，用于实现浏览器之间（端到端之间）的音频、视频及数据共享。</a:t>
            </a:r>
            <a:r>
              <a:rPr kumimoji="1" lang="en-US" altLang="zh-CN" dirty="0" err="1"/>
              <a:t>WebRTC</a:t>
            </a:r>
            <a:r>
              <a:rPr kumimoji="1" lang="zh-CN" altLang="en-US" dirty="0"/>
              <a:t>不需要安装任何插件，通过简单的</a:t>
            </a:r>
            <a:r>
              <a:rPr kumimoji="1" lang="en-US" altLang="zh-CN" dirty="0"/>
              <a:t>JavaScript API</a:t>
            </a:r>
            <a:r>
              <a:rPr kumimoji="1" lang="zh-CN" altLang="en-US" dirty="0"/>
              <a:t>就可以使得实时通信变成一种标准功能</a:t>
            </a:r>
          </a:p>
        </p:txBody>
      </p:sp>
    </p:spTree>
    <p:extLst>
      <p:ext uri="{BB962C8B-B14F-4D97-AF65-F5344CB8AC3E}">
        <p14:creationId xmlns:p14="http://schemas.microsoft.com/office/powerpoint/2010/main" val="28503935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TW" altLang="en-US" dirty="0"/>
              <a:t>建立</a:t>
            </a:r>
            <a:r>
              <a:rPr kumimoji="1" lang="en-US" altLang="zh-TW" dirty="0" err="1"/>
              <a:t>WebRTC</a:t>
            </a:r>
            <a:r>
              <a:rPr kumimoji="1" lang="zh-TW" altLang="en-US" dirty="0"/>
              <a:t>会话</a:t>
            </a:r>
            <a:endParaRPr kumimoji="1" lang="zh-CN" altLang="en-US" dirty="0"/>
          </a:p>
        </p:txBody>
      </p:sp>
      <p:sp>
        <p:nvSpPr>
          <p:cNvPr id="3" name="内容占位符 2"/>
          <p:cNvSpPr>
            <a:spLocks noGrp="1"/>
          </p:cNvSpPr>
          <p:nvPr>
            <p:ph idx="1"/>
          </p:nvPr>
        </p:nvSpPr>
        <p:spPr/>
        <p:txBody>
          <a:bodyPr/>
          <a:lstStyle/>
          <a:p>
            <a:r>
              <a:rPr kumimoji="1" lang="zh-CN" altLang="en-US" dirty="0"/>
              <a:t>获取本地媒体（</a:t>
            </a:r>
            <a:r>
              <a:rPr kumimoji="1" lang="en-US" altLang="zh-CN" dirty="0" err="1"/>
              <a:t>getUserMedia</a:t>
            </a:r>
            <a:r>
              <a:rPr kumimoji="1" lang="en-US" altLang="zh-CN" dirty="0"/>
              <a:t>()</a:t>
            </a:r>
            <a:r>
              <a:rPr kumimoji="1" lang="zh-CN" altLang="en-US" dirty="0"/>
              <a:t>，</a:t>
            </a:r>
            <a:r>
              <a:rPr kumimoji="1" lang="en-US" altLang="zh-CN" dirty="0" err="1"/>
              <a:t>MediaStream</a:t>
            </a:r>
            <a:r>
              <a:rPr kumimoji="1" lang="en-US" altLang="zh-CN" dirty="0"/>
              <a:t> API</a:t>
            </a:r>
            <a:r>
              <a:rPr kumimoji="1" lang="zh-CN" altLang="en-US" dirty="0"/>
              <a:t>）</a:t>
            </a:r>
          </a:p>
          <a:p>
            <a:r>
              <a:rPr kumimoji="1" lang="zh-CN" altLang="en-US" dirty="0"/>
              <a:t>在浏览器和对等端（其它浏览器或终端）之间建立对等连接（</a:t>
            </a:r>
            <a:r>
              <a:rPr kumimoji="1" lang="en-US" altLang="zh-CN" dirty="0" err="1"/>
              <a:t>RTCPeerConnection</a:t>
            </a:r>
            <a:r>
              <a:rPr kumimoji="1" lang="en-US" altLang="zh-CN" dirty="0"/>
              <a:t> API</a:t>
            </a:r>
            <a:r>
              <a:rPr kumimoji="1" lang="zh-CN" altLang="en-US" dirty="0"/>
              <a:t>）</a:t>
            </a:r>
          </a:p>
          <a:p>
            <a:r>
              <a:rPr kumimoji="1" lang="zh-CN" altLang="en-US" dirty="0"/>
              <a:t>将媒体和数据通道关联至该连接</a:t>
            </a:r>
          </a:p>
          <a:p>
            <a:r>
              <a:rPr kumimoji="1" lang="zh-CN" altLang="en-US" dirty="0"/>
              <a:t>交换会话描述（</a:t>
            </a:r>
            <a:r>
              <a:rPr kumimoji="1" lang="en-US" altLang="zh-CN" dirty="0" err="1"/>
              <a:t>RTCSessionDescription</a:t>
            </a:r>
            <a:r>
              <a:rPr kumimoji="1" lang="zh-CN" altLang="en-US" dirty="0"/>
              <a:t>）</a:t>
            </a:r>
            <a:endParaRPr kumimoji="1" lang="zh-CN" altLang="en-US" dirty="0"/>
          </a:p>
        </p:txBody>
      </p:sp>
    </p:spTree>
    <p:extLst>
      <p:ext uri="{BB962C8B-B14F-4D97-AF65-F5344CB8AC3E}">
        <p14:creationId xmlns:p14="http://schemas.microsoft.com/office/powerpoint/2010/main" val="17934529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协议详解</a:t>
            </a:r>
            <a:endParaRPr kumimoji="1" lang="zh-CN" altLang="en-US" dirty="0"/>
          </a:p>
        </p:txBody>
      </p:sp>
      <p:pic>
        <p:nvPicPr>
          <p:cNvPr id="6" name="内容占位符 5" descr="webrtc协议.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117" t="-8227" r="2117" b="-11164"/>
          <a:stretch/>
        </p:blipFill>
        <p:spPr>
          <a:xfrm>
            <a:off x="731948" y="1882776"/>
            <a:ext cx="7418498" cy="42952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358086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3个重要的接口</a:t>
            </a:r>
            <a:endParaRPr kumimoji="1" lang="zh-CN" altLang="en-US" dirty="0"/>
          </a:p>
        </p:txBody>
      </p:sp>
      <p:sp>
        <p:nvSpPr>
          <p:cNvPr id="3" name="内容占位符 2"/>
          <p:cNvSpPr>
            <a:spLocks noGrp="1"/>
          </p:cNvSpPr>
          <p:nvPr>
            <p:ph idx="1"/>
          </p:nvPr>
        </p:nvSpPr>
        <p:spPr>
          <a:xfrm>
            <a:off x="457199" y="1600200"/>
            <a:ext cx="8543925" cy="4525963"/>
          </a:xfrm>
        </p:spPr>
        <p:txBody>
          <a:bodyPr/>
          <a:lstStyle/>
          <a:p>
            <a:pPr marL="36576" indent="0">
              <a:buNone/>
            </a:pPr>
            <a:endParaRPr kumimoji="1" lang="en-US" altLang="zh-CN" dirty="0"/>
          </a:p>
          <a:p>
            <a:pPr marL="36576" indent="0">
              <a:buNone/>
            </a:pPr>
            <a:r>
              <a:rPr kumimoji="1" lang="en-US" altLang="zh-CN" dirty="0" err="1"/>
              <a:t>MediaStream</a:t>
            </a:r>
            <a:r>
              <a:rPr kumimoji="1" lang="en-US" altLang="zh-CN" dirty="0"/>
              <a:t>: get access to data streams, such as from the user's camera and microphone.</a:t>
            </a:r>
          </a:p>
          <a:p>
            <a:pPr marL="36576" indent="0">
              <a:buNone/>
            </a:pPr>
            <a:r>
              <a:rPr kumimoji="1" lang="en-US" altLang="zh-CN" dirty="0" err="1"/>
              <a:t>RTCPeerConnection</a:t>
            </a:r>
            <a:r>
              <a:rPr kumimoji="1" lang="en-US" altLang="zh-CN" dirty="0"/>
              <a:t>: audio or video calling, with facilities for encryption and bandwidth management.</a:t>
            </a:r>
          </a:p>
          <a:p>
            <a:pPr marL="36576" indent="0">
              <a:buNone/>
            </a:pPr>
            <a:r>
              <a:rPr kumimoji="1" lang="en-US" altLang="zh-CN" dirty="0" err="1"/>
              <a:t>RTCDataChannel</a:t>
            </a:r>
            <a:r>
              <a:rPr kumimoji="1" lang="en-US" altLang="zh-CN" dirty="0"/>
              <a:t>: peer-to-peer communication of generic data</a:t>
            </a:r>
            <a:endParaRPr kumimoji="1" lang="zh-CN" altLang="en-US" dirty="0"/>
          </a:p>
        </p:txBody>
      </p:sp>
    </p:spTree>
    <p:extLst>
      <p:ext uri="{BB962C8B-B14F-4D97-AF65-F5344CB8AC3E}">
        <p14:creationId xmlns:p14="http://schemas.microsoft.com/office/powerpoint/2010/main" val="16698651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getUserMedia</a:t>
            </a:r>
            <a:endParaRPr kumimoji="1" lang="zh-CN" altLang="en-US" dirty="0"/>
          </a:p>
        </p:txBody>
      </p:sp>
      <p:sp>
        <p:nvSpPr>
          <p:cNvPr id="3" name="内容占位符 2"/>
          <p:cNvSpPr>
            <a:spLocks noGrp="1"/>
          </p:cNvSpPr>
          <p:nvPr>
            <p:ph idx="1"/>
          </p:nvPr>
        </p:nvSpPr>
        <p:spPr>
          <a:xfrm>
            <a:off x="457200" y="1600200"/>
            <a:ext cx="8686800" cy="5257800"/>
          </a:xfrm>
        </p:spPr>
        <p:txBody>
          <a:bodyPr>
            <a:normAutofit fontScale="32500" lnSpcReduction="20000"/>
          </a:bodyPr>
          <a:lstStyle/>
          <a:p>
            <a:endParaRPr kumimoji="1" lang="en-US" altLang="zh-CN" dirty="0"/>
          </a:p>
          <a:p>
            <a:r>
              <a:rPr kumimoji="1" lang="en-US" altLang="zh-CN" dirty="0"/>
              <a:t>// cope with browser differences</a:t>
            </a:r>
          </a:p>
          <a:p>
            <a:r>
              <a:rPr kumimoji="1" lang="en-US" altLang="zh-CN" dirty="0"/>
              <a:t>let </a:t>
            </a:r>
            <a:r>
              <a:rPr kumimoji="1" lang="en-US" altLang="zh-CN" dirty="0" err="1"/>
              <a:t>audioContext</a:t>
            </a:r>
            <a:r>
              <a:rPr kumimoji="1" lang="en-US" altLang="zh-CN" dirty="0"/>
              <a:t>;</a:t>
            </a:r>
          </a:p>
          <a:p>
            <a:r>
              <a:rPr kumimoji="1" lang="en-US" altLang="zh-CN" dirty="0"/>
              <a:t>if (</a:t>
            </a:r>
            <a:r>
              <a:rPr kumimoji="1" lang="en-US" altLang="zh-CN" dirty="0" err="1"/>
              <a:t>typeof</a:t>
            </a:r>
            <a:r>
              <a:rPr kumimoji="1" lang="en-US" altLang="zh-CN" dirty="0"/>
              <a:t> </a:t>
            </a:r>
            <a:r>
              <a:rPr kumimoji="1" lang="en-US" altLang="zh-CN" dirty="0" err="1"/>
              <a:t>AudioContext</a:t>
            </a:r>
            <a:r>
              <a:rPr kumimoji="1" lang="en-US" altLang="zh-CN" dirty="0"/>
              <a:t> === 'function') {</a:t>
            </a:r>
          </a:p>
          <a:p>
            <a:r>
              <a:rPr kumimoji="1" lang="en-US" altLang="zh-CN" dirty="0"/>
              <a:t>  </a:t>
            </a:r>
            <a:r>
              <a:rPr kumimoji="1" lang="en-US" altLang="zh-CN" dirty="0" err="1"/>
              <a:t>audioContext</a:t>
            </a:r>
            <a:r>
              <a:rPr kumimoji="1" lang="en-US" altLang="zh-CN" dirty="0"/>
              <a:t> = new </a:t>
            </a:r>
            <a:r>
              <a:rPr kumimoji="1" lang="en-US" altLang="zh-CN" dirty="0" err="1"/>
              <a:t>AudioContext</a:t>
            </a:r>
            <a:r>
              <a:rPr kumimoji="1" lang="en-US" altLang="zh-CN" dirty="0"/>
              <a:t>();</a:t>
            </a:r>
          </a:p>
          <a:p>
            <a:r>
              <a:rPr kumimoji="1" lang="en-US" altLang="zh-CN" dirty="0"/>
              <a:t>} else if (</a:t>
            </a:r>
            <a:r>
              <a:rPr kumimoji="1" lang="en-US" altLang="zh-CN" dirty="0" err="1"/>
              <a:t>typeof</a:t>
            </a:r>
            <a:r>
              <a:rPr kumimoji="1" lang="en-US" altLang="zh-CN" dirty="0"/>
              <a:t> </a:t>
            </a:r>
            <a:r>
              <a:rPr kumimoji="1" lang="en-US" altLang="zh-CN" dirty="0" err="1"/>
              <a:t>webkitAudioContext</a:t>
            </a:r>
            <a:r>
              <a:rPr kumimoji="1" lang="en-US" altLang="zh-CN" dirty="0"/>
              <a:t> === 'function') {</a:t>
            </a:r>
          </a:p>
          <a:p>
            <a:r>
              <a:rPr kumimoji="1" lang="en-US" altLang="zh-CN" dirty="0"/>
              <a:t>  </a:t>
            </a:r>
            <a:r>
              <a:rPr kumimoji="1" lang="en-US" altLang="zh-CN" dirty="0" err="1"/>
              <a:t>audioContext</a:t>
            </a:r>
            <a:r>
              <a:rPr kumimoji="1" lang="en-US" altLang="zh-CN" dirty="0"/>
              <a:t> = new </a:t>
            </a:r>
            <a:r>
              <a:rPr kumimoji="1" lang="en-US" altLang="zh-CN" dirty="0" err="1"/>
              <a:t>webkitAudioContext</a:t>
            </a:r>
            <a:r>
              <a:rPr kumimoji="1" lang="en-US" altLang="zh-CN" dirty="0"/>
              <a:t>(); // </a:t>
            </a:r>
            <a:r>
              <a:rPr kumimoji="1" lang="en-US" altLang="zh-CN" dirty="0" err="1"/>
              <a:t>eslint</a:t>
            </a:r>
            <a:r>
              <a:rPr kumimoji="1" lang="en-US" altLang="zh-CN" dirty="0"/>
              <a:t>-disable-line new-cap</a:t>
            </a:r>
          </a:p>
          <a:p>
            <a:r>
              <a:rPr kumimoji="1" lang="en-US" altLang="zh-CN" dirty="0"/>
              <a:t>} else {</a:t>
            </a:r>
          </a:p>
          <a:p>
            <a:r>
              <a:rPr kumimoji="1" lang="en-US" altLang="zh-CN" dirty="0"/>
              <a:t>  </a:t>
            </a:r>
            <a:r>
              <a:rPr kumimoji="1" lang="en-US" altLang="zh-CN" dirty="0" err="1"/>
              <a:t>console.log</a:t>
            </a:r>
            <a:r>
              <a:rPr kumimoji="1" lang="en-US" altLang="zh-CN" dirty="0"/>
              <a:t>('Sorry! Web Audio not supported.');</a:t>
            </a:r>
          </a:p>
          <a:p>
            <a:r>
              <a:rPr kumimoji="1" lang="en-US" altLang="zh-CN" dirty="0"/>
              <a:t>}</a:t>
            </a:r>
          </a:p>
          <a:p>
            <a:endParaRPr kumimoji="1" lang="en-US" altLang="zh-CN" dirty="0"/>
          </a:p>
          <a:p>
            <a:r>
              <a:rPr kumimoji="1" lang="en-US" altLang="zh-CN" dirty="0"/>
              <a:t>// create a filter node</a:t>
            </a:r>
          </a:p>
          <a:p>
            <a:r>
              <a:rPr kumimoji="1" lang="en-US" altLang="zh-CN" dirty="0" err="1"/>
              <a:t>var</a:t>
            </a:r>
            <a:r>
              <a:rPr kumimoji="1" lang="en-US" altLang="zh-CN" dirty="0"/>
              <a:t> </a:t>
            </a:r>
            <a:r>
              <a:rPr kumimoji="1" lang="en-US" altLang="zh-CN" dirty="0" err="1"/>
              <a:t>filterNode</a:t>
            </a:r>
            <a:r>
              <a:rPr kumimoji="1" lang="en-US" altLang="zh-CN" dirty="0"/>
              <a:t> = </a:t>
            </a:r>
            <a:r>
              <a:rPr kumimoji="1" lang="en-US" altLang="zh-CN" dirty="0" err="1"/>
              <a:t>audioContext.createBiquadFilter</a:t>
            </a:r>
            <a:r>
              <a:rPr kumimoji="1" lang="en-US" altLang="zh-CN" dirty="0"/>
              <a:t>();</a:t>
            </a:r>
          </a:p>
          <a:p>
            <a:r>
              <a:rPr kumimoji="1" lang="en-US" altLang="zh-CN" dirty="0"/>
              <a:t>// see https://dvcs.w3.org/hg/audio/raw-file/tip/</a:t>
            </a:r>
            <a:r>
              <a:rPr kumimoji="1" lang="en-US" altLang="zh-CN" dirty="0" err="1"/>
              <a:t>webaudio</a:t>
            </a:r>
            <a:r>
              <a:rPr kumimoji="1" lang="en-US" altLang="zh-CN" dirty="0"/>
              <a:t>/</a:t>
            </a:r>
            <a:r>
              <a:rPr kumimoji="1" lang="en-US" altLang="zh-CN" dirty="0" err="1"/>
              <a:t>specification.html#BiquadFilterNode-section</a:t>
            </a:r>
            <a:endParaRPr kumimoji="1" lang="en-US" altLang="zh-CN" dirty="0"/>
          </a:p>
          <a:p>
            <a:r>
              <a:rPr kumimoji="1" lang="en-US" altLang="zh-CN" dirty="0" err="1"/>
              <a:t>filterNode.type</a:t>
            </a:r>
            <a:r>
              <a:rPr kumimoji="1" lang="en-US" altLang="zh-CN" dirty="0"/>
              <a:t> = '</a:t>
            </a:r>
            <a:r>
              <a:rPr kumimoji="1" lang="en-US" altLang="zh-CN" dirty="0" err="1"/>
              <a:t>highpass</a:t>
            </a:r>
            <a:r>
              <a:rPr kumimoji="1" lang="en-US" altLang="zh-CN" dirty="0"/>
              <a:t>';</a:t>
            </a:r>
          </a:p>
          <a:p>
            <a:r>
              <a:rPr kumimoji="1" lang="en-US" altLang="zh-CN" dirty="0"/>
              <a:t>// cutoff frequency: for </a:t>
            </a:r>
            <a:r>
              <a:rPr kumimoji="1" lang="en-US" altLang="zh-CN" dirty="0" err="1"/>
              <a:t>highpass</a:t>
            </a:r>
            <a:r>
              <a:rPr kumimoji="1" lang="en-US" altLang="zh-CN" dirty="0"/>
              <a:t>, audio is attenuated below this frequency</a:t>
            </a:r>
          </a:p>
          <a:p>
            <a:r>
              <a:rPr kumimoji="1" lang="en-US" altLang="zh-CN" dirty="0" err="1"/>
              <a:t>filterNode.frequency.value</a:t>
            </a:r>
            <a:r>
              <a:rPr kumimoji="1" lang="en-US" altLang="zh-CN" dirty="0"/>
              <a:t> = 10000;</a:t>
            </a:r>
          </a:p>
          <a:p>
            <a:endParaRPr kumimoji="1" lang="en-US" altLang="zh-CN" dirty="0"/>
          </a:p>
          <a:p>
            <a:r>
              <a:rPr kumimoji="1" lang="en-US" altLang="zh-CN" dirty="0"/>
              <a:t>// create a gain node (to change audio volume)</a:t>
            </a:r>
          </a:p>
          <a:p>
            <a:r>
              <a:rPr kumimoji="1" lang="en-US" altLang="zh-CN" dirty="0" err="1"/>
              <a:t>var</a:t>
            </a:r>
            <a:r>
              <a:rPr kumimoji="1" lang="en-US" altLang="zh-CN" dirty="0"/>
              <a:t> </a:t>
            </a:r>
            <a:r>
              <a:rPr kumimoji="1" lang="en-US" altLang="zh-CN" dirty="0" err="1"/>
              <a:t>gainNode</a:t>
            </a:r>
            <a:r>
              <a:rPr kumimoji="1" lang="en-US" altLang="zh-CN" dirty="0"/>
              <a:t> = </a:t>
            </a:r>
            <a:r>
              <a:rPr kumimoji="1" lang="en-US" altLang="zh-CN" dirty="0" err="1"/>
              <a:t>audioContext.createGain</a:t>
            </a:r>
            <a:r>
              <a:rPr kumimoji="1" lang="en-US" altLang="zh-CN" dirty="0"/>
              <a:t>();</a:t>
            </a:r>
          </a:p>
          <a:p>
            <a:r>
              <a:rPr kumimoji="1" lang="en-US" altLang="zh-CN" dirty="0"/>
              <a:t>// default is 1 (no change); less than 1 means audio is attenuated</a:t>
            </a:r>
          </a:p>
          <a:p>
            <a:r>
              <a:rPr kumimoji="1" lang="en-US" altLang="zh-CN" dirty="0"/>
              <a:t>// and vice versa</a:t>
            </a:r>
          </a:p>
          <a:p>
            <a:r>
              <a:rPr kumimoji="1" lang="en-US" altLang="zh-CN" dirty="0" err="1"/>
              <a:t>gainNode.gain.value</a:t>
            </a:r>
            <a:r>
              <a:rPr kumimoji="1" lang="en-US" altLang="zh-CN" dirty="0"/>
              <a:t> = 0.5;</a:t>
            </a:r>
          </a:p>
          <a:p>
            <a:endParaRPr kumimoji="1" lang="en-US" altLang="zh-CN" dirty="0"/>
          </a:p>
          <a:p>
            <a:r>
              <a:rPr kumimoji="1" lang="en-US" altLang="zh-CN" dirty="0" err="1"/>
              <a:t>navigator.mediaDevices.getUserMedia</a:t>
            </a:r>
            <a:r>
              <a:rPr kumimoji="1" lang="en-US" altLang="zh-CN" dirty="0"/>
              <a:t>({audio: true}, (stream) =&gt; {</a:t>
            </a:r>
          </a:p>
          <a:p>
            <a:r>
              <a:rPr kumimoji="1" lang="en-US" altLang="zh-CN" dirty="0"/>
              <a:t>  // Create an </a:t>
            </a:r>
            <a:r>
              <a:rPr kumimoji="1" lang="en-US" altLang="zh-CN" dirty="0" err="1"/>
              <a:t>AudioNode</a:t>
            </a:r>
            <a:r>
              <a:rPr kumimoji="1" lang="en-US" altLang="zh-CN" dirty="0"/>
              <a:t> from the stream</a:t>
            </a:r>
          </a:p>
          <a:p>
            <a:r>
              <a:rPr kumimoji="1" lang="en-US" altLang="zh-CN" dirty="0"/>
              <a:t>  </a:t>
            </a:r>
            <a:r>
              <a:rPr kumimoji="1" lang="en-US" altLang="zh-CN" dirty="0" err="1"/>
              <a:t>const</a:t>
            </a:r>
            <a:r>
              <a:rPr kumimoji="1" lang="en-US" altLang="zh-CN" dirty="0"/>
              <a:t> </a:t>
            </a:r>
            <a:r>
              <a:rPr kumimoji="1" lang="en-US" altLang="zh-CN" dirty="0" err="1"/>
              <a:t>mediaStreamSource</a:t>
            </a:r>
            <a:r>
              <a:rPr kumimoji="1" lang="en-US" altLang="zh-CN" dirty="0"/>
              <a:t> =</a:t>
            </a:r>
          </a:p>
          <a:p>
            <a:r>
              <a:rPr kumimoji="1" lang="en-US" altLang="zh-CN" dirty="0"/>
              <a:t>    </a:t>
            </a:r>
            <a:r>
              <a:rPr kumimoji="1" lang="en-US" altLang="zh-CN" dirty="0" err="1"/>
              <a:t>audioContext.createMediaStreamSource</a:t>
            </a:r>
            <a:r>
              <a:rPr kumimoji="1" lang="en-US" altLang="zh-CN" dirty="0"/>
              <a:t>(stream);</a:t>
            </a:r>
          </a:p>
          <a:p>
            <a:r>
              <a:rPr kumimoji="1" lang="en-US" altLang="zh-CN" dirty="0"/>
              <a:t>  </a:t>
            </a:r>
            <a:r>
              <a:rPr kumimoji="1" lang="en-US" altLang="zh-CN" dirty="0" err="1"/>
              <a:t>mediaStreamSource.connect</a:t>
            </a:r>
            <a:r>
              <a:rPr kumimoji="1" lang="en-US" altLang="zh-CN" dirty="0"/>
              <a:t>(</a:t>
            </a:r>
            <a:r>
              <a:rPr kumimoji="1" lang="en-US" altLang="zh-CN" dirty="0" err="1"/>
              <a:t>filterNode</a:t>
            </a:r>
            <a:r>
              <a:rPr kumimoji="1" lang="en-US" altLang="zh-CN" dirty="0"/>
              <a:t>);</a:t>
            </a:r>
          </a:p>
          <a:p>
            <a:r>
              <a:rPr kumimoji="1" lang="en-US" altLang="zh-CN" dirty="0"/>
              <a:t>  </a:t>
            </a:r>
            <a:r>
              <a:rPr kumimoji="1" lang="en-US" altLang="zh-CN" dirty="0" err="1"/>
              <a:t>filterNode.connect</a:t>
            </a:r>
            <a:r>
              <a:rPr kumimoji="1" lang="en-US" altLang="zh-CN" dirty="0"/>
              <a:t>(</a:t>
            </a:r>
            <a:r>
              <a:rPr kumimoji="1" lang="en-US" altLang="zh-CN" dirty="0" err="1"/>
              <a:t>gainNode</a:t>
            </a:r>
            <a:r>
              <a:rPr kumimoji="1" lang="en-US" altLang="zh-CN" dirty="0"/>
              <a:t>);</a:t>
            </a:r>
          </a:p>
          <a:p>
            <a:r>
              <a:rPr kumimoji="1" lang="en-US" altLang="zh-CN" dirty="0"/>
              <a:t>  // connect the gain node to the destination (i.e. play the sound)</a:t>
            </a:r>
          </a:p>
          <a:p>
            <a:r>
              <a:rPr kumimoji="1" lang="en-US" altLang="zh-CN" dirty="0"/>
              <a:t>  </a:t>
            </a:r>
            <a:r>
              <a:rPr kumimoji="1" lang="en-US" altLang="zh-CN" dirty="0" err="1"/>
              <a:t>gainNode.connect</a:t>
            </a:r>
            <a:r>
              <a:rPr kumimoji="1" lang="en-US" altLang="zh-CN" dirty="0"/>
              <a:t>(</a:t>
            </a:r>
            <a:r>
              <a:rPr kumimoji="1" lang="en-US" altLang="zh-CN" dirty="0" err="1"/>
              <a:t>audioContext.destination</a:t>
            </a:r>
            <a:r>
              <a:rPr kumimoji="1" lang="en-US" altLang="zh-CN" dirty="0"/>
              <a:t>);</a:t>
            </a:r>
          </a:p>
          <a:p>
            <a:r>
              <a:rPr kumimoji="1" lang="en-US" altLang="zh-CN" dirty="0"/>
              <a:t>});</a:t>
            </a:r>
            <a:endParaRPr kumimoji="1" lang="zh-CN" altLang="en-US" dirty="0"/>
          </a:p>
        </p:txBody>
      </p:sp>
    </p:spTree>
    <p:extLst>
      <p:ext uri="{BB962C8B-B14F-4D97-AF65-F5344CB8AC3E}">
        <p14:creationId xmlns:p14="http://schemas.microsoft.com/office/powerpoint/2010/main" val="32555856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TW" altLang="en-US" dirty="0"/>
              <a:t/>
            </a:r>
            <a:br>
              <a:rPr kumimoji="1" lang="zh-TW" altLang="en-US" dirty="0"/>
            </a:br>
            <a:r>
              <a:rPr kumimoji="1" lang="en-US" altLang="zh-TW" dirty="0" err="1" smtClean="0"/>
              <a:t>RTCPeerConnection</a:t>
            </a:r>
            <a:endParaRPr kumimoji="1" lang="zh-CN" altLang="en-US" dirty="0"/>
          </a:p>
        </p:txBody>
      </p:sp>
      <p:sp>
        <p:nvSpPr>
          <p:cNvPr id="3" name="内容占位符 2"/>
          <p:cNvSpPr>
            <a:spLocks noGrp="1"/>
          </p:cNvSpPr>
          <p:nvPr>
            <p:ph idx="1"/>
          </p:nvPr>
        </p:nvSpPr>
        <p:spPr/>
        <p:txBody>
          <a:bodyPr>
            <a:normAutofit fontScale="70000" lnSpcReduction="20000"/>
          </a:bodyPr>
          <a:lstStyle/>
          <a:p>
            <a:endParaRPr kumimoji="1" lang="zh-CN" altLang="en-US" dirty="0"/>
          </a:p>
          <a:p>
            <a:r>
              <a:rPr kumimoji="1" lang="zh-CN" altLang="en-US" dirty="0"/>
              <a:t>主要是用来处理点到点之间的连接和数据传输，使整个过程能够稳定且高效</a:t>
            </a:r>
          </a:p>
          <a:p>
            <a:r>
              <a:rPr kumimoji="1" lang="zh-CN" altLang="en-US" dirty="0"/>
              <a:t>把复杂的底层内部结构</a:t>
            </a:r>
            <a:r>
              <a:rPr kumimoji="1" lang="zh-CN" altLang="en-US" dirty="0" smtClean="0"/>
              <a:t>的复杂度抽象为一个接口给开发者</a:t>
            </a:r>
            <a:endParaRPr kumimoji="1" lang="en-US" altLang="zh-CN" dirty="0" smtClean="0"/>
          </a:p>
          <a:p>
            <a:pPr marL="36576" indent="0">
              <a:buNone/>
            </a:pPr>
            <a:endParaRPr kumimoji="1" lang="en-US" altLang="zh-CN" dirty="0"/>
          </a:p>
          <a:p>
            <a:pPr marL="36576" indent="0">
              <a:buNone/>
            </a:pPr>
            <a:r>
              <a:rPr kumimoji="1" lang="zh-CN" altLang="en-US" dirty="0" smtClean="0"/>
              <a:t>功能有下：</a:t>
            </a:r>
            <a:endParaRPr kumimoji="1" lang="en-US" altLang="zh-CN" dirty="0"/>
          </a:p>
          <a:p>
            <a:r>
              <a:rPr kumimoji="1" lang="zh-CN" altLang="en-US" dirty="0"/>
              <a:t>丢包补偿</a:t>
            </a:r>
            <a:r>
              <a:rPr kumimoji="1" lang="en-US" altLang="zh-CN" dirty="0"/>
              <a:t>(packet loss concealment)</a:t>
            </a:r>
          </a:p>
          <a:p>
            <a:r>
              <a:rPr kumimoji="1" lang="zh-CN" altLang="en-US" dirty="0"/>
              <a:t>回音消除</a:t>
            </a:r>
            <a:r>
              <a:rPr kumimoji="1" lang="en-US" altLang="zh-CN" dirty="0"/>
              <a:t>(echo cancellation)</a:t>
            </a:r>
          </a:p>
          <a:p>
            <a:r>
              <a:rPr kumimoji="1" lang="zh-CN" altLang="en-US" dirty="0"/>
              <a:t>自适应带宽</a:t>
            </a:r>
            <a:r>
              <a:rPr kumimoji="1" lang="en-US" altLang="zh-CN" dirty="0"/>
              <a:t>(bandwidth </a:t>
            </a:r>
            <a:r>
              <a:rPr kumimoji="1" lang="en-US" altLang="zh-CN" dirty="0" err="1"/>
              <a:t>adaptivity</a:t>
            </a:r>
            <a:r>
              <a:rPr kumimoji="1" lang="en-US" altLang="zh-CN" dirty="0"/>
              <a:t>)</a:t>
            </a:r>
          </a:p>
          <a:p>
            <a:r>
              <a:rPr kumimoji="1" lang="zh-CN" altLang="en-US" dirty="0"/>
              <a:t>视频抖动缓冲器</a:t>
            </a:r>
            <a:r>
              <a:rPr kumimoji="1" lang="en-US" altLang="zh-CN" dirty="0"/>
              <a:t>(dynamic jitter buffering)</a:t>
            </a:r>
          </a:p>
          <a:p>
            <a:r>
              <a:rPr kumimoji="1" lang="zh-CN" altLang="en-US" dirty="0"/>
              <a:t>自动增益控制</a:t>
            </a:r>
            <a:r>
              <a:rPr kumimoji="1" lang="en-US" altLang="zh-CN" dirty="0"/>
              <a:t>(automatic gain control)</a:t>
            </a:r>
          </a:p>
          <a:p>
            <a:r>
              <a:rPr kumimoji="1" lang="zh-CN" altLang="en-US" dirty="0"/>
              <a:t>噪声降低和抑制</a:t>
            </a:r>
            <a:r>
              <a:rPr kumimoji="1" lang="en-US" altLang="zh-CN" dirty="0"/>
              <a:t>(noise reduction and suppression)</a:t>
            </a:r>
          </a:p>
          <a:p>
            <a:r>
              <a:rPr kumimoji="1" lang="zh-CN" altLang="en-US" dirty="0"/>
              <a:t>图像清理</a:t>
            </a:r>
            <a:r>
              <a:rPr kumimoji="1" lang="en-US" altLang="zh-CN" dirty="0"/>
              <a:t>(image 'cleaning')</a:t>
            </a:r>
            <a:endParaRPr kumimoji="1" lang="en-US" altLang="zh-CN" dirty="0" smtClean="0"/>
          </a:p>
        </p:txBody>
      </p:sp>
    </p:spTree>
    <p:extLst>
      <p:ext uri="{BB962C8B-B14F-4D97-AF65-F5344CB8AC3E}">
        <p14:creationId xmlns:p14="http://schemas.microsoft.com/office/powerpoint/2010/main" val="35042333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peerconnetion_1.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17" b="3422"/>
          <a:stretch/>
        </p:blipFill>
        <p:spPr>
          <a:xfrm>
            <a:off x="298449" y="158750"/>
            <a:ext cx="8670925" cy="6508750"/>
          </a:xfrm>
        </p:spPr>
      </p:pic>
    </p:spTree>
    <p:extLst>
      <p:ext uri="{BB962C8B-B14F-4D97-AF65-F5344CB8AC3E}">
        <p14:creationId xmlns:p14="http://schemas.microsoft.com/office/powerpoint/2010/main" val="123043031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RTCDataChannel</a:t>
            </a:r>
            <a:endParaRPr kumimoji="1" lang="zh-CN" altLang="en-US" dirty="0"/>
          </a:p>
        </p:txBody>
      </p:sp>
      <p:sp>
        <p:nvSpPr>
          <p:cNvPr id="3" name="内容占位符 2"/>
          <p:cNvSpPr>
            <a:spLocks noGrp="1"/>
          </p:cNvSpPr>
          <p:nvPr>
            <p:ph idx="1"/>
          </p:nvPr>
        </p:nvSpPr>
        <p:spPr/>
        <p:txBody>
          <a:bodyPr>
            <a:normAutofit fontScale="77500" lnSpcReduction="20000"/>
          </a:bodyPr>
          <a:lstStyle/>
          <a:p>
            <a:endParaRPr kumimoji="1" lang="zh-CN" altLang="en-US" dirty="0"/>
          </a:p>
          <a:p>
            <a:r>
              <a:rPr kumimoji="1" lang="en-US" altLang="zh-CN" dirty="0" err="1"/>
              <a:t>RTCDataChannel</a:t>
            </a:r>
            <a:r>
              <a:rPr kumimoji="1" lang="zh-CN" altLang="en-US" dirty="0"/>
              <a:t>提供了在</a:t>
            </a:r>
            <a:r>
              <a:rPr kumimoji="1" lang="en-US" altLang="zh-CN" dirty="0" err="1"/>
              <a:t>RTCPeerConnection</a:t>
            </a:r>
            <a:r>
              <a:rPr kumimoji="1" lang="zh-CN" altLang="en-US" dirty="0"/>
              <a:t>之上交换自定义数据的方法，相比于流媒体数据，在</a:t>
            </a:r>
            <a:r>
              <a:rPr kumimoji="1" lang="en-US" altLang="zh-CN" dirty="0" err="1"/>
              <a:t>PeerConnection</a:t>
            </a:r>
            <a:r>
              <a:rPr kumimoji="1" lang="zh-CN" altLang="en-US" dirty="0"/>
              <a:t>上传输自定义数据，不仅是在量上，而且在可靠性、安全性、灵活性方面，远能够满足需求。这样在开发基于音视频的游戏和应用上，提供了较大的方便</a:t>
            </a:r>
          </a:p>
          <a:p>
            <a:r>
              <a:rPr kumimoji="1" lang="zh-CN" altLang="en-US" dirty="0"/>
              <a:t>不仅仅是音视频，</a:t>
            </a:r>
            <a:r>
              <a:rPr kumimoji="1" lang="en-US" altLang="zh-CN" dirty="0" err="1"/>
              <a:t>WebRTC</a:t>
            </a:r>
            <a:r>
              <a:rPr kumimoji="1" lang="en-US" altLang="zh-CN" dirty="0"/>
              <a:t> </a:t>
            </a:r>
            <a:r>
              <a:rPr kumimoji="1" lang="zh-CN" altLang="en-US" dirty="0"/>
              <a:t>还支持实时传输其它类型的数据</a:t>
            </a:r>
            <a:r>
              <a:rPr kumimoji="1" lang="zh-CN" altLang="en-US" dirty="0" smtClean="0"/>
              <a:t>。</a:t>
            </a:r>
            <a:endParaRPr kumimoji="1" lang="zh-CN" altLang="en-US" dirty="0"/>
          </a:p>
          <a:p>
            <a:endParaRPr kumimoji="1" lang="zh-CN" altLang="en-US" dirty="0"/>
          </a:p>
          <a:p>
            <a:r>
              <a:rPr kumimoji="1" lang="en-US" altLang="zh-CN" dirty="0" err="1"/>
              <a:t>RTCDataChannel</a:t>
            </a:r>
            <a:r>
              <a:rPr kumimoji="1" lang="en-US" altLang="zh-CN" dirty="0"/>
              <a:t> </a:t>
            </a:r>
            <a:r>
              <a:rPr kumimoji="1" lang="zh-CN" altLang="en-US" dirty="0"/>
              <a:t>接口允许点对点交换任意数据。</a:t>
            </a:r>
          </a:p>
          <a:p>
            <a:endParaRPr kumimoji="1" lang="zh-CN" altLang="en-US" dirty="0"/>
          </a:p>
          <a:p>
            <a:r>
              <a:rPr kumimoji="1" lang="zh-CN" altLang="en-US" dirty="0"/>
              <a:t>该接口有许多用途，包括</a:t>
            </a:r>
            <a:r>
              <a:rPr kumimoji="1" lang="zh-CN" altLang="en-US" dirty="0" smtClean="0"/>
              <a:t>：游戏</a:t>
            </a:r>
            <a:r>
              <a:rPr kumimoji="1" lang="zh-CN" altLang="en-US" dirty="0" smtClean="0"/>
              <a:t>，</a:t>
            </a:r>
            <a:r>
              <a:rPr kumimoji="1" lang="zh-CN" altLang="en-US" dirty="0" smtClean="0"/>
              <a:t>实时文本聊天</a:t>
            </a:r>
            <a:r>
              <a:rPr kumimoji="1" lang="zh-CN" altLang="en-US" dirty="0" smtClean="0"/>
              <a:t>，</a:t>
            </a:r>
            <a:r>
              <a:rPr kumimoji="1" lang="zh-CN" altLang="en-US" dirty="0" smtClean="0"/>
              <a:t>文件传输</a:t>
            </a:r>
            <a:r>
              <a:rPr kumimoji="1" lang="zh-CN" altLang="en-US" dirty="0" smtClean="0"/>
              <a:t>，</a:t>
            </a:r>
            <a:r>
              <a:rPr kumimoji="1" lang="zh-CN" altLang="en-US" dirty="0" smtClean="0"/>
              <a:t>分布式网络</a:t>
            </a:r>
            <a:endParaRPr kumimoji="1" lang="zh-CN" altLang="en-US" dirty="0"/>
          </a:p>
        </p:txBody>
      </p:sp>
    </p:spTree>
    <p:extLst>
      <p:ext uri="{BB962C8B-B14F-4D97-AF65-F5344CB8AC3E}">
        <p14:creationId xmlns:p14="http://schemas.microsoft.com/office/powerpoint/2010/main" val="37503374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技术">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技术.thmx</Template>
  <TotalTime>979</TotalTime>
  <Words>967</Words>
  <Application>Microsoft Macintosh PowerPoint</Application>
  <PresentationFormat>全屏显示(4:3)</PresentationFormat>
  <Paragraphs>122</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技术</vt:lpstr>
      <vt:lpstr>webrtc</vt:lpstr>
      <vt:lpstr>Webrtc简介</vt:lpstr>
      <vt:lpstr>建立WebRTC会话</vt:lpstr>
      <vt:lpstr>协议详解</vt:lpstr>
      <vt:lpstr>3个重要的接口</vt:lpstr>
      <vt:lpstr>getUserMedia</vt:lpstr>
      <vt:lpstr> RTCPeerConnection</vt:lpstr>
      <vt:lpstr>PowerPoint 演示文稿</vt:lpstr>
      <vt:lpstr>RTCDataChannel</vt:lpstr>
      <vt:lpstr>MediaStream and getUserMedia </vt:lpstr>
      <vt:lpstr>RTCDataChannel </vt:lpstr>
      <vt:lpstr>RTCPeerConnection </vt:lpstr>
      <vt:lpstr>实时通信程安全问题</vt:lpstr>
      <vt:lpstr>WebRTC 有几种方法用来解决如上问题</vt:lpstr>
      <vt:lpstr>Webrtc适用场景</vt:lpstr>
      <vt:lpstr>优点</vt:lpstr>
      <vt:lpstr> 离实际应用产品有多远 </vt:lpstr>
      <vt:lpstr>参考资料</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dc:title>
  <dc:creator>hui luo</dc:creator>
  <cp:lastModifiedBy>hui luo</cp:lastModifiedBy>
  <cp:revision>20</cp:revision>
  <dcterms:created xsi:type="dcterms:W3CDTF">2020-11-05T09:47:47Z</dcterms:created>
  <dcterms:modified xsi:type="dcterms:W3CDTF">2020-11-06T02:06:59Z</dcterms:modified>
</cp:coreProperties>
</file>