
<file path=[Content_Types].xml><?xml version="1.0" encoding="utf-8"?>
<Types xmlns="http://schemas.openxmlformats.org/package/2006/content-types">
  <Default Extension="png" ContentType="image/png"/>
  <Default Extension="tiff" ContentType="image/tif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6"/>
  </p:notesMasterIdLst>
  <p:sldIdLst>
    <p:sldId id="256" r:id="rId3"/>
    <p:sldId id="257" r:id="rId4"/>
    <p:sldId id="262" r:id="rId5"/>
    <p:sldId id="258" r:id="rId6"/>
    <p:sldId id="260" r:id="rId7"/>
    <p:sldId id="275" r:id="rId8"/>
    <p:sldId id="277" r:id="rId9"/>
    <p:sldId id="292" r:id="rId10"/>
    <p:sldId id="271" r:id="rId11"/>
    <p:sldId id="295" r:id="rId12"/>
    <p:sldId id="274" r:id="rId13"/>
    <p:sldId id="261" r:id="rId14"/>
    <p:sldId id="278" r:id="rId15"/>
    <p:sldId id="268" r:id="rId16"/>
    <p:sldId id="272" r:id="rId17"/>
    <p:sldId id="294" r:id="rId18"/>
    <p:sldId id="269" r:id="rId19"/>
    <p:sldId id="263" r:id="rId20"/>
    <p:sldId id="270" r:id="rId21"/>
    <p:sldId id="265" r:id="rId22"/>
    <p:sldId id="266" r:id="rId23"/>
    <p:sldId id="267" r:id="rId24"/>
    <p:sldId id="293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1A819FBE-252B-054B-AF60-32CF2CD1B660}">
          <p14:sldIdLst>
            <p14:sldId id="256"/>
            <p14:sldId id="257"/>
            <p14:sldId id="258"/>
            <p14:sldId id="275"/>
            <p14:sldId id="277"/>
            <p14:sldId id="292"/>
            <p14:sldId id="271"/>
            <p14:sldId id="295"/>
            <p14:sldId id="274"/>
            <p14:sldId id="261"/>
            <p14:sldId id="278"/>
            <p14:sldId id="268"/>
            <p14:sldId id="272"/>
            <p14:sldId id="269"/>
            <p14:sldId id="263"/>
            <p14:sldId id="270"/>
            <p14:sldId id="265"/>
            <p14:sldId id="266"/>
            <p14:sldId id="267"/>
            <p14:sldId id="293"/>
            <p14:sldId id="262"/>
            <p14:sldId id="260"/>
            <p14:sldId id="29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435"/>
    <p:restoredTop sz="94652"/>
  </p:normalViewPr>
  <p:slideViewPr>
    <p:cSldViewPr snapToGrid="0" snapToObjects="1">
      <p:cViewPr varScale="1">
        <p:scale>
          <a:sx n="72" d="100"/>
          <a:sy n="72" d="100"/>
        </p:scale>
        <p:origin x="224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notesMaster" Target="notesMasters/notesMaster1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A46A24-D4FF-5D49-8B89-8C24161372B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ACFB92-570E-9F4B-BB48-13647924C35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9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90204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90204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9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9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9020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9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90204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tif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hyperlink" Target="https://www.sasscss.com/docs/#each-multi-assign" TargetMode="External"/><Relationship Id="rId2" Type="http://schemas.openxmlformats.org/officeDocument/2006/relationships/hyperlink" Target="http://sass-lang.com/documentation/Sass/Script/Functions.html#map_merge-instance_method" TargetMode="External"/><Relationship Id="rId1" Type="http://schemas.openxmlformats.org/officeDocument/2006/relationships/hyperlink" Target="http://sass-lang.com/documentation/Sass/Script/Functions.html#map_get-instance_method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kumimoji="1" lang="en-US" altLang="zh-CN" dirty="0" smtClean="0"/>
              <a:t>CSS</a:t>
            </a:r>
            <a:r>
              <a:rPr kumimoji="1" lang="zh-CN" altLang="en-US" dirty="0" smtClean="0"/>
              <a:t>预处理器</a:t>
            </a:r>
            <a:br>
              <a:rPr kumimoji="1" lang="en-US" altLang="zh-CN" dirty="0" smtClean="0"/>
            </a:br>
            <a:r>
              <a:rPr kumimoji="1" lang="zh-CN" altLang="en-US" dirty="0"/>
              <a:t> </a:t>
            </a:r>
            <a:r>
              <a:rPr kumimoji="1" lang="zh-CN" altLang="en-US" dirty="0" smtClean="0"/>
              <a:t>                     </a:t>
            </a:r>
            <a:r>
              <a:rPr kumimoji="1" lang="en-US" altLang="zh-CN" dirty="0" smtClean="0"/>
              <a:t>---SASS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en-US" altLang="zh-CN" dirty="0" smtClean="0"/>
          </a:p>
          <a:p>
            <a:r>
              <a:rPr kumimoji="1" lang="zh-CN" altLang="en-US" dirty="0" smtClean="0"/>
              <a:t>传说中的群</a:t>
            </a:r>
            <a:r>
              <a:rPr kumimoji="1" lang="en-US" altLang="zh-CN" dirty="0" smtClean="0"/>
              <a:t>Gods</a:t>
            </a:r>
            <a:r>
              <a:rPr kumimoji="1" lang="zh-CN" altLang="en-US" dirty="0" smtClean="0"/>
              <a:t>之张叶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除法运算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77545" y="2239645"/>
            <a:ext cx="8596630" cy="372237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 dirty="0" smtClean="0"/>
              <a:t>插值 </a:t>
            </a:r>
            <a:r>
              <a:rPr kumimoji="1" lang="en-US" altLang="zh-CN" dirty="0" smtClean="0"/>
              <a:t>#{}        --</a:t>
            </a:r>
            <a:r>
              <a:rPr kumimoji="1" lang="zh-CN" altLang="en-US" dirty="0" smtClean="0"/>
              <a:t>例子</a:t>
            </a:r>
            <a:r>
              <a:rPr kumimoji="1" lang="en-US" altLang="zh-CN" dirty="0" smtClean="0"/>
              <a:t>interplation.scss</a:t>
            </a:r>
            <a:br>
              <a:rPr kumimoji="1" lang="en-US" altLang="zh-CN" dirty="0" smtClean="0"/>
            </a:br>
            <a:r>
              <a:rPr lang="zh-CN" altLang="en-US" sz="2700" dirty="0"/>
              <a:t>可以通过 </a:t>
            </a:r>
            <a:r>
              <a:rPr lang="en-US" altLang="zh-CN" sz="2700" dirty="0"/>
              <a:t>#{}</a:t>
            </a:r>
            <a:r>
              <a:rPr lang="zh-CN" altLang="en-US" sz="2700" dirty="0"/>
              <a:t> 插值语法在选择器和属性名中使用 </a:t>
            </a:r>
            <a:r>
              <a:rPr lang="en-US" altLang="zh-CN" sz="2700" dirty="0" err="1"/>
              <a:t>SassScript</a:t>
            </a:r>
            <a:r>
              <a:rPr lang="en-US" altLang="zh-CN" sz="2700" dirty="0"/>
              <a:t> </a:t>
            </a:r>
            <a:r>
              <a:rPr lang="zh-CN" altLang="en-US" sz="2700" dirty="0" smtClean="0"/>
              <a:t>变量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zh-CN" altLang="en-US" sz="2800" dirty="0"/>
          </a:p>
          <a:p>
            <a:r>
              <a:rPr lang="zh-CN" altLang="en-US" sz="2800" dirty="0"/>
              <a:t>使用 </a:t>
            </a:r>
            <a:r>
              <a:rPr lang="en-US" altLang="zh-CN" sz="2800" dirty="0"/>
              <a:t>CSS </a:t>
            </a:r>
            <a:r>
              <a:rPr lang="zh-CN" altLang="en-US" sz="2800" dirty="0"/>
              <a:t>预处理器语言的一个主要原因是想使用 </a:t>
            </a:r>
            <a:r>
              <a:rPr lang="en-US" altLang="zh-CN" sz="2800" dirty="0"/>
              <a:t>Sass </a:t>
            </a:r>
            <a:r>
              <a:rPr lang="zh-CN" altLang="en-US" sz="2800" dirty="0"/>
              <a:t>获得一个更好的结构体系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r>
              <a:rPr lang="zh-CN" altLang="en-US" sz="2800" dirty="0" smtClean="0"/>
              <a:t>比如</a:t>
            </a:r>
            <a:r>
              <a:rPr lang="zh-CN" altLang="en-US" sz="2800" dirty="0"/>
              <a:t>说你想写更干净的、高效的和面向对象的 </a:t>
            </a:r>
            <a:r>
              <a:rPr lang="en-US" altLang="zh-CN" sz="2800" dirty="0"/>
              <a:t>CSS</a:t>
            </a:r>
            <a:r>
              <a:rPr lang="zh-CN" altLang="en-US" sz="2800" dirty="0"/>
              <a:t>。</a:t>
            </a:r>
            <a:r>
              <a:rPr lang="en-US" altLang="zh-CN" sz="2800" dirty="0"/>
              <a:t>Sass </a:t>
            </a:r>
            <a:r>
              <a:rPr lang="zh-CN" altLang="en-US" sz="2800" dirty="0"/>
              <a:t>中的插值</a:t>
            </a:r>
            <a:r>
              <a:rPr lang="en-US" altLang="zh-CN" sz="2800" dirty="0"/>
              <a:t>(Interpolation)</a:t>
            </a:r>
            <a:r>
              <a:rPr lang="zh-CN" altLang="en-US" sz="2800" dirty="0"/>
              <a:t>就是重要的一部分。</a:t>
            </a:r>
            <a:endParaRPr kumimoji="1"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嵌套</a:t>
            </a:r>
            <a:br>
              <a:rPr kumimoji="1" lang="en-US" altLang="zh-CN" dirty="0" smtClean="0"/>
            </a:br>
            <a:r>
              <a:rPr kumimoji="1" lang="zh-CN" altLang="en-US" dirty="0"/>
              <a:t> </a:t>
            </a:r>
            <a:r>
              <a:rPr kumimoji="1" lang="zh-CN" altLang="en-US" dirty="0" smtClean="0"/>
              <a:t>       </a:t>
            </a:r>
            <a:r>
              <a:rPr kumimoji="1" lang="en-US" altLang="zh-CN" dirty="0" smtClean="0"/>
              <a:t>----</a:t>
            </a:r>
            <a:r>
              <a:rPr kumimoji="1" lang="zh-CN" altLang="en-US" dirty="0" smtClean="0"/>
              <a:t>避免重复写选择器     </a:t>
            </a:r>
            <a:r>
              <a:rPr kumimoji="1" lang="en-US" altLang="zh-CN" dirty="0" smtClean="0"/>
              <a:t>--</a:t>
            </a:r>
            <a:r>
              <a:rPr kumimoji="1" lang="zh-CN" altLang="en-US" dirty="0" smtClean="0"/>
              <a:t>例子</a:t>
            </a:r>
            <a:r>
              <a:rPr kumimoji="1" lang="en-US" altLang="zh-CN" dirty="0" smtClean="0"/>
              <a:t>nest</a:t>
            </a:r>
            <a:endParaRPr kumimoji="1"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373215"/>
          </a:xfrm>
        </p:spPr>
        <p:txBody>
          <a:bodyPr>
            <a:normAutofit/>
          </a:bodyPr>
          <a:lstStyle/>
          <a:p>
            <a:r>
              <a:rPr kumimoji="1" lang="zh-CN" altLang="en-US" sz="2000" dirty="0" smtClean="0">
                <a:solidFill>
                  <a:srgbClr val="FF0000"/>
                </a:solidFill>
              </a:rPr>
              <a:t>嵌套规则</a:t>
            </a:r>
            <a:r>
              <a:rPr kumimoji="1" lang="zh-CN" altLang="en-US" sz="2000" dirty="0" smtClean="0"/>
              <a:t>：</a:t>
            </a:r>
            <a:endParaRPr kumimoji="1" lang="zh-CN" altLang="en-US" sz="2000" dirty="0" smtClean="0"/>
          </a:p>
          <a:p>
            <a:r>
              <a:rPr kumimoji="1" lang="zh-CN" altLang="en-US" sz="2000" dirty="0" smtClean="0"/>
              <a:t>Sass 允许将一个 CSS 样式嵌套进另一个样式中，内层样式仅适用于外层样式的选择器范围内</a:t>
            </a:r>
            <a:endParaRPr kumimoji="1" lang="en-US" altLang="zh-CN" sz="3200" dirty="0" smtClean="0"/>
          </a:p>
          <a:p>
            <a:r>
              <a:rPr kumimoji="1" lang="zh-CN" altLang="en-US" sz="2000" dirty="0" smtClean="0">
                <a:solidFill>
                  <a:srgbClr val="FF0000"/>
                </a:solidFill>
              </a:rPr>
              <a:t>引用父选择器：</a:t>
            </a:r>
            <a:endParaRPr kumimoji="1" lang="zh-CN" altLang="en-US" sz="2000" dirty="0" smtClean="0">
              <a:solidFill>
                <a:srgbClr val="FF0000"/>
              </a:solidFill>
            </a:endParaRPr>
          </a:p>
          <a:p>
            <a:r>
              <a:rPr kumimoji="1" lang="en-US" altLang="zh-CN" dirty="0" smtClean="0"/>
              <a:t>有些时候需要直接使用嵌套外层的父选择器</a:t>
            </a:r>
            <a:endParaRPr kumimoji="1" lang="en-US" altLang="zh-CN" dirty="0" smtClean="0"/>
          </a:p>
          <a:p>
            <a:r>
              <a:rPr kumimoji="1" lang="en-US" altLang="zh-CN" dirty="0" smtClean="0"/>
              <a:t>eg</a:t>
            </a:r>
            <a:r>
              <a:rPr kumimoji="1" lang="zh-CN" altLang="en-US" dirty="0" smtClean="0"/>
              <a:t>：</a:t>
            </a:r>
            <a:r>
              <a:rPr kumimoji="1" lang="en-US" altLang="zh-CN" dirty="0" smtClean="0"/>
              <a:t>给选择器指定 hover样式，你可以 &amp; 字符来明确地表示插入指定父选择器</a:t>
            </a:r>
            <a:endParaRPr kumimoji="1" lang="en-US" altLang="zh-CN" sz="2000" dirty="0" smtClean="0"/>
          </a:p>
          <a:p>
            <a:r>
              <a:rPr kumimoji="1" lang="zh-CN" altLang="en-US" sz="2000" dirty="0" smtClean="0">
                <a:solidFill>
                  <a:srgbClr val="FF0000"/>
                </a:solidFill>
              </a:rPr>
              <a:t>群组选择器的嵌套！</a:t>
            </a:r>
            <a:endParaRPr kumimoji="1" lang="en-US" altLang="zh-CN" sz="3200" dirty="0" smtClean="0"/>
          </a:p>
          <a:p>
            <a:r>
              <a:rPr kumimoji="1" lang="zh-CN" altLang="en-US" sz="3200" dirty="0"/>
              <a:t> </a:t>
            </a:r>
            <a:r>
              <a:rPr kumimoji="1" lang="zh-CN" altLang="en-US" sz="3200" dirty="0" smtClean="0"/>
              <a:t>     </a:t>
            </a:r>
            <a:r>
              <a:rPr kumimoji="1" lang="zh-CN" altLang="en-US" sz="2400" dirty="0" smtClean="0"/>
              <a:t>减少工作量但是实际生成的</a:t>
            </a:r>
            <a:r>
              <a:rPr kumimoji="1" lang="en-US" altLang="zh-CN" sz="2400" dirty="0" smtClean="0"/>
              <a:t>CSS</a:t>
            </a:r>
            <a:r>
              <a:rPr kumimoji="1" lang="zh-CN" altLang="en-US" sz="2400" dirty="0" smtClean="0"/>
              <a:t>可能会很大，降低网站速度</a:t>
            </a:r>
            <a:endParaRPr kumimoji="1"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17414" y="271272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kumimoji="1" lang="zh-CN" altLang="en-US" sz="4800" dirty="0" smtClean="0"/>
              <a:t>规则和指令</a:t>
            </a:r>
            <a:endParaRPr kumimoji="1" lang="zh-CN" altLang="en-US" sz="4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 flipV="1">
            <a:off x="5120640" y="7243481"/>
            <a:ext cx="491266" cy="2008094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@import     --</a:t>
            </a:r>
            <a:r>
              <a:rPr kumimoji="1" lang="zh-CN" altLang="en-US" dirty="0" smtClean="0"/>
              <a:t>例子</a:t>
            </a:r>
            <a:endParaRPr kumimoji="1"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473293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@import </a:t>
            </a:r>
            <a:r>
              <a:rPr lang="zh-CN" altLang="en-US" sz="2400" dirty="0"/>
              <a:t>根据文件名引入。 默认情况下，它会寻找 </a:t>
            </a:r>
            <a:r>
              <a:rPr lang="en-US" altLang="zh-CN" sz="2400" dirty="0"/>
              <a:t>Sass </a:t>
            </a:r>
            <a:r>
              <a:rPr lang="zh-CN" altLang="en-US" sz="2400" dirty="0"/>
              <a:t>文件并直接引入， 但是，在少数几种情况下，它会被编译成 </a:t>
            </a:r>
            <a:r>
              <a:rPr lang="en-US" altLang="zh-CN" sz="2400" dirty="0"/>
              <a:t>CSS </a:t>
            </a:r>
            <a:r>
              <a:rPr lang="zh-CN" altLang="en-US" sz="2400" dirty="0"/>
              <a:t>的 </a:t>
            </a:r>
            <a:r>
              <a:rPr lang="en-US" altLang="zh-CN" sz="2400" dirty="0"/>
              <a:t>@import </a:t>
            </a:r>
            <a:r>
              <a:rPr lang="zh-CN" altLang="en-US" sz="2400" dirty="0"/>
              <a:t>规则：</a:t>
            </a:r>
            <a:endParaRPr lang="zh-CN" altLang="en-US" sz="2400" dirty="0"/>
          </a:p>
          <a:p>
            <a:r>
              <a:rPr lang="zh-CN" altLang="en-US" sz="2400" dirty="0"/>
              <a:t>如果文件的扩展名是 </a:t>
            </a:r>
            <a:r>
              <a:rPr lang="en-US" altLang="zh-CN" sz="2400" dirty="0"/>
              <a:t>.</a:t>
            </a:r>
            <a:r>
              <a:rPr lang="en-US" altLang="zh-CN" sz="2400" dirty="0" err="1"/>
              <a:t>css</a:t>
            </a:r>
            <a:r>
              <a:rPr lang="zh-CN" altLang="en-US" sz="2400" dirty="0"/>
              <a:t>。</a:t>
            </a:r>
            <a:endParaRPr lang="zh-CN" altLang="en-US" sz="2400" dirty="0"/>
          </a:p>
          <a:p>
            <a:r>
              <a:rPr lang="zh-CN" altLang="en-US" sz="2400" dirty="0"/>
              <a:t>如果文件名以 </a:t>
            </a:r>
            <a:r>
              <a:rPr lang="en-US" altLang="zh-CN" sz="2400" dirty="0"/>
              <a:t>http:// </a:t>
            </a:r>
            <a:r>
              <a:rPr lang="zh-CN" altLang="en-US" sz="2400" dirty="0"/>
              <a:t>开头。</a:t>
            </a:r>
            <a:endParaRPr lang="zh-CN" altLang="en-US" sz="2400" dirty="0"/>
          </a:p>
          <a:p>
            <a:r>
              <a:rPr lang="zh-CN" altLang="en-US" sz="2400" dirty="0"/>
              <a:t>如果文件名是 </a:t>
            </a:r>
            <a:r>
              <a:rPr lang="en-US" altLang="zh-CN" sz="2400" dirty="0" err="1"/>
              <a:t>url</a:t>
            </a:r>
            <a:r>
              <a:rPr lang="en-US" altLang="zh-CN" sz="2400" dirty="0"/>
              <a:t>()</a:t>
            </a:r>
            <a:r>
              <a:rPr lang="zh-CN" altLang="en-US" sz="2400" dirty="0"/>
              <a:t>。</a:t>
            </a:r>
            <a:endParaRPr lang="zh-CN" altLang="en-US" sz="2400" dirty="0"/>
          </a:p>
          <a:p>
            <a:r>
              <a:rPr lang="zh-CN" altLang="en-US" sz="2400" dirty="0"/>
              <a:t>如果 </a:t>
            </a:r>
            <a:r>
              <a:rPr lang="en-US" altLang="zh-CN" sz="2400" dirty="0"/>
              <a:t>@import </a:t>
            </a:r>
            <a:r>
              <a:rPr lang="zh-CN" altLang="en-US" sz="2400" dirty="0"/>
              <a:t>包含了任何媒体查询（</a:t>
            </a:r>
            <a:r>
              <a:rPr lang="en-US" altLang="zh-CN" sz="2400" dirty="0"/>
              <a:t>media queries</a:t>
            </a:r>
            <a:r>
              <a:rPr lang="zh-CN" altLang="en-US" sz="2400" dirty="0"/>
              <a:t>）。</a:t>
            </a:r>
            <a:endParaRPr lang="zh-CN" altLang="en-US" sz="2400" dirty="0"/>
          </a:p>
          <a:p>
            <a:endParaRPr kumimoji="1" lang="zh-CN" altLang="en-US" sz="2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@</a:t>
            </a:r>
            <a:r>
              <a:rPr kumimoji="1" lang="en-US" altLang="zh-CN" dirty="0" err="1" smtClean="0"/>
              <a:t>mixin</a:t>
            </a:r>
            <a:br>
              <a:rPr kumimoji="1" lang="en-US" altLang="zh-CN" dirty="0" smtClean="0"/>
            </a:br>
            <a:r>
              <a:rPr kumimoji="1" lang="en-US" altLang="zh-CN" dirty="0" smtClean="0"/>
              <a:t>@include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混入(mixin)通过 @mixin 指令定义。</a:t>
            </a:r>
            <a:endParaRPr kumimoji="1" lang="zh-CN" altLang="en-US"/>
          </a:p>
          <a:p>
            <a:pPr marL="0" indent="0">
              <a:buNone/>
            </a:pPr>
            <a:endParaRPr kumimoji="1" lang="zh-CN" altLang="en-US"/>
          </a:p>
          <a:p>
            <a:pPr marL="0" indent="0">
              <a:buNone/>
            </a:pPr>
            <a:r>
              <a:rPr kumimoji="1" lang="zh-CN" altLang="en-US"/>
              <a:t>在它后面跟混入的名称和任选的arguments（参数），以及混入的内容块。</a:t>
            </a:r>
            <a:endParaRPr kumimoji="1" lang="zh-CN" altLang="en-US"/>
          </a:p>
          <a:p>
            <a:pPr marL="0" indent="0">
              <a:buNone/>
            </a:pPr>
            <a:endParaRPr kumimoji="1" lang="zh-CN" altLang="en-US"/>
          </a:p>
          <a:p>
            <a:pPr marL="0" indent="0">
              <a:buNone/>
            </a:pPr>
            <a:r>
              <a:rPr kumimoji="1" lang="en-US" altLang="zh-CN"/>
              <a:t>@include</a:t>
            </a:r>
            <a:r>
              <a:rPr kumimoji="1" lang="zh-CN" altLang="en-US"/>
              <a:t>：：</a:t>
            </a:r>
            <a:endParaRPr kumimoji="1" lang="zh-CN" altLang="en-US"/>
          </a:p>
          <a:p>
            <a:pPr marL="0" indent="0">
              <a:buNone/>
            </a:pPr>
            <a:r>
              <a:rPr kumimoji="1" lang="zh-CN" altLang="en-US"/>
              <a:t>                </a:t>
            </a:r>
            <a:r>
              <a:rPr kumimoji="1" lang="en-US" altLang="zh-CN"/>
              <a:t>使用 @include 指令可以将混入（mixin）引入到文档中。这需要一个混入的名称和可选的参数传递给它，并包括由混入定义的当前规则的样式。 </a:t>
            </a:r>
            <a:endParaRPr kumimoji="1" lang="en-US" altLang="zh-C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参数  </a:t>
            </a:r>
            <a:r>
              <a:rPr kumimoji="1" lang="zh-CN" altLang="en-US" dirty="0" smtClean="0"/>
              <a:t>混合宏</a:t>
            </a:r>
            <a:r>
              <a:rPr kumimoji="1" lang="en-US" altLang="zh-CN" dirty="0" smtClean="0"/>
              <a:t>      </a:t>
            </a:r>
            <a:r>
              <a:rPr kumimoji="1" lang="en-US" altLang="zh-CN" dirty="0" smtClean="0">
                <a:sym typeface="+mn-ea"/>
              </a:rPr>
              <a:t>--</a:t>
            </a:r>
            <a:r>
              <a:rPr kumimoji="1" lang="zh-CN" altLang="en-US" dirty="0">
                <a:sym typeface="+mn-ea"/>
              </a:rPr>
              <a:t>例子：</a:t>
            </a:r>
            <a:r>
              <a:rPr kumimoji="1" lang="en-US" altLang="zh-CN" dirty="0">
                <a:sym typeface="+mn-ea"/>
              </a:rPr>
              <a:t>arguments.scss</a:t>
            </a:r>
            <a:br>
              <a:rPr kumimoji="1" lang="zh-CN" altLang="en-US" dirty="0">
                <a:sym typeface="+mn-ea"/>
              </a:rPr>
            </a:br>
            <a:endParaRPr kumimoji="1"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545" y="1715135"/>
            <a:ext cx="8596630" cy="4514215"/>
          </a:xfrm>
        </p:spPr>
        <p:txBody>
          <a:bodyPr>
            <a:normAutofit lnSpcReduction="10000"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参数</a:t>
            </a:r>
            <a:endParaRPr lang="zh-CN" altLang="en-US" sz="2400" dirty="0"/>
          </a:p>
          <a:p>
            <a:r>
              <a:rPr lang="zh-CN" altLang="en-US" sz="2400" dirty="0">
                <a:sym typeface="+mn-ea"/>
              </a:rPr>
              <a:t>当定义一个混入（</a:t>
            </a:r>
            <a:r>
              <a:rPr lang="en-US" altLang="zh-CN" sz="2400" dirty="0" err="1">
                <a:sym typeface="+mn-ea"/>
              </a:rPr>
              <a:t>mixin</a:t>
            </a:r>
            <a:r>
              <a:rPr lang="zh-CN" altLang="en-US" sz="2400" dirty="0">
                <a:sym typeface="+mn-ea"/>
              </a:rPr>
              <a:t>）的时候，参数被作为变量名，写到混入（</a:t>
            </a:r>
            <a:r>
              <a:rPr lang="en-US" altLang="zh-CN" sz="2400" dirty="0" err="1">
                <a:sym typeface="+mn-ea"/>
              </a:rPr>
              <a:t>mixin</a:t>
            </a:r>
            <a:r>
              <a:rPr lang="zh-CN" altLang="en-US" sz="2400" dirty="0">
                <a:sym typeface="+mn-ea"/>
              </a:rPr>
              <a:t>）名字后面的括号内，多个参数可以用逗号分隔。</a:t>
            </a:r>
            <a:endParaRPr lang="zh-CN" altLang="en-US" sz="2400" dirty="0">
              <a:sym typeface="+mn-ea"/>
            </a:endParaRPr>
          </a:p>
          <a:p>
            <a:r>
              <a:rPr lang="zh-CN" altLang="en-US" sz="2400" dirty="0">
                <a:sym typeface="+mn-ea"/>
              </a:rPr>
              <a:t>然后，当调用混入的时候，值通过对应的参数顺序被传递。</a:t>
            </a:r>
            <a:endParaRPr lang="zh-CN" altLang="en-US" sz="2400" dirty="0"/>
          </a:p>
          <a:p>
            <a:endParaRPr lang="zh-CN" altLang="en-US" sz="2400" dirty="0">
              <a:solidFill>
                <a:srgbClr val="FF0000"/>
              </a:solidFill>
            </a:endParaRPr>
          </a:p>
          <a:p>
            <a:r>
              <a:rPr lang="zh-CN" altLang="en-US" sz="2400" dirty="0">
                <a:solidFill>
                  <a:srgbClr val="FF0000"/>
                </a:solidFill>
              </a:rPr>
              <a:t>混合宏</a:t>
            </a:r>
            <a:endParaRPr lang="zh-CN" altLang="en-US" sz="2400" dirty="0">
              <a:solidFill>
                <a:srgbClr val="FF0000"/>
              </a:solidFill>
            </a:endParaRPr>
          </a:p>
          <a:p>
            <a:r>
              <a:rPr lang="zh-CN" altLang="en-US" sz="2400" dirty="0"/>
              <a:t>混合宏是整个 </a:t>
            </a:r>
            <a:r>
              <a:rPr lang="en-US" altLang="zh-CN" sz="2400" dirty="0"/>
              <a:t>Sass </a:t>
            </a:r>
            <a:r>
              <a:rPr lang="zh-CN" altLang="en-US" sz="2400" dirty="0"/>
              <a:t>语言中最常用的功能之一。这是重用和减少重复组件的关键。</a:t>
            </a:r>
            <a:endParaRPr lang="zh-CN" altLang="en-US" sz="2400" dirty="0"/>
          </a:p>
          <a:p>
            <a:r>
              <a:rPr kumimoji="1" lang="zh-CN" altLang="en-US" sz="2400" dirty="0"/>
              <a:t>但是滥用混合宏有很大的破坏力量。所以混合宏的关键是简洁</a:t>
            </a:r>
            <a:endParaRPr kumimoji="1" lang="zh-CN" altLang="en-US" sz="2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@media      --</a:t>
            </a:r>
            <a:r>
              <a:rPr kumimoji="1" lang="zh-CN" altLang="en-US" dirty="0" smtClean="0"/>
              <a:t>例子</a:t>
            </a:r>
            <a:endParaRPr kumimoji="1"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Sass </a:t>
            </a:r>
            <a:r>
              <a:rPr lang="zh-CN" altLang="en-US" sz="2400" dirty="0"/>
              <a:t>中 </a:t>
            </a:r>
            <a:r>
              <a:rPr lang="en-US" altLang="zh-CN" sz="2400" dirty="0"/>
              <a:t>@media</a:t>
            </a:r>
            <a:r>
              <a:rPr lang="zh-CN" altLang="en-US" sz="2400" dirty="0"/>
              <a:t> 指令的行为和纯 </a:t>
            </a:r>
            <a:r>
              <a:rPr lang="en-US" altLang="zh-CN" sz="2400" dirty="0"/>
              <a:t>CSS </a:t>
            </a:r>
            <a:r>
              <a:rPr lang="zh-CN" altLang="en-US" sz="2400" dirty="0"/>
              <a:t>中一样，只是增加了一点额外的功能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r>
              <a:rPr lang="zh-CN" altLang="en-US" sz="2400" dirty="0" smtClean="0"/>
              <a:t>它们</a:t>
            </a:r>
            <a:r>
              <a:rPr lang="zh-CN" altLang="en-US" sz="2400" dirty="0"/>
              <a:t>可以嵌套在</a:t>
            </a:r>
            <a:r>
              <a:rPr lang="en-US" altLang="zh-CN" sz="2400" dirty="0"/>
              <a:t>CSS</a:t>
            </a:r>
            <a:r>
              <a:rPr lang="zh-CN" altLang="en-US" sz="2400" dirty="0"/>
              <a:t>规则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zh-CN" altLang="en-US" sz="2400" dirty="0" smtClean="0"/>
              <a:t>如果</a:t>
            </a:r>
            <a:r>
              <a:rPr lang="zh-CN" altLang="en-US" sz="2400" dirty="0"/>
              <a:t>一个</a:t>
            </a:r>
            <a:r>
              <a:rPr lang="en-US" altLang="zh-CN" sz="2400" dirty="0"/>
              <a:t>@media</a:t>
            </a:r>
            <a:r>
              <a:rPr lang="zh-CN" altLang="en-US" sz="2400" dirty="0"/>
              <a:t> 指令出现在</a:t>
            </a:r>
            <a:r>
              <a:rPr lang="en-US" altLang="zh-CN" sz="2400" dirty="0"/>
              <a:t>CSS</a:t>
            </a:r>
            <a:r>
              <a:rPr lang="zh-CN" altLang="en-US" sz="2400" dirty="0"/>
              <a:t>规则中，它将被冒泡到样式表的顶层，并且包含规则内所有的选择器。这使得很容易地添加特定</a:t>
            </a:r>
            <a:r>
              <a:rPr lang="en-US" altLang="zh-CN" sz="2400" dirty="0"/>
              <a:t>media</a:t>
            </a:r>
            <a:r>
              <a:rPr lang="zh-CN" altLang="en-US" sz="2400" dirty="0"/>
              <a:t>样式，而不需要重复使用选择器，或打乱样式表书写流</a:t>
            </a:r>
            <a:r>
              <a:rPr lang="zh-CN" altLang="en-US" dirty="0"/>
              <a:t>。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179294"/>
            <a:ext cx="8596668" cy="1320800"/>
          </a:xfrm>
        </p:spPr>
        <p:txBody>
          <a:bodyPr/>
          <a:lstStyle/>
          <a:p>
            <a:r>
              <a:rPr kumimoji="1" lang="zh-CN" altLang="en-US" dirty="0" smtClean="0"/>
              <a:t>扩展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继承                   </a:t>
            </a:r>
            <a:r>
              <a:rPr kumimoji="1" lang="en-US" altLang="zh-CN" dirty="0" smtClean="0"/>
              <a:t>--</a:t>
            </a:r>
            <a:r>
              <a:rPr kumimoji="1" lang="zh-CN" altLang="en-US" dirty="0" smtClean="0"/>
              <a:t>例子</a:t>
            </a:r>
            <a:br>
              <a:rPr kumimoji="1" lang="en-US" altLang="zh-CN" dirty="0" smtClean="0"/>
            </a:br>
            <a:r>
              <a:rPr kumimoji="1" lang="zh-CN" altLang="en-US" dirty="0"/>
              <a:t> </a:t>
            </a:r>
            <a:r>
              <a:rPr kumimoji="1" lang="zh-CN" altLang="en-US" dirty="0" smtClean="0"/>
              <a:t>      </a:t>
            </a:r>
            <a:r>
              <a:rPr kumimoji="1" lang="en-US" altLang="zh-CN" dirty="0" smtClean="0"/>
              <a:t>@extend </a:t>
            </a:r>
            <a:r>
              <a:rPr kumimoji="1" lang="zh-CN" altLang="en-US" dirty="0" smtClean="0"/>
              <a:t>书写模块化</a:t>
            </a:r>
            <a:r>
              <a:rPr kumimoji="1" lang="en-US" altLang="zh-CN" dirty="0" err="1" smtClean="0"/>
              <a:t>css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545" y="1870075"/>
            <a:ext cx="8596630" cy="4925060"/>
          </a:xfrm>
        </p:spPr>
        <p:txBody>
          <a:bodyPr>
            <a:noAutofit/>
          </a:bodyPr>
          <a:lstStyle/>
          <a:p>
            <a:r>
              <a:rPr kumimoji="1" lang="en-US" altLang="zh-CN" sz="2000" dirty="0" smtClean="0"/>
              <a:t>@extend</a:t>
            </a:r>
            <a:r>
              <a:rPr kumimoji="1" lang="zh-CN" altLang="en-US" sz="2000" dirty="0" smtClean="0"/>
              <a:t> 对选择器</a:t>
            </a:r>
            <a:r>
              <a:rPr kumimoji="1" lang="en-US" altLang="zh-CN" sz="2000" dirty="0" smtClean="0"/>
              <a:t>A</a:t>
            </a:r>
            <a:r>
              <a:rPr kumimoji="1" lang="zh-CN" altLang="en-US" sz="2000" dirty="0" smtClean="0"/>
              <a:t>的样式化正好存在与选择器</a:t>
            </a:r>
            <a:r>
              <a:rPr kumimoji="1" lang="en-US" altLang="zh-CN" sz="2000" dirty="0" smtClean="0"/>
              <a:t>B</a:t>
            </a:r>
            <a:r>
              <a:rPr kumimoji="1" lang="zh-CN" altLang="en-US" sz="2000" dirty="0" smtClean="0"/>
              <a:t>共通的地方</a:t>
            </a:r>
            <a:endParaRPr kumimoji="1" lang="en-US" altLang="zh-CN" sz="2000" dirty="0" smtClean="0"/>
          </a:p>
          <a:p>
            <a:r>
              <a:rPr kumimoji="1" lang="zh-CN" altLang="en-US" sz="2000" dirty="0" smtClean="0"/>
              <a:t>通常来讲</a:t>
            </a:r>
            <a:r>
              <a:rPr lang="en-US" altLang="zh-CN" sz="2000" dirty="0"/>
              <a:t>@extend</a:t>
            </a:r>
            <a:r>
              <a:rPr lang="zh-CN" altLang="en-US" sz="2000" dirty="0"/>
              <a:t> 有助于减少文件体积大小，因为它的操作本质上是合并选择器而不是赋值样式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endParaRPr kumimoji="1" lang="en-US" altLang="zh-CN" sz="2000" dirty="0"/>
          </a:p>
          <a:p>
            <a:r>
              <a:rPr lang="en-US" altLang="zh-CN" sz="2000" dirty="0"/>
              <a:t>&lt;div class="error </a:t>
            </a:r>
            <a:r>
              <a:rPr lang="en-US" altLang="zh-CN" sz="2000" dirty="0" err="1"/>
              <a:t>seriousError</a:t>
            </a:r>
            <a:r>
              <a:rPr lang="en-US" altLang="zh-CN" sz="2000" dirty="0"/>
              <a:t>"&gt; Oh no! You've been hacked! &lt;/div</a:t>
            </a:r>
            <a:r>
              <a:rPr lang="en-US" altLang="zh-CN" sz="2000" dirty="0" smtClean="0"/>
              <a:t>&gt;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en-US" altLang="zh-CN" sz="2000" dirty="0"/>
              <a:t>.error </a:t>
            </a:r>
            <a:r>
              <a:rPr lang="en-US" altLang="zh-CN" sz="2000" dirty="0" smtClean="0"/>
              <a:t>{                                 |      .</a:t>
            </a:r>
            <a:r>
              <a:rPr lang="en-US" altLang="zh-CN" sz="2000" dirty="0" err="1"/>
              <a:t>seriousError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{</a:t>
            </a:r>
            <a:r>
              <a:rPr lang="en-US" altLang="zh-CN" sz="2000" dirty="0" smtClean="0"/>
              <a:t>                                                                                </a:t>
            </a:r>
            <a:endParaRPr lang="en-US" altLang="zh-CN" sz="2000" dirty="0" smtClean="0"/>
          </a:p>
          <a:p>
            <a:r>
              <a:rPr lang="en-US" altLang="zh-CN" sz="2000" dirty="0" smtClean="0"/>
              <a:t>      </a:t>
            </a:r>
            <a:r>
              <a:rPr lang="en-US" altLang="zh-CN" sz="2000" dirty="0"/>
              <a:t>border: 1px #f00</a:t>
            </a:r>
            <a:r>
              <a:rPr lang="en-US" altLang="zh-CN" sz="2000" dirty="0" smtClean="0"/>
              <a:t>;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           |              border-width</a:t>
            </a:r>
            <a:r>
              <a:rPr lang="en-US" altLang="zh-CN" sz="2000" dirty="0"/>
              <a:t>: 3px; </a:t>
            </a:r>
            <a:endParaRPr lang="en-US" altLang="zh-CN" sz="2000" dirty="0" smtClean="0"/>
          </a:p>
          <a:p>
            <a:r>
              <a:rPr lang="en-US" altLang="zh-CN" sz="2000" dirty="0" smtClean="0"/>
              <a:t>      background-color</a:t>
            </a:r>
            <a:r>
              <a:rPr lang="en-US" altLang="zh-CN" sz="2000" dirty="0"/>
              <a:t>: #</a:t>
            </a:r>
            <a:r>
              <a:rPr lang="en-US" altLang="zh-CN" sz="2000" dirty="0" err="1"/>
              <a:t>fdd</a:t>
            </a:r>
            <a:r>
              <a:rPr lang="en-US" altLang="zh-CN" sz="2000" dirty="0"/>
              <a:t>; </a:t>
            </a:r>
            <a:r>
              <a:rPr lang="en-US" altLang="zh-CN" sz="2000" dirty="0" smtClean="0"/>
              <a:t> |       }</a:t>
            </a:r>
            <a:endParaRPr lang="en-US" altLang="zh-CN" sz="2000" dirty="0" smtClean="0"/>
          </a:p>
          <a:p>
            <a:r>
              <a:rPr lang="en-US" altLang="zh-CN" sz="2000" dirty="0" smtClean="0"/>
              <a:t>} </a:t>
            </a:r>
            <a:endParaRPr lang="en-US" altLang="zh-CN" sz="2000" dirty="0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占位符选择器</a:t>
            </a:r>
            <a:r>
              <a:rPr kumimoji="1" lang="en-US" altLang="zh-CN" dirty="0" smtClean="0"/>
              <a:t>%          --</a:t>
            </a:r>
            <a:r>
              <a:rPr kumimoji="1" lang="zh-CN" altLang="en-US" dirty="0" smtClean="0"/>
              <a:t>例子</a:t>
            </a:r>
            <a:r>
              <a:rPr kumimoji="1" lang="en-US" altLang="zh-CN" dirty="0" smtClean="0"/>
              <a:t>placeholder</a:t>
            </a:r>
            <a:br>
              <a:rPr kumimoji="1" lang="en-US" altLang="zh-CN" dirty="0" smtClean="0"/>
            </a:br>
            <a:r>
              <a:rPr kumimoji="1" lang="zh-CN" altLang="en-US" dirty="0"/>
              <a:t> </a:t>
            </a:r>
            <a:r>
              <a:rPr kumimoji="1" lang="zh-CN" altLang="en-US" dirty="0" smtClean="0"/>
              <a:t>             </a:t>
            </a:r>
            <a:r>
              <a:rPr kumimoji="1" lang="en-US" altLang="zh-CN" dirty="0" smtClean="0"/>
              <a:t>@extend-only</a:t>
            </a:r>
            <a:r>
              <a:rPr kumimoji="1" lang="zh-CN" altLang="en-US" dirty="0" smtClean="0"/>
              <a:t>选择器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sz="2400" dirty="0"/>
              <a:t>占位选择器看起来很像普通的 </a:t>
            </a:r>
            <a:r>
              <a:rPr lang="en-US" altLang="zh-CN" sz="2400" dirty="0"/>
              <a:t>class </a:t>
            </a:r>
            <a:r>
              <a:rPr lang="zh-CN" altLang="en-US" sz="2400" dirty="0"/>
              <a:t>和 </a:t>
            </a:r>
            <a:r>
              <a:rPr lang="en-US" altLang="zh-CN" sz="2400" dirty="0"/>
              <a:t>id </a:t>
            </a:r>
            <a:r>
              <a:rPr lang="zh-CN" altLang="en-US" sz="2400" dirty="0"/>
              <a:t>选择器，只是 </a:t>
            </a:r>
            <a:r>
              <a:rPr lang="en-US" altLang="zh-CN" sz="2400" dirty="0"/>
              <a:t>#</a:t>
            </a:r>
            <a:r>
              <a:rPr lang="zh-CN" altLang="en-US" sz="2400" dirty="0"/>
              <a:t> 或 </a:t>
            </a:r>
            <a:r>
              <a:rPr lang="en-US" altLang="zh-CN" sz="2400" dirty="0"/>
              <a:t>.</a:t>
            </a:r>
            <a:r>
              <a:rPr lang="zh-CN" altLang="en-US" sz="2400" dirty="0"/>
              <a:t> 被替换成了 </a:t>
            </a:r>
            <a:r>
              <a:rPr lang="en-US" altLang="zh-CN" sz="2400" dirty="0"/>
              <a:t>%</a:t>
            </a:r>
            <a:r>
              <a:rPr lang="zh-CN" altLang="en-US" sz="2400" dirty="0"/>
              <a:t>。他可以像 </a:t>
            </a:r>
            <a:r>
              <a:rPr lang="en-US" altLang="zh-CN" sz="2400" dirty="0"/>
              <a:t>class </a:t>
            </a:r>
            <a:r>
              <a:rPr lang="zh-CN" altLang="en-US" sz="2400" dirty="0"/>
              <a:t>或者 </a:t>
            </a:r>
            <a:r>
              <a:rPr lang="en-US" altLang="zh-CN" sz="2400" dirty="0"/>
              <a:t>id </a:t>
            </a:r>
            <a:r>
              <a:rPr lang="zh-CN" altLang="en-US" sz="2400" dirty="0"/>
              <a:t>选择器那样使用，而它本身的规则，不会被编译到 </a:t>
            </a:r>
            <a:r>
              <a:rPr lang="en-US" altLang="zh-CN" sz="2400" dirty="0"/>
              <a:t>CSS </a:t>
            </a:r>
            <a:r>
              <a:rPr lang="zh-CN" altLang="en-US" sz="2400" dirty="0"/>
              <a:t>文件中</a:t>
            </a:r>
            <a:r>
              <a:rPr lang="zh-CN" altLang="en-US" sz="2400" dirty="0" smtClean="0"/>
              <a:t>占位</a:t>
            </a:r>
            <a:r>
              <a:rPr lang="zh-CN" altLang="en-US" sz="2400" dirty="0"/>
              <a:t>符选择器，就像</a:t>
            </a:r>
            <a:r>
              <a:rPr lang="en-US" altLang="zh-CN" sz="2400" dirty="0"/>
              <a:t>class</a:t>
            </a:r>
            <a:r>
              <a:rPr lang="zh-CN" altLang="en-US" sz="2400" dirty="0"/>
              <a:t>和</a:t>
            </a:r>
            <a:r>
              <a:rPr lang="en-US" altLang="zh-CN" sz="2400" dirty="0"/>
              <a:t>id</a:t>
            </a:r>
            <a:r>
              <a:rPr lang="zh-CN" altLang="en-US" sz="2400" dirty="0"/>
              <a:t>选择器那样可以用于扩展。扩展选择器，将会编译成</a:t>
            </a:r>
            <a:r>
              <a:rPr lang="en-US" altLang="zh-CN" sz="2400" dirty="0"/>
              <a:t>CSS</a:t>
            </a:r>
            <a:r>
              <a:rPr lang="zh-CN" altLang="en-US" sz="2400" dirty="0"/>
              <a:t>，占位符选择器本身不会被编译。</a:t>
            </a:r>
            <a:endParaRPr kumimoji="1" lang="zh-CN" alt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关于安装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22148" y="1213658"/>
            <a:ext cx="12189558" cy="58355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条件语句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/>
              <a:t>Sass </a:t>
            </a:r>
            <a:r>
              <a:rPr lang="zh-CN" altLang="en-US" sz="2800" dirty="0"/>
              <a:t>通过 </a:t>
            </a:r>
            <a:r>
              <a:rPr lang="en-US" altLang="zh-CN" sz="2800" dirty="0"/>
              <a:t>@if</a:t>
            </a:r>
            <a:r>
              <a:rPr lang="zh-CN" altLang="en-US" sz="2800" dirty="0"/>
              <a:t> 和 </a:t>
            </a:r>
            <a:r>
              <a:rPr lang="en-US" altLang="zh-CN" sz="2800" dirty="0"/>
              <a:t>@else</a:t>
            </a:r>
            <a:r>
              <a:rPr lang="zh-CN" altLang="en-US" sz="2800" dirty="0"/>
              <a:t> 指令提供了条件语句。除非你的代码中有偏复杂的逻辑，否则没必要在日常开发的样式表中使用条件语句。实际上，条件语句主要适用于库和框架。</a:t>
            </a:r>
            <a:endParaRPr kumimoji="1" lang="zh-CN" altLang="en-US" sz="28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 dirty="0" smtClean="0"/>
              <a:t>循环</a:t>
            </a:r>
            <a:br>
              <a:rPr kumimoji="1" lang="en-US" altLang="zh-CN" dirty="0" smtClean="0"/>
            </a:br>
            <a:r>
              <a:rPr lang="zh-CN" altLang="en-US" dirty="0"/>
              <a:t>在使用循环之前，务必确定这么做是有道理的，并且确认这么做可以解决问题。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@each  --</a:t>
            </a:r>
            <a:r>
              <a:rPr kumimoji="1" lang="zh-CN" altLang="en-US" dirty="0" smtClean="0"/>
              <a:t>例子</a:t>
            </a:r>
            <a:endParaRPr kumimoji="1" lang="en-US" altLang="zh-CN" dirty="0" smtClean="0"/>
          </a:p>
          <a:p>
            <a:r>
              <a:rPr kumimoji="1" lang="en-US" altLang="zh-CN" dirty="0" smtClean="0"/>
              <a:t>For</a:t>
            </a:r>
            <a:endParaRPr kumimoji="1" lang="en-US" altLang="zh-CN" dirty="0" smtClean="0"/>
          </a:p>
          <a:p>
            <a:r>
              <a:rPr kumimoji="1" lang="en-US" altLang="zh-CN" dirty="0" smtClean="0"/>
              <a:t>While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警告和错误</a:t>
            </a:r>
            <a:br>
              <a:rPr lang="zh-CN" altLang="en-US" dirty="0"/>
            </a:b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现在，在一个 </a:t>
            </a:r>
            <a:r>
              <a:rPr lang="en-US" altLang="zh-CN" sz="2800" dirty="0"/>
              <a:t>Sass </a:t>
            </a:r>
            <a:r>
              <a:rPr lang="zh-CN" altLang="en-US" sz="2800" dirty="0"/>
              <a:t>项目中往往存在大量的错误和提醒。基本上任何混合宏和函数出错都会发生特定类型或参数的错误，或者显示假设的</a:t>
            </a:r>
            <a:r>
              <a:rPr lang="zh-CN" altLang="en-US" sz="2800" dirty="0" smtClean="0"/>
              <a:t>提醒</a:t>
            </a:r>
            <a:endParaRPr lang="en-US" altLang="zh-CN" sz="2800" dirty="0" smtClean="0"/>
          </a:p>
          <a:p>
            <a:endParaRPr kumimoji="1" lang="en-US" altLang="zh-CN" sz="2800" dirty="0"/>
          </a:p>
          <a:p>
            <a:r>
              <a:rPr kumimoji="1" lang="en-US" altLang="zh-CN" sz="2800" dirty="0" smtClean="0"/>
              <a:t>@debug  </a:t>
            </a:r>
            <a:r>
              <a:rPr kumimoji="1" lang="zh-CN" altLang="en-US" sz="2800" dirty="0" smtClean="0"/>
              <a:t>用来调试</a:t>
            </a:r>
            <a:endParaRPr kumimoji="1" lang="en-US" altLang="zh-CN" sz="2800" dirty="0" smtClean="0"/>
          </a:p>
          <a:p>
            <a:r>
              <a:rPr kumimoji="1" lang="en-US" altLang="zh-CN" sz="2800" dirty="0" smtClean="0"/>
              <a:t>@warn</a:t>
            </a:r>
            <a:r>
              <a:rPr kumimoji="1" lang="zh-CN" altLang="en-US" sz="2800" dirty="0" smtClean="0"/>
              <a:t>   与</a:t>
            </a:r>
            <a:r>
              <a:rPr kumimoji="1" lang="en-US" altLang="zh-CN" sz="2800" dirty="0" smtClean="0"/>
              <a:t>debug</a:t>
            </a:r>
            <a:r>
              <a:rPr kumimoji="1" lang="zh-CN" altLang="en-US" sz="2800" dirty="0" smtClean="0"/>
              <a:t>功能类似，用来调试</a:t>
            </a:r>
            <a:r>
              <a:rPr kumimoji="1" lang="en-US" altLang="zh-CN" sz="2800" dirty="0" smtClean="0"/>
              <a:t>sass</a:t>
            </a:r>
            <a:endParaRPr kumimoji="1" lang="en-US" altLang="zh-CN" sz="2800" dirty="0" smtClean="0"/>
          </a:p>
          <a:p>
            <a:r>
              <a:rPr kumimoji="1" lang="en-US" altLang="zh-CN" sz="2800" dirty="0"/>
              <a:t>@error --</a:t>
            </a:r>
            <a:r>
              <a:rPr kumimoji="1" lang="zh-CN" altLang="en-US" sz="2800" dirty="0"/>
              <a:t>例子</a:t>
            </a:r>
            <a:endParaRPr kumimoji="1" lang="zh-CN" altLang="en-US" sz="28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br>
              <a:rPr lang="zh-CN" altLang="en-US"/>
            </a:br>
            <a:r>
              <a:rPr lang="zh-CN" altLang="en-US"/>
              <a:t>                           谢谢！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关于安装的坑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7639" y="1377634"/>
            <a:ext cx="8596668" cy="3880773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不要安装</a:t>
            </a:r>
            <a:r>
              <a:rPr lang="en-US" altLang="zh-CN" sz="2400" dirty="0"/>
              <a:t>ruby</a:t>
            </a:r>
            <a:r>
              <a:rPr lang="zh-CN" altLang="en-US" sz="2400" dirty="0"/>
              <a:t>版本的</a:t>
            </a:r>
            <a:r>
              <a:rPr lang="en-US" altLang="zh-CN" sz="2400" dirty="0" smtClean="0"/>
              <a:t>sass</a:t>
            </a:r>
            <a:endParaRPr lang="en-US" altLang="zh-CN" sz="2400" dirty="0" smtClean="0"/>
          </a:p>
          <a:p>
            <a:r>
              <a:rPr kumimoji="1" lang="zh-CN" altLang="en-US" sz="2400" dirty="0"/>
              <a:t> </a:t>
            </a:r>
            <a:r>
              <a:rPr kumimoji="1" lang="zh-CN" altLang="en-US" sz="2400" dirty="0" smtClean="0"/>
              <a:t>  官方已经不打算维护本版本的</a:t>
            </a:r>
            <a:r>
              <a:rPr kumimoji="1" lang="en-US" altLang="zh-CN" sz="2400" dirty="0" smtClean="0"/>
              <a:t>sass</a:t>
            </a:r>
            <a:endParaRPr kumimoji="1" lang="en-US" altLang="zh-CN" sz="2400" dirty="0" smtClean="0"/>
          </a:p>
          <a:p>
            <a:endParaRPr kumimoji="1"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4180" y="2246630"/>
            <a:ext cx="11536680" cy="44138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语法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396538"/>
            <a:ext cx="8596668" cy="5461462"/>
          </a:xfrm>
        </p:spPr>
        <p:txBody>
          <a:bodyPr>
            <a:normAutofit/>
          </a:bodyPr>
          <a:lstStyle/>
          <a:p>
            <a:endParaRPr kumimoji="1" lang="en-US" altLang="zh-CN" sz="2400" dirty="0" smtClean="0"/>
          </a:p>
          <a:p>
            <a:r>
              <a:rPr kumimoji="1" lang="en-US" altLang="zh-CN" sz="2400" dirty="0" smtClean="0"/>
              <a:t>Sass </a:t>
            </a:r>
            <a:r>
              <a:rPr kumimoji="1" lang="zh-CN" altLang="en-US" sz="2400" dirty="0" smtClean="0"/>
              <a:t>     </a:t>
            </a:r>
            <a:r>
              <a:rPr kumimoji="1" lang="en-US" altLang="zh-CN" sz="2400" dirty="0" smtClean="0"/>
              <a:t>--</a:t>
            </a:r>
            <a:r>
              <a:rPr kumimoji="1" lang="zh-CN" altLang="en-US" sz="2400" dirty="0" smtClean="0"/>
              <a:t>最早的语法（缩进式语法）</a:t>
            </a:r>
            <a:endParaRPr kumimoji="1" lang="en-US" altLang="zh-CN" sz="2400" dirty="0"/>
          </a:p>
          <a:p>
            <a:r>
              <a:rPr kumimoji="1" lang="zh-CN" altLang="en-US" sz="2400" dirty="0" smtClean="0"/>
              <a:t>    </a:t>
            </a:r>
            <a:r>
              <a:rPr kumimoji="1" lang="en-US" altLang="zh-CN" sz="2400" dirty="0" smtClean="0"/>
              <a:t>  </a:t>
            </a:r>
            <a:r>
              <a:rPr lang="en-US" altLang="zh-CN" sz="2400" dirty="0"/>
              <a:t>#main </a:t>
            </a:r>
            <a:endParaRPr lang="en-US" altLang="zh-CN" sz="2400" dirty="0" smtClean="0"/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       color</a:t>
            </a:r>
            <a:r>
              <a:rPr lang="en-US" altLang="zh-CN" sz="2400" dirty="0"/>
              <a:t>: blue </a:t>
            </a:r>
            <a:endParaRPr lang="en-US" altLang="zh-CN" sz="2400" dirty="0" smtClean="0"/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       font-size</a:t>
            </a:r>
            <a:r>
              <a:rPr lang="en-US" altLang="zh-CN" sz="2400" dirty="0"/>
              <a:t>: </a:t>
            </a:r>
            <a:r>
              <a:rPr lang="en-US" altLang="zh-CN" sz="2400" dirty="0" smtClean="0"/>
              <a:t>0.3em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kumimoji="1" lang="en-US" altLang="zh-CN" sz="2400" dirty="0" err="1" smtClean="0"/>
              <a:t>Scss</a:t>
            </a:r>
            <a:r>
              <a:rPr kumimoji="1" lang="en-US" altLang="zh-CN" sz="2400" dirty="0" smtClean="0"/>
              <a:t> </a:t>
            </a:r>
            <a:r>
              <a:rPr kumimoji="1" lang="zh-CN" altLang="en-US" sz="2400" dirty="0" smtClean="0"/>
              <a:t>     </a:t>
            </a:r>
            <a:r>
              <a:rPr kumimoji="1" lang="en-US" altLang="zh-CN" sz="2400" dirty="0" smtClean="0"/>
              <a:t>--</a:t>
            </a:r>
            <a:r>
              <a:rPr kumimoji="1" lang="zh-CN" altLang="en-US" sz="2400" dirty="0" smtClean="0"/>
              <a:t>很像</a:t>
            </a:r>
            <a:r>
              <a:rPr kumimoji="1" lang="en-US" altLang="zh-CN" sz="2400" dirty="0" smtClean="0"/>
              <a:t>CSS</a:t>
            </a:r>
            <a:r>
              <a:rPr kumimoji="1" lang="zh-CN" altLang="en-US" sz="2400" dirty="0" smtClean="0"/>
              <a:t>的语法</a:t>
            </a:r>
            <a:endParaRPr kumimoji="1" lang="en-US" altLang="zh-CN" sz="2400" dirty="0" smtClean="0"/>
          </a:p>
          <a:p>
            <a:r>
              <a:rPr kumimoji="1" lang="zh-CN" altLang="en-US" sz="2400" dirty="0" smtClean="0"/>
              <a:t>    </a:t>
            </a:r>
            <a:r>
              <a:rPr kumimoji="1" lang="en-US" altLang="zh-CN" sz="2400" dirty="0" smtClean="0"/>
              <a:t>  </a:t>
            </a:r>
            <a:r>
              <a:rPr lang="en-US" altLang="zh-CN" sz="2400" dirty="0"/>
              <a:t>#main {</a:t>
            </a:r>
            <a:endParaRPr lang="en-US" altLang="zh-CN" sz="2400" dirty="0"/>
          </a:p>
          <a:p>
            <a:r>
              <a:rPr lang="en-US" altLang="zh-CN" sz="2400" dirty="0"/>
              <a:t>           color: </a:t>
            </a:r>
            <a:r>
              <a:rPr lang="en-US" altLang="zh-CN" sz="2400" dirty="0" smtClean="0"/>
              <a:t>blue; </a:t>
            </a:r>
            <a:endParaRPr lang="en-US" altLang="zh-CN" sz="2400" dirty="0"/>
          </a:p>
          <a:p>
            <a:r>
              <a:rPr lang="en-US" altLang="zh-CN" sz="2400" dirty="0"/>
              <a:t>           font-size: </a:t>
            </a:r>
            <a:r>
              <a:rPr lang="en-US" altLang="zh-CN" sz="2400" dirty="0" smtClean="0"/>
              <a:t>0.3em;</a:t>
            </a:r>
            <a:endParaRPr lang="en-US" altLang="zh-CN" sz="2400" dirty="0" smtClean="0"/>
          </a:p>
          <a:p>
            <a:r>
              <a:rPr kumimoji="1" lang="en-US" altLang="zh-CN" sz="2400" dirty="0" smtClean="0"/>
              <a:t>        }</a:t>
            </a:r>
            <a:endParaRPr kumimoji="1" lang="en-US" altLang="zh-CN" sz="2400" dirty="0"/>
          </a:p>
          <a:p>
            <a:endParaRPr kumimoji="1" lang="en-US" altLang="zh-C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 dirty="0" smtClean="0"/>
              <a:t>变量                               </a:t>
            </a:r>
            <a:r>
              <a:rPr kumimoji="1" lang="en-US" altLang="zh-CN" dirty="0" smtClean="0"/>
              <a:t>--</a:t>
            </a:r>
            <a:r>
              <a:rPr kumimoji="1" lang="zh-CN" altLang="en-US" dirty="0" smtClean="0"/>
              <a:t>例子 </a:t>
            </a:r>
            <a:r>
              <a:rPr kumimoji="1" lang="en-US" altLang="zh-CN" dirty="0" smtClean="0"/>
              <a:t>variables</a:t>
            </a:r>
            <a:br>
              <a:rPr kumimoji="1" lang="en-US" altLang="zh-CN" dirty="0" smtClean="0"/>
            </a:br>
            <a:r>
              <a:rPr kumimoji="1" lang="en-US" altLang="zh-CN" dirty="0" smtClean="0"/>
              <a:t>        </a:t>
            </a:r>
            <a:r>
              <a:rPr lang="zh-CN" altLang="en-US" sz="2400" dirty="0"/>
              <a:t>变量让值得以重用，避免了一遍遍地复制副本。最重要的是，使用变量让更新一个值变得很方便</a:t>
            </a:r>
            <a:br>
              <a:rPr kumimoji="1" lang="en-US" altLang="zh-CN" sz="2400" dirty="0" smtClean="0"/>
            </a:br>
            <a:endParaRPr kumimoji="1"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522844"/>
          </a:xfrm>
        </p:spPr>
        <p:txBody>
          <a:bodyPr>
            <a:normAutofit/>
          </a:bodyPr>
          <a:lstStyle/>
          <a:p>
            <a:r>
              <a:rPr kumimoji="1" lang="zh-CN" altLang="en-US" sz="2800" dirty="0" smtClean="0"/>
              <a:t>变量声明     </a:t>
            </a:r>
            <a:r>
              <a:rPr lang="en-US" altLang="zh-CN" sz="2800" dirty="0" smtClean="0">
                <a:solidFill>
                  <a:srgbClr val="FF0000"/>
                </a:solidFill>
              </a:rPr>
              <a:t>$</a:t>
            </a:r>
            <a:r>
              <a:rPr lang="en-US" altLang="zh-CN" sz="2800" dirty="0">
                <a:solidFill>
                  <a:srgbClr val="FF0000"/>
                </a:solidFill>
              </a:rPr>
              <a:t>highlight-color: #F90;</a:t>
            </a:r>
            <a:endParaRPr kumimoji="1" lang="en-US" altLang="zh-CN" sz="2800" dirty="0" smtClean="0"/>
          </a:p>
          <a:p>
            <a:r>
              <a:rPr kumimoji="1" lang="zh-CN" altLang="en-US" sz="2800" dirty="0" smtClean="0"/>
              <a:t>变量引用</a:t>
            </a:r>
            <a:r>
              <a:rPr kumimoji="1" lang="en-US" altLang="zh-CN" sz="2800" dirty="0" smtClean="0"/>
              <a:t>	</a:t>
            </a:r>
            <a:r>
              <a:rPr kumimoji="1" lang="zh-CN" altLang="en-US" sz="2800" dirty="0" smtClean="0"/>
              <a:t>     </a:t>
            </a:r>
            <a:r>
              <a:rPr kumimoji="1" lang="en-US" altLang="zh-CN" sz="2800" dirty="0" smtClean="0">
                <a:solidFill>
                  <a:srgbClr val="FF0000"/>
                </a:solidFill>
              </a:rPr>
              <a:t>color:$highlight-color;</a:t>
            </a:r>
            <a:endParaRPr kumimoji="1" lang="en-US" altLang="zh-CN" sz="2800" dirty="0" smtClean="0"/>
          </a:p>
          <a:p>
            <a:r>
              <a:rPr kumimoji="1" lang="zh-CN" altLang="en-US" sz="2800" dirty="0" smtClean="0"/>
              <a:t>变量名中用中划线还是下划线分割 </a:t>
            </a:r>
            <a:r>
              <a:rPr kumimoji="1" lang="en-US" altLang="zh-CN" sz="2800" dirty="0" smtClean="0"/>
              <a:t>---</a:t>
            </a:r>
            <a:r>
              <a:rPr kumimoji="1" lang="zh-CN" altLang="en-US" sz="2800" dirty="0" smtClean="0"/>
              <a:t>兼容</a:t>
            </a:r>
            <a:endParaRPr kumimoji="1" lang="en-US" altLang="zh-CN" sz="2800" dirty="0" smtClean="0"/>
          </a:p>
          <a:p>
            <a:r>
              <a:rPr lang="zh-CN" altLang="en-US" sz="2800" dirty="0" smtClean="0"/>
              <a:t>          </a:t>
            </a:r>
            <a:r>
              <a:rPr lang="en-US" altLang="zh-CN" sz="2800" dirty="0" smtClean="0"/>
              <a:t>$</a:t>
            </a:r>
            <a:r>
              <a:rPr lang="en-US" altLang="zh-CN" sz="2800" dirty="0"/>
              <a:t>link-color: blue</a:t>
            </a:r>
            <a:r>
              <a:rPr lang="en-US" altLang="zh-CN" sz="2800" dirty="0" smtClean="0"/>
              <a:t>;</a:t>
            </a:r>
            <a:endParaRPr lang="en-US" altLang="zh-CN" sz="2800" dirty="0" smtClean="0"/>
          </a:p>
          <a:p>
            <a:r>
              <a:rPr lang="en-US" altLang="zh-CN" sz="2800" dirty="0" smtClean="0"/>
              <a:t> </a:t>
            </a:r>
            <a:r>
              <a:rPr lang="zh-CN" altLang="en-US" sz="2800" dirty="0" smtClean="0"/>
              <a:t>         </a:t>
            </a:r>
            <a:r>
              <a:rPr lang="en-US" altLang="zh-CN" sz="2800" dirty="0" smtClean="0"/>
              <a:t>a </a:t>
            </a:r>
            <a:r>
              <a:rPr lang="en-US" altLang="zh-CN" sz="2800" dirty="0"/>
              <a:t>{ </a:t>
            </a:r>
            <a:endParaRPr lang="en-US" altLang="zh-CN" sz="2800" dirty="0" smtClean="0"/>
          </a:p>
          <a:p>
            <a:r>
              <a:rPr lang="zh-CN" altLang="en-US" sz="2800" dirty="0"/>
              <a:t> </a:t>
            </a:r>
            <a:r>
              <a:rPr lang="zh-CN" altLang="en-US" sz="2800" dirty="0" smtClean="0"/>
              <a:t>              </a:t>
            </a:r>
            <a:r>
              <a:rPr lang="en-US" altLang="zh-CN" sz="2800" dirty="0" smtClean="0"/>
              <a:t>color</a:t>
            </a:r>
            <a:r>
              <a:rPr lang="en-US" altLang="zh-CN" sz="2800" dirty="0"/>
              <a:t>: $</a:t>
            </a:r>
            <a:r>
              <a:rPr lang="en-US" altLang="zh-CN" sz="2800" dirty="0" err="1"/>
              <a:t>link_color</a:t>
            </a:r>
            <a:r>
              <a:rPr lang="en-US" altLang="zh-CN" sz="2800" dirty="0"/>
              <a:t>; </a:t>
            </a:r>
            <a:endParaRPr lang="en-US" altLang="zh-CN" sz="2800" dirty="0" smtClean="0"/>
          </a:p>
          <a:p>
            <a:r>
              <a:rPr lang="zh-CN" altLang="en-US" sz="2800" dirty="0"/>
              <a:t> </a:t>
            </a:r>
            <a:r>
              <a:rPr lang="zh-CN" altLang="en-US" sz="2800" dirty="0" smtClean="0"/>
              <a:t>         </a:t>
            </a:r>
            <a:r>
              <a:rPr lang="en-US" altLang="zh-CN" sz="2800" dirty="0" smtClean="0"/>
              <a:t>} </a:t>
            </a:r>
            <a:br>
              <a:rPr lang="en-US" altLang="zh-CN" sz="2800" dirty="0"/>
            </a:br>
            <a:endParaRPr kumimoji="1"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数据类型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数字 </a:t>
            </a:r>
            <a:r>
              <a:rPr lang="en-US" altLang="zh-CN" dirty="0"/>
              <a:t>(</a:t>
            </a:r>
            <a:r>
              <a:rPr lang="zh-CN" altLang="en-US" dirty="0"/>
              <a:t>例如： </a:t>
            </a:r>
            <a:r>
              <a:rPr lang="en-US" altLang="zh-CN" dirty="0"/>
              <a:t>1.2, 13, 10px)</a:t>
            </a:r>
            <a:endParaRPr lang="en-US" altLang="zh-CN" dirty="0"/>
          </a:p>
          <a:p>
            <a:r>
              <a:rPr lang="zh-CN" altLang="en-US" dirty="0"/>
              <a:t>文本字符串，带引号字符串和不带引号字符串</a:t>
            </a:r>
            <a:r>
              <a:rPr lang="en-US" altLang="zh-CN" dirty="0"/>
              <a:t>(</a:t>
            </a:r>
            <a:r>
              <a:rPr lang="zh-CN" altLang="en-US" dirty="0"/>
              <a:t>例如：</a:t>
            </a:r>
            <a:r>
              <a:rPr lang="en-US" altLang="zh-CN" dirty="0"/>
              <a:t>"</a:t>
            </a:r>
            <a:r>
              <a:rPr lang="en-US" altLang="zh-CN" dirty="0" err="1"/>
              <a:t>foo</a:t>
            </a:r>
            <a:r>
              <a:rPr lang="en-US" altLang="zh-CN" dirty="0"/>
              <a:t>", '</a:t>
            </a:r>
            <a:r>
              <a:rPr lang="en-US" altLang="zh-CN" dirty="0" err="1"/>
              <a:t>bar</a:t>
            </a:r>
            <a:r>
              <a:rPr lang="en-US" altLang="zh-CN" dirty="0"/>
              <a:t>', </a:t>
            </a:r>
            <a:r>
              <a:rPr lang="en-US" altLang="zh-CN" dirty="0" err="1"/>
              <a:t>baz</a:t>
            </a:r>
            <a:r>
              <a:rPr lang="en-US" altLang="zh-CN" dirty="0"/>
              <a:t>)</a:t>
            </a:r>
            <a:endParaRPr lang="en-US" altLang="zh-CN" dirty="0"/>
          </a:p>
          <a:p>
            <a:r>
              <a:rPr lang="zh-CN" altLang="en-US" dirty="0"/>
              <a:t>颜色 </a:t>
            </a:r>
            <a:r>
              <a:rPr lang="en-US" altLang="zh-CN" dirty="0"/>
              <a:t>(</a:t>
            </a:r>
            <a:r>
              <a:rPr lang="zh-CN" altLang="en-US" dirty="0"/>
              <a:t>例如：</a:t>
            </a:r>
            <a:r>
              <a:rPr lang="en-US" altLang="zh-CN" dirty="0" err="1"/>
              <a:t>blue</a:t>
            </a:r>
            <a:r>
              <a:rPr lang="en-US" altLang="zh-CN" dirty="0"/>
              <a:t>, #04a3f9, </a:t>
            </a:r>
            <a:r>
              <a:rPr lang="en-US" altLang="zh-CN" dirty="0" err="1"/>
              <a:t>rgba</a:t>
            </a:r>
            <a:r>
              <a:rPr lang="en-US" altLang="zh-CN" dirty="0"/>
              <a:t>(255, 0, 0, 0.5))</a:t>
            </a:r>
            <a:endParaRPr lang="en-US" altLang="zh-CN" dirty="0"/>
          </a:p>
          <a:p>
            <a:r>
              <a:rPr lang="zh-CN" altLang="en-US" dirty="0"/>
              <a:t>布尔值 </a:t>
            </a:r>
            <a:r>
              <a:rPr lang="en-US" altLang="zh-CN" dirty="0"/>
              <a:t>(</a:t>
            </a:r>
            <a:r>
              <a:rPr lang="zh-CN" altLang="en-US" dirty="0"/>
              <a:t>例如： </a:t>
            </a:r>
            <a:r>
              <a:rPr lang="en-US" altLang="zh-CN" dirty="0" err="1"/>
              <a:t>true</a:t>
            </a:r>
            <a:r>
              <a:rPr lang="en-US" altLang="zh-CN" dirty="0"/>
              <a:t>, </a:t>
            </a:r>
            <a:r>
              <a:rPr lang="en-US" altLang="zh-CN" dirty="0" err="1"/>
              <a:t>false</a:t>
            </a:r>
            <a:r>
              <a:rPr lang="en-US" altLang="zh-CN" dirty="0"/>
              <a:t>)</a:t>
            </a:r>
            <a:endParaRPr lang="en-US" altLang="zh-CN" dirty="0"/>
          </a:p>
          <a:p>
            <a:r>
              <a:rPr lang="zh-CN" altLang="en-US" dirty="0"/>
              <a:t>空值 </a:t>
            </a:r>
            <a:r>
              <a:rPr lang="en-US" altLang="zh-CN" dirty="0"/>
              <a:t>(</a:t>
            </a:r>
            <a:r>
              <a:rPr lang="zh-CN" altLang="en-US" dirty="0"/>
              <a:t>例如： </a:t>
            </a:r>
            <a:r>
              <a:rPr lang="en-US" altLang="zh-CN" dirty="0" err="1"/>
              <a:t>null</a:t>
            </a:r>
            <a:r>
              <a:rPr lang="en-US" altLang="zh-CN" dirty="0"/>
              <a:t>)</a:t>
            </a:r>
            <a:endParaRPr lang="en-US" altLang="zh-CN" dirty="0"/>
          </a:p>
          <a:p>
            <a:r>
              <a:rPr lang="zh-CN" altLang="en-US" dirty="0"/>
              <a:t>值列表 </a:t>
            </a:r>
            <a:r>
              <a:rPr lang="en-US" altLang="zh-CN" dirty="0"/>
              <a:t>(</a:t>
            </a:r>
            <a:r>
              <a:rPr lang="en-US" altLang="zh-CN" dirty="0" err="1"/>
              <a:t>list</a:t>
            </a:r>
            <a:r>
              <a:rPr lang="en-US" altLang="zh-CN" dirty="0"/>
              <a:t>)</a:t>
            </a:r>
            <a:r>
              <a:rPr lang="zh-CN" altLang="en-US" dirty="0"/>
              <a:t>，用空格或逗号分隔 </a:t>
            </a:r>
            <a:r>
              <a:rPr lang="en-US" altLang="zh-CN" dirty="0"/>
              <a:t>(</a:t>
            </a:r>
            <a:r>
              <a:rPr lang="zh-CN" altLang="en-US" dirty="0"/>
              <a:t>例如： </a:t>
            </a:r>
            <a:r>
              <a:rPr lang="en-US" altLang="zh-CN" dirty="0"/>
              <a:t>1.5em 1em 0 2em, </a:t>
            </a:r>
            <a:r>
              <a:rPr lang="en-US" altLang="zh-CN" dirty="0" err="1"/>
              <a:t>Helvetica</a:t>
            </a:r>
            <a:r>
              <a:rPr lang="en-US" altLang="zh-CN" dirty="0"/>
              <a:t>, </a:t>
            </a:r>
            <a:r>
              <a:rPr lang="en-US" altLang="zh-CN" dirty="0" err="1"/>
              <a:t>Arial</a:t>
            </a:r>
            <a:r>
              <a:rPr lang="en-US" altLang="zh-CN" dirty="0"/>
              <a:t>, </a:t>
            </a:r>
            <a:r>
              <a:rPr lang="en-US" altLang="zh-CN" dirty="0" err="1"/>
              <a:t>sans-serif</a:t>
            </a:r>
            <a:r>
              <a:rPr lang="en-US" altLang="zh-CN" dirty="0"/>
              <a:t>)</a:t>
            </a:r>
            <a:endParaRPr lang="en-US" altLang="zh-CN" dirty="0"/>
          </a:p>
          <a:p>
            <a:r>
              <a:rPr lang="en-US" altLang="zh-CN" dirty="0" err="1"/>
              <a:t>maps</a:t>
            </a:r>
            <a:r>
              <a:rPr lang="en-US" altLang="zh-CN" dirty="0"/>
              <a:t> </a:t>
            </a:r>
            <a:r>
              <a:rPr lang="zh-CN" altLang="en-US" dirty="0"/>
              <a:t>，从一个值映射到另一个 </a:t>
            </a:r>
            <a:r>
              <a:rPr lang="en-US" altLang="zh-CN" dirty="0"/>
              <a:t>(</a:t>
            </a:r>
            <a:r>
              <a:rPr lang="zh-CN" altLang="en-US" dirty="0"/>
              <a:t>例如： </a:t>
            </a:r>
            <a:r>
              <a:rPr lang="en-US" altLang="zh-CN" dirty="0"/>
              <a:t>(key1: value1, key2: value2))</a:t>
            </a:r>
            <a:endParaRPr lang="en-US" altLang="zh-CN" dirty="0"/>
          </a:p>
          <a:p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list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802001"/>
            <a:ext cx="8596668" cy="4697411"/>
          </a:xfrm>
        </p:spPr>
        <p:txBody>
          <a:bodyPr>
            <a:normAutofit/>
          </a:bodyPr>
          <a:lstStyle/>
          <a:p>
            <a:r>
              <a:rPr lang="fr-FR" altLang="zh-CN" dirty="0" err="1"/>
              <a:t>margin</a:t>
            </a:r>
            <a:r>
              <a:rPr lang="fr-FR" altLang="zh-CN" dirty="0"/>
              <a:t>: 10px 15px 0 </a:t>
            </a:r>
            <a:r>
              <a:rPr lang="fr-FR" altLang="zh-CN" dirty="0" smtClean="0"/>
              <a:t>0</a:t>
            </a:r>
            <a:endParaRPr lang="fr-FR" altLang="zh-CN" dirty="0" smtClean="0"/>
          </a:p>
          <a:p>
            <a:r>
              <a:rPr lang="fr-FR" altLang="zh-CN" dirty="0"/>
              <a:t>font-face: </a:t>
            </a:r>
            <a:r>
              <a:rPr lang="fr-FR" altLang="zh-CN" dirty="0" err="1"/>
              <a:t>Helvetica</a:t>
            </a:r>
            <a:r>
              <a:rPr lang="fr-FR" altLang="zh-CN" dirty="0"/>
              <a:t>, Arial, sans-</a:t>
            </a:r>
            <a:r>
              <a:rPr lang="fr-FR" altLang="zh-CN" dirty="0" err="1"/>
              <a:t>serif</a:t>
            </a:r>
            <a:br>
              <a:rPr lang="fr-FR" altLang="zh-CN" dirty="0"/>
            </a:br>
            <a:br>
              <a:rPr lang="fr-FR" altLang="zh-CN" dirty="0"/>
            </a:br>
            <a:r>
              <a:rPr lang="zh-CN" altLang="en-US" dirty="0" smtClean="0"/>
              <a:t>无论</a:t>
            </a:r>
            <a:r>
              <a:rPr lang="zh-CN" altLang="en-US" dirty="0"/>
              <a:t>是用空格还是用逗号隔开。事实上，独立的值也被视为列表：只包含一个值的列表。</a:t>
            </a:r>
            <a:endParaRPr lang="zh-CN" altLang="en-US" dirty="0"/>
          </a:p>
          <a:p>
            <a:r>
              <a:rPr lang="zh-CN" altLang="en-US" dirty="0"/>
              <a:t>列表本身没有太多的功能，但 </a:t>
            </a:r>
            <a:r>
              <a:rPr lang="en-US" altLang="zh-CN" dirty="0"/>
              <a:t>Sass list functions </a:t>
            </a:r>
            <a:r>
              <a:rPr lang="zh-CN" altLang="en-US" dirty="0"/>
              <a:t>赋予了数组更多新功能：</a:t>
            </a:r>
            <a:endParaRPr lang="zh-CN" altLang="en-US" dirty="0"/>
          </a:p>
          <a:p>
            <a:endParaRPr lang="zh-CN" altLang="en-US" dirty="0"/>
          </a:p>
          <a:p>
            <a:r>
              <a:rPr lang="en-US" altLang="zh-CN" dirty="0"/>
              <a:t>nth </a:t>
            </a:r>
            <a:r>
              <a:rPr lang="zh-CN" altLang="en-US" dirty="0"/>
              <a:t>函数可以直接访问数组中的某一项；</a:t>
            </a:r>
            <a:endParaRPr lang="zh-CN" altLang="en-US" dirty="0"/>
          </a:p>
          <a:p>
            <a:r>
              <a:rPr lang="en-US" altLang="zh-CN" dirty="0"/>
              <a:t>join </a:t>
            </a:r>
            <a:r>
              <a:rPr lang="zh-CN" altLang="en-US" dirty="0"/>
              <a:t>函数可以将多个数组连接在一起；</a:t>
            </a:r>
            <a:endParaRPr lang="zh-CN" altLang="en-US" dirty="0"/>
          </a:p>
          <a:p>
            <a:r>
              <a:rPr lang="en-US" altLang="zh-CN" dirty="0"/>
              <a:t>append </a:t>
            </a:r>
            <a:r>
              <a:rPr lang="zh-CN" altLang="en-US" dirty="0"/>
              <a:t>函数可以在数组中添加新值；</a:t>
            </a:r>
            <a:endParaRPr lang="zh-CN" altLang="en-US" dirty="0"/>
          </a:p>
          <a:p>
            <a:r>
              <a:rPr lang="zh-CN" altLang="en-US" dirty="0"/>
              <a:t>而 </a:t>
            </a:r>
            <a:r>
              <a:rPr lang="en-US" altLang="zh-CN" dirty="0"/>
              <a:t>@each </a:t>
            </a:r>
            <a:r>
              <a:rPr lang="zh-CN" altLang="en-US" dirty="0"/>
              <a:t>指令能够遍历数组中的每一项。</a:t>
            </a:r>
            <a:endParaRPr lang="zh-CN" altLang="en-US" dirty="0"/>
          </a:p>
          <a:p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Map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dirty="0">
                <a:sym typeface="+mn-ea"/>
              </a:rPr>
              <a:t>Maps</a:t>
            </a:r>
            <a:r>
              <a:rPr lang="zh-CN" altLang="en-US" dirty="0">
                <a:sym typeface="+mn-ea"/>
              </a:rPr>
              <a:t>代表一个键和值对集合，其中键用于查找值。他们可以很容易地将值收集到命名组中，并且可以动态地访问这些组。在</a:t>
            </a:r>
            <a:r>
              <a:rPr lang="en-US" altLang="zh-CN" dirty="0">
                <a:sym typeface="+mn-ea"/>
              </a:rPr>
              <a:t>CSS</a:t>
            </a:r>
            <a:r>
              <a:rPr lang="zh-CN" altLang="en-US" dirty="0">
                <a:sym typeface="+mn-ea"/>
              </a:rPr>
              <a:t>中你找不到和他们类似的值，虽然他们的语法类似于媒体查询表达式：</a:t>
            </a:r>
            <a:endParaRPr lang="zh-CN" altLang="en-US" dirty="0"/>
          </a:p>
          <a:p>
            <a:r>
              <a:rPr lang="en-US" altLang="zh-CN" dirty="0">
                <a:sym typeface="+mn-ea"/>
              </a:rPr>
              <a:t>$map:</a:t>
            </a:r>
            <a:r>
              <a:rPr lang="zh-CN" altLang="en-US" dirty="0">
                <a:sym typeface="+mn-ea"/>
              </a:rPr>
              <a:t> </a:t>
            </a:r>
            <a:r>
              <a:rPr lang="en-US" altLang="zh-CN" dirty="0">
                <a:sym typeface="+mn-ea"/>
              </a:rPr>
              <a:t>(key1:</a:t>
            </a:r>
            <a:r>
              <a:rPr lang="zh-CN" altLang="en-US" dirty="0">
                <a:sym typeface="+mn-ea"/>
              </a:rPr>
              <a:t> </a:t>
            </a:r>
            <a:r>
              <a:rPr lang="en-US" altLang="zh-CN" dirty="0">
                <a:sym typeface="+mn-ea"/>
              </a:rPr>
              <a:t>value1, key2:</a:t>
            </a:r>
            <a:r>
              <a:rPr lang="zh-CN" altLang="en-US" dirty="0">
                <a:sym typeface="+mn-ea"/>
              </a:rPr>
              <a:t> </a:t>
            </a:r>
            <a:r>
              <a:rPr lang="en-US" altLang="zh-CN" dirty="0">
                <a:sym typeface="+mn-ea"/>
              </a:rPr>
              <a:t>value2, key3:</a:t>
            </a:r>
            <a:r>
              <a:rPr lang="zh-CN" altLang="en-US" dirty="0">
                <a:sym typeface="+mn-ea"/>
              </a:rPr>
              <a:t> </a:t>
            </a:r>
            <a:r>
              <a:rPr lang="en-US" altLang="zh-CN" dirty="0" smtClean="0">
                <a:sym typeface="+mn-ea"/>
              </a:rPr>
              <a:t>value3</a:t>
            </a:r>
            <a:r>
              <a:rPr lang="zh-CN" altLang="en-US" dirty="0" smtClean="0">
                <a:sym typeface="+mn-ea"/>
              </a:rPr>
              <a:t>）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Maps</a:t>
            </a:r>
            <a:r>
              <a:rPr lang="zh-CN" altLang="en-US" dirty="0">
                <a:sym typeface="+mn-ea"/>
              </a:rPr>
              <a:t>中的键和值可以是任意的</a:t>
            </a:r>
            <a:r>
              <a:rPr lang="en-US" altLang="zh-CN" dirty="0" err="1">
                <a:sym typeface="+mn-ea"/>
              </a:rPr>
              <a:t>SassScript</a:t>
            </a:r>
            <a:r>
              <a:rPr lang="zh-CN" altLang="en-US" dirty="0">
                <a:sym typeface="+mn-ea"/>
              </a:rPr>
              <a:t>对象。一个</a:t>
            </a:r>
            <a:r>
              <a:rPr lang="en-US" altLang="zh-CN" dirty="0">
                <a:sym typeface="+mn-ea"/>
              </a:rPr>
              <a:t>Maps</a:t>
            </a:r>
            <a:r>
              <a:rPr lang="zh-CN" altLang="en-US" dirty="0">
                <a:sym typeface="+mn-ea"/>
              </a:rPr>
              <a:t>可能只有一个值与给定的键关联（尽管该值可以是一个列表）。一个给定的值可能与许多键关联</a:t>
            </a:r>
            <a:r>
              <a:rPr lang="zh-CN" altLang="en-US" dirty="0" smtClean="0">
                <a:sym typeface="+mn-ea"/>
              </a:rPr>
              <a:t>。</a:t>
            </a:r>
            <a:endParaRPr lang="en-US" altLang="zh-CN" dirty="0" smtClean="0"/>
          </a:p>
          <a:p>
            <a:r>
              <a:rPr lang="en-US" altLang="zh-CN" u="sng" dirty="0">
                <a:sym typeface="+mn-ea"/>
                <a:hlinkClick r:id="rId1"/>
              </a:rPr>
              <a:t>map-get</a:t>
            </a:r>
            <a:r>
              <a:rPr lang="zh-CN" altLang="en-US" u="sng" dirty="0">
                <a:sym typeface="+mn-ea"/>
                <a:hlinkClick r:id="rId1"/>
              </a:rPr>
              <a:t>函数</a:t>
            </a:r>
            <a:r>
              <a:rPr lang="zh-CN" altLang="en-US" dirty="0">
                <a:sym typeface="+mn-ea"/>
              </a:rPr>
              <a:t>用于查找</a:t>
            </a:r>
            <a:r>
              <a:rPr lang="en-US" altLang="zh-CN" dirty="0">
                <a:sym typeface="+mn-ea"/>
              </a:rPr>
              <a:t>map</a:t>
            </a:r>
            <a:r>
              <a:rPr lang="zh-CN" altLang="en-US" dirty="0">
                <a:sym typeface="+mn-ea"/>
              </a:rPr>
              <a:t>中的值</a:t>
            </a:r>
            <a:endParaRPr lang="zh-CN" altLang="en-US" dirty="0">
              <a:sym typeface="+mn-ea"/>
            </a:endParaRPr>
          </a:p>
          <a:p>
            <a:r>
              <a:rPr lang="en-US" altLang="zh-CN" u="sng" dirty="0">
                <a:sym typeface="+mn-ea"/>
                <a:hlinkClick r:id="rId2"/>
              </a:rPr>
              <a:t>map-merge</a:t>
            </a:r>
            <a:r>
              <a:rPr lang="zh-CN" altLang="en-US" u="sng" dirty="0">
                <a:sym typeface="+mn-ea"/>
                <a:hlinkClick r:id="rId2"/>
              </a:rPr>
              <a:t>函数</a:t>
            </a:r>
            <a:r>
              <a:rPr lang="zh-CN" altLang="en-US" dirty="0">
                <a:sym typeface="+mn-ea"/>
              </a:rPr>
              <a:t>用于添加值到</a:t>
            </a:r>
            <a:r>
              <a:rPr lang="en-US" altLang="zh-CN" dirty="0">
                <a:sym typeface="+mn-ea"/>
              </a:rPr>
              <a:t>map</a:t>
            </a:r>
            <a:r>
              <a:rPr lang="zh-CN" altLang="en-US" dirty="0">
                <a:sym typeface="+mn-ea"/>
              </a:rPr>
              <a:t>中的值，</a:t>
            </a:r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 </a:t>
            </a:r>
            <a:r>
              <a:rPr lang="en-US" altLang="zh-CN" u="sng" dirty="0">
                <a:sym typeface="+mn-ea"/>
                <a:hlinkClick r:id="rId3"/>
              </a:rPr>
              <a:t>@each </a:t>
            </a:r>
            <a:r>
              <a:rPr lang="zh-CN" altLang="en-US" u="sng" dirty="0">
                <a:sym typeface="+mn-ea"/>
                <a:hlinkClick r:id="rId3"/>
              </a:rPr>
              <a:t>指令</a:t>
            </a:r>
            <a:r>
              <a:rPr lang="zh-CN" altLang="en-US" dirty="0">
                <a:sym typeface="+mn-ea"/>
              </a:rPr>
              <a:t>可以用来为 </a:t>
            </a:r>
            <a:r>
              <a:rPr lang="en-US" altLang="zh-CN" dirty="0">
                <a:sym typeface="+mn-ea"/>
              </a:rPr>
              <a:t>map </a:t>
            </a:r>
            <a:r>
              <a:rPr lang="zh-CN" altLang="en-US" dirty="0">
                <a:sym typeface="+mn-ea"/>
              </a:rPr>
              <a:t>中的每个键值对添加样式。</a:t>
            </a:r>
            <a:endParaRPr lang="zh-CN" altLang="en-US" dirty="0"/>
          </a:p>
          <a:p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 dirty="0" smtClean="0"/>
              <a:t>支持运算           </a:t>
            </a:r>
            <a:r>
              <a:rPr kumimoji="1" lang="en-US" altLang="zh-CN" dirty="0" smtClean="0"/>
              <a:t>--</a:t>
            </a:r>
            <a:r>
              <a:rPr kumimoji="1" lang="zh-CN" altLang="en-US" dirty="0" smtClean="0"/>
              <a:t>例子</a:t>
            </a:r>
            <a:r>
              <a:rPr kumimoji="1" lang="en-US" altLang="zh-CN" dirty="0" smtClean="0"/>
              <a:t>operations</a:t>
            </a:r>
            <a:br>
              <a:rPr kumimoji="1" lang="en-US" altLang="zh-CN" dirty="0" smtClean="0"/>
            </a:br>
            <a:r>
              <a:rPr lang="en-US" altLang="zh-CN" sz="2700" dirty="0" err="1"/>
              <a:t>SassScript</a:t>
            </a:r>
            <a:r>
              <a:rPr lang="en-US" altLang="zh-CN" sz="2700" dirty="0"/>
              <a:t> </a:t>
            </a:r>
            <a:r>
              <a:rPr lang="zh-CN" altLang="en-US" sz="2700" dirty="0"/>
              <a:t>支持对数字标准的算术运算（加法</a:t>
            </a:r>
            <a:r>
              <a:rPr lang="en-US" altLang="zh-CN" sz="2700" dirty="0"/>
              <a:t>+</a:t>
            </a:r>
            <a:r>
              <a:rPr lang="zh-CN" altLang="en-US" sz="2700" dirty="0"/>
              <a:t>，减法 </a:t>
            </a:r>
            <a:r>
              <a:rPr lang="en-US" altLang="zh-CN" sz="2700" dirty="0"/>
              <a:t>-</a:t>
            </a:r>
            <a:r>
              <a:rPr lang="zh-CN" altLang="en-US" sz="2700" dirty="0"/>
              <a:t> ，乘法*，除法</a:t>
            </a:r>
            <a:r>
              <a:rPr lang="en-US" altLang="zh-CN" sz="2700" dirty="0"/>
              <a:t>/</a:t>
            </a:r>
            <a:r>
              <a:rPr lang="zh-CN" altLang="en-US" sz="2700" dirty="0"/>
              <a:t>和取模</a:t>
            </a:r>
            <a:r>
              <a:rPr lang="en-US" altLang="zh-CN" sz="2700" dirty="0"/>
              <a:t>%</a:t>
            </a:r>
            <a:r>
              <a:rPr lang="zh-CN" altLang="en-US" sz="2700" dirty="0"/>
              <a:t>）</a:t>
            </a:r>
            <a:endParaRPr kumimoji="1" lang="zh-CN" altLang="en-US" sz="27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sz="2800" dirty="0" smtClean="0"/>
              <a:t>颜色运算</a:t>
            </a:r>
            <a:endParaRPr kumimoji="1" lang="en-US" altLang="zh-CN" sz="2800" dirty="0" smtClean="0"/>
          </a:p>
          <a:p>
            <a:r>
              <a:rPr kumimoji="1" lang="zh-CN" altLang="en-US" sz="2800" dirty="0" smtClean="0"/>
              <a:t>字符串运算</a:t>
            </a:r>
            <a:endParaRPr kumimoji="1" lang="en-US" altLang="zh-CN" sz="2800" dirty="0" smtClean="0"/>
          </a:p>
          <a:p>
            <a:r>
              <a:rPr kumimoji="1" lang="zh-CN" altLang="en-US" sz="2800" dirty="0" smtClean="0"/>
              <a:t>布尔运算：</a:t>
            </a:r>
            <a:r>
              <a:rPr kumimoji="1" lang="en-US" altLang="zh-CN" sz="2800" dirty="0" smtClean="0"/>
              <a:t>and</a:t>
            </a:r>
            <a:r>
              <a:rPr kumimoji="1" lang="zh-CN" altLang="en-US" sz="2800" dirty="0" smtClean="0"/>
              <a:t>，</a:t>
            </a:r>
            <a:r>
              <a:rPr kumimoji="1" lang="en-US" altLang="zh-CN" sz="2800" dirty="0" smtClean="0"/>
              <a:t>or</a:t>
            </a:r>
            <a:r>
              <a:rPr kumimoji="1" lang="zh-CN" altLang="en-US" sz="2800" dirty="0" smtClean="0"/>
              <a:t>，</a:t>
            </a:r>
            <a:r>
              <a:rPr kumimoji="1" lang="en-US" altLang="zh-CN" sz="2800" dirty="0" smtClean="0"/>
              <a:t>not</a:t>
            </a:r>
            <a:endParaRPr kumimoji="1" lang="en-US" altLang="zh-CN" sz="2800" dirty="0" smtClean="0"/>
          </a:p>
          <a:p>
            <a:r>
              <a:rPr kumimoji="1" lang="zh-CN" altLang="en-US" sz="2800" dirty="0" smtClean="0"/>
              <a:t>列表运算：用</a:t>
            </a:r>
            <a:r>
              <a:rPr kumimoji="1" lang="en-US" altLang="zh-CN" sz="2800" dirty="0" smtClean="0"/>
              <a:t>list</a:t>
            </a:r>
            <a:r>
              <a:rPr kumimoji="1" lang="zh-CN" altLang="en-US" sz="2800" dirty="0" smtClean="0"/>
              <a:t>函数控制</a:t>
            </a:r>
            <a:endParaRPr kumimoji="1"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平面</Template>
  <TotalTime>0</TotalTime>
  <Words>3502</Words>
  <Application>WPS 演示</Application>
  <PresentationFormat>宽屏</PresentationFormat>
  <Paragraphs>167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8" baseType="lpstr">
      <vt:lpstr>Arial</vt:lpstr>
      <vt:lpstr>方正书宋_GBK</vt:lpstr>
      <vt:lpstr>Wingdings</vt:lpstr>
      <vt:lpstr>Wingdings 3</vt:lpstr>
      <vt:lpstr>Arial</vt:lpstr>
      <vt:lpstr>Trebuchet MS</vt:lpstr>
      <vt:lpstr>方正姚体</vt:lpstr>
      <vt:lpstr>苹方-简</vt:lpstr>
      <vt:lpstr>华文新魏</vt:lpstr>
      <vt:lpstr>微软雅黑</vt:lpstr>
      <vt:lpstr>宋体</vt:lpstr>
      <vt:lpstr>Arial Unicode MS</vt:lpstr>
      <vt:lpstr>宋体-简</vt:lpstr>
      <vt:lpstr>DengXian</vt:lpstr>
      <vt:lpstr>平面</vt:lpstr>
      <vt:lpstr>CSS预处理器                       ---SASS</vt:lpstr>
      <vt:lpstr>关于安装</vt:lpstr>
      <vt:lpstr>关于安装的坑</vt:lpstr>
      <vt:lpstr>语法</vt:lpstr>
      <vt:lpstr>变量                               --例子 variables         变量让值得以重用，避免了一遍遍地复制副本。最重要的是，使用变量让更新一个值变得很方便 </vt:lpstr>
      <vt:lpstr>数据类型</vt:lpstr>
      <vt:lpstr>list</vt:lpstr>
      <vt:lpstr>Map</vt:lpstr>
      <vt:lpstr>支持运算           --例子operations SassScript 支持对数字标准的算术运算（加法+，减法 - ，乘法*，除法/和取模%）</vt:lpstr>
      <vt:lpstr>除法运算</vt:lpstr>
      <vt:lpstr>插值 #{}        --例子interplation.scss 可以通过 #{} 插值语法在选择器和属性名中使用 SassScript 变量</vt:lpstr>
      <vt:lpstr>嵌套         ----避免重复写选择器     --例子nest</vt:lpstr>
      <vt:lpstr>规则和指令</vt:lpstr>
      <vt:lpstr>@import     --例子</vt:lpstr>
      <vt:lpstr>@mixin @include</vt:lpstr>
      <vt:lpstr>混合宏      --例子：arguments.scss </vt:lpstr>
      <vt:lpstr>@media      --例子</vt:lpstr>
      <vt:lpstr>扩展/继承                   --例子        书写模块化css</vt:lpstr>
      <vt:lpstr>占位符选择器%          --例子placeholder               @extend-only选择器</vt:lpstr>
      <vt:lpstr>条件语句</vt:lpstr>
      <vt:lpstr>循环 在使用循环之前，务必确定这么做是有道理的，并且确认这么做可以解决问题。</vt:lpstr>
      <vt:lpstr>警告和错误 </vt:lpstr>
      <vt:lpstr>                            谢谢！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CSS预处理器                       ---SASS</dc:title>
  <dc:creator>Microsoft Office 用户</dc:creator>
  <cp:lastModifiedBy>changba-175</cp:lastModifiedBy>
  <cp:revision>36</cp:revision>
  <dcterms:created xsi:type="dcterms:W3CDTF">2019-01-18T05:14:08Z</dcterms:created>
  <dcterms:modified xsi:type="dcterms:W3CDTF">2019-01-18T05:14:08Z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2052-2.3.2.774</vt:lpwstr>
  </property>
</Properties>
</file>