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3"/>
  </p:sldMasterIdLst>
  <p:notesMasterIdLst>
    <p:notesMasterId r:id="rId22"/>
  </p:notesMasterIdLst>
  <p:handoutMasterIdLst>
    <p:handoutMasterId r:id="rId23"/>
  </p:handoutMasterIdLst>
  <p:sldIdLst>
    <p:sldId id="256" r:id="rId4"/>
    <p:sldId id="275" r:id="rId5"/>
    <p:sldId id="271" r:id="rId6"/>
    <p:sldId id="295" r:id="rId7"/>
    <p:sldId id="262" r:id="rId8"/>
    <p:sldId id="268" r:id="rId9"/>
    <p:sldId id="302" r:id="rId10"/>
    <p:sldId id="303" r:id="rId11"/>
    <p:sldId id="273" r:id="rId12"/>
    <p:sldId id="266" r:id="rId13"/>
    <p:sldId id="261" r:id="rId14"/>
    <p:sldId id="301" r:id="rId15"/>
    <p:sldId id="297" r:id="rId16"/>
    <p:sldId id="313" r:id="rId17"/>
    <p:sldId id="298" r:id="rId18"/>
    <p:sldId id="274" r:id="rId19"/>
    <p:sldId id="300" r:id="rId20"/>
    <p:sldId id="270" r:id="rId21"/>
  </p:sldIdLst>
  <p:sldSz cx="24384000" cy="13716000"/>
  <p:notesSz cx="6858000" cy="9144000"/>
  <p:embeddedFontLst>
    <p:embeddedFont>
      <p:font typeface="微软雅黑" panose="020B0503020204020204" charset="-122"/>
      <p:regular r:id="rId27"/>
    </p:embeddedFont>
  </p:embeddedFontLst>
  <p:custDataLst>
    <p:tags r:id="rId28"/>
  </p:custDataLst>
  <p:defaultTextStyle>
    <a:defPPr>
      <a:defRPr lang="zh-CN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正文" id="{30D297D1-511C-4E8B-AB27-06973D89B949}">
          <p14:sldIdLst>
            <p14:sldId id="256"/>
            <p14:sldId id="275"/>
            <p14:sldId id="271"/>
            <p14:sldId id="295"/>
            <p14:sldId id="262"/>
            <p14:sldId id="268"/>
            <p14:sldId id="302"/>
            <p14:sldId id="303"/>
            <p14:sldId id="273"/>
            <p14:sldId id="266"/>
            <p14:sldId id="261"/>
            <p14:sldId id="301"/>
            <p14:sldId id="297"/>
            <p14:sldId id="313"/>
            <p14:sldId id="298"/>
            <p14:sldId id="274"/>
            <p14:sldId id="300"/>
            <p14:sldId id="270"/>
          </p14:sldIdLst>
        </p14:section>
        <p14:section name="附录" id="{C0291329-51AD-406A-8D58-DEC428246C3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26C"/>
    <a:srgbClr val="DDDCE2"/>
    <a:srgbClr val="58607E"/>
    <a:srgbClr val="FE7B2D"/>
    <a:srgbClr val="FAFAFC"/>
    <a:srgbClr val="E6E5ED"/>
    <a:srgbClr val="EEEDF3"/>
    <a:srgbClr val="FF966C"/>
    <a:srgbClr val="1C2447"/>
    <a:srgbClr val="F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33" d="100"/>
          <a:sy n="33" d="100"/>
        </p:scale>
        <p:origin x="1596" y="1140"/>
      </p:cViewPr>
      <p:guideLst>
        <p:guide orient="horz" pos="4327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.xml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0D38-49AB-487F-A241-29D2EA39BE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5DE95-9754-47A7-9F1B-05FC0F4BED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90204" pitchFamily="34" charset="0"/>
        <a:buChar char="•"/>
        <a:defRPr sz="5600" kern="1200">
          <a:solidFill>
            <a:schemeClr val="tx1"/>
          </a:solidFill>
          <a:cs typeface="+mn-cs"/>
        </a:defRPr>
      </a:lvl1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0D38-49AB-487F-A241-29D2EA39BE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5DE95-9754-47A7-9F1B-05FC0F4BED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90204" pitchFamily="34" charset="0"/>
        <a:buChar char="•"/>
        <a:defRPr sz="5600" kern="1200">
          <a:solidFill>
            <a:schemeClr val="tx1"/>
          </a:solidFill>
          <a:cs typeface="+mn-cs"/>
        </a:defRPr>
      </a:lvl1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hyperlink" Target="https://www.adobe.com/cn/products/premiere/movie-and-film-editing.html?promoid=Y2KRGXD5&amp;mv=oth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hyperlink" Target="https://www.blackmagicdesign.com/products/davinciresolv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7b0a20202020227461726765744d6f64756c65223a202270726f636573734f6e6c696e65466f6e7473220a7d0a"/>
          <p:cNvSpPr txBox="1"/>
          <p:nvPr/>
        </p:nvSpPr>
        <p:spPr>
          <a:xfrm>
            <a:off x="2088191" y="4234297"/>
            <a:ext cx="7170109" cy="1477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>
                <a:ln>
                  <a:noFill/>
                </a:ln>
                <a:solidFill>
                  <a:srgbClr val="DDDCE2"/>
                </a:solidFill>
                <a:effectLst/>
                <a:uLnTx/>
                <a:uFillTx/>
                <a:latin typeface="汉仪雅酷黑-85J" panose="00020600040101010101" charset="-122"/>
                <a:ea typeface="汉仪雅酷黑-85J" panose="00020600040101010101" charset="-122"/>
              </a:rPr>
              <a:t>EDITING</a:t>
            </a:r>
            <a:endParaRPr kumimoji="0" lang="en-US" altLang="zh-CN" sz="9600" b="1" i="0" u="none" strike="noStrike" kern="1200" cap="none" spc="0" normalizeH="0" baseline="0" noProof="0" dirty="0">
              <a:ln>
                <a:noFill/>
              </a:ln>
              <a:solidFill>
                <a:srgbClr val="DDDCE2"/>
              </a:solidFill>
              <a:effectLst/>
              <a:uLnTx/>
              <a:uFillTx/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4" name="文本框 15"/>
          <p:cNvSpPr txBox="1"/>
          <p:nvPr/>
        </p:nvSpPr>
        <p:spPr>
          <a:xfrm>
            <a:off x="2088191" y="7131676"/>
            <a:ext cx="9668380" cy="55372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200" b="0">
                <a:solidFill>
                  <a:srgbClr val="6A6E77"/>
                </a:solidFill>
                <a:latin typeface="Quicksand Regular"/>
                <a:ea typeface="Quicksand Regular"/>
                <a:cs typeface="Quicksand Regular"/>
                <a:sym typeface="Quicksand Regular"/>
              </a:defRPr>
            </a:pPr>
            <a:r>
              <a:rPr kumimoji="0" lang="en-US" sz="2400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汉仪雅酷黑-85J" panose="00020600040101010101" charset="-122"/>
                <a:ea typeface="汉仪雅酷黑-85J" panose="00020600040101010101" charset="-122"/>
              </a:rPr>
              <a:t>Getting Started with Video editing</a:t>
            </a:r>
            <a:endParaRPr kumimoji="0" lang="en-US" sz="2400" i="0" u="none" strike="noStrike" cap="none" spc="0" normalizeH="0" baseline="0" noProof="0">
              <a:ln>
                <a:noFill/>
              </a:ln>
              <a:effectLst/>
              <a:uLnTx/>
              <a:uFillTx/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2088191" y="8620529"/>
            <a:ext cx="1981200" cy="745649"/>
          </a:xfrm>
          <a:prstGeom prst="roundRect">
            <a:avLst>
              <a:gd name="adj" fmla="val 30839"/>
            </a:avLst>
          </a:prstGeom>
          <a:solidFill>
            <a:srgbClr val="4B5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rPr>
              <a:t>分享人</a:t>
            </a:r>
            <a:endParaRPr lang="zh-CN" altLang="en-US" sz="2000">
              <a:latin typeface="汉仪雅酷黑-85J" panose="00020600040101010101" charset="-122"/>
              <a:ea typeface="汉仪雅酷黑-85J" panose="00020600040101010101" charset="-122"/>
              <a:sym typeface="汉仪雅酷黑-85J" panose="00020600040101010101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4504473" y="8620529"/>
            <a:ext cx="1981200" cy="745649"/>
          </a:xfrm>
          <a:prstGeom prst="roundRect">
            <a:avLst>
              <a:gd name="adj" fmla="val 30839"/>
            </a:avLst>
          </a:prstGeom>
          <a:solidFill>
            <a:srgbClr val="FAFAF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rPr>
              <a:t>王江波</a:t>
            </a:r>
            <a:endParaRPr lang="zh-CN" altLang="en-US" sz="2000" b="1">
              <a:solidFill>
                <a:srgbClr val="4B526C"/>
              </a:solidFill>
              <a:latin typeface="汉仪雅酷黑-85J" panose="00020600040101010101" charset="-122"/>
              <a:ea typeface="汉仪雅酷黑-85J" panose="00020600040101010101" charset="-122"/>
              <a:sym typeface="汉仪雅酷黑-85J" panose="00020600040101010101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668080" y="2203939"/>
            <a:ext cx="15617866" cy="7572110"/>
            <a:chOff x="10665190" y="1794433"/>
            <a:chExt cx="16294861" cy="7900342"/>
          </a:xfrm>
        </p:grpSpPr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0665190" y="1794433"/>
              <a:ext cx="16294861" cy="7849808"/>
            </a:xfrm>
            <a:prstGeom prst="rect">
              <a:avLst/>
            </a:prstGeom>
          </p:spPr>
        </p:pic>
        <p:pic>
          <p:nvPicPr>
            <p:cNvPr id="18" name="图形 1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370598" y="2863115"/>
              <a:ext cx="10550666" cy="6831660"/>
            </a:xfrm>
            <a:prstGeom prst="rect">
              <a:avLst/>
            </a:prstGeom>
            <a:effectLst>
              <a:outerShdw blurRad="609600" dist="88900" dir="5400000" algn="t" rotWithShape="0">
                <a:prstClr val="black">
                  <a:alpha val="20000"/>
                </a:prstClr>
              </a:outerShdw>
            </a:effectLst>
          </p:spPr>
        </p:pic>
      </p:grpSp>
      <p:pic>
        <p:nvPicPr>
          <p:cNvPr id="20" name="图形 19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5239590" y="6510584"/>
            <a:ext cx="2955524" cy="5522164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 flipH="1">
            <a:off x="21902414" y="1465275"/>
            <a:ext cx="1476704" cy="115328"/>
            <a:chOff x="21922107" y="12890500"/>
            <a:chExt cx="1476704" cy="115328"/>
          </a:xfrm>
        </p:grpSpPr>
        <p:sp>
          <p:nvSpPr>
            <p:cNvPr id="31" name="椭圆 30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24575" y="1303604"/>
            <a:ext cx="2048677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4B526C"/>
                </a:solidFill>
                <a:effectLst/>
                <a:uLnTx/>
                <a:uFillTx/>
                <a:latin typeface="汉仪雅酷黑-85J" panose="00020600040101010101" charset="-122"/>
                <a:ea typeface="汉仪雅酷黑-85J" panose="00020600040101010101" charset="-122"/>
              </a:rPr>
              <a:t>ChangBa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4B526C"/>
              </a:solidFill>
              <a:effectLst/>
              <a:uLnTx/>
              <a:uFillTx/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87880" y="5189855"/>
            <a:ext cx="12639040" cy="1353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800" b="1" i="0" u="none" strike="noStrike" kern="1200" cap="none" spc="0" normalizeH="0" baseline="0" noProof="0">
                <a:ln>
                  <a:noFill/>
                </a:ln>
                <a:solidFill>
                  <a:srgbClr val="4B526C"/>
                </a:solidFill>
                <a:effectLst/>
                <a:uLnTx/>
                <a:uFillTx/>
                <a:latin typeface="汉仪雅酷黑-85J" panose="00020600040101010101" charset="-122"/>
                <a:ea typeface="汉仪雅酷黑-85J" panose="00020600040101010101" charset="-122"/>
              </a:rPr>
              <a:t>从零开始入门视频剪辑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4B526C"/>
              </a:solidFill>
              <a:effectLst/>
              <a:uLnTx/>
              <a:uFillTx/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9" name="矩形: 圆角 14"/>
          <p:cNvSpPr/>
          <p:nvPr/>
        </p:nvSpPr>
        <p:spPr>
          <a:xfrm>
            <a:off x="2088191" y="9630814"/>
            <a:ext cx="1981200" cy="745649"/>
          </a:xfrm>
          <a:prstGeom prst="roundRect">
            <a:avLst>
              <a:gd name="adj" fmla="val 30839"/>
            </a:avLst>
          </a:prstGeom>
          <a:solidFill>
            <a:srgbClr val="4B5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rPr>
              <a:t>分享时间</a:t>
            </a:r>
            <a:endParaRPr lang="zh-CN" altLang="en-US" sz="2000">
              <a:latin typeface="汉仪雅酷黑-85J" panose="00020600040101010101" charset="-122"/>
              <a:ea typeface="汉仪雅酷黑-85J" panose="00020600040101010101" charset="-122"/>
              <a:sym typeface="汉仪雅酷黑-85J" panose="00020600040101010101" charset="-122"/>
            </a:endParaRPr>
          </a:p>
        </p:txBody>
      </p:sp>
      <p:sp>
        <p:nvSpPr>
          <p:cNvPr id="10" name="矩形: 圆角 15"/>
          <p:cNvSpPr/>
          <p:nvPr/>
        </p:nvSpPr>
        <p:spPr>
          <a:xfrm>
            <a:off x="4504690" y="9631045"/>
            <a:ext cx="1981835" cy="745490"/>
          </a:xfrm>
          <a:prstGeom prst="roundRect">
            <a:avLst>
              <a:gd name="adj" fmla="val 30839"/>
            </a:avLst>
          </a:prstGeom>
          <a:solidFill>
            <a:srgbClr val="FAFAF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rPr>
              <a:t>2022-3-25</a:t>
            </a:r>
            <a:endParaRPr lang="en-US" altLang="zh-CN" sz="2000" b="1">
              <a:solidFill>
                <a:srgbClr val="4B526C"/>
              </a:solidFill>
              <a:latin typeface="汉仪雅酷黑-85J" panose="00020600040101010101" charset="-122"/>
              <a:ea typeface="汉仪雅酷黑-85J" panose="00020600040101010101" charset="-122"/>
              <a:sym typeface="汉仪雅酷黑-85J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剪映界面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305" y="708025"/>
            <a:ext cx="21789390" cy="12299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092960" y="5029835"/>
            <a:ext cx="186372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【素材面板】主要是放置本地素材，同时还有一些云素材库里提供的素材，一般是视频或者图片，还有一些文本、音效和转场等</a:t>
            </a:r>
            <a:endParaRPr lang="zh-CN" altLang="en-US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92960" y="3140075"/>
            <a:ext cx="606488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>
              <a:defRPr/>
            </a:pPr>
            <a:r>
              <a:rPr lang="en-US" altLang="zh-CN" sz="6000">
                <a:solidFill>
                  <a:srgbClr val="DDDCE2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Panels </a:t>
            </a:r>
            <a:endParaRPr lang="en-US" altLang="zh-CN" sz="6000">
              <a:solidFill>
                <a:srgbClr val="DDDCE2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52310" y="3693927"/>
            <a:ext cx="340525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面板功能</a:t>
            </a:r>
            <a:endParaRPr lang="zh-CN" altLang="en-US" sz="6000">
              <a:solidFill>
                <a:srgbClr val="4B526C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92960" y="7374255"/>
            <a:ext cx="18637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点击素材区的素材，可以在【播放区】里进行预览</a:t>
            </a:r>
            <a:endParaRPr lang="zh-CN" altLang="en-US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2960" y="8887460"/>
            <a:ext cx="186372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可以把素材拖入【时间线区域】进行摆放和剪切，同时可以使用【功能面板】里的功能进行编辑</a:t>
            </a:r>
            <a:endParaRPr lang="zh-CN" altLang="en-US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092960" y="5029835"/>
            <a:ext cx="186372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轨道，对视频添加后期处理，需要融合多个素材，每个素材排列在不同的轨道上，形成层叠关系；</a:t>
            </a:r>
            <a:endParaRPr lang="zh-CN" altLang="en-US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时间线和层级，以时间线为切片，将所有轨道上的素材融合成每一帧的画面</a:t>
            </a:r>
            <a:endParaRPr lang="zh-CN" altLang="en-US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92960" y="3140075"/>
            <a:ext cx="606488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>
              <a:defRPr/>
            </a:pPr>
            <a:r>
              <a:rPr lang="en-US" altLang="zh-CN" sz="6000">
                <a:solidFill>
                  <a:srgbClr val="DDDCE2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Panels </a:t>
            </a:r>
            <a:endParaRPr lang="en-US" altLang="zh-CN" sz="6000">
              <a:solidFill>
                <a:srgbClr val="DDDCE2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52310" y="3693927"/>
            <a:ext cx="340525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基本概念</a:t>
            </a:r>
            <a:endParaRPr lang="zh-CN" altLang="en-US" sz="6000">
              <a:solidFill>
                <a:srgbClr val="4B526C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092960" y="5029835"/>
            <a:ext cx="186372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手打字幕效率太低了，</a:t>
            </a:r>
            <a:endParaRPr lang="zh-CN" altLang="en-US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如果能通过语音识别</a:t>
            </a:r>
            <a:endParaRPr lang="zh-CN" altLang="en-US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自动生成字幕，</a:t>
            </a:r>
            <a:endParaRPr lang="zh-CN" altLang="en-US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并根据时间进行对齐就太好了。</a:t>
            </a:r>
            <a:endParaRPr lang="zh-CN" altLang="en-US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92960" y="3140075"/>
            <a:ext cx="606488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>
              <a:defRPr/>
            </a:pPr>
            <a:r>
              <a:rPr lang="en-US" altLang="zh-CN" sz="6000">
                <a:solidFill>
                  <a:srgbClr val="DDDCE2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Panels </a:t>
            </a:r>
            <a:endParaRPr lang="en-US" altLang="zh-CN" sz="6000">
              <a:solidFill>
                <a:srgbClr val="DDDCE2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52015" y="3693795"/>
            <a:ext cx="542607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自动生成字幕</a:t>
            </a:r>
            <a:endParaRPr lang="zh-CN" altLang="en-US" sz="6000">
              <a:solidFill>
                <a:srgbClr val="4B526C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3710" y="2978785"/>
            <a:ext cx="11042650" cy="7516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092960" y="5029835"/>
            <a:ext cx="18637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添加关键帧，软件会自动添加过渡效果形成补间动画</a:t>
            </a:r>
            <a:endParaRPr lang="zh-CN" altLang="en-US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92960" y="3140075"/>
            <a:ext cx="606488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>
              <a:defRPr/>
            </a:pPr>
            <a:r>
              <a:rPr lang="en-US" altLang="zh-CN" sz="6000">
                <a:solidFill>
                  <a:srgbClr val="DDDCE2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Panels </a:t>
            </a:r>
            <a:endParaRPr lang="en-US" altLang="zh-CN" sz="6000">
              <a:solidFill>
                <a:srgbClr val="DDDCE2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52015" y="3693795"/>
            <a:ext cx="542607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关键帧功能</a:t>
            </a:r>
            <a:endParaRPr lang="zh-CN" altLang="en-US" sz="6000">
              <a:solidFill>
                <a:srgbClr val="4B526C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15720" y="4824095"/>
            <a:ext cx="7943215" cy="65817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52015" y="7011035"/>
            <a:ext cx="186372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可以对位置、角度、大小、透明度等多个属性设</a:t>
            </a:r>
            <a:endParaRPr lang="zh-CN" altLang="en-US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置关键帧</a:t>
            </a:r>
            <a:endParaRPr lang="zh-CN" altLang="en-US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092960" y="5029835"/>
            <a:ext cx="18637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抠出人像，切换背景</a:t>
            </a:r>
            <a:endParaRPr lang="zh-CN" altLang="en-US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92960" y="3140075"/>
            <a:ext cx="606488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>
              <a:defRPr/>
            </a:pPr>
            <a:r>
              <a:rPr lang="en-US" altLang="zh-CN" sz="6000">
                <a:solidFill>
                  <a:srgbClr val="DDDCE2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Panels </a:t>
            </a:r>
            <a:endParaRPr lang="en-US" altLang="zh-CN" sz="6000">
              <a:solidFill>
                <a:srgbClr val="DDDCE2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52015" y="3693795"/>
            <a:ext cx="542607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智能抠图</a:t>
            </a:r>
            <a:endParaRPr lang="zh-CN" altLang="en-US" sz="6000">
              <a:solidFill>
                <a:srgbClr val="4B526C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6750" y="3140075"/>
            <a:ext cx="8633460" cy="6699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6"/>
          <p:cNvSpPr txBox="1"/>
          <p:nvPr/>
        </p:nvSpPr>
        <p:spPr>
          <a:xfrm>
            <a:off x="7988301" y="6035485"/>
            <a:ext cx="8407396" cy="8661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zh-CN" sz="7200">
                <a:solidFill>
                  <a:srgbClr val="DDDCE2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PART  THREE</a:t>
            </a:r>
            <a:endParaRPr lang="en-US" altLang="zh-CN" sz="7200" dirty="0">
              <a:solidFill>
                <a:srgbClr val="DDDCE2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3" name="文本框 16"/>
          <p:cNvSpPr txBox="1"/>
          <p:nvPr/>
        </p:nvSpPr>
        <p:spPr>
          <a:xfrm>
            <a:off x="7516495" y="7670800"/>
            <a:ext cx="9350375" cy="132969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lang="zh-CN" altLang="en-US" sz="11500" b="1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实操小例子</a:t>
            </a:r>
            <a:endParaRPr lang="zh-CN" altLang="en-US" sz="11500" b="1">
              <a:solidFill>
                <a:srgbClr val="4B526C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42581" y="9527981"/>
            <a:ext cx="5498838" cy="5708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rgbClr val="3F3D56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Marketing Programs</a:t>
            </a:r>
            <a:endParaRPr lang="en-US" altLang="zh-CN" sz="2400">
              <a:solidFill>
                <a:srgbClr val="3F3D56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>
            <a:off x="21902414" y="1465275"/>
            <a:ext cx="1476704" cy="115328"/>
            <a:chOff x="21922107" y="12890500"/>
            <a:chExt cx="1476704" cy="115328"/>
          </a:xfrm>
        </p:grpSpPr>
        <p:sp>
          <p:nvSpPr>
            <p:cNvPr id="6" name="椭圆 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1024575" y="12599346"/>
            <a:ext cx="1680525" cy="0"/>
          </a:xfrm>
          <a:prstGeom prst="line">
            <a:avLst/>
          </a:prstGeom>
          <a:ln w="57150" cap="rnd">
            <a:solidFill>
              <a:srgbClr val="4B52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24575" y="1303604"/>
            <a:ext cx="2048677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4B526C"/>
                </a:solidFill>
                <a:effectLst/>
                <a:uLnTx/>
                <a:uFillTx/>
                <a:latin typeface="汉仪雅酷黑-85J" panose="00020600040101010101" charset="-122"/>
                <a:ea typeface="汉仪雅酷黑-85J" panose="00020600040101010101" charset="-122"/>
              </a:rPr>
              <a:t>Changba</a:t>
            </a:r>
            <a:endParaRPr kumimoji="0" lang="en-US" altLang="zh-CN" b="0" i="0" u="none" strike="noStrike" kern="1200" cap="none" spc="0" normalizeH="0" baseline="0" noProof="0">
              <a:ln>
                <a:noFill/>
              </a:ln>
              <a:solidFill>
                <a:srgbClr val="4B526C"/>
              </a:solidFill>
              <a:effectLst/>
              <a:uLnTx/>
              <a:uFillTx/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12" name="文本框  16"/>
          <p:cNvSpPr txBox="1"/>
          <p:nvPr/>
        </p:nvSpPr>
        <p:spPr>
          <a:xfrm>
            <a:off x="11178073" y="3719231"/>
            <a:ext cx="2027854" cy="132969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>
              <a:lnSpc>
                <a:spcPct val="70000"/>
              </a:lnSpc>
            </a:pPr>
            <a:r>
              <a:rPr lang="en-US" altLang="zh-CN" sz="11500" b="1">
                <a:solidFill>
                  <a:srgbClr val="FE7B2D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03</a:t>
            </a:r>
            <a:endParaRPr lang="en-US" altLang="zh-CN" sz="11500" b="1" dirty="0">
              <a:solidFill>
                <a:srgbClr val="FE7B2D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092960" y="3140075"/>
            <a:ext cx="606488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>
              <a:defRPr/>
            </a:pPr>
            <a:r>
              <a:rPr lang="en-US" altLang="zh-CN" sz="6000">
                <a:solidFill>
                  <a:srgbClr val="DDDCE2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Examples</a:t>
            </a:r>
            <a:endParaRPr lang="en-US" altLang="zh-CN" sz="6000">
              <a:solidFill>
                <a:srgbClr val="DDDCE2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52015" y="3693795"/>
            <a:ext cx="542607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实操小例子</a:t>
            </a:r>
            <a:endParaRPr lang="zh-CN" altLang="en-US" sz="6000">
              <a:solidFill>
                <a:srgbClr val="4B526C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7" name="文本框 6" descr="7b0a202020202262756c6c6574223a20227b5c2263617465676f727949645c223a31303030362c5c2274656d706c61746549645c223a32303233313437387d220a7d0a"/>
          <p:cNvSpPr txBox="1"/>
          <p:nvPr/>
        </p:nvSpPr>
        <p:spPr>
          <a:xfrm>
            <a:off x="1975485" y="5029835"/>
            <a:ext cx="19107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en-US" altLang="zh-CN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生成视频内容进度条</a:t>
            </a:r>
            <a:endParaRPr lang="zh-CN" altLang="en-US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 descr="7b0a202020202262756c6c6574223a20227b5c2263617465676f727949645c223a31303030362c5c2274656d706c61746549645c223a32303233313437387d220a7d0a"/>
          <p:cNvSpPr txBox="1"/>
          <p:nvPr/>
        </p:nvSpPr>
        <p:spPr>
          <a:xfrm>
            <a:off x="1975485" y="6099810"/>
            <a:ext cx="19107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en-US" altLang="zh-CN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制作拍照效果</a:t>
            </a:r>
            <a:endParaRPr lang="zh-CN" altLang="en-US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 descr="7b0a202020202262756c6c6574223a20227b5c2263617465676f727949645c223a31303030362c5c2274656d706c61746549645c223a32303233313437387d220a7d0a"/>
          <p:cNvSpPr txBox="1"/>
          <p:nvPr/>
        </p:nvSpPr>
        <p:spPr>
          <a:xfrm>
            <a:off x="1975485" y="7329170"/>
            <a:ext cx="19107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en-US" altLang="zh-CN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文字晃动效果</a:t>
            </a:r>
            <a:endParaRPr lang="zh-CN" altLang="en-US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 descr="7b0a202020202262756c6c6574223a20227b5c2263617465676f727949645c223a31303030362c5c2274656d706c61746549645c223a32303233313437387d220a7d0a"/>
          <p:cNvSpPr txBox="1"/>
          <p:nvPr/>
        </p:nvSpPr>
        <p:spPr>
          <a:xfrm>
            <a:off x="1975485" y="8546465"/>
            <a:ext cx="19107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en-US" altLang="zh-CN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文字镂空效果</a:t>
            </a:r>
            <a:endParaRPr lang="zh-CN" altLang="en-US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 descr="7b0a202020202262756c6c6574223a20227b5c2263617465676f727949645c223a31303030362c5c2274656d706c61746549645c223a32303233313437387d220a7d0a"/>
          <p:cNvSpPr txBox="1"/>
          <p:nvPr/>
        </p:nvSpPr>
        <p:spPr>
          <a:xfrm>
            <a:off x="1975485" y="9796145"/>
            <a:ext cx="19107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en-US" altLang="zh-CN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</a:rPr>
              <a:t>蒙版制作分屏</a:t>
            </a:r>
            <a:endParaRPr lang="zh-CN" altLang="en-US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005740" y="2763569"/>
            <a:ext cx="8372520" cy="5269087"/>
            <a:chOff x="11668080" y="2203939"/>
            <a:chExt cx="15617866" cy="9828809"/>
          </a:xfrm>
        </p:grpSpPr>
        <p:grpSp>
          <p:nvGrpSpPr>
            <p:cNvPr id="2" name="组合 1"/>
            <p:cNvGrpSpPr/>
            <p:nvPr/>
          </p:nvGrpSpPr>
          <p:grpSpPr>
            <a:xfrm>
              <a:off x="11668080" y="2203939"/>
              <a:ext cx="15617866" cy="7572110"/>
              <a:chOff x="10665190" y="1794433"/>
              <a:chExt cx="16294861" cy="7900342"/>
            </a:xfrm>
          </p:grpSpPr>
          <p:pic>
            <p:nvPicPr>
              <p:cNvPr id="3" name="图形 2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10665190" y="1794433"/>
                <a:ext cx="16294861" cy="7849808"/>
              </a:xfrm>
              <a:prstGeom prst="rect">
                <a:avLst/>
              </a:prstGeom>
            </p:spPr>
          </p:pic>
          <p:pic>
            <p:nvPicPr>
              <p:cNvPr id="4" name="图形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370598" y="2863115"/>
                <a:ext cx="10550666" cy="6831660"/>
              </a:xfrm>
              <a:prstGeom prst="rect">
                <a:avLst/>
              </a:prstGeom>
              <a:effectLst>
                <a:outerShdw blurRad="609600" dist="88900" dir="5400000" algn="t" rotWithShape="0">
                  <a:prstClr val="black">
                    <a:alpha val="20000"/>
                  </a:prstClr>
                </a:outerShdw>
              </a:effectLst>
            </p:spPr>
          </p:pic>
        </p:grpSp>
        <p:pic>
          <p:nvPicPr>
            <p:cNvPr id="5" name="图形 4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15239590" y="6510584"/>
              <a:ext cx="2955524" cy="552216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4603751" y="8574222"/>
            <a:ext cx="15176499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8800" b="1">
                <a:solidFill>
                  <a:srgbClr val="DDDCE2"/>
                </a:solidFill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rPr>
              <a:t>Thank For Watching</a:t>
            </a:r>
            <a:endParaRPr lang="en-US" altLang="zh-CN" sz="8800" b="1">
              <a:solidFill>
                <a:srgbClr val="DDDCE2"/>
              </a:solidFill>
              <a:latin typeface="汉仪雅酷黑-85J" panose="00020600040101010101" charset="-122"/>
              <a:ea typeface="汉仪雅酷黑-85J" panose="00020600040101010101" charset="-122"/>
              <a:sym typeface="汉仪雅酷黑-85J" panose="0002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91063" y="9303652"/>
            <a:ext cx="840187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0" i="0" u="none" strike="noStrike" kern="1200" cap="none" spc="0" normalizeH="0" baseline="0" noProof="0">
                <a:ln>
                  <a:noFill/>
                </a:ln>
                <a:solidFill>
                  <a:srgbClr val="4B526C"/>
                </a:solidFill>
                <a:effectLst/>
                <a:uLnTx/>
                <a:uFillTx/>
                <a:latin typeface="汉仪雅酷黑-85J" panose="00020600040101010101" charset="-122"/>
                <a:ea typeface="汉仪雅酷黑-85J" panose="00020600040101010101" charset="-122"/>
              </a:rPr>
              <a:t>感谢您的观看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B526C"/>
              </a:solidFill>
              <a:effectLst/>
              <a:uLnTx/>
              <a:uFillTx/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H="1">
            <a:off x="21902414" y="1465275"/>
            <a:ext cx="1476704" cy="115328"/>
            <a:chOff x="21922107" y="12890500"/>
            <a:chExt cx="1476704" cy="115328"/>
          </a:xfrm>
        </p:grpSpPr>
        <p:sp>
          <p:nvSpPr>
            <p:cNvPr id="17" name="椭圆 16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1024575" y="12599346"/>
            <a:ext cx="1680525" cy="0"/>
          </a:xfrm>
          <a:prstGeom prst="line">
            <a:avLst/>
          </a:prstGeom>
          <a:ln w="57150" cap="rnd">
            <a:solidFill>
              <a:srgbClr val="4B52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24575" y="1303604"/>
            <a:ext cx="2048677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汉仪雅酷黑-85J" panose="00020600040101010101" charset="-122"/>
                <a:ea typeface="汉仪雅酷黑-85J" panose="00020600040101010101" charset="-122"/>
              </a:rPr>
              <a:t>Changba</a:t>
            </a:r>
            <a:endParaRPr kumimoji="0" lang="en-US" altLang="zh-CN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088191" y="5913807"/>
            <a:ext cx="10103808" cy="2417321"/>
            <a:chOff x="2088191" y="4234297"/>
            <a:chExt cx="10103808" cy="2417321"/>
          </a:xfrm>
        </p:grpSpPr>
        <p:sp>
          <p:nvSpPr>
            <p:cNvPr id="7" name="文本框 6"/>
            <p:cNvSpPr txBox="1"/>
            <p:nvPr/>
          </p:nvSpPr>
          <p:spPr>
            <a:xfrm>
              <a:off x="3555041" y="4234297"/>
              <a:ext cx="7170109" cy="14770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600" b="0" i="0" u="none" strike="noStrike" kern="1200" cap="none" spc="0" normalizeH="0" baseline="0" noProof="0">
                  <a:ln>
                    <a:noFill/>
                  </a:ln>
                  <a:solidFill>
                    <a:srgbClr val="DDDCE2"/>
                  </a:solidFill>
                  <a:effectLst/>
                  <a:uLnTx/>
                  <a:uFillTx/>
                  <a:latin typeface="汉仪雅酷黑-85J" panose="00020600040101010101" charset="-122"/>
                  <a:ea typeface="汉仪雅酷黑-85J" panose="00020600040101010101" charset="-122"/>
                </a:rPr>
                <a:t>CONTENT</a:t>
              </a:r>
              <a:endPara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rgbClr val="DDDCE2"/>
                </a:solidFill>
                <a:effectLst/>
                <a:uLnTx/>
                <a:uFillTx/>
                <a:latin typeface="汉仪雅酷黑-85J" panose="00020600040101010101" charset="-122"/>
                <a:ea typeface="汉仪雅酷黑-85J" panose="00020600040101010101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88191" y="5189679"/>
              <a:ext cx="10103808" cy="14619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9500">
                  <a:solidFill>
                    <a:srgbClr val="4B526C"/>
                  </a:solidFill>
                  <a:latin typeface="汉仪雅酷黑-85J" panose="00020600040101010101" charset="-122"/>
                  <a:ea typeface="汉仪雅酷黑-85J" panose="00020600040101010101" charset="-122"/>
                </a:rPr>
                <a:t>目录</a:t>
              </a:r>
              <a:endParaRPr kumimoji="0" lang="zh-CN" altLang="en-US" sz="9500" b="0" i="0" u="none" strike="noStrike" kern="1200" cap="none" spc="0" normalizeH="0" baseline="0" noProof="0" dirty="0">
                <a:ln>
                  <a:noFill/>
                </a:ln>
                <a:solidFill>
                  <a:srgbClr val="4B526C"/>
                </a:solidFill>
                <a:effectLst/>
                <a:uLnTx/>
                <a:uFillTx/>
                <a:latin typeface="汉仪雅酷黑-85J" panose="00020600040101010101" charset="-122"/>
                <a:ea typeface="汉仪雅酷黑-85J" panose="00020600040101010101" charset="-122"/>
              </a:endParaRPr>
            </a:p>
          </p:txBody>
        </p:sp>
      </p:grpSp>
      <p:sp>
        <p:nvSpPr>
          <p:cNvPr id="11" name="矩形: 圆角 10"/>
          <p:cNvSpPr/>
          <p:nvPr/>
        </p:nvSpPr>
        <p:spPr>
          <a:xfrm>
            <a:off x="13144502" y="3996530"/>
            <a:ext cx="1981200" cy="745649"/>
          </a:xfrm>
          <a:prstGeom prst="roundRect">
            <a:avLst>
              <a:gd name="adj" fmla="val 30839"/>
            </a:avLst>
          </a:prstGeom>
          <a:solidFill>
            <a:srgbClr val="4B5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rPr>
              <a:t>PART 01</a:t>
            </a:r>
            <a:endParaRPr lang="en-US" altLang="zh-CN" sz="2400">
              <a:latin typeface="汉仪雅酷黑-85J" panose="00020600040101010101" charset="-122"/>
              <a:ea typeface="汉仪雅酷黑-85J" panose="00020600040101010101" charset="-122"/>
              <a:sym typeface="汉仪雅酷黑-85J" panose="00020600040101010101" charset="-122"/>
            </a:endParaRPr>
          </a:p>
        </p:txBody>
      </p:sp>
      <p:sp>
        <p:nvSpPr>
          <p:cNvPr id="16" name="文本框 16"/>
          <p:cNvSpPr txBox="1"/>
          <p:nvPr/>
        </p:nvSpPr>
        <p:spPr>
          <a:xfrm>
            <a:off x="16014979" y="4088667"/>
            <a:ext cx="4848270" cy="60769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4800" b="1" dirty="0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剪辑软件选择</a:t>
            </a:r>
            <a:endParaRPr lang="zh-CN" altLang="en-US" sz="4800" b="1" dirty="0">
              <a:solidFill>
                <a:srgbClr val="4B526C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3144502" y="6777052"/>
            <a:ext cx="1981200" cy="745649"/>
          </a:xfrm>
          <a:prstGeom prst="roundRect">
            <a:avLst>
              <a:gd name="adj" fmla="val 30839"/>
            </a:avLst>
          </a:prstGeom>
          <a:solidFill>
            <a:srgbClr val="4B5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rPr>
              <a:t>PART 02</a:t>
            </a:r>
            <a:endParaRPr lang="en-US" altLang="zh-CN" sz="2400">
              <a:latin typeface="汉仪雅酷黑-85J" panose="00020600040101010101" charset="-122"/>
              <a:ea typeface="汉仪雅酷黑-85J" panose="00020600040101010101" charset="-122"/>
              <a:sym typeface="汉仪雅酷黑-85J" panose="0002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014979" y="6869189"/>
            <a:ext cx="4848270" cy="60769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4800" b="1" dirty="0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基本功能介绍</a:t>
            </a:r>
            <a:endParaRPr lang="zh-CN" altLang="en-US" sz="4800" b="1" dirty="0">
              <a:solidFill>
                <a:srgbClr val="4B526C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13144502" y="9557574"/>
            <a:ext cx="1981200" cy="745649"/>
          </a:xfrm>
          <a:prstGeom prst="roundRect">
            <a:avLst>
              <a:gd name="adj" fmla="val 30839"/>
            </a:avLst>
          </a:prstGeom>
          <a:solidFill>
            <a:srgbClr val="4B5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rPr>
              <a:t>PART 03</a:t>
            </a:r>
            <a:endParaRPr lang="en-US" altLang="zh-CN" sz="2400">
              <a:latin typeface="汉仪雅酷黑-85J" panose="00020600040101010101" charset="-122"/>
              <a:ea typeface="汉仪雅酷黑-85J" panose="00020600040101010101" charset="-122"/>
              <a:sym typeface="汉仪雅酷黑-85J" panose="00020600040101010101" charset="-122"/>
            </a:endParaRPr>
          </a:p>
        </p:txBody>
      </p:sp>
      <p:sp>
        <p:nvSpPr>
          <p:cNvPr id="18" name="文本框 16"/>
          <p:cNvSpPr txBox="1"/>
          <p:nvPr/>
        </p:nvSpPr>
        <p:spPr>
          <a:xfrm>
            <a:off x="16014979" y="9649711"/>
            <a:ext cx="4848270" cy="60769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4800" b="1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实操小例子</a:t>
            </a:r>
            <a:endParaRPr lang="zh-CN" altLang="en-US" sz="4800" b="1" dirty="0">
              <a:solidFill>
                <a:srgbClr val="4B526C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 flipH="1">
            <a:off x="21902414" y="1465275"/>
            <a:ext cx="1476704" cy="115328"/>
            <a:chOff x="21922107" y="12890500"/>
            <a:chExt cx="1476704" cy="115328"/>
          </a:xfrm>
        </p:grpSpPr>
        <p:sp>
          <p:nvSpPr>
            <p:cNvPr id="23" name="椭圆 22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024575" y="1303604"/>
            <a:ext cx="2048677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solidFill>
                  <a:srgbClr val="4B526C"/>
                </a:solidFill>
                <a:effectLst/>
                <a:uLnTx/>
                <a:uFillTx/>
                <a:latin typeface="汉仪雅酷黑-85J" panose="00020600040101010101" charset="-122"/>
                <a:ea typeface="汉仪雅酷黑-85J" panose="00020600040101010101" charset="-122"/>
                <a:sym typeface="+mn-ea"/>
              </a:rPr>
              <a:t>ChangBa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4B526C"/>
              </a:solidFill>
              <a:effectLst/>
              <a:uLnTx/>
              <a:uFillTx/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024575" y="12599346"/>
            <a:ext cx="1680525" cy="0"/>
          </a:xfrm>
          <a:prstGeom prst="line">
            <a:avLst/>
          </a:prstGeom>
          <a:ln w="57150" cap="rnd">
            <a:solidFill>
              <a:srgbClr val="4B52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 16"/>
          <p:cNvSpPr txBox="1"/>
          <p:nvPr/>
        </p:nvSpPr>
        <p:spPr>
          <a:xfrm>
            <a:off x="7988301" y="6035485"/>
            <a:ext cx="8407396" cy="8661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zh-CN" sz="7200">
                <a:solidFill>
                  <a:srgbClr val="DDDCE2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PART  ONE</a:t>
            </a:r>
            <a:endParaRPr lang="en-US" altLang="zh-CN" sz="7200" dirty="0">
              <a:solidFill>
                <a:srgbClr val="DDDCE2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>
            <a:off x="21902414" y="1465275"/>
            <a:ext cx="1476704" cy="115328"/>
            <a:chOff x="21922107" y="12890500"/>
            <a:chExt cx="1476704" cy="115328"/>
          </a:xfrm>
        </p:grpSpPr>
        <p:sp>
          <p:nvSpPr>
            <p:cNvPr id="6" name="椭圆 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24575" y="1303604"/>
            <a:ext cx="2048677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solidFill>
                  <a:srgbClr val="4B526C"/>
                </a:solidFill>
                <a:effectLst/>
                <a:uLnTx/>
                <a:uFillTx/>
                <a:latin typeface="汉仪雅酷黑-85J" panose="00020600040101010101" charset="-122"/>
                <a:ea typeface="汉仪雅酷黑-85J" panose="00020600040101010101" charset="-122"/>
                <a:sym typeface="+mn-ea"/>
              </a:rPr>
              <a:t>Changba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4B526C"/>
              </a:solidFill>
              <a:effectLst/>
              <a:uLnTx/>
              <a:uFillTx/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19" name="文本框  16"/>
          <p:cNvSpPr txBox="1"/>
          <p:nvPr/>
        </p:nvSpPr>
        <p:spPr>
          <a:xfrm>
            <a:off x="11178073" y="3719231"/>
            <a:ext cx="2027854" cy="143680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zh-CN" sz="11500" b="1">
                <a:solidFill>
                  <a:srgbClr val="FE7B2D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01</a:t>
            </a:r>
            <a:endParaRPr lang="en-US" altLang="zh-CN" sz="11500" b="1" dirty="0">
              <a:solidFill>
                <a:srgbClr val="FE7B2D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24575" y="12599346"/>
            <a:ext cx="1680525" cy="0"/>
          </a:xfrm>
          <a:prstGeom prst="line">
            <a:avLst/>
          </a:prstGeom>
          <a:ln w="57150" cap="rnd">
            <a:solidFill>
              <a:srgbClr val="4B52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 16"/>
          <p:cNvSpPr txBox="1"/>
          <p:nvPr/>
        </p:nvSpPr>
        <p:spPr>
          <a:xfrm>
            <a:off x="7988300" y="7687945"/>
            <a:ext cx="9898380" cy="132969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>
              <a:lnSpc>
                <a:spcPct val="70000"/>
              </a:lnSpc>
            </a:pPr>
            <a:r>
              <a:rPr lang="zh-CN" altLang="en-US" sz="11500" b="1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剪辑软件选择</a:t>
            </a:r>
            <a:endParaRPr lang="zh-CN" altLang="en-US" sz="11500" b="1" dirty="0">
              <a:solidFill>
                <a:srgbClr val="4B526C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29" name="文本框  13"/>
          <p:cNvSpPr txBox="1"/>
          <p:nvPr/>
        </p:nvSpPr>
        <p:spPr>
          <a:xfrm>
            <a:off x="9442581" y="9527981"/>
            <a:ext cx="5498838" cy="5708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rgbClr val="3F3D56"/>
                </a:solidFill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rPr>
              <a:t>Tool Selection</a:t>
            </a:r>
            <a:endParaRPr lang="en-US" altLang="zh-CN" sz="2400">
              <a:solidFill>
                <a:srgbClr val="3F3D56"/>
              </a:solidFill>
              <a:latin typeface="汉仪雅酷黑-85J" panose="00020600040101010101" charset="-122"/>
              <a:ea typeface="汉仪雅酷黑-85J" panose="00020600040101010101" charset="-122"/>
              <a:sym typeface="汉仪雅酷黑-85J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941195" y="5266055"/>
            <a:ext cx="13292455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视频剪辑是对视频素材进行剪切和编辑的工作</a:t>
            </a:r>
            <a:endParaRPr lang="zh-CN" altLang="en-US" sz="4400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  <a:sym typeface="汉仪雅酷黑-85J" panose="0002060004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882140" y="2672080"/>
            <a:ext cx="688276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>
              <a:defRPr/>
            </a:pPr>
            <a:r>
              <a:rPr lang="en-US" altLang="zh-CN" sz="6000">
                <a:solidFill>
                  <a:srgbClr val="DDDCE2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What is editing</a:t>
            </a:r>
            <a:endParaRPr lang="en-US" altLang="zh-CN" sz="6000" dirty="0">
              <a:solidFill>
                <a:srgbClr val="DDDCE2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41195" y="3226435"/>
            <a:ext cx="810260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rPr>
              <a:t>视频剪辑是做什么</a:t>
            </a:r>
            <a:endParaRPr lang="zh-CN" altLang="en-US" sz="6000">
              <a:solidFill>
                <a:srgbClr val="4B526C"/>
              </a:solidFill>
              <a:latin typeface="汉仪雅酷黑-85J" panose="00020600040101010101" charset="-122"/>
              <a:ea typeface="汉仪雅酷黑-85J" panose="00020600040101010101" charset="-122"/>
              <a:sym typeface="汉仪雅酷黑-85J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1195" y="6765925"/>
            <a:ext cx="20119340" cy="2730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它属于对拍摄素材的后期处理，具体来说</a:t>
            </a:r>
            <a:endParaRPr lang="zh-CN" altLang="en-US" sz="4400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  <a:sym typeface="汉仪雅酷黑-85J" panose="0002060004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可以对视频进行裁剪和整理，去除多余的片段</a:t>
            </a:r>
            <a:endParaRPr lang="zh-CN" altLang="en-US" sz="4400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  <a:sym typeface="汉仪雅酷黑-85J" panose="0002060004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添加字幕，转场，后期音效，衔接多个视频等。</a:t>
            </a:r>
            <a:endParaRPr lang="zh-CN" altLang="en-US" sz="4400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  <a:sym typeface="汉仪雅酷黑-85J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860790" y="1562100"/>
            <a:ext cx="7038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>
                <a:solidFill>
                  <a:srgbClr val="DDDCE2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Editing Software</a:t>
            </a:r>
            <a:endParaRPr lang="en-US" altLang="zh-CN" sz="6000" dirty="0">
              <a:solidFill>
                <a:srgbClr val="DDDCE2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341007" y="2098784"/>
            <a:ext cx="37019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1828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kern="1200" cap="none" spc="0" normalizeH="0" baseline="0" noProof="0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rPr>
              <a:t>剪辑软件</a:t>
            </a:r>
            <a:endParaRPr kumimoji="0" lang="zh-CN" altLang="en-US" sz="6000" b="0" i="0" kern="1200" cap="none" spc="0" normalizeH="0" baseline="0" noProof="0">
              <a:solidFill>
                <a:srgbClr val="4B526C"/>
              </a:solidFill>
              <a:latin typeface="汉仪雅酷黑-85J" panose="00020600040101010101" charset="-122"/>
              <a:ea typeface="汉仪雅酷黑-85J" panose="00020600040101010101" charset="-122"/>
              <a:sym typeface="汉仪雅酷黑-85J" panose="00020600040101010101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249930" y="4203065"/>
            <a:ext cx="2857500" cy="2781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828790" y="4003675"/>
            <a:ext cx="5535930" cy="3180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13354050" y="4203065"/>
            <a:ext cx="2880000" cy="288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4"/>
          <a:stretch>
            <a:fillRect/>
          </a:stretch>
        </p:blipFill>
        <p:spPr>
          <a:xfrm>
            <a:off x="18176875" y="4153535"/>
            <a:ext cx="2880000" cy="288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" name="文本框 46"/>
          <p:cNvSpPr txBox="1"/>
          <p:nvPr/>
        </p:nvSpPr>
        <p:spPr>
          <a:xfrm>
            <a:off x="2952750" y="7797165"/>
            <a:ext cx="4514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 Black" panose="020B0A04020102020204" charset="0"/>
                <a:cs typeface="Arial Black" panose="020B0A04020102020204" charset="0"/>
              </a:rPr>
              <a:t>Adobe Premiere</a:t>
            </a:r>
            <a:endParaRPr lang="en-US" altLang="zh-CN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715250" y="7797165"/>
            <a:ext cx="3782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 Black" panose="020B0A04020102020204" charset="0"/>
                <a:cs typeface="Arial Black" panose="020B0A04020102020204" charset="0"/>
              </a:rPr>
              <a:t>DaVinci </a:t>
            </a:r>
            <a:r>
              <a:rPr lang="zh-CN" altLang="en-US">
                <a:latin typeface="汉仪雅酷黑-85J" panose="00020600040101010101" charset="-122"/>
                <a:ea typeface="汉仪雅酷黑-85J" panose="00020600040101010101" charset="-122"/>
                <a:cs typeface="Arial Black" panose="020B0A04020102020204" charset="0"/>
              </a:rPr>
              <a:t>达芬奇</a:t>
            </a:r>
            <a:endParaRPr lang="zh-CN" altLang="en-US">
              <a:latin typeface="汉仪雅酷黑-85J" panose="00020600040101010101" charset="-122"/>
              <a:ea typeface="汉仪雅酷黑-85J" panose="00020600040101010101" charset="-122"/>
              <a:cs typeface="Arial Black" panose="020B0A0402010202020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8264505" y="7797165"/>
            <a:ext cx="2705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汉仪雅酷黑-85J" panose="00020600040101010101" charset="-122"/>
                <a:ea typeface="汉仪雅酷黑-85J" panose="00020600040101010101" charset="-122"/>
              </a:rPr>
              <a:t>必剪</a:t>
            </a:r>
            <a:endParaRPr lang="zh-CN" altLang="en-US"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3528675" y="7797165"/>
            <a:ext cx="2705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汉仪雅酷黑-85J" panose="00020600040101010101" charset="-122"/>
                <a:ea typeface="汉仪雅酷黑-85J" panose="00020600040101010101" charset="-122"/>
              </a:rPr>
              <a:t>剪映</a:t>
            </a:r>
            <a:endParaRPr lang="zh-CN" altLang="en-US"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941195" y="5266055"/>
            <a:ext cx="13292455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好莱坞电影工业的产物，是一款专业的电影编辑软件</a:t>
            </a:r>
            <a:endParaRPr lang="zh-CN" altLang="en-US" sz="4400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  <a:sym typeface="汉仪雅酷黑-85J" panose="0002060004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882140" y="2672080"/>
            <a:ext cx="688276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>
              <a:defRPr/>
            </a:pPr>
            <a:r>
              <a:rPr lang="en-US" altLang="zh-CN" sz="6000">
                <a:solidFill>
                  <a:srgbClr val="DDDCE2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Software</a:t>
            </a:r>
            <a:endParaRPr lang="en-US" altLang="zh-CN" sz="6000">
              <a:solidFill>
                <a:srgbClr val="DDDCE2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41195" y="3226435"/>
            <a:ext cx="810260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rPr>
              <a:t>Adobe Promiere</a:t>
            </a:r>
            <a:endParaRPr lang="en-US" altLang="zh-CN" sz="6000">
              <a:solidFill>
                <a:srgbClr val="4B526C"/>
              </a:solidFill>
              <a:latin typeface="汉仪雅酷黑-85J" panose="00020600040101010101" charset="-122"/>
              <a:ea typeface="汉仪雅酷黑-85J" panose="00020600040101010101" charset="-122"/>
              <a:sym typeface="汉仪雅酷黑-85J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1195" y="6765925"/>
            <a:ext cx="15659100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从视频短片到高质量的长篇电影后期制作都可以通过</a:t>
            </a:r>
            <a:r>
              <a:rPr lang="en-US" altLang="zh-CN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 Pr </a:t>
            </a:r>
            <a:r>
              <a:rPr lang="zh-CN" altLang="en-US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实现</a:t>
            </a:r>
            <a:endParaRPr lang="zh-CN" altLang="en-US" sz="4400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  <a:sym typeface="汉仪雅酷黑-85J" panose="00020600040101010101" charset="-122"/>
            </a:endParaRPr>
          </a:p>
        </p:txBody>
      </p:sp>
      <p:pic>
        <p:nvPicPr>
          <p:cNvPr id="100" name="图片 99">
            <a:hlinkClick r:id="rId1" action="ppaction://hlinkfile"/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28715" y="3984625"/>
            <a:ext cx="2857500" cy="2781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941195" y="5266055"/>
            <a:ext cx="13292455" cy="18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一站式解决方案。将剪辑、调色、视觉特效、动态图形和音频后期制作融于一身！</a:t>
            </a:r>
            <a:endParaRPr lang="zh-CN" altLang="en-US" sz="4400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  <a:sym typeface="汉仪雅酷黑-85J" panose="0002060004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882140" y="2672080"/>
            <a:ext cx="688276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>
              <a:defRPr/>
            </a:pPr>
            <a:r>
              <a:rPr lang="en-US" altLang="zh-CN" sz="6000">
                <a:solidFill>
                  <a:srgbClr val="DDDCE2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Software</a:t>
            </a:r>
            <a:endParaRPr lang="en-US" altLang="zh-CN" sz="6000">
              <a:solidFill>
                <a:srgbClr val="DDDCE2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41195" y="3226435"/>
            <a:ext cx="810260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rPr>
              <a:t>DaVinci </a:t>
            </a:r>
            <a:r>
              <a:rPr lang="zh-CN" altLang="en-US" sz="6000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rPr>
              <a:t>达芬奇</a:t>
            </a:r>
            <a:endParaRPr lang="zh-CN" altLang="en-US" sz="6000">
              <a:solidFill>
                <a:srgbClr val="4B526C"/>
              </a:solidFill>
              <a:latin typeface="汉仪雅酷黑-85J" panose="00020600040101010101" charset="-122"/>
              <a:ea typeface="汉仪雅酷黑-85J" panose="00020600040101010101" charset="-122"/>
              <a:sym typeface="汉仪雅酷黑-85J" panose="00020600040101010101" charset="-122"/>
            </a:endParaRPr>
          </a:p>
        </p:txBody>
      </p:sp>
      <p:pic>
        <p:nvPicPr>
          <p:cNvPr id="103" name="图片 102">
            <a:hlinkClick r:id="rId1" action="ppaction://hlinkfile"/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63695" y="4556760"/>
            <a:ext cx="5535930" cy="3180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941195" y="8232775"/>
            <a:ext cx="13292455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也是一款好莱坞所青睐的后期制作工具。</a:t>
            </a:r>
            <a:endParaRPr lang="zh-CN" altLang="en-US" sz="4400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  <a:sym typeface="汉仪雅酷黑-85J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1195" y="10320020"/>
            <a:ext cx="13292455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有个人免费版可以使用。</a:t>
            </a:r>
            <a:endParaRPr lang="zh-CN" altLang="en-US" sz="4400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  <a:sym typeface="汉仪雅酷黑-85J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941195" y="5266055"/>
            <a:ext cx="16038830" cy="18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剪映和必剪都是国内互联网公司开发的简易版视频剪辑工具。</a:t>
            </a:r>
            <a:endParaRPr lang="zh-CN" altLang="en-US" sz="4400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  <a:sym typeface="汉仪雅酷黑-85J" panose="0002060004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一个来自抖音，一个来自</a:t>
            </a:r>
            <a:r>
              <a:rPr lang="en-US" altLang="zh-CN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 B</a:t>
            </a:r>
            <a:r>
              <a:rPr lang="zh-CN" altLang="en-US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站，免费，中文支持度好；</a:t>
            </a:r>
            <a:endParaRPr lang="zh-CN" altLang="en-US" sz="4400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  <a:sym typeface="汉仪雅酷黑-85J" panose="0002060004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882140" y="2672080"/>
            <a:ext cx="688276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>
              <a:defRPr/>
            </a:pPr>
            <a:r>
              <a:rPr lang="en-US" altLang="zh-CN" sz="6000">
                <a:solidFill>
                  <a:srgbClr val="DDDCE2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Software</a:t>
            </a:r>
            <a:endParaRPr lang="en-US" altLang="zh-CN" sz="6000">
              <a:solidFill>
                <a:srgbClr val="DDDCE2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41195" y="3226435"/>
            <a:ext cx="810260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rPr>
              <a:t>剪映</a:t>
            </a:r>
            <a:r>
              <a:rPr lang="en-US" altLang="zh-CN" sz="6000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rPr>
              <a:t> V.S. </a:t>
            </a:r>
            <a:r>
              <a:rPr lang="zh-CN" altLang="en-US" sz="6000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rPr>
              <a:t>必剪</a:t>
            </a:r>
            <a:r>
              <a:rPr lang="en-US" altLang="zh-CN" sz="6000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  <a:sym typeface="汉仪雅酷黑-85J" panose="00020600040101010101" charset="-122"/>
              </a:rPr>
              <a:t> </a:t>
            </a:r>
            <a:endParaRPr lang="en-US" altLang="zh-CN" sz="6000">
              <a:solidFill>
                <a:srgbClr val="4B526C"/>
              </a:solidFill>
              <a:latin typeface="汉仪雅酷黑-85J" panose="00020600040101010101" charset="-122"/>
              <a:ea typeface="汉仪雅酷黑-85J" panose="00020600040101010101" charset="-122"/>
              <a:sym typeface="汉仪雅酷黑-85J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41195" y="7494270"/>
            <a:ext cx="16038830" cy="536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功能基本都差不多，也都很齐全，提供了大量的素材，添加了很多互联网热梗、音效等等，</a:t>
            </a:r>
            <a:endParaRPr lang="zh-CN" altLang="en-US" sz="4400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  <a:sym typeface="汉仪雅酷黑-85J" panose="0002060004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4400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  <a:sym typeface="汉仪雅酷黑-85J" panose="0002060004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都可以自动生成字幕；</a:t>
            </a:r>
            <a:endParaRPr lang="zh-CN" altLang="en-US" sz="4400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  <a:sym typeface="汉仪雅酷黑-85J" panose="0002060004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4400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  <a:sym typeface="汉仪雅酷黑-85J" panose="0002060004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都支持</a:t>
            </a:r>
            <a:r>
              <a:rPr lang="en-US" altLang="zh-CN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PC</a:t>
            </a:r>
            <a:r>
              <a:rPr lang="zh-CN" altLang="en-US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端和移动端；</a:t>
            </a:r>
            <a:r>
              <a:rPr lang="en-US" altLang="zh-CN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Bcut</a:t>
            </a:r>
            <a:r>
              <a:rPr lang="zh-CN" altLang="en-US" sz="4400">
                <a:solidFill>
                  <a:srgbClr val="4B526C"/>
                </a:solidFill>
                <a:latin typeface="微软雅黑" panose="020B0503020204020204" charset="-122"/>
                <a:ea typeface="微软雅黑" panose="020B0503020204020204" charset="-122"/>
                <a:sym typeface="汉仪雅酷黑-85J" panose="00020600040101010101" charset="-122"/>
              </a:rPr>
              <a:t>可以录屏。</a:t>
            </a:r>
            <a:endParaRPr lang="zh-CN" altLang="en-US" sz="4400">
              <a:solidFill>
                <a:srgbClr val="4B526C"/>
              </a:solidFill>
              <a:latin typeface="微软雅黑" panose="020B0503020204020204" charset="-122"/>
              <a:ea typeface="微软雅黑" panose="020B0503020204020204" charset="-122"/>
              <a:sym typeface="汉仪雅酷黑-85J" panose="00020600040101010101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13649960" y="2008505"/>
            <a:ext cx="2880000" cy="288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18472785" y="1958975"/>
            <a:ext cx="2880000" cy="288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6"/>
          <p:cNvSpPr txBox="1"/>
          <p:nvPr/>
        </p:nvSpPr>
        <p:spPr>
          <a:xfrm>
            <a:off x="7988301" y="6035485"/>
            <a:ext cx="8407396" cy="8661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zh-CN" sz="7200">
                <a:solidFill>
                  <a:srgbClr val="DDDCE2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PART  TWO</a:t>
            </a:r>
            <a:endParaRPr lang="en-US" altLang="zh-CN" sz="7200" dirty="0">
              <a:solidFill>
                <a:srgbClr val="DDDCE2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>
            <a:off x="21902414" y="1465275"/>
            <a:ext cx="1476704" cy="115328"/>
            <a:chOff x="21922107" y="12890500"/>
            <a:chExt cx="1476704" cy="115328"/>
          </a:xfrm>
        </p:grpSpPr>
        <p:sp>
          <p:nvSpPr>
            <p:cNvPr id="6" name="椭圆 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-85J" panose="00020600040101010101" charset="-122"/>
                <a:ea typeface="汉仪雅酷黑-85J" panose="00020600040101010101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1024575" y="12599346"/>
            <a:ext cx="1680525" cy="0"/>
          </a:xfrm>
          <a:prstGeom prst="line">
            <a:avLst/>
          </a:prstGeom>
          <a:ln w="57150" cap="rnd">
            <a:solidFill>
              <a:srgbClr val="4B52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24575" y="1303604"/>
            <a:ext cx="2048677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4B526C"/>
                </a:solidFill>
                <a:effectLst/>
                <a:uLnTx/>
                <a:uFillTx/>
                <a:latin typeface="汉仪雅酷黑-85J" panose="00020600040101010101" charset="-122"/>
                <a:ea typeface="汉仪雅酷黑-85J" panose="00020600040101010101" charset="-122"/>
              </a:rPr>
              <a:t>Changba</a:t>
            </a:r>
            <a:endParaRPr kumimoji="0" lang="en-US" altLang="zh-CN" b="0" i="0" u="none" strike="noStrike" kern="1200" cap="none" spc="0" normalizeH="0" baseline="0" noProof="0">
              <a:ln>
                <a:noFill/>
              </a:ln>
              <a:solidFill>
                <a:srgbClr val="4B526C"/>
              </a:solidFill>
              <a:effectLst/>
              <a:uLnTx/>
              <a:uFillTx/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12" name="文本框 16"/>
          <p:cNvSpPr txBox="1"/>
          <p:nvPr/>
        </p:nvSpPr>
        <p:spPr>
          <a:xfrm>
            <a:off x="7182485" y="7651115"/>
            <a:ext cx="10018395" cy="132969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lang="zh-CN" altLang="en-US" sz="11500" b="1">
                <a:solidFill>
                  <a:srgbClr val="4B526C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剪映功能介绍</a:t>
            </a:r>
            <a:endParaRPr lang="zh-CN" altLang="en-US" sz="11500" b="1" dirty="0">
              <a:solidFill>
                <a:srgbClr val="4B526C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13" name="文本框 13"/>
          <p:cNvSpPr txBox="1"/>
          <p:nvPr/>
        </p:nvSpPr>
        <p:spPr>
          <a:xfrm>
            <a:off x="9138920" y="9528175"/>
            <a:ext cx="6106795" cy="5708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rgbClr val="3F3D56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Interface of Jianying Pro</a:t>
            </a:r>
            <a:endParaRPr lang="en-US" altLang="zh-CN" sz="2400">
              <a:solidFill>
                <a:srgbClr val="3F3D56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sp>
        <p:nvSpPr>
          <p:cNvPr id="3" name="文本框  16"/>
          <p:cNvSpPr txBox="1"/>
          <p:nvPr/>
        </p:nvSpPr>
        <p:spPr>
          <a:xfrm>
            <a:off x="11178073" y="3719231"/>
            <a:ext cx="2027854" cy="132969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>
              <a:lnSpc>
                <a:spcPct val="70000"/>
              </a:lnSpc>
            </a:pPr>
            <a:r>
              <a:rPr lang="en-US" altLang="zh-CN" sz="11500" b="1">
                <a:solidFill>
                  <a:srgbClr val="FE7B2D"/>
                </a:solidFill>
                <a:latin typeface="汉仪雅酷黑-85J" panose="00020600040101010101" charset="-122"/>
                <a:ea typeface="汉仪雅酷黑-85J" panose="00020600040101010101" charset="-122"/>
              </a:rPr>
              <a:t>02</a:t>
            </a:r>
            <a:endParaRPr lang="en-US" altLang="zh-CN" sz="11500" b="1" dirty="0">
              <a:solidFill>
                <a:srgbClr val="FE7B2D"/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55简"/>
        <a:ea typeface=""/>
        <a:cs typeface=""/>
        <a:font script="Jpan" typeface="游ゴシック"/>
        <a:font script="Hang" typeface="맑은 고딕"/>
        <a:font script="Hans" typeface="汉仪文黑-5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55简"/>
        <a:ea typeface=""/>
        <a:cs typeface=""/>
        <a:font script="Jpan" typeface="游ゴシック"/>
        <a:font script="Hang" typeface="맑은 고딕"/>
        <a:font script="Hans" typeface="汉仪文黑-5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文黑-5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55简"/>
        <a:ea typeface=""/>
        <a:cs typeface=""/>
        <a:font script="Jpan" typeface="ＭＳ Ｐゴシック"/>
        <a:font script="Hang" typeface="맑은 고딕"/>
        <a:font script="Hans" typeface="汉仪文黑-5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文黑-5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55简"/>
        <a:ea typeface=""/>
        <a:cs typeface=""/>
        <a:font script="Jpan" typeface="ＭＳ Ｐゴシック"/>
        <a:font script="Hang" typeface="맑은 고딕"/>
        <a:font script="Hans" typeface="汉仪文黑-5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WPS 文字</Application>
  <PresentationFormat>自定义</PresentationFormat>
  <Paragraphs>179</Paragraphs>
  <Slides>18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方正书宋_GBK</vt:lpstr>
      <vt:lpstr>Wingdings</vt:lpstr>
      <vt:lpstr>汉仪雅酷黑-85J</vt:lpstr>
      <vt:lpstr>苹方-简</vt:lpstr>
      <vt:lpstr>Quicksand Regular</vt:lpstr>
      <vt:lpstr>微软雅黑</vt:lpstr>
      <vt:lpstr>Arial Black</vt:lpstr>
      <vt:lpstr>宋体</vt:lpstr>
      <vt:lpstr>Arial Unicode MS</vt:lpstr>
      <vt:lpstr>汉仪书宋二KW</vt:lpstr>
      <vt:lpstr>汉仪文黑-55简</vt:lpstr>
      <vt:lpstr>Thonburi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Docer@酥油拌饭</dc:creator>
  <cp:lastModifiedBy>moonzno</cp:lastModifiedBy>
  <cp:revision>180</cp:revision>
  <dcterms:created xsi:type="dcterms:W3CDTF">2022-04-02T10:41:35Z</dcterms:created>
  <dcterms:modified xsi:type="dcterms:W3CDTF">2022-04-02T10:41:35Z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60BACB297F624E37ADAA4CDA3C34A507</vt:lpwstr>
  </property>
  <property fmtid="{D5CDD505-2E9C-101B-9397-08002B2CF9AE}" pid="3" name="KSOProductBuildVer">
    <vt:lpwstr>2052-3.9.2.6301</vt:lpwstr>
  </property>
  <property fmtid="{D5CDD505-2E9C-101B-9397-08002B2CF9AE}" pid="4" name="KSOTemplateUUID">
    <vt:lpwstr>v1.0_mb_uJ4td31km/666AWn8deClQ==</vt:lpwstr>
  </property>
</Properties>
</file>