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png" Extension="pn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DFE6-69A5-FA48-BF77-D6B9E2D20C2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052A-AF2C-5F43-8AC3-18D61AA86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052A-AF2C-5F43-8AC3-18D61AA8677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0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06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03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9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4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1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7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9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3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1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5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5A57-432D-0B4A-8E6C-1707776B5519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B0E2-8D44-B64A-9D6D-F5D34F0BBE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8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11.png" Type="http://schemas.openxmlformats.org/officeDocument/2006/relationships/image"/><Relationship Id="rId4" Target="../media/image12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3" Target="../media/image14.jpeg" Type="http://schemas.openxmlformats.org/officeDocument/2006/relationships/image"/><Relationship Id="rId4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4" Target="../media/image18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3" Target="../media/image24.png" Type="http://schemas.openxmlformats.org/officeDocument/2006/relationships/image"/><Relationship Id="rId4" Target="../media/image25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4" Target="../media/image27.pn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31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3.jpeg" Type="http://schemas.openxmlformats.org/officeDocument/2006/relationships/image"/></Relationships>
</file>

<file path=ppt/slides/_rels/slide32.xml.rels><?xml version="1.0" encoding="UTF-8" standalone="yes" ?><Relationships xmlns="http://schemas.openxmlformats.org/package/2006/relationships"><Relationship Id="rId3" Target="../media/image34.jpeg" Type="http://schemas.openxmlformats.org/officeDocument/2006/relationships/image"/><Relationship Id="rId4" Target="../media/image35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34.xml.rels><?xml version="1.0" encoding="UTF-8" standalone="yes" ?><Relationships xmlns="http://schemas.openxmlformats.org/package/2006/relationships"><Relationship Id="rId3" Target="../media/image37.jpeg" Type="http://schemas.openxmlformats.org/officeDocument/2006/relationships/image"/><Relationship Id="rId4" Target="../media/image38.pn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5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9.jpeg" Type="http://schemas.openxmlformats.org/officeDocument/2006/relationships/image"/></Relationships>
</file>

<file path=ppt/slides/_rels/slide36.xml.rels><?xml version="1.0" encoding="UTF-8" standalone="yes" ?><Relationships xmlns="http://schemas.openxmlformats.org/package/2006/relationships"><Relationship Id="rId3" Target="../media/image40.png" Type="http://schemas.openxmlformats.org/officeDocument/2006/relationships/image"/><Relationship Id="rId4" Target="../media/image41.jpeg" Type="http://schemas.openxmlformats.org/officeDocument/2006/relationships/image"/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4" Target="../media/image3.png" Type="http://schemas.openxmlformats.org/officeDocument/2006/relationships/image"/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901297"/>
            <a:ext cx="9144000" cy="7064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Redis</a:t>
            </a:r>
            <a:r>
              <a:rPr kumimoji="1" lang="zh-CN" altLang="en-US" dirty="0" smtClean="0">
                <a:solidFill>
                  <a:schemeClr val="bg1"/>
                </a:solidFill>
              </a:rPr>
              <a:t>数据结构</a:t>
            </a:r>
            <a:r>
              <a:rPr kumimoji="1" lang="en-US" altLang="zh-CN" dirty="0" smtClean="0">
                <a:solidFill>
                  <a:schemeClr val="bg1"/>
                </a:solidFill>
              </a:rPr>
              <a:t>—</a:t>
            </a:r>
            <a:r>
              <a:rPr kumimoji="1" lang="zh-CN" altLang="en-US" dirty="0" smtClean="0">
                <a:solidFill>
                  <a:schemeClr val="bg1"/>
                </a:solidFill>
              </a:rPr>
              <a:t>自顶向下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066" y="3602038"/>
            <a:ext cx="4334933" cy="165576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By:</a:t>
            </a:r>
            <a:r>
              <a:rPr kumimoji="1" lang="zh-CN" altLang="en-US" dirty="0" smtClean="0">
                <a:solidFill>
                  <a:schemeClr val="bg1"/>
                </a:solidFill>
              </a:rPr>
              <a:t>王俊鹏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简单字符串（</a:t>
            </a:r>
            <a:r>
              <a:rPr kumimoji="1" lang="en-US" altLang="zh-CN" dirty="0" smtClean="0">
                <a:solidFill>
                  <a:schemeClr val="bg1"/>
                </a:solidFill>
              </a:rPr>
              <a:t>SDS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5233" y="1676400"/>
            <a:ext cx="6341533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简单字符串（</a:t>
            </a:r>
            <a:r>
              <a:rPr kumimoji="1" lang="en-US" altLang="zh-CN" dirty="0" smtClean="0">
                <a:solidFill>
                  <a:schemeClr val="bg1"/>
                </a:solidFill>
              </a:rPr>
              <a:t>SDS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</a:t>
            </a:r>
            <a:r>
              <a:rPr kumimoji="1" lang="en-US" altLang="zh-CN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dirty="0" smtClean="0">
                <a:solidFill>
                  <a:schemeClr val="bg1"/>
                </a:solidFill>
              </a:rPr>
              <a:t>空间预分配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1" y="1720840"/>
            <a:ext cx="108796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如果对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进行修改之后，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的长度（也即是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len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属性的值）将小于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MB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， 那么程序分配和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len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属性同样大小的未使用空间， 这时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len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属性的值将和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free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属性的值相同。 举个例子， 如果进行修改之后，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len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将变成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13 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字节， 那么程序也会分配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13 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字节的未使用空间，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buf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数组的实际长度将变成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13 + 13 + 1 = 27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字节（额外的一字节用于保存空字符）。</a:t>
            </a:r>
          </a:p>
          <a:p>
            <a:pPr>
              <a:buFont typeface="Arial" charset="0"/>
              <a:buChar char="•"/>
            </a:pP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如果对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进行修改之后，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的长度将大于等于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MB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， 那么程序会分配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MB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的未使用空间。 举个例子， 如果进行修改之后，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len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将变成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30 MB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， 那么程序会分配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MB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的未使用空间， 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SDS 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 </a:t>
            </a:r>
            <a:r>
              <a:rPr lang="en-US" altLang="zh-CN" sz="28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buf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数组的实际长度将为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30 MB + 1 MB + 1 byte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。</a:t>
            </a:r>
            <a:endParaRPr lang="zh-CN" altLang="en-US" sz="28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150" y="425450"/>
            <a:ext cx="95377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列表对象</a:t>
            </a:r>
            <a:r>
              <a:rPr lang="en-US" altLang="zh-CN" b="1" dirty="0" smtClean="0">
                <a:solidFill>
                  <a:schemeClr val="bg1"/>
                </a:solidFill>
              </a:rPr>
              <a:t>-list(</a:t>
            </a:r>
            <a:r>
              <a:rPr lang="en-US" altLang="zh-CN" dirty="0" err="1" smtClean="0">
                <a:solidFill>
                  <a:schemeClr val="bg1"/>
                </a:solidFill>
              </a:rPr>
              <a:t>ziplist</a:t>
            </a:r>
            <a:r>
              <a:rPr lang="zh-CN" altLang="en-US" dirty="0" smtClean="0">
                <a:solidFill>
                  <a:schemeClr val="bg1"/>
                </a:solidFill>
              </a:rPr>
              <a:t>编码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300" y="2146300"/>
            <a:ext cx="9423400" cy="256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1467" y="5167313"/>
            <a:ext cx="949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列表对象保存的所有字符串元素的长度都小于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64 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字节；</a:t>
            </a:r>
          </a:p>
          <a:p>
            <a:pPr>
              <a:buFont typeface="+mj-lt"/>
              <a:buAutoNum type="arabicPeriod"/>
            </a:pP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列表对象保存的元素数量小于 </a:t>
            </a:r>
            <a:r>
              <a:rPr lang="en-US" altLang="zh-CN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512 </a:t>
            </a:r>
            <a:r>
              <a:rPr lang="zh-CN" altLang="en-US" sz="28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个；</a:t>
            </a:r>
            <a:endParaRPr lang="zh-CN" altLang="en-US" sz="28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列表对象</a:t>
            </a:r>
            <a:r>
              <a:rPr lang="en-US" altLang="zh-CN" b="1" dirty="0" smtClean="0">
                <a:solidFill>
                  <a:schemeClr val="bg1"/>
                </a:solidFill>
              </a:rPr>
              <a:t>-list(</a:t>
            </a:r>
            <a:r>
              <a:rPr lang="en-US" altLang="zh-CN" dirty="0" err="1">
                <a:solidFill>
                  <a:schemeClr val="bg1"/>
                </a:solidFill>
              </a:rPr>
              <a:t>linkedlist</a:t>
            </a:r>
            <a:r>
              <a:rPr lang="zh-CN" altLang="en-US" dirty="0" smtClean="0">
                <a:solidFill>
                  <a:schemeClr val="bg1"/>
                </a:solidFill>
              </a:rPr>
              <a:t>编码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016" y="1565275"/>
            <a:ext cx="7768203" cy="362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16" y="1565275"/>
            <a:ext cx="3619500" cy="2260600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>
            <a:off x="3774016" y="3197225"/>
            <a:ext cx="391584" cy="487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压缩列表</a:t>
            </a:r>
            <a:r>
              <a:rPr kumimoji="1"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ziplist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压缩列表是 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为了节约内存而开发的， 由一系列特殊编码的连续内存块组成的顺序型（</a:t>
            </a:r>
            <a:r>
              <a:rPr lang="en-US" altLang="zh-CN" dirty="0">
                <a:solidFill>
                  <a:schemeClr val="bg1"/>
                </a:solidFill>
              </a:rPr>
              <a:t>sequential</a:t>
            </a:r>
            <a:r>
              <a:rPr lang="zh-CN" altLang="en-US" dirty="0">
                <a:solidFill>
                  <a:schemeClr val="bg1"/>
                </a:solidFill>
              </a:rPr>
              <a:t>）数据结构。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一个压缩列表可以包含任意多个节点（</a:t>
            </a:r>
            <a:r>
              <a:rPr lang="en-US" altLang="zh-CN" dirty="0">
                <a:solidFill>
                  <a:schemeClr val="bg1"/>
                </a:solidFill>
              </a:rPr>
              <a:t>entry</a:t>
            </a:r>
            <a:r>
              <a:rPr lang="zh-CN" altLang="en-US" dirty="0">
                <a:solidFill>
                  <a:schemeClr val="bg1"/>
                </a:solidFill>
              </a:rPr>
              <a:t>）， 每个节点可以保存一个字节数组或者一个整数值。</a:t>
            </a:r>
          </a:p>
        </p:txBody>
      </p:sp>
    </p:spTree>
    <p:extLst>
      <p:ext uri="{BB962C8B-B14F-4D97-AF65-F5344CB8AC3E}">
        <p14:creationId xmlns:p14="http://schemas.microsoft.com/office/powerpoint/2010/main" val="20450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633" y="372532"/>
            <a:ext cx="101007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列表 </a:t>
            </a:r>
            <a:r>
              <a:rPr lang="en-US" altLang="zh-CN" sz="24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zlbytes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0x50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（十进制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80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）， 表示压缩列表的总长为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80 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列表 </a:t>
            </a:r>
            <a:r>
              <a:rPr lang="en-US" altLang="zh-CN" sz="24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zltail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0x3c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（十进制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60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）， 这表示如果我们有一个指向压缩列表起始地址的指针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p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， 那么只要用指针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p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加上偏移量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60 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， 就可以计算出表尾节点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entry3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的地址。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列表 </a:t>
            </a:r>
            <a:r>
              <a:rPr lang="en-US" altLang="zh-CN" sz="24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zllen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属性的值为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0x3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（十进制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3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）， 表示压缩列表包含三个节点。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049" y="4060845"/>
            <a:ext cx="8597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77" y="2140260"/>
            <a:ext cx="7646378" cy="886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77" y="3502673"/>
            <a:ext cx="7032171" cy="863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08100" y="833734"/>
            <a:ext cx="9821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每个压缩列表节点都由 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previous_entry_length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、 </a:t>
            </a:r>
            <a:r>
              <a:rPr lang="en-US" altLang="zh-CN" sz="2400" dirty="0" smtClean="0">
                <a:solidFill>
                  <a:schemeClr val="bg1"/>
                </a:solidFill>
              </a:rPr>
              <a:t>encoding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、 </a:t>
            </a:r>
            <a:r>
              <a:rPr lang="en-US" altLang="zh-CN" sz="2400" dirty="0" smtClean="0">
                <a:solidFill>
                  <a:schemeClr val="bg1"/>
                </a:solidFill>
              </a:rPr>
              <a:t>content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三个部分组成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previous_entry_length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7065" y="2481071"/>
            <a:ext cx="85513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如果前一节点的长度小于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254 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字节， 那么 </a:t>
            </a:r>
            <a:r>
              <a:rPr lang="en-US" altLang="zh-CN" sz="24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previous_entry_length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属性的长度为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字节： 前一节点的长度就保存在这一个字节里面。</a:t>
            </a:r>
          </a:p>
          <a:p>
            <a:pPr>
              <a:buFont typeface="Arial" charset="0"/>
              <a:buChar char="•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如果前一节点的长度大于等于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254 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字节， 那么 </a:t>
            </a:r>
            <a:r>
              <a:rPr lang="en-US" altLang="zh-CN" sz="2400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previous_entry_length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属性的长度为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5 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字节： 其中属性的第一字节会被设置为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0xFE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（十进制值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254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）， 而之后的四个字节则用于保存前一节点的长度。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encoding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8426" y="0"/>
            <a:ext cx="8015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592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啥是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Redis</a:t>
            </a:r>
            <a:r>
              <a:rPr kumimoji="1" lang="zh-CN" altLang="en-US" dirty="0" smtClean="0">
                <a:solidFill>
                  <a:schemeClr val="bg1"/>
                </a:solidFill>
              </a:rPr>
              <a:t>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是一个开源的使用</a:t>
            </a:r>
            <a:r>
              <a:rPr lang="en-US" altLang="zh-CN" dirty="0">
                <a:solidFill>
                  <a:schemeClr val="bg1"/>
                </a:solidFill>
              </a:rPr>
              <a:t>ANSI C</a:t>
            </a:r>
            <a:r>
              <a:rPr lang="zh-CN" altLang="en-US" dirty="0">
                <a:solidFill>
                  <a:schemeClr val="bg1"/>
                </a:solidFill>
              </a:rPr>
              <a:t>语言编写、遵守</a:t>
            </a:r>
            <a:r>
              <a:rPr lang="en-US" altLang="zh-CN" dirty="0">
                <a:solidFill>
                  <a:schemeClr val="bg1"/>
                </a:solidFill>
              </a:rPr>
              <a:t>BSD</a:t>
            </a:r>
            <a:r>
              <a:rPr lang="zh-CN" altLang="en-US" dirty="0">
                <a:solidFill>
                  <a:schemeClr val="bg1"/>
                </a:solidFill>
              </a:rPr>
              <a:t>协议、支持网络、可基于内存亦可持久化的日志型、</a:t>
            </a:r>
            <a:r>
              <a:rPr lang="en-US" altLang="zh-CN" dirty="0">
                <a:solidFill>
                  <a:schemeClr val="bg1"/>
                </a:solidFill>
              </a:rPr>
              <a:t>Key-Value</a:t>
            </a:r>
            <a:r>
              <a:rPr lang="zh-CN" altLang="en-US" dirty="0" smtClean="0">
                <a:solidFill>
                  <a:schemeClr val="bg1"/>
                </a:solidFill>
              </a:rPr>
              <a:t>数据库。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它通常被称为数据结构服务器，因为值（</a:t>
            </a:r>
            <a:r>
              <a:rPr lang="en-US" altLang="zh-CN" dirty="0">
                <a:solidFill>
                  <a:schemeClr val="bg1"/>
                </a:solidFill>
              </a:rPr>
              <a:t>value</a:t>
            </a:r>
            <a:r>
              <a:rPr lang="zh-CN" altLang="en-US" dirty="0">
                <a:solidFill>
                  <a:schemeClr val="bg1"/>
                </a:solidFill>
              </a:rPr>
              <a:t>）可以是 字符串</a:t>
            </a:r>
            <a:r>
              <a:rPr lang="en-US" altLang="zh-CN" dirty="0">
                <a:solidFill>
                  <a:schemeClr val="bg1"/>
                </a:solidFill>
              </a:rPr>
              <a:t>(String), </a:t>
            </a:r>
            <a:r>
              <a:rPr lang="zh-CN" altLang="en-US" dirty="0">
                <a:solidFill>
                  <a:schemeClr val="bg1"/>
                </a:solidFill>
              </a:rPr>
              <a:t>哈希</a:t>
            </a:r>
            <a:r>
              <a:rPr lang="en-US" altLang="zh-CN" dirty="0">
                <a:solidFill>
                  <a:schemeClr val="bg1"/>
                </a:solidFill>
              </a:rPr>
              <a:t>(Hash), 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  <a:r>
              <a:rPr lang="en-US" altLang="zh-CN" dirty="0">
                <a:solidFill>
                  <a:schemeClr val="bg1"/>
                </a:solidFill>
              </a:rPr>
              <a:t>(list), 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  <a:r>
              <a:rPr lang="en-US" altLang="zh-CN" dirty="0">
                <a:solidFill>
                  <a:schemeClr val="bg1"/>
                </a:solidFill>
              </a:rPr>
              <a:t>(sets) </a:t>
            </a:r>
            <a:r>
              <a:rPr lang="zh-CN" altLang="en-US" dirty="0">
                <a:solidFill>
                  <a:schemeClr val="bg1"/>
                </a:solidFill>
              </a:rPr>
              <a:t>和 有序集合</a:t>
            </a:r>
            <a:r>
              <a:rPr lang="en-US" altLang="zh-CN" dirty="0">
                <a:solidFill>
                  <a:schemeClr val="bg1"/>
                </a:solidFill>
              </a:rPr>
              <a:t>(sorted sets)</a:t>
            </a:r>
            <a:r>
              <a:rPr lang="zh-CN" altLang="en-US" dirty="0">
                <a:solidFill>
                  <a:schemeClr val="bg1"/>
                </a:solidFill>
              </a:rPr>
              <a:t>等类型。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链表</a:t>
            </a:r>
            <a:r>
              <a:rPr kumimoji="1" lang="en-US" altLang="zh-CN" dirty="0" smtClean="0">
                <a:solidFill>
                  <a:schemeClr val="bg1"/>
                </a:solidFill>
              </a:rPr>
              <a:t>(list)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33" y="1690688"/>
            <a:ext cx="6786033" cy="4627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233" y="1702051"/>
            <a:ext cx="4030134" cy="45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哈希对象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-hash(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ziplist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900" y="1690688"/>
            <a:ext cx="7183967" cy="2037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899" y="3727932"/>
            <a:ext cx="7183967" cy="1433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40415" y="5349677"/>
            <a:ext cx="9922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哈希对象保存的所有键值对的键和值的字符串长度都小于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64 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字节；</a:t>
            </a:r>
          </a:p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哈希对象保存的键值对数量小于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512 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个；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哈希对象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-hash(</a:t>
            </a:r>
            <a:r>
              <a:rPr lang="en-US" altLang="zh-CN" dirty="0" err="1">
                <a:solidFill>
                  <a:schemeClr val="bg1"/>
                </a:solidFill>
              </a:rPr>
              <a:t>hashtable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700" y="1549400"/>
            <a:ext cx="9372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字典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dict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32" y="1690688"/>
            <a:ext cx="2324101" cy="4124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690688"/>
            <a:ext cx="4457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哈希表 </a:t>
            </a:r>
            <a:r>
              <a:rPr lang="en-US" altLang="zh-CN" dirty="0" err="1" smtClean="0">
                <a:solidFill>
                  <a:schemeClr val="bg1"/>
                </a:solidFill>
              </a:rPr>
              <a:t>dictht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739" y="2215621"/>
            <a:ext cx="2124744" cy="36885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150" y="1690688"/>
            <a:ext cx="4438650" cy="51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哈希表节点 </a:t>
            </a:r>
            <a:r>
              <a:rPr lang="en-US" altLang="zh-CN" dirty="0" err="1">
                <a:solidFill>
                  <a:schemeClr val="bg1"/>
                </a:solidFill>
              </a:rPr>
              <a:t>dictEntry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5966" y="1721908"/>
            <a:ext cx="3797300" cy="452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50" y="2004483"/>
            <a:ext cx="735965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渐进式</a:t>
            </a:r>
            <a:r>
              <a:rPr kumimoji="1" lang="en-US" altLang="zh-CN" dirty="0" smtClean="0">
                <a:solidFill>
                  <a:schemeClr val="bg1"/>
                </a:solidFill>
              </a:rPr>
              <a:t>rehash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7639"/>
            <a:ext cx="7516283" cy="54673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16283" y="1640959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i="0" dirty="0" err="1" smtClean="0">
                <a:solidFill>
                  <a:schemeClr val="bg1"/>
                </a:solidFill>
                <a:effectLst/>
                <a:latin typeface="Consolas" charset="0"/>
              </a:rPr>
              <a:t>load_factor</a:t>
            </a:r>
            <a:r>
              <a:rPr lang="en-US" altLang="zh-CN" sz="1600" b="0" i="0" dirty="0" smtClean="0">
                <a:solidFill>
                  <a:schemeClr val="bg1"/>
                </a:solidFill>
                <a:effectLst/>
                <a:latin typeface="Consolas" charset="0"/>
              </a:rPr>
              <a:t> = </a:t>
            </a:r>
            <a:r>
              <a:rPr lang="en-US" altLang="zh-CN" sz="1600" b="0" i="0" dirty="0" err="1" smtClean="0">
                <a:solidFill>
                  <a:schemeClr val="bg1"/>
                </a:solidFill>
                <a:effectLst/>
                <a:latin typeface="Consolas" charset="0"/>
              </a:rPr>
              <a:t>ht</a:t>
            </a:r>
            <a:r>
              <a:rPr lang="en-US" altLang="zh-CN" sz="1600" b="0" i="0" dirty="0" smtClean="0">
                <a:solidFill>
                  <a:schemeClr val="bg1"/>
                </a:solidFill>
                <a:effectLst/>
                <a:latin typeface="Consolas" charset="0"/>
              </a:rPr>
              <a:t>[0].used / </a:t>
            </a:r>
            <a:r>
              <a:rPr lang="en-US" altLang="zh-CN" sz="1600" b="0" i="0" dirty="0" err="1" smtClean="0">
                <a:solidFill>
                  <a:schemeClr val="bg1"/>
                </a:solidFill>
                <a:effectLst/>
                <a:latin typeface="Consolas" charset="0"/>
              </a:rPr>
              <a:t>ht</a:t>
            </a:r>
            <a:r>
              <a:rPr lang="en-US" altLang="zh-CN" sz="1600" b="0" i="0" dirty="0" smtClean="0">
                <a:solidFill>
                  <a:schemeClr val="bg1"/>
                </a:solidFill>
                <a:effectLst/>
                <a:latin typeface="Consolas" charset="0"/>
              </a:rPr>
              <a:t>[0].size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5629" y="2726920"/>
            <a:ext cx="3298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服务器目前没有在执行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BGSAVE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命令或者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BGREWRITEAOF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命令， 并且哈希表的负载因子大于等于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；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服务器目前正在执行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BGSAVE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命令或者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BGREWRITEAOF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命令， 并且哈希表的负载因子大于等于 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5 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；</a:t>
            </a:r>
            <a:endParaRPr lang="zh-CN" altLang="en-US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434" y="1280584"/>
            <a:ext cx="8349864" cy="48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0" y="749300"/>
            <a:ext cx="939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集合对象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</a:rPr>
              <a:t>hashtable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300" y="2038350"/>
            <a:ext cx="8661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redisObject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Redis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使用对象来表示数据库中的键和值， 每次当我们在 </a:t>
            </a:r>
            <a:r>
              <a:rPr lang="en-US" altLang="zh-CN" sz="3200" dirty="0" err="1">
                <a:solidFill>
                  <a:schemeClr val="bg1"/>
                </a:solidFill>
              </a:rPr>
              <a:t>Redis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的数据库中新创建一个键值对时， 我们至少会创建两个对象， 一个对象用作键值对的键（键对象）， 另一个对象用作键值对的值（值对象）。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集合对象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</a:rPr>
              <a:t>intset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250" y="1568450"/>
            <a:ext cx="8699500" cy="3721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10933" y="5661878"/>
            <a:ext cx="6976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集合对象保存的所有元素都是整数值；</a:t>
            </a:r>
          </a:p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集合对象保存的元素数量不超过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512 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个；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intset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60310"/>
            <a:ext cx="3686642" cy="40414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3200" y="5750588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整数集合（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intset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）是 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-apple-system" charset="0"/>
              </a:rPr>
              <a:t>Redis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-apple-system" charset="0"/>
              </a:rPr>
              <a:t> 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用于保存整数值的集合抽象数据结构， 它可以保存类型为 </a:t>
            </a:r>
            <a:r>
              <a:rPr lang="en-US" altLang="zh-CN" dirty="0" smtClean="0">
                <a:solidFill>
                  <a:schemeClr val="bg1"/>
                </a:solidFill>
              </a:rPr>
              <a:t>int16_t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、 </a:t>
            </a:r>
            <a:r>
              <a:rPr lang="en-US" altLang="zh-CN" dirty="0" smtClean="0">
                <a:solidFill>
                  <a:schemeClr val="bg1"/>
                </a:solidFill>
              </a:rPr>
              <a:t>int32_t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或者 </a:t>
            </a:r>
            <a:r>
              <a:rPr lang="en-US" altLang="zh-CN" dirty="0" smtClean="0">
                <a:solidFill>
                  <a:schemeClr val="bg1"/>
                </a:solidFill>
              </a:rPr>
              <a:t>int64_t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的整数值， 并且保证集合中不会出现重复元素。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有序集合对象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-sorted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ziplist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11350"/>
            <a:ext cx="3187700" cy="222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0" y="4133850"/>
            <a:ext cx="7683500" cy="1968500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4025900" y="3606800"/>
            <a:ext cx="749300" cy="189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86250" y="2422435"/>
            <a:ext cx="7067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有序集合保存的元素数量小于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128 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个；</a:t>
            </a:r>
          </a:p>
          <a:p>
            <a:pPr>
              <a:buFont typeface="+mj-lt"/>
              <a:buAutoNum type="arabicPeriod"/>
            </a:pP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有序集合保存的所有元素成员的长度都小于 </a:t>
            </a: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64 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字节；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有序集合对象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-sorted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skiplist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1690688"/>
            <a:ext cx="9448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zset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9049" y="2679700"/>
            <a:ext cx="3553722" cy="27389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6100" y="2849033"/>
            <a:ext cx="1549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跳跃表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887134"/>
            <a:ext cx="1828800" cy="2336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31732" y="2915610"/>
            <a:ext cx="73829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header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：指向跳跃表的表头节点。</a:t>
            </a:r>
          </a:p>
          <a:p>
            <a:pPr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tail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：指向跳跃表的表尾节点。</a:t>
            </a:r>
          </a:p>
          <a:p>
            <a:pPr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level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：记录目前跳跃表内，层数最大的那个节点的层数（表头节点的层数不计算在内）。</a:t>
            </a:r>
          </a:p>
          <a:p>
            <a:pPr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length 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：记录跳跃表的长度，也即是，跳跃表目前包含节点的数量（表头节点不计算在内）。</a:t>
            </a:r>
            <a:endParaRPr lang="zh-CN" altLang="en-US" sz="2400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zskiplistNode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683" y="1910822"/>
            <a:ext cx="7556500" cy="478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00" y="437622"/>
            <a:ext cx="40386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70136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sz="8000" dirty="0" smtClean="0">
                <a:solidFill>
                  <a:schemeClr val="bg1"/>
                </a:solidFill>
              </a:rPr>
              <a:t>Thanks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 preferRelativeResize="0"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1733" y="586945"/>
            <a:ext cx="6383867" cy="55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类型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77" y="2553758"/>
            <a:ext cx="11864645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575" y="159157"/>
            <a:ext cx="9340850" cy="64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字符串对象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-String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int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0" y="2032000"/>
            <a:ext cx="5499100" cy="279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9666" y="5270649"/>
            <a:ext cx="10270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一个字符串对象保存的是整数值， 并且这个整数值可以用 </a:t>
            </a:r>
            <a:r>
              <a:rPr lang="en-US" altLang="zh-CN" sz="2400" dirty="0" smtClean="0">
                <a:solidFill>
                  <a:schemeClr val="bg1"/>
                </a:solidFill>
              </a:rPr>
              <a:t>long</a:t>
            </a:r>
            <a:r>
              <a:rPr lang="zh-CN" altLang="en-US" sz="2400" b="0" i="0" dirty="0" smtClean="0">
                <a:solidFill>
                  <a:schemeClr val="bg1"/>
                </a:solidFill>
                <a:effectLst/>
                <a:latin typeface="-apple-system" charset="0"/>
              </a:rPr>
              <a:t> 类型来表示</a:t>
            </a:r>
            <a:endParaRPr lang="en-US" altLang="zh-CN" sz="2400" b="0" i="0" dirty="0" smtClean="0">
              <a:solidFill>
                <a:schemeClr val="bg1"/>
              </a:solidFill>
              <a:effectLst/>
              <a:latin typeface="-apple-system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-apple-system" charset="0"/>
              </a:rPr>
              <a:t>Max:</a:t>
            </a:r>
            <a:r>
              <a:rPr lang="is-IS" altLang="zh-CN" sz="2400" dirty="0"/>
              <a:t> </a:t>
            </a:r>
            <a:r>
              <a:rPr lang="is-IS" altLang="zh-CN" sz="2400" dirty="0">
                <a:solidFill>
                  <a:schemeClr val="bg1"/>
                </a:solidFill>
              </a:rPr>
              <a:t>9223372036854775807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字符串对象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-String(</a:t>
            </a:r>
            <a:r>
              <a:rPr lang="en-US" altLang="zh-CN" dirty="0" err="1">
                <a:solidFill>
                  <a:schemeClr val="bg1"/>
                </a:solidFill>
              </a:rPr>
              <a:t>embstr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666" y="4644116"/>
            <a:ext cx="10270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字符串对象保存的是一个字符串值， 并且这个字符串值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zh-CN" altLang="en-US" sz="2400" smtClean="0">
                <a:solidFill>
                  <a:schemeClr val="bg1"/>
                </a:solidFill>
              </a:rPr>
              <a:t>长度小于</a:t>
            </a:r>
            <a:r>
              <a:rPr lang="zh-CN" altLang="en-US" sz="2400" dirty="0">
                <a:solidFill>
                  <a:schemeClr val="bg1"/>
                </a:solidFill>
              </a:rPr>
              <a:t> </a:t>
            </a:r>
            <a:r>
              <a:rPr lang="en-US" altLang="zh-CN" sz="2400" dirty="0" smtClean="0">
                <a:solidFill>
                  <a:schemeClr val="bg1"/>
                </a:solidFill>
              </a:rPr>
              <a:t>39</a:t>
            </a:r>
            <a:r>
              <a:rPr lang="zh-CN" altLang="en-US" sz="2400" dirty="0">
                <a:solidFill>
                  <a:schemeClr val="bg1"/>
                </a:solidFill>
              </a:rPr>
              <a:t> 字节</a:t>
            </a:r>
            <a:endParaRPr lang="en-US" altLang="zh-CN" sz="2400" b="0" i="0" dirty="0" smtClean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649" y="2510367"/>
            <a:ext cx="9182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0" y="1639583"/>
            <a:ext cx="9220200" cy="30988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字符串对象</a:t>
            </a:r>
            <a:r>
              <a:rPr kumimoji="1" lang="en-US" altLang="zh-CN" dirty="0" smtClean="0">
                <a:solidFill>
                  <a:schemeClr val="bg1"/>
                </a:solidFill>
              </a:rPr>
              <a:t>-String(</a:t>
            </a:r>
            <a:r>
              <a:rPr lang="en-US" altLang="zh-CN" dirty="0" smtClean="0">
                <a:solidFill>
                  <a:schemeClr val="bg1"/>
                </a:solidFill>
              </a:rPr>
              <a:t>raw</a:t>
            </a:r>
            <a:r>
              <a:rPr kumimoji="1" lang="zh-CN" altLang="en-US" dirty="0" smtClean="0">
                <a:solidFill>
                  <a:schemeClr val="bg1"/>
                </a:solidFill>
              </a:rPr>
              <a:t>编码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0966" y="5423050"/>
            <a:ext cx="10270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字符串对象保存的是一个字符串值， 并且这个字符串值的</a:t>
            </a:r>
            <a:r>
              <a:rPr lang="zh-CN" altLang="en-US" sz="2400" dirty="0" smtClean="0">
                <a:solidFill>
                  <a:schemeClr val="bg1"/>
                </a:solidFill>
              </a:rPr>
              <a:t>长度大于</a:t>
            </a:r>
            <a:r>
              <a:rPr lang="zh-CN" altLang="en-US" sz="2400" dirty="0">
                <a:solidFill>
                  <a:schemeClr val="bg1"/>
                </a:solidFill>
              </a:rPr>
              <a:t> </a:t>
            </a:r>
            <a:r>
              <a:rPr lang="en-US" altLang="zh-CN" sz="2400" dirty="0" smtClean="0">
                <a:solidFill>
                  <a:schemeClr val="bg1"/>
                </a:solidFill>
              </a:rPr>
              <a:t>39</a:t>
            </a:r>
            <a:r>
              <a:rPr lang="zh-CN" altLang="en-US" sz="2400" dirty="0">
                <a:solidFill>
                  <a:schemeClr val="bg1"/>
                </a:solidFill>
              </a:rPr>
              <a:t> 字节</a:t>
            </a:r>
            <a:endParaRPr lang="en-US" altLang="zh-CN" sz="2400" b="0" i="0" dirty="0" smtClean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531</Words>
  <Application>Microsoft Macintosh PowerPoint</Application>
  <PresentationFormat>宽屏</PresentationFormat>
  <Paragraphs>67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Consolas</vt:lpstr>
      <vt:lpstr>DengXian</vt:lpstr>
      <vt:lpstr>DengXian Light</vt:lpstr>
      <vt:lpstr>Arial</vt:lpstr>
      <vt:lpstr>Office 主题</vt:lpstr>
      <vt:lpstr>Redis数据结构—自顶向下 </vt:lpstr>
      <vt:lpstr>啥是Redis？</vt:lpstr>
      <vt:lpstr>redisObject</vt:lpstr>
      <vt:lpstr>PowerPoint 演示文稿</vt:lpstr>
      <vt:lpstr>类型</vt:lpstr>
      <vt:lpstr>PowerPoint 演示文稿</vt:lpstr>
      <vt:lpstr>字符串对象-String(int编码)</vt:lpstr>
      <vt:lpstr>字符串对象-String(embstr编码)</vt:lpstr>
      <vt:lpstr>字符串对象-String(raw编码)</vt:lpstr>
      <vt:lpstr>简单字符串（SDS）</vt:lpstr>
      <vt:lpstr>简单字符串（SDS）-空间预分配</vt:lpstr>
      <vt:lpstr>PowerPoint 演示文稿</vt:lpstr>
      <vt:lpstr>列表对象-list(ziplist编码)</vt:lpstr>
      <vt:lpstr>列表对象-list(linkedlist编码)</vt:lpstr>
      <vt:lpstr>压缩列表(ziplist)</vt:lpstr>
      <vt:lpstr>PowerPoint 演示文稿</vt:lpstr>
      <vt:lpstr>PowerPoint 演示文稿</vt:lpstr>
      <vt:lpstr>previous_entry_length</vt:lpstr>
      <vt:lpstr>encoding</vt:lpstr>
      <vt:lpstr>链表(list)</vt:lpstr>
      <vt:lpstr>哈希对象-hash(ziplist编码)</vt:lpstr>
      <vt:lpstr>哈希对象-hash(hashtable编码)</vt:lpstr>
      <vt:lpstr>字典 dict</vt:lpstr>
      <vt:lpstr>哈希表 dictht</vt:lpstr>
      <vt:lpstr>哈希表节点 dictEntry</vt:lpstr>
      <vt:lpstr>渐进式rehash</vt:lpstr>
      <vt:lpstr>PowerPoint 演示文稿</vt:lpstr>
      <vt:lpstr>PowerPoint 演示文稿</vt:lpstr>
      <vt:lpstr>集合对象-set（hashtable编码）</vt:lpstr>
      <vt:lpstr>集合对象-set（intset编码）</vt:lpstr>
      <vt:lpstr>intset</vt:lpstr>
      <vt:lpstr>有序集合对象-sorted set（ziplist编码）</vt:lpstr>
      <vt:lpstr>有序集合对象-sorted set（skiplist编码）</vt:lpstr>
      <vt:lpstr>zset</vt:lpstr>
      <vt:lpstr>跳跃表 </vt:lpstr>
      <vt:lpstr>zskiplistNode</vt:lpstr>
      <vt:lpstr>Thanks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Redis数据结构—自顶向下 </dc:title>
  <dc:creator>Microsoft Office 用户</dc:creator>
  <cp:lastModifiedBy>Microsoft Office 用户</cp:lastModifiedBy>
  <cp:revision>22</cp:revision>
  <dcterms:created xsi:type="dcterms:W3CDTF">2020-12-17T09:01:00Z</dcterms:created>
  <dcterms:modified xsi:type="dcterms:W3CDTF">2020-12-21T08:30:07Z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1959848</vt:lpwstr>
  </property>
  <property fmtid="{D5CDD505-2E9C-101B-9397-08002B2CF9AE}" name="NXPowerLiteSettings" pid="3">
    <vt:lpwstr>C700052003A000</vt:lpwstr>
  </property>
  <property fmtid="{D5CDD505-2E9C-101B-9397-08002B2CF9AE}" name="NXPowerLiteVersion" pid="4">
    <vt:lpwstr>D8.0.8</vt:lpwstr>
  </property>
</Properties>
</file>