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6" r:id="rId4"/>
    <p:sldId id="266" r:id="rId5"/>
    <p:sldId id="267" r:id="rId6"/>
    <p:sldId id="273" r:id="rId7"/>
    <p:sldId id="317" r:id="rId8"/>
    <p:sldId id="353" r:id="rId9"/>
    <p:sldId id="272" r:id="rId10"/>
    <p:sldId id="270" r:id="rId11"/>
    <p:sldId id="300" r:id="rId12"/>
    <p:sldId id="301" r:id="rId13"/>
    <p:sldId id="384" r:id="rId14"/>
    <p:sldId id="385" r:id="rId15"/>
    <p:sldId id="386" r:id="rId16"/>
    <p:sldId id="387" r:id="rId17"/>
    <p:sldId id="319" r:id="rId18"/>
    <p:sldId id="275" r:id="rId19"/>
    <p:sldId id="340" r:id="rId20"/>
    <p:sldId id="354" r:id="rId21"/>
    <p:sldId id="359" r:id="rId22"/>
    <p:sldId id="355" r:id="rId23"/>
    <p:sldId id="412" r:id="rId24"/>
    <p:sldId id="414" r:id="rId25"/>
    <p:sldId id="413" r:id="rId26"/>
    <p:sldId id="26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600" autoAdjust="0"/>
  </p:normalViewPr>
  <p:slideViewPr>
    <p:cSldViewPr snapToGrid="0">
      <p:cViewPr varScale="1">
        <p:scale>
          <a:sx n="59" d="100"/>
          <a:sy n="59" d="100"/>
        </p:scale>
        <p:origin x="-72" y="-1428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FAE5-8201-42CC-B9E6-9A2C22ABEF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011FF-6F39-452E-9BE6-CFCE5CF66E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7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6096" cy="68534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512343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jpeg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jpeg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86305" y="2811780"/>
            <a:ext cx="39547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 密 算 法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1558290"/>
            <a:ext cx="9055735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6160" y="1750060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状态矩阵</a:t>
            </a:r>
            <a:r>
              <a:rPr lang="en-US" altLang="zh-CN" sz="2400"/>
              <a:t>1</a:t>
            </a:r>
            <a:r>
              <a:rPr lang="zh-CN" altLang="en-US" sz="2400"/>
              <a:t>到状态矩阵</a:t>
            </a:r>
            <a:r>
              <a:rPr lang="en-US" altLang="zh-CN" sz="2400"/>
              <a:t>2</a:t>
            </a:r>
            <a:r>
              <a:rPr lang="zh-CN" altLang="en-US" sz="2400"/>
              <a:t>，具体操作？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789555" y="3828415"/>
            <a:ext cx="69392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，字节代换                </a:t>
            </a:r>
            <a:r>
              <a:rPr lang="en-US" altLang="zh-CN" sz="2800"/>
              <a:t>2</a:t>
            </a:r>
            <a:r>
              <a:rPr lang="zh-CN" altLang="en-US" sz="2800"/>
              <a:t>，行位移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，列混合                  </a:t>
            </a:r>
            <a:r>
              <a:rPr lang="en-US" altLang="zh-CN" sz="2800"/>
              <a:t>4</a:t>
            </a:r>
            <a:r>
              <a:rPr lang="zh-CN" altLang="en-US" sz="2800"/>
              <a:t>，轮秘钥加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390" y="1287780"/>
            <a:ext cx="8058785" cy="539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8085" y="2729230"/>
            <a:ext cx="119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字节代换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查表操作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2020570"/>
            <a:ext cx="8992235" cy="429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9830" y="323850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行位移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7045" y="2747010"/>
            <a:ext cx="119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列混合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矩阵相乘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143635"/>
            <a:ext cx="6690995" cy="503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526665" y="1553845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5945"/>
                <a:gridCol w="576055"/>
                <a:gridCol w="576000"/>
              </a:tblGrid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S12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S13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S14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7734935" y="3546475"/>
          <a:ext cx="2801620" cy="187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05"/>
                <a:gridCol w="700405"/>
                <a:gridCol w="700405"/>
                <a:gridCol w="700405"/>
              </a:tblGrid>
              <a:tr h="467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S4`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S8`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S12`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S9`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S13`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S10`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S14`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S7`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S11`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S15`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3128645" y="4066540"/>
            <a:ext cx="1099820" cy="83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XOR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58515" y="58540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秘钥</a:t>
            </a:r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3560445" y="5128260"/>
            <a:ext cx="236855" cy="495935"/>
          </a:xfrm>
          <a:prstGeom prst="upArrow">
            <a:avLst>
              <a:gd name="adj1" fmla="val 26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600450" y="3587115"/>
            <a:ext cx="156210" cy="394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586605" y="4418965"/>
            <a:ext cx="2883535" cy="20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6970" y="114363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轮秘钥加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3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09625" y="2104390"/>
            <a:ext cx="5073015" cy="4752975"/>
          </a:xfrm>
          <a:prstGeom prst="rect">
            <a:avLst/>
          </a:prstGeom>
          <a:effectLst>
            <a:reflection blurRad="6350" stA="44000" endPos="21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400935"/>
            <a:ext cx="4511675" cy="3124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9490" y="2104390"/>
            <a:ext cx="37807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ym typeface="+mn-ea"/>
              </a:rPr>
              <a:t>1977年，三位数学家Rivest、Shamir 和 Adleman 设计了一种算法，可以实现非对称加密。这种算法用他们三个人的名字命名，叫做RSA算法。从那时直到现在，RSA算法一直是最广为使用的"非对称加密算法"。毫不夸张地说，只要有计算机网络的地方，就有RSA算法。</a:t>
            </a:r>
            <a:r>
              <a:rPr lang="en-US" altLang="zh-CN">
                <a:sym typeface="+mn-ea"/>
              </a:rPr>
              <a:t>							-- 摘自网络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909320" y="-376555"/>
            <a:ext cx="7886065" cy="858329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4135" y="1891030"/>
            <a:ext cx="958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质数：一个大于1的自然数，除了1和它自身外，不能被其他自然数整除的数叫做质数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34135" y="2675255"/>
            <a:ext cx="10215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互质关系：如果两个正整数，除了1以外，没有其他公因子，我们就称这两个数是互质关系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5" y="3378835"/>
            <a:ext cx="9208135" cy="325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21145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欧拉函数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2631440" y="2114550"/>
            <a:ext cx="8945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任意给定正整数n，请问在小于等于n的正整数之中，有多少个与n构成互质关系</a:t>
            </a:r>
            <a:endParaRPr lang="zh-CN" altLang="en-US" sz="2000"/>
          </a:p>
          <a:p>
            <a:pPr algn="l"/>
            <a:r>
              <a:rPr lang="zh-CN" altLang="en-US" sz="2000"/>
              <a:t>？（比如，在1到8之中，有多少个数与8构成互质关系？）计算这个值的方法就</a:t>
            </a:r>
            <a:endParaRPr lang="zh-CN" altLang="en-US" sz="2000"/>
          </a:p>
          <a:p>
            <a:pPr algn="l"/>
            <a:r>
              <a:rPr lang="zh-CN" altLang="en-US" sz="2000"/>
              <a:t>叫做欧拉函数，以φ(n)表示。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010025" y="4297680"/>
            <a:ext cx="3329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如果n是质数，则 φ(n)=n-1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513455" y="4961890"/>
            <a:ext cx="47682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如果n可以分解成两个互质的整数，</a:t>
            </a:r>
            <a:r>
              <a:rPr lang="en-US" altLang="zh-CN" sz="2000"/>
              <a:t>n=p*q</a:t>
            </a:r>
            <a:endParaRPr lang="en-US" altLang="zh-CN" sz="2000"/>
          </a:p>
          <a:p>
            <a:pPr algn="l"/>
            <a:r>
              <a:rPr lang="zh-CN" altLang="en-US" sz="2000"/>
              <a:t>则φ(n) = φ(p </a:t>
            </a:r>
            <a:r>
              <a:rPr lang="en-US" altLang="zh-CN" sz="2000"/>
              <a:t>* q</a:t>
            </a:r>
            <a:r>
              <a:rPr lang="zh-CN" altLang="en-US" sz="2000"/>
              <a:t>) = φ(p) </a:t>
            </a:r>
            <a:r>
              <a:rPr lang="en-US" altLang="zh-CN" sz="2000"/>
              <a:t>* </a:t>
            </a:r>
            <a:r>
              <a:rPr lang="zh-CN" altLang="en-US" sz="2000"/>
              <a:t>φ(</a:t>
            </a:r>
            <a:r>
              <a:rPr lang="en-US" altLang="zh-CN" sz="2000"/>
              <a:t>q</a:t>
            </a:r>
            <a:r>
              <a:rPr lang="zh-CN" altLang="en-US" sz="2000"/>
              <a:t>)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9980" y="44488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模反元素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035550" y="4448810"/>
            <a:ext cx="55987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如果两个正整数a和n互质，那么一定存在整数</a:t>
            </a:r>
            <a:r>
              <a:rPr lang="en-US" altLang="zh-CN" sz="2000"/>
              <a:t>b</a:t>
            </a:r>
            <a:r>
              <a:rPr lang="zh-CN" altLang="en-US" sz="2000"/>
              <a:t>使</a:t>
            </a:r>
            <a:endParaRPr lang="en-US" altLang="zh-CN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          </a:t>
            </a:r>
            <a:r>
              <a:rPr lang="en-US" altLang="zh-CN" sz="2800"/>
              <a:t> </a:t>
            </a:r>
            <a:r>
              <a:rPr lang="en-US" altLang="zh-CN" sz="2800" b="1"/>
              <a:t>a*b mod n = 1</a:t>
            </a:r>
            <a:endParaRPr lang="en-US" altLang="zh-CN" sz="28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此时</a:t>
            </a:r>
            <a:r>
              <a:rPr lang="en-US" altLang="zh-CN" sz="2000"/>
              <a:t>b</a:t>
            </a:r>
            <a:r>
              <a:rPr lang="zh-CN" altLang="en-US" sz="2000"/>
              <a:t>叫做</a:t>
            </a:r>
            <a:r>
              <a:rPr lang="en-US" altLang="zh-CN" sz="2000"/>
              <a:t>a</a:t>
            </a:r>
            <a:r>
              <a:rPr lang="zh-CN" altLang="en-US" sz="2000"/>
              <a:t>关于</a:t>
            </a:r>
            <a:r>
              <a:rPr lang="en-US" altLang="zh-CN" sz="2000"/>
              <a:t>n</a:t>
            </a:r>
            <a:r>
              <a:rPr lang="zh-CN" altLang="en-US" sz="2000"/>
              <a:t>的模反元素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379980" y="23425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欧拉定理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354320" y="1973580"/>
            <a:ext cx="4090670" cy="1137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如果两个正整数a和n互质，那么有</a:t>
            </a:r>
            <a:r>
              <a:rPr lang="en-US" altLang="zh-CN" sz="2000"/>
              <a:t>: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 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a^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φ(n)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mod n = 1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5" grpId="0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589972" y="2885169"/>
            <a:ext cx="5012055" cy="135731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禹卫书法行书简体" panose="02000603000000000000" pitchFamily="2" charset="-122"/>
                <a:ea typeface="禹卫书法行书简体" panose="02000603000000000000" pitchFamily="2" charset="-122"/>
                <a:cs typeface="Source Sans Pro" panose="020B0503030403020204" pitchFamily="34" charset="0"/>
              </a:rPr>
              <a:t>CONTENT</a:t>
            </a:r>
            <a:endParaRPr lang="en-US" altLang="zh-CN" sz="7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禹卫书法行书简体" panose="02000603000000000000" pitchFamily="2" charset="-122"/>
              <a:ea typeface="禹卫书法行书简体" panose="02000603000000000000" pitchFamily="2" charset="-122"/>
              <a:cs typeface="Source Sans Pro" panose="020B0503030403020204" pitchFamily="34" charset="0"/>
            </a:endParaRPr>
          </a:p>
        </p:txBody>
      </p:sp>
      <p:sp>
        <p:nvSpPr>
          <p:cNvPr id="27" name="矩形 2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165092" y="4921218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1683385" y="5427980"/>
            <a:ext cx="19577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算法分类</a:t>
            </a:r>
            <a:endParaRPr lang="zh-CN" altLang="en-US" sz="24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3866729" y="49751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3" name="Rectangle 70"/>
          <p:cNvSpPr>
            <a:spLocks noChangeArrowheads="1"/>
          </p:cNvSpPr>
          <p:nvPr/>
        </p:nvSpPr>
        <p:spPr bwMode="auto">
          <a:xfrm>
            <a:off x="4528185" y="5427980"/>
            <a:ext cx="160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AES</a:t>
            </a:r>
            <a:r>
              <a:rPr lang="zh-CN" altLang="en-US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原理</a:t>
            </a:r>
            <a:endParaRPr lang="zh-CN" altLang="en-US" sz="24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矩形 3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6568366" y="4921218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7" name="Rectangle 70"/>
          <p:cNvSpPr>
            <a:spLocks noChangeArrowheads="1"/>
          </p:cNvSpPr>
          <p:nvPr/>
        </p:nvSpPr>
        <p:spPr bwMode="auto">
          <a:xfrm>
            <a:off x="7357110" y="5427980"/>
            <a:ext cx="14211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RSA</a:t>
            </a:r>
            <a:r>
              <a:rPr lang="zh-CN" altLang="en-US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原理</a:t>
            </a:r>
            <a:endParaRPr lang="zh-CN" altLang="en-US" sz="24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矩形 3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9270002" y="4921218"/>
            <a:ext cx="65252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9997440" y="5427980"/>
            <a:ext cx="16757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相关应用</a:t>
            </a:r>
            <a:endParaRPr lang="zh-CN" altLang="en-US" sz="24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6265" y="1777365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选择两个不相等的质数</a:t>
            </a:r>
            <a:r>
              <a:rPr lang="en-US" altLang="zh-CN"/>
              <a:t>p,q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75100" y="1777365"/>
            <a:ext cx="17837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计算秘钥</a:t>
            </a:r>
            <a:r>
              <a:rPr lang="en-US" altLang="zh-CN"/>
              <a:t>n=p*q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82765" y="1777365"/>
            <a:ext cx="23304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计算欧拉函数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φ(n)</a:t>
            </a:r>
            <a:r>
              <a:rPr lang="en-US" altLang="zh-CN">
                <a:sym typeface="+mn-ea"/>
              </a:rPr>
              <a:t>=(</a:t>
            </a:r>
            <a:r>
              <a:rPr lang="en-US" altLang="zh-CN"/>
              <a:t>p-1)*(q-1)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35550" y="3846830"/>
            <a:ext cx="1352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计算加密指数</a:t>
            </a:r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518650" y="3846830"/>
            <a:ext cx="1352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计算解密指数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035550" y="5371465"/>
            <a:ext cx="1352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公钥（</a:t>
            </a:r>
            <a:r>
              <a:rPr lang="en-US" altLang="zh-CN"/>
              <a:t>e,n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18650" y="5371465"/>
            <a:ext cx="1352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秘钥（</a:t>
            </a:r>
            <a:r>
              <a:rPr lang="en-US" altLang="zh-CN"/>
              <a:t>d,n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097530" y="2148205"/>
            <a:ext cx="8128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914390" y="2152015"/>
            <a:ext cx="8128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7930515" y="2809240"/>
            <a:ext cx="168275" cy="1395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>
            <a:off x="6746240" y="4204335"/>
            <a:ext cx="1086485" cy="187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8132445" y="4217035"/>
            <a:ext cx="1086485" cy="17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618480" y="4831715"/>
            <a:ext cx="139700" cy="469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125075" y="4902200"/>
            <a:ext cx="139700" cy="469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58850" y="4655820"/>
            <a:ext cx="301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1&lt;e&lt;</a:t>
            </a:r>
            <a:r>
              <a:rPr lang="zh-CN" altLang="en-US" sz="2000">
                <a:sym typeface="+mn-ea"/>
              </a:rPr>
              <a:t>φ(n)且</a:t>
            </a:r>
            <a:r>
              <a:rPr lang="en-US" altLang="zh-CN" sz="2000">
                <a:sym typeface="+mn-ea"/>
              </a:rPr>
              <a:t>e</a:t>
            </a:r>
            <a:r>
              <a:rPr lang="zh-CN" altLang="en-US" sz="2000">
                <a:sym typeface="+mn-ea"/>
              </a:rPr>
              <a:t>与φ(n)互质</a:t>
            </a:r>
            <a:endParaRPr lang="zh-CN" altLang="en-US" sz="20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850" y="5452110"/>
            <a:ext cx="3683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就是</a:t>
            </a:r>
            <a:r>
              <a:rPr lang="en-US" altLang="zh-CN" sz="2000">
                <a:sym typeface="+mn-ea"/>
              </a:rPr>
              <a:t>e</a:t>
            </a:r>
            <a:r>
              <a:rPr lang="zh-CN" altLang="en-US" sz="2000">
                <a:sym typeface="+mn-ea"/>
              </a:rPr>
              <a:t>关于φ(n)的模反元素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RSA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5120" y="439991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私钥解密的正确性？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95" y="2435225"/>
            <a:ext cx="207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2435225"/>
            <a:ext cx="2133600" cy="673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64485" y="202882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加密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444105" y="202882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解密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算法应用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6040" y="3695065"/>
            <a:ext cx="39928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1.</a:t>
            </a:r>
            <a:r>
              <a:rPr lang="zh-CN" altLang="en-US" sz="2000"/>
              <a:t>保密性：信息在传输时不被泄露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完整性：信息在传输时不被篡改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有效性：信息的使用者是合法的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340735" y="2124710"/>
            <a:ext cx="5312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A</a:t>
            </a:r>
            <a:r>
              <a:rPr lang="zh-CN" altLang="en-US" sz="2000"/>
              <a:t>给</a:t>
            </a:r>
            <a:r>
              <a:rPr lang="en-US" altLang="zh-CN" sz="2000"/>
              <a:t>B</a:t>
            </a:r>
            <a:r>
              <a:rPr lang="zh-CN" altLang="en-US" sz="2000"/>
              <a:t>发一封邮件，我们要考虑哪些安全问题？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算法应用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1651000"/>
            <a:ext cx="9122410" cy="4062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7360" y="613537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数字签名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算法应用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865" y="1143635"/>
            <a:ext cx="32131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4135" y="3359785"/>
            <a:ext cx="536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第三方使用私钥对</a:t>
            </a:r>
            <a:r>
              <a:rPr lang="en-US" altLang="zh-CN"/>
              <a:t>A</a:t>
            </a:r>
            <a:r>
              <a:rPr lang="zh-CN" altLang="en-US"/>
              <a:t>的公钥进行加密，生成数字证书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2655944" y="1481263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2655944" y="3334579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45499" y="3109966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THANK YOU</a:t>
            </a:r>
            <a:endParaRPr lang="en-US" altLang="zh-CN" sz="2000" spc="2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4135" y="590550"/>
            <a:ext cx="417258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加密算法分类</a:t>
            </a:r>
            <a:endParaRPr lang="zh-CN" altLang="en-US" sz="28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136381" y="2023872"/>
            <a:ext cx="0" cy="483412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4786013" y="1805508"/>
            <a:ext cx="720000" cy="742089"/>
            <a:chOff x="4724972" y="1458268"/>
            <a:chExt cx="742579" cy="816111"/>
          </a:xfrm>
        </p:grpSpPr>
        <p:sp>
          <p:nvSpPr>
            <p:cNvPr id="51" name="菱形 50"/>
            <p:cNvSpPr/>
            <p:nvPr/>
          </p:nvSpPr>
          <p:spPr>
            <a:xfrm>
              <a:off x="4724972" y="1458268"/>
              <a:ext cx="742579" cy="789978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4819195" y="1495882"/>
              <a:ext cx="414266" cy="778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4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90204" pitchFamily="34" charset="0"/>
                </a:rPr>
                <a:t>1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4773068" y="3389040"/>
            <a:ext cx="720000" cy="720000"/>
            <a:chOff x="4714013" y="3041801"/>
            <a:chExt cx="846000" cy="846000"/>
          </a:xfrm>
        </p:grpSpPr>
        <p:sp>
          <p:nvSpPr>
            <p:cNvPr id="54" name="菱形 53"/>
            <p:cNvSpPr/>
            <p:nvPr/>
          </p:nvSpPr>
          <p:spPr>
            <a:xfrm>
              <a:off x="4714013" y="3041801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4853274" y="3052780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4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90204" pitchFamily="34" charset="0"/>
                </a:rPr>
                <a:t>2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90204" pitchFamily="34" charset="0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4774792" y="4972574"/>
            <a:ext cx="720000" cy="720000"/>
            <a:chOff x="4719547" y="4625335"/>
            <a:chExt cx="846000" cy="846000"/>
          </a:xfrm>
        </p:grpSpPr>
        <p:sp>
          <p:nvSpPr>
            <p:cNvPr id="57" name="菱形 56"/>
            <p:cNvSpPr/>
            <p:nvPr/>
          </p:nvSpPr>
          <p:spPr>
            <a:xfrm>
              <a:off x="4719547" y="4625335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4828202" y="4636314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4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90204" pitchFamily="34" charset="0"/>
                </a:rPr>
                <a:t>3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59" name="Rectangle 23"/>
          <p:cNvSpPr/>
          <p:nvPr/>
        </p:nvSpPr>
        <p:spPr>
          <a:xfrm>
            <a:off x="6366066" y="1975676"/>
            <a:ext cx="36275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2400" noProof="1">
                <a:solidFill>
                  <a:prstClr val="white">
                    <a:lumMod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对称加密算法</a:t>
            </a:r>
            <a:endParaRPr lang="zh-CN" altLang="en-US" sz="2400" noProof="1">
              <a:solidFill>
                <a:prstClr val="white">
                  <a:lumMod val="50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Rectangle 23"/>
          <p:cNvSpPr/>
          <p:nvPr/>
        </p:nvSpPr>
        <p:spPr>
          <a:xfrm>
            <a:off x="6366066" y="3518514"/>
            <a:ext cx="36275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2400" noProof="1">
                <a:solidFill>
                  <a:prstClr val="white">
                    <a:lumMod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非对称加密算法</a:t>
            </a:r>
            <a:endParaRPr lang="zh-CN" altLang="en-US" sz="2400" noProof="1">
              <a:solidFill>
                <a:prstClr val="white">
                  <a:lumMod val="50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6460046" y="5102683"/>
            <a:ext cx="362756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2400" noProof="1">
                <a:solidFill>
                  <a:prstClr val="white">
                    <a:lumMod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hash</a:t>
            </a:r>
            <a:r>
              <a:rPr lang="zh-CN" altLang="en-US" sz="2400" noProof="1">
                <a:solidFill>
                  <a:prstClr val="white">
                    <a:lumMod val="50000"/>
                  </a:prst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算法</a:t>
            </a:r>
            <a:endParaRPr lang="zh-CN" altLang="en-US" sz="2400" noProof="1">
              <a:solidFill>
                <a:prstClr val="white">
                  <a:lumMod val="50000"/>
                </a:prst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3" name="图片占位符 19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5553"/>
          <a:stretch>
            <a:fillRect/>
          </a:stretch>
        </p:blipFill>
        <p:spPr>
          <a:xfrm>
            <a:off x="795222" y="1771015"/>
            <a:ext cx="3558415" cy="4481083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25789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46700" y="2997835"/>
            <a:ext cx="1638300" cy="1638300"/>
          </a:xfrm>
          <a:prstGeom prst="rect">
            <a:avLst/>
          </a:prstGeom>
        </p:spPr>
      </p:pic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4135" y="590550"/>
            <a:ext cx="41973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加密算法分类</a:t>
            </a:r>
            <a:endParaRPr lang="zh-CN" altLang="en-US" sz="28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 rot="16200000" flipV="1">
            <a:off x="15875" y="1115060"/>
            <a:ext cx="5715000" cy="5770245"/>
          </a:xfrm>
          <a:prstGeom prst="rtTriangl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59330" y="2837815"/>
            <a:ext cx="1945005" cy="1798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明文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8127365" y="2837815"/>
            <a:ext cx="1945005" cy="1798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密文</a:t>
            </a:r>
            <a:endParaRPr lang="zh-CN" altLang="en-US" sz="2400"/>
          </a:p>
        </p:txBody>
      </p:sp>
      <p:sp>
        <p:nvSpPr>
          <p:cNvPr id="4" name="右箭头 3"/>
          <p:cNvSpPr/>
          <p:nvPr/>
        </p:nvSpPr>
        <p:spPr>
          <a:xfrm>
            <a:off x="4702175" y="3227705"/>
            <a:ext cx="2991485" cy="4152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4702175" y="3831590"/>
            <a:ext cx="2991485" cy="38798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3880" y="2670810"/>
            <a:ext cx="134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加密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5758815" y="463613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解密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962525" y="5762625"/>
            <a:ext cx="2266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对称加密算法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加密算法分类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88085" y="3171825"/>
            <a:ext cx="1381760" cy="1343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明文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4538980" y="3171825"/>
            <a:ext cx="1381760" cy="1343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密文</a:t>
            </a:r>
            <a:endParaRPr lang="zh-CN" altLang="en-US" sz="2400"/>
          </a:p>
        </p:txBody>
      </p:sp>
      <p:sp>
        <p:nvSpPr>
          <p:cNvPr id="4" name="椭圆 3"/>
          <p:cNvSpPr/>
          <p:nvPr/>
        </p:nvSpPr>
        <p:spPr>
          <a:xfrm>
            <a:off x="7889875" y="3171825"/>
            <a:ext cx="1381760" cy="1343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明文</a:t>
            </a:r>
            <a:endParaRPr lang="zh-CN" altLang="en-US" sz="2400"/>
          </a:p>
        </p:txBody>
      </p:sp>
      <p:sp>
        <p:nvSpPr>
          <p:cNvPr id="5" name="右箭头 4"/>
          <p:cNvSpPr/>
          <p:nvPr/>
        </p:nvSpPr>
        <p:spPr>
          <a:xfrm>
            <a:off x="2668905" y="3662045"/>
            <a:ext cx="1676400" cy="36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066790" y="3662045"/>
            <a:ext cx="1676400" cy="362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03855" y="314134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加密秘钥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6306185" y="31718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解密秘钥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071620" y="538480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非对称加密算法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加密算法分类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7700" y="2376805"/>
            <a:ext cx="1967230" cy="161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任意长度数据</a:t>
            </a:r>
            <a:endParaRPr lang="zh-CN" altLang="en-US" sz="2000"/>
          </a:p>
        </p:txBody>
      </p:sp>
      <p:sp>
        <p:nvSpPr>
          <p:cNvPr id="6" name="右箭头 5"/>
          <p:cNvSpPr/>
          <p:nvPr/>
        </p:nvSpPr>
        <p:spPr>
          <a:xfrm>
            <a:off x="4292600" y="2922905"/>
            <a:ext cx="4228465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118600" y="2433955"/>
            <a:ext cx="1447800" cy="14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散列值</a:t>
            </a:r>
            <a:endParaRPr lang="zh-CN" altLang="en-US" sz="2000"/>
          </a:p>
        </p:txBody>
      </p:sp>
      <p:sp>
        <p:nvSpPr>
          <p:cNvPr id="8" name="爆炸形 1 7"/>
          <p:cNvSpPr/>
          <p:nvPr/>
        </p:nvSpPr>
        <p:spPr>
          <a:xfrm>
            <a:off x="5118100" y="1501140"/>
            <a:ext cx="2780665" cy="12439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hash</a:t>
            </a:r>
            <a:endParaRPr lang="en-US" altLang="zh-CN" sz="2000"/>
          </a:p>
          <a:p>
            <a:pPr algn="ctr"/>
            <a:r>
              <a:rPr lang="zh-CN" altLang="en-US" sz="2000"/>
              <a:t>算法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743575" y="5146675"/>
            <a:ext cx="1326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hash</a:t>
            </a:r>
            <a:r>
              <a:rPr lang="zh-CN" altLang="en-US" sz="2400"/>
              <a:t>算法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4135" y="590550"/>
            <a:ext cx="41973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8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加密算法分类</a:t>
            </a:r>
            <a:endParaRPr lang="zh-CN" altLang="en-US" sz="28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13535" y="1958340"/>
          <a:ext cx="8547100" cy="39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75"/>
                <a:gridCol w="2136775"/>
                <a:gridCol w="2136775"/>
                <a:gridCol w="2136775"/>
              </a:tblGrid>
              <a:tr h="6934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主要算法</a:t>
                      </a:r>
                      <a:endParaRPr lang="zh-CN" altLang="en-US"/>
                    </a:p>
                  </a:txBody>
                  <a:tcPr/>
                </a:tc>
              </a:tr>
              <a:tr h="1006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对称加密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  <a:sym typeface="+mn-ea"/>
                        </a:rPr>
                        <a:t>计算量小、加密速度快、加密效率高</a:t>
                      </a:r>
                      <a:endParaRPr lang="zh-CN" altLang="en-US" sz="2000">
                        <a:latin typeface="仿宋" charset="0"/>
                        <a:ea typeface="仿宋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>
                        <a:latin typeface="仿宋" charset="0"/>
                        <a:ea typeface="仿宋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  <a:sym typeface="+mn-ea"/>
                        </a:rPr>
                        <a:t>秘钥管理与分配难度高</a:t>
                      </a:r>
                      <a:endParaRPr lang="zh-CN" altLang="en-US" sz="2000">
                        <a:latin typeface="仿宋" charset="0"/>
                        <a:ea typeface="仿宋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仿宋" charset="0"/>
                          <a:ea typeface="仿宋" charset="0"/>
                          <a:cs typeface="仿宋" charset="0"/>
                          <a:sym typeface="+mn-ea"/>
                        </a:rPr>
                        <a:t>AES, DES, 3DES</a:t>
                      </a:r>
                      <a:endParaRPr lang="en-US" altLang="zh-CN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charset="0"/>
                        <a:ea typeface="仿宋" charset="0"/>
                        <a:cs typeface="仿宋" charset="0"/>
                        <a:sym typeface="+mn-ea"/>
                      </a:endParaRPr>
                    </a:p>
                  </a:txBody>
                  <a:tcPr/>
                </a:tc>
              </a:tr>
              <a:tr h="1167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非对称加密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安全性高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加密和解密花费时间长、速度慢，只适合对少量数据进行加密。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仿宋" charset="0"/>
                          <a:ea typeface="仿宋" charset="0"/>
                          <a:cs typeface="仿宋" charset="0"/>
                        </a:rPr>
                        <a:t>RSA</a:t>
                      </a:r>
                      <a:r>
                        <a:rPr lang="zh-CN" altLang="en-US" sz="2000">
                          <a:latin typeface="仿宋" charset="0"/>
                          <a:ea typeface="仿宋" charset="0"/>
                          <a:cs typeface="仿宋" charset="0"/>
                        </a:rPr>
                        <a:t>，Rabin、D-H、ECC</a:t>
                      </a:r>
                      <a:endParaRPr lang="zh-CN" altLang="en-US" sz="2000">
                        <a:latin typeface="仿宋" charset="0"/>
                        <a:ea typeface="仿宋" charset="0"/>
                        <a:cs typeface="仿宋" charset="0"/>
                      </a:endParaRPr>
                    </a:p>
                  </a:txBody>
                  <a:tcPr/>
                </a:tc>
              </a:tr>
              <a:tr h="1019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仿宋" charset="0"/>
                          <a:ea typeface="仿宋" charset="0"/>
                          <a:cs typeface="仿宋" charset="0"/>
                        </a:rPr>
                        <a:t>hash</a:t>
                      </a:r>
                      <a:r>
                        <a:rPr lang="zh-CN" altLang="en-US" sz="2000">
                          <a:latin typeface="仿宋" charset="0"/>
                          <a:ea typeface="仿宋" charset="0"/>
                          <a:cs typeface="仿宋" charset="0"/>
                        </a:rPr>
                        <a:t>算法</a:t>
                      </a:r>
                      <a:endParaRPr lang="zh-CN" altLang="en-US" sz="2000">
                        <a:latin typeface="仿宋" charset="0"/>
                        <a:ea typeface="仿宋" charset="0"/>
                        <a:cs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单向加密，速度快，不需要秘钥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仿宋" charset="0"/>
                          <a:ea typeface="仿宋" charset="0"/>
                        </a:rPr>
                        <a:t>无法获取原文</a:t>
                      </a:r>
                      <a:endParaRPr lang="zh-CN" altLang="en-US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仿宋" charset="0"/>
                          <a:ea typeface="仿宋" charset="0"/>
                        </a:rPr>
                        <a:t>MD5,SHA-1</a:t>
                      </a:r>
                      <a:endParaRPr lang="en-US" altLang="zh-CN" sz="2000">
                        <a:latin typeface="仿宋" charset="0"/>
                        <a:ea typeface="仿宋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1733550"/>
            <a:ext cx="9182735" cy="3390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0" y="5714365"/>
            <a:ext cx="2554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1333893" y="590729"/>
            <a:ext cx="370193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AES</a:t>
            </a: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加密算法</a:t>
            </a:r>
            <a:endParaRPr lang="zh-CN" altLang="en-US" sz="2400" spc="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1735455"/>
            <a:ext cx="9347835" cy="226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6305" y="4726940"/>
            <a:ext cx="84836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AES为分组密码，分组密码也就是把明文分成一组一组的，每组长度相等，</a:t>
            </a:r>
            <a:endParaRPr lang="zh-CN" altLang="en-US" sz="2000"/>
          </a:p>
          <a:p>
            <a:pPr algn="l"/>
            <a:r>
              <a:rPr lang="zh-CN" altLang="en-US" sz="2000"/>
              <a:t>每次加密一组数据，直到加密完整个明文。在AES标准规范中，分组长度</a:t>
            </a:r>
            <a:endParaRPr lang="zh-CN" altLang="en-US" sz="2000"/>
          </a:p>
          <a:p>
            <a:pPr algn="l"/>
            <a:r>
              <a:rPr lang="zh-CN" altLang="en-US" sz="2000"/>
              <a:t>只能是128位，也就是说，每个分组为16个字节。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tags/tag1.xml><?xml version="1.0" encoding="utf-8"?>
<p:tagLst xmlns:p="http://schemas.openxmlformats.org/presentationml/2006/main">
  <p:tag name="KSO_WM_UNIT_TABLE_BEAUTIFY" val="smartTable{71542ce9-163e-4662-a5fd-01ed04f40cf5}"/>
</p:tagLst>
</file>

<file path=ppt/tags/tag2.xml><?xml version="1.0" encoding="utf-8"?>
<p:tagLst xmlns:p="http://schemas.openxmlformats.org/presentationml/2006/main">
  <p:tag name="KSO_WM_UNIT_TABLE_BEAUTIFY" val="smartTable{2d5aac8a-2e2e-4798-9bfd-c84170cff576}"/>
</p:tagLst>
</file>

<file path=ppt/tags/tag3.xml><?xml version="1.0" encoding="utf-8"?>
<p:tagLst xmlns:p="http://schemas.openxmlformats.org/presentationml/2006/main">
  <p:tag name="KSO_WM_UNIT_TABLE_BEAUTIFY" val="smartTable{2d5aac8a-2e2e-4798-9bfd-c84170cff57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自定义</PresentationFormat>
  <Paragraphs>351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方正书宋_GBK</vt:lpstr>
      <vt:lpstr>Wingdings</vt:lpstr>
      <vt:lpstr>Calibri</vt:lpstr>
      <vt:lpstr>Helvetica Neue</vt:lpstr>
      <vt:lpstr>宋体</vt:lpstr>
      <vt:lpstr>禹卫书法行书简体</vt:lpstr>
      <vt:lpstr>华文宋体</vt:lpstr>
      <vt:lpstr>Source Sans Pro</vt:lpstr>
      <vt:lpstr>文悦古典明朝体 (非商业使用) W5</vt:lpstr>
      <vt:lpstr>Calibri Light</vt:lpstr>
      <vt:lpstr>Roboto Light</vt:lpstr>
      <vt:lpstr>微软雅黑</vt:lpstr>
      <vt:lpstr>Open Sans</vt:lpstr>
      <vt:lpstr>苹方-简</vt:lpstr>
      <vt:lpstr>汉仪旗黑</vt:lpstr>
      <vt:lpstr>仿宋</vt:lpstr>
      <vt:lpstr>等线</vt:lpstr>
      <vt:lpstr>汉仪中等线KW</vt:lpstr>
      <vt:lpstr>宋体</vt:lpstr>
      <vt:lpstr>Arial Unicode MS</vt:lpstr>
      <vt:lpstr>等线 Light</vt:lpstr>
      <vt:lpstr>方正仿宋_GBK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changba-os-213</cp:lastModifiedBy>
  <cp:revision>171</cp:revision>
  <dcterms:created xsi:type="dcterms:W3CDTF">2021-04-16T02:07:59Z</dcterms:created>
  <dcterms:modified xsi:type="dcterms:W3CDTF">2021-04-16T02:07:59Z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