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DE68B781-1758-4A52-A5B4-A36B5A7626B3}">
          <p14:sldIdLst>
            <p14:sldId id="256"/>
          </p14:sldIdLst>
        </p14:section>
        <p14:section name="Cache 的概念" id="{29501148-F6B7-45B2-A0BD-A715754B6E4A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cache 的设计" id="{29B4CEAB-368C-4FF8-93F6-FF2FD55E1055}">
          <p14:sldIdLst>
            <p14:sldId id="264"/>
            <p14:sldId id="265"/>
            <p14:sldId id="266"/>
            <p14:sldId id="267"/>
            <p14:sldId id="268"/>
          </p14:sldIdLst>
        </p14:section>
        <p14:section name="致谢" id="{E7EE71C7-B339-4925-8648-012DD3D5397D}">
          <p14:sldIdLst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88DB-A175-4AD5-88EB-5CE448B734DF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B6FA-0B73-4E9F-BF33-541762DB9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77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88DB-A175-4AD5-88EB-5CE448B734DF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B6FA-0B73-4E9F-BF33-541762DB9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1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88DB-A175-4AD5-88EB-5CE448B734DF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B6FA-0B73-4E9F-BF33-541762DB9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394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88DB-A175-4AD5-88EB-5CE448B734DF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B6FA-0B73-4E9F-BF33-541762DB91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288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88DB-A175-4AD5-88EB-5CE448B734DF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B6FA-0B73-4E9F-BF33-541762DB9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106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88DB-A175-4AD5-88EB-5CE448B734DF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B6FA-0B73-4E9F-BF33-541762DB9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984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88DB-A175-4AD5-88EB-5CE448B734DF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B6FA-0B73-4E9F-BF33-541762DB9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256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88DB-A175-4AD5-88EB-5CE448B734DF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B6FA-0B73-4E9F-BF33-541762DB9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696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88DB-A175-4AD5-88EB-5CE448B734DF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B6FA-0B73-4E9F-BF33-541762DB9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13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88DB-A175-4AD5-88EB-5CE448B734DF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B6FA-0B73-4E9F-BF33-541762DB9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76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88DB-A175-4AD5-88EB-5CE448B734DF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B6FA-0B73-4E9F-BF33-541762DB9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67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88DB-A175-4AD5-88EB-5CE448B734DF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B6FA-0B73-4E9F-BF33-541762DB9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48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88DB-A175-4AD5-88EB-5CE448B734DF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B6FA-0B73-4E9F-BF33-541762DB9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41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88DB-A175-4AD5-88EB-5CE448B734DF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B6FA-0B73-4E9F-BF33-541762DB9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71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88DB-A175-4AD5-88EB-5CE448B734DF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B6FA-0B73-4E9F-BF33-541762DB9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91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88DB-A175-4AD5-88EB-5CE448B734DF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B6FA-0B73-4E9F-BF33-541762DB9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36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88DB-A175-4AD5-88EB-5CE448B734DF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FB6FA-0B73-4E9F-BF33-541762DB9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7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7788DB-A175-4AD5-88EB-5CE448B734DF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FB6FA-0B73-4E9F-BF33-541762DB9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217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32EFE-C48E-40E0-9ACE-79A0315F4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C7A0B1-EED8-45EF-A809-ADD71CECEA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唱吧技术分享 </a:t>
            </a:r>
            <a:r>
              <a:rPr lang="en-US" altLang="zh-CN" dirty="0"/>
              <a:t>2020.10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739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F5EAA-EF5D-4841-913B-6A44D44D1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 </a:t>
            </a:r>
            <a:r>
              <a:rPr lang="zh-CN" altLang="en-US" dirty="0"/>
              <a:t>方案设计之时效性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ADAB82-A888-4FFA-B807-B435F60BD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主动更新</a:t>
            </a:r>
            <a:endParaRPr lang="en-US" altLang="zh-CN" dirty="0"/>
          </a:p>
          <a:p>
            <a:pPr lvl="1"/>
            <a:r>
              <a:rPr lang="zh-CN" altLang="en-US" dirty="0"/>
              <a:t>缓存还在，主动更新</a:t>
            </a:r>
            <a:endParaRPr lang="en-US" altLang="zh-CN" dirty="0"/>
          </a:p>
          <a:p>
            <a:r>
              <a:rPr lang="zh-CN" altLang="en-US" dirty="0"/>
              <a:t>被动更新</a:t>
            </a:r>
            <a:endParaRPr lang="en-US" altLang="zh-CN" dirty="0"/>
          </a:p>
          <a:p>
            <a:pPr lvl="1"/>
            <a:r>
              <a:rPr lang="zh-CN" altLang="en-US" dirty="0"/>
              <a:t>删掉缓存，被动拉取</a:t>
            </a:r>
          </a:p>
        </p:txBody>
      </p:sp>
    </p:spTree>
    <p:extLst>
      <p:ext uri="{BB962C8B-B14F-4D97-AF65-F5344CB8AC3E}">
        <p14:creationId xmlns:p14="http://schemas.microsoft.com/office/powerpoint/2010/main" val="325517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F7EA4-C3E1-4EE0-9195-908DFE44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 </a:t>
            </a:r>
            <a:r>
              <a:rPr lang="zh-CN" altLang="en-US" dirty="0"/>
              <a:t>方案设计之利用率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52C6F-4189-4393-8623-1A1810F9F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93134"/>
            <a:ext cx="8946541" cy="4755265"/>
          </a:xfrm>
        </p:spPr>
        <p:txBody>
          <a:bodyPr>
            <a:normAutofit/>
          </a:bodyPr>
          <a:lstStyle/>
          <a:p>
            <a:r>
              <a:rPr lang="zh-CN" altLang="en-US" dirty="0"/>
              <a:t>非必要不缓存</a:t>
            </a:r>
            <a:endParaRPr lang="en-US" altLang="zh-CN" dirty="0"/>
          </a:p>
          <a:p>
            <a:pPr lvl="1"/>
            <a:r>
              <a:rPr lang="zh-CN" altLang="en-US" dirty="0"/>
              <a:t>业务层面</a:t>
            </a:r>
            <a:endParaRPr lang="en-US" altLang="zh-CN" dirty="0"/>
          </a:p>
          <a:p>
            <a:pPr lvl="1"/>
            <a:r>
              <a:rPr lang="zh-CN" altLang="en-US" dirty="0"/>
              <a:t>技术层面</a:t>
            </a:r>
            <a:endParaRPr lang="en-US" altLang="zh-CN" dirty="0"/>
          </a:p>
          <a:p>
            <a:pPr lvl="2"/>
            <a:r>
              <a:rPr lang="zh-CN" altLang="en-US" dirty="0"/>
              <a:t>对象 </a:t>
            </a:r>
            <a:r>
              <a:rPr lang="en-US" altLang="zh-CN" dirty="0"/>
              <a:t>=&gt; </a:t>
            </a:r>
            <a:r>
              <a:rPr lang="zh-CN" altLang="en-US" dirty="0"/>
              <a:t>数组</a:t>
            </a:r>
            <a:endParaRPr lang="en-US" altLang="zh-CN" dirty="0"/>
          </a:p>
          <a:p>
            <a:pPr lvl="2"/>
            <a:r>
              <a:rPr lang="zh-CN" altLang="en-US" dirty="0"/>
              <a:t>二级索引 </a:t>
            </a:r>
            <a:r>
              <a:rPr lang="en-US" altLang="zh-CN" dirty="0"/>
              <a:t>=&gt; </a:t>
            </a:r>
            <a:r>
              <a:rPr lang="zh-CN" altLang="en-US" dirty="0"/>
              <a:t>字符</a:t>
            </a:r>
            <a:endParaRPr lang="en-US" altLang="zh-CN" dirty="0"/>
          </a:p>
          <a:p>
            <a:pPr lvl="2"/>
            <a:r>
              <a:rPr lang="en-US" altLang="zh-CN" dirty="0"/>
              <a:t>set =&gt;</a:t>
            </a:r>
            <a:r>
              <a:rPr lang="zh-CN" altLang="en-US" dirty="0"/>
              <a:t> </a:t>
            </a:r>
            <a:r>
              <a:rPr lang="en-US" altLang="zh-CN" dirty="0"/>
              <a:t>bitmap</a:t>
            </a:r>
          </a:p>
          <a:p>
            <a:r>
              <a:rPr lang="zh-CN" altLang="en-US" dirty="0"/>
              <a:t>缓存清除机制</a:t>
            </a:r>
            <a:endParaRPr lang="en-US" altLang="zh-CN" dirty="0"/>
          </a:p>
          <a:p>
            <a:pPr lvl="1"/>
            <a:r>
              <a:rPr lang="zh-CN" altLang="en-US" dirty="0"/>
              <a:t>过期时间</a:t>
            </a:r>
            <a:endParaRPr lang="en-US" altLang="zh-CN" dirty="0"/>
          </a:p>
          <a:p>
            <a:pPr lvl="1"/>
            <a:r>
              <a:rPr lang="zh-CN" altLang="en-US" dirty="0"/>
              <a:t>延长过期时间</a:t>
            </a:r>
            <a:endParaRPr lang="en-US" altLang="zh-CN" dirty="0"/>
          </a:p>
          <a:p>
            <a:pPr lvl="1"/>
            <a:r>
              <a:rPr lang="zh-CN" altLang="en-US" dirty="0"/>
              <a:t>偏底层的动态方案</a:t>
            </a:r>
            <a:endParaRPr lang="en-US" altLang="zh-CN" dirty="0"/>
          </a:p>
          <a:p>
            <a:pPr lvl="2"/>
            <a:r>
              <a:rPr lang="zh-CN" altLang="en-US" dirty="0"/>
              <a:t>最少访问数量</a:t>
            </a:r>
            <a:endParaRPr lang="en-US" altLang="zh-CN" dirty="0"/>
          </a:p>
          <a:p>
            <a:pPr lvl="2"/>
            <a:r>
              <a:rPr lang="zh-CN" altLang="en-US" dirty="0"/>
              <a:t>最近访问时间</a:t>
            </a:r>
          </a:p>
        </p:txBody>
      </p:sp>
    </p:spTree>
    <p:extLst>
      <p:ext uri="{BB962C8B-B14F-4D97-AF65-F5344CB8AC3E}">
        <p14:creationId xmlns:p14="http://schemas.microsoft.com/office/powerpoint/2010/main" val="65310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9721B-3740-4DA8-B1E9-53CD7D65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 </a:t>
            </a:r>
            <a:r>
              <a:rPr lang="zh-CN" altLang="en-US" dirty="0"/>
              <a:t>方案设计之健壮性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23726-8578-456A-B060-66222F468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穿透</a:t>
            </a:r>
            <a:endParaRPr lang="en-US" altLang="zh-CN" dirty="0"/>
          </a:p>
          <a:p>
            <a:r>
              <a:rPr lang="zh-CN" altLang="en-US" dirty="0"/>
              <a:t>击穿</a:t>
            </a:r>
            <a:endParaRPr lang="en-US" altLang="zh-CN" dirty="0"/>
          </a:p>
          <a:p>
            <a:r>
              <a:rPr lang="zh-CN" altLang="en-US" dirty="0"/>
              <a:t>雪崩</a:t>
            </a:r>
          </a:p>
        </p:txBody>
      </p:sp>
    </p:spTree>
    <p:extLst>
      <p:ext uri="{BB962C8B-B14F-4D97-AF65-F5344CB8AC3E}">
        <p14:creationId xmlns:p14="http://schemas.microsoft.com/office/powerpoint/2010/main" val="306475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6A13B-9522-4A32-A229-C019B69E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 </a:t>
            </a:r>
            <a:r>
              <a:rPr lang="zh-CN" altLang="en-US" dirty="0"/>
              <a:t>方案设计总结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3F331-42E9-45B2-B2C1-20C7623EE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目标明确</a:t>
            </a:r>
            <a:endParaRPr lang="en-US" altLang="zh-CN" dirty="0"/>
          </a:p>
          <a:p>
            <a:pPr lvl="1"/>
            <a:r>
              <a:rPr lang="zh-CN" altLang="en-US" dirty="0"/>
              <a:t>响应速度</a:t>
            </a:r>
            <a:endParaRPr lang="en-US" altLang="zh-CN" dirty="0"/>
          </a:p>
          <a:p>
            <a:r>
              <a:rPr lang="zh-CN" altLang="en-US" dirty="0"/>
              <a:t>重在平衡</a:t>
            </a:r>
            <a:endParaRPr lang="en-US" altLang="zh-CN" dirty="0"/>
          </a:p>
          <a:p>
            <a:pPr lvl="1"/>
            <a:r>
              <a:rPr lang="zh-CN" altLang="en-US" dirty="0"/>
              <a:t>不能牺牲一切</a:t>
            </a:r>
            <a:endParaRPr lang="en-US" altLang="zh-CN" dirty="0"/>
          </a:p>
          <a:p>
            <a:pPr lvl="1"/>
            <a:r>
              <a:rPr lang="zh-CN" altLang="en-US" dirty="0"/>
              <a:t>一切皆可牺牲</a:t>
            </a:r>
            <a:endParaRPr lang="en-US" altLang="zh-CN" dirty="0"/>
          </a:p>
          <a:p>
            <a:pPr lvl="1"/>
            <a:r>
              <a:rPr lang="zh-CN" altLang="en-US" dirty="0"/>
              <a:t>积极降低牺牲</a:t>
            </a:r>
            <a:endParaRPr lang="en-US" altLang="zh-CN" dirty="0"/>
          </a:p>
          <a:p>
            <a:pPr lvl="1"/>
            <a:r>
              <a:rPr lang="zh-CN" altLang="en-US" dirty="0"/>
              <a:t>合适的才是最好的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226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ED33F51-AB56-4941-8930-1863C99585C6}"/>
              </a:ext>
            </a:extLst>
          </p:cNvPr>
          <p:cNvSpPr txBox="1">
            <a:spLocks/>
          </p:cNvSpPr>
          <p:nvPr/>
        </p:nvSpPr>
        <p:spPr>
          <a:xfrm>
            <a:off x="3078796" y="866347"/>
            <a:ext cx="6034406" cy="4811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sz="6600" dirty="0"/>
              <a:t>感谢参加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796964-C022-497F-AC0F-6CEBC6121844}"/>
              </a:ext>
            </a:extLst>
          </p:cNvPr>
          <p:cNvSpPr txBox="1"/>
          <p:nvPr/>
        </p:nvSpPr>
        <p:spPr>
          <a:xfrm>
            <a:off x="4992972" y="3856563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黄波</a:t>
            </a:r>
            <a:r>
              <a:rPr lang="en-US" altLang="zh-CN" dirty="0">
                <a:solidFill>
                  <a:schemeClr val="bg2"/>
                </a:solidFill>
              </a:rPr>
              <a:t>@</a:t>
            </a:r>
            <a:r>
              <a:rPr lang="zh-CN" altLang="en-US" dirty="0">
                <a:solidFill>
                  <a:schemeClr val="bg2"/>
                </a:solidFill>
              </a:rPr>
              <a:t>唱吧 </a:t>
            </a:r>
            <a:r>
              <a:rPr lang="en-US" altLang="zh-CN" dirty="0">
                <a:solidFill>
                  <a:schemeClr val="bg2"/>
                </a:solidFill>
              </a:rPr>
              <a:t>2020.10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98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C4361-A321-4144-8683-F1887F1B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 </a:t>
            </a:r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B2AD51-F6A5-45A9-BE8C-0288288AF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我第一次知道缓存的概念</a:t>
            </a:r>
            <a:endParaRPr lang="en-US" altLang="zh-CN" dirty="0"/>
          </a:p>
          <a:p>
            <a:r>
              <a:rPr lang="zh-CN" altLang="en-US" dirty="0"/>
              <a:t>基于此的一些八卦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https://book.qidian.com/info/1</a:t>
            </a:r>
          </a:p>
          <a:p>
            <a:pPr marL="0" indent="0">
              <a:buNone/>
            </a:pPr>
            <a:r>
              <a:rPr lang="en-US" altLang="zh-CN" dirty="0"/>
              <a:t>	https://book.qidian.com/info/1.1</a:t>
            </a:r>
            <a:endParaRPr lang="zh-CN" altLang="en-US" dirty="0"/>
          </a:p>
        </p:txBody>
      </p:sp>
      <p:pic>
        <p:nvPicPr>
          <p:cNvPr id="5" name="图片 4" descr="文本, 日程表&#10;&#10;描述已自动生成">
            <a:extLst>
              <a:ext uri="{FF2B5EF4-FFF2-40B4-BE49-F238E27FC236}">
                <a16:creationId xmlns:a16="http://schemas.microsoft.com/office/drawing/2014/main" id="{DA0A530B-414A-4884-BABA-926C21C32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01" y="2113972"/>
            <a:ext cx="5258534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6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8DF84-8971-4280-98B4-CAAB8A5A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 </a:t>
            </a:r>
            <a:r>
              <a:rPr lang="en-US" altLang="zh-CN" dirty="0"/>
              <a:t>Cache </a:t>
            </a:r>
            <a:r>
              <a:rPr lang="zh-CN" altLang="en-US" dirty="0"/>
              <a:t>的感性认识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619CBB-5219-4481-8765-9307149CB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缓存是有用的</a:t>
            </a:r>
            <a:endParaRPr lang="en-US" altLang="zh-CN" dirty="0"/>
          </a:p>
          <a:p>
            <a:r>
              <a:rPr lang="zh-CN" altLang="en-US" dirty="0"/>
              <a:t>缓存有负面影响</a:t>
            </a:r>
          </a:p>
        </p:txBody>
      </p:sp>
    </p:spTree>
    <p:extLst>
      <p:ext uri="{BB962C8B-B14F-4D97-AF65-F5344CB8AC3E}">
        <p14:creationId xmlns:p14="http://schemas.microsoft.com/office/powerpoint/2010/main" val="288650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FFCCA-BA67-40A3-B16F-12D198FC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 </a:t>
            </a:r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310131-5A1A-4D20-A7FA-E60C1F29C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 </a:t>
            </a:r>
            <a:r>
              <a:rPr lang="zh-CN" altLang="en-US" dirty="0"/>
              <a:t>缓存</a:t>
            </a:r>
            <a:endParaRPr lang="en-US" altLang="zh-CN" dirty="0"/>
          </a:p>
          <a:p>
            <a:r>
              <a:rPr lang="en-US" altLang="zh-CN" dirty="0"/>
              <a:t>Web Application/web game</a:t>
            </a:r>
          </a:p>
          <a:p>
            <a:r>
              <a:rPr lang="en-US" altLang="zh-CN" dirty="0" err="1"/>
              <a:t>localStorage</a:t>
            </a:r>
            <a:r>
              <a:rPr lang="zh-CN" altLang="en-US" dirty="0"/>
              <a:t>、</a:t>
            </a:r>
            <a:r>
              <a:rPr lang="en-US" altLang="zh-CN" dirty="0" err="1"/>
              <a:t>sessionStorage</a:t>
            </a:r>
            <a:r>
              <a:rPr lang="zh-CN" altLang="en-US" dirty="0"/>
              <a:t>、</a:t>
            </a:r>
            <a:r>
              <a:rPr lang="en-US" altLang="zh-CN" dirty="0" err="1"/>
              <a:t>IndexedDB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页面静态化</a:t>
            </a:r>
            <a:endParaRPr lang="en-US" altLang="zh-CN" dirty="0"/>
          </a:p>
          <a:p>
            <a:r>
              <a:rPr lang="zh-CN" altLang="en-US" dirty="0"/>
              <a:t>业务数据缓存</a:t>
            </a:r>
            <a:endParaRPr lang="en-US" altLang="zh-CN" dirty="0"/>
          </a:p>
          <a:p>
            <a:r>
              <a:rPr lang="en-US" altLang="zh-CN" dirty="0"/>
              <a:t>PHP </a:t>
            </a:r>
            <a:r>
              <a:rPr lang="en-US" altLang="zh-CN" dirty="0" err="1"/>
              <a:t>OPCache</a:t>
            </a:r>
            <a:endParaRPr lang="en-US" altLang="zh-CN" dirty="0"/>
          </a:p>
          <a:p>
            <a:r>
              <a:rPr lang="en-US" altLang="zh-CN" dirty="0"/>
              <a:t>CPU </a:t>
            </a:r>
            <a:r>
              <a:rPr lang="zh-CN" altLang="en-US" dirty="0"/>
              <a:t>缓存</a:t>
            </a:r>
          </a:p>
        </p:txBody>
      </p:sp>
    </p:spTree>
    <p:extLst>
      <p:ext uri="{BB962C8B-B14F-4D97-AF65-F5344CB8AC3E}">
        <p14:creationId xmlns:p14="http://schemas.microsoft.com/office/powerpoint/2010/main" val="110987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C56BA-3828-402B-BD29-BEFC1D3D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不常见的 </a:t>
            </a:r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831567-4327-421A-B719-A292A03D2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Runtime </a:t>
            </a:r>
            <a:r>
              <a:rPr lang="zh-CN" altLang="en-US" dirty="0"/>
              <a:t>的中间结果缓存</a:t>
            </a:r>
            <a:endParaRPr lang="en-US" altLang="zh-CN" dirty="0"/>
          </a:p>
          <a:p>
            <a:r>
              <a:rPr lang="zh-CN" altLang="en-US" dirty="0"/>
              <a:t>将远程数据存在变量里</a:t>
            </a:r>
          </a:p>
        </p:txBody>
      </p:sp>
    </p:spTree>
    <p:extLst>
      <p:ext uri="{BB962C8B-B14F-4D97-AF65-F5344CB8AC3E}">
        <p14:creationId xmlns:p14="http://schemas.microsoft.com/office/powerpoint/2010/main" val="5606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2F260-D7D7-457C-AA16-AE076A06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 </a:t>
            </a:r>
            <a:r>
              <a:rPr lang="zh-CN" altLang="en-US" dirty="0"/>
              <a:t>的概念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80808D-285E-4C54-A90F-ED40AF2307EA}"/>
              </a:ext>
            </a:extLst>
          </p:cNvPr>
          <p:cNvSpPr txBox="1"/>
          <p:nvPr/>
        </p:nvSpPr>
        <p:spPr>
          <a:xfrm>
            <a:off x="1192193" y="1971896"/>
            <a:ext cx="961856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Cache</a:t>
            </a:r>
            <a:r>
              <a:rPr lang="zh-CN" altLang="en-US" sz="2000" dirty="0"/>
              <a:t>一词来源于</a:t>
            </a:r>
            <a:r>
              <a:rPr lang="en-US" altLang="zh-CN" sz="2000" dirty="0"/>
              <a:t>1967</a:t>
            </a:r>
            <a:r>
              <a:rPr lang="zh-CN" altLang="en-US" sz="2000" dirty="0"/>
              <a:t>年的一篇电子工程期刊论文。其作者将法语词“</a:t>
            </a:r>
            <a:r>
              <a:rPr lang="en-US" altLang="zh-CN" sz="2000" dirty="0"/>
              <a:t>cache”</a:t>
            </a:r>
            <a:r>
              <a:rPr lang="zh-CN" altLang="en-US" sz="2000" dirty="0"/>
              <a:t>赋予“</a:t>
            </a:r>
            <a:r>
              <a:rPr lang="en-US" altLang="zh-CN" sz="2000" dirty="0"/>
              <a:t>safekeeping storage”</a:t>
            </a:r>
            <a:r>
              <a:rPr lang="zh-CN" altLang="en-US" sz="2000" dirty="0"/>
              <a:t>的涵义，用于电脑工程领域。</a:t>
            </a:r>
            <a:r>
              <a:rPr lang="en-US" altLang="zh-CN" sz="2000" dirty="0"/>
              <a:t>PC-AT/XT</a:t>
            </a:r>
            <a:r>
              <a:rPr lang="zh-CN" altLang="en-US" sz="2000" dirty="0"/>
              <a:t>和</a:t>
            </a:r>
            <a:r>
              <a:rPr lang="en-US" altLang="zh-CN" sz="2000" dirty="0"/>
              <a:t>80286</a:t>
            </a:r>
            <a:r>
              <a:rPr lang="zh-CN" altLang="en-US" sz="2000" dirty="0"/>
              <a:t>时代</a:t>
            </a:r>
            <a:r>
              <a:rPr lang="en-US" altLang="zh-CN" sz="2000" dirty="0"/>
              <a:t>,</a:t>
            </a:r>
            <a:r>
              <a:rPr lang="zh-CN" altLang="en-US" sz="2000" dirty="0"/>
              <a:t>没有</a:t>
            </a:r>
            <a:r>
              <a:rPr lang="en-US" altLang="zh-CN" sz="2000" dirty="0"/>
              <a:t>Cache</a:t>
            </a:r>
            <a:r>
              <a:rPr lang="zh-CN" altLang="en-US" sz="2000" dirty="0"/>
              <a:t>，</a:t>
            </a:r>
            <a:r>
              <a:rPr lang="en-US" altLang="zh-CN" sz="2000" dirty="0"/>
              <a:t>CPU</a:t>
            </a:r>
            <a:r>
              <a:rPr lang="zh-CN" altLang="en-US" sz="2000" dirty="0"/>
              <a:t>和内存都很慢，</a:t>
            </a:r>
            <a:r>
              <a:rPr lang="en-US" altLang="zh-CN" sz="2000" dirty="0"/>
              <a:t>CPU</a:t>
            </a:r>
            <a:r>
              <a:rPr lang="zh-CN" altLang="en-US" sz="2000" dirty="0"/>
              <a:t>直接访问内存。</a:t>
            </a:r>
            <a:r>
              <a:rPr lang="en-US" altLang="zh-CN" sz="2000" dirty="0"/>
              <a:t>80386</a:t>
            </a:r>
            <a:r>
              <a:rPr lang="zh-CN" altLang="en-US" sz="2000" dirty="0"/>
              <a:t>的芯片组增加了对可选的</a:t>
            </a:r>
            <a:r>
              <a:rPr lang="en-US" altLang="zh-CN" sz="2000" dirty="0"/>
              <a:t>Cache</a:t>
            </a:r>
            <a:r>
              <a:rPr lang="zh-CN" altLang="en-US" sz="2000" dirty="0"/>
              <a:t>的支持，高级主板带有</a:t>
            </a:r>
            <a:r>
              <a:rPr lang="en-US" altLang="zh-CN" sz="2000" dirty="0"/>
              <a:t>64KB</a:t>
            </a:r>
            <a:r>
              <a:rPr lang="zh-CN" altLang="en-US" sz="2000" dirty="0"/>
              <a:t>，甚至高端的</a:t>
            </a:r>
            <a:r>
              <a:rPr lang="en-US" altLang="zh-CN" sz="2000" dirty="0"/>
              <a:t>128KB Write-Through Cache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如今缓存的概念已被扩充，不仅在</a:t>
            </a:r>
            <a:r>
              <a:rPr lang="en-US" altLang="zh-CN" sz="2000" dirty="0"/>
              <a:t>CPU</a:t>
            </a:r>
            <a:r>
              <a:rPr lang="zh-CN" altLang="en-US" sz="2000" dirty="0"/>
              <a:t>和主内存之间有</a:t>
            </a:r>
            <a:r>
              <a:rPr lang="en-US" altLang="zh-CN" sz="2000" dirty="0"/>
              <a:t>Cache</a:t>
            </a:r>
            <a:r>
              <a:rPr lang="zh-CN" altLang="en-US" sz="2000" dirty="0"/>
              <a:t>，而且在内存和硬盘之间也有</a:t>
            </a:r>
            <a:r>
              <a:rPr lang="en-US" altLang="zh-CN" sz="2000" dirty="0"/>
              <a:t>Cache</a:t>
            </a:r>
            <a:r>
              <a:rPr lang="zh-CN" altLang="en-US" sz="2000" dirty="0"/>
              <a:t>（磁盘缓存），乃至在硬盘与网络之间也有某种意义上的</a:t>
            </a:r>
            <a:r>
              <a:rPr lang="en-US" altLang="zh-CN" sz="2000" dirty="0"/>
              <a:t>Cache──</a:t>
            </a:r>
            <a:r>
              <a:rPr lang="zh-CN" altLang="en-US" sz="2000" dirty="0"/>
              <a:t>称为</a:t>
            </a:r>
            <a:r>
              <a:rPr lang="en-US" altLang="zh-CN" sz="2000" dirty="0"/>
              <a:t>Internet</a:t>
            </a:r>
            <a:r>
              <a:rPr lang="zh-CN" altLang="en-US" sz="2000" dirty="0"/>
              <a:t>临时文件夹或网络内容缓存等。凡是位于速度相差较大的两种硬件之间，用于协调两者数据传输速度差异的结构，均可称之为</a:t>
            </a:r>
            <a:r>
              <a:rPr lang="en-US" altLang="zh-CN" sz="2000" dirty="0"/>
              <a:t>Cache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zh-CN" altLang="en-US" sz="2000" dirty="0"/>
          </a:p>
          <a:p>
            <a:pPr algn="r"/>
            <a:r>
              <a:rPr lang="en-US" altLang="zh-CN" sz="2000" dirty="0"/>
              <a:t>--《</a:t>
            </a:r>
            <a:r>
              <a:rPr lang="zh-CN" altLang="en-US" sz="2000" dirty="0"/>
              <a:t>维基百科</a:t>
            </a:r>
            <a:r>
              <a:rPr lang="en-US" altLang="zh-CN" sz="2000" dirty="0"/>
              <a:t>》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01251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C71CE-7054-42B6-8028-63EF5BFEE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 </a:t>
            </a:r>
            <a:r>
              <a:rPr lang="zh-CN" altLang="en-US" dirty="0"/>
              <a:t>的概念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5F8BB1-B667-484D-A986-708825654520}"/>
              </a:ext>
            </a:extLst>
          </p:cNvPr>
          <p:cNvSpPr txBox="1"/>
          <p:nvPr/>
        </p:nvSpPr>
        <p:spPr>
          <a:xfrm>
            <a:off x="1112063" y="1551007"/>
            <a:ext cx="99678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There is an inherent trade-off between size and speed (given that a larger resource implies greater physical distances) but also a tradeoff between expensive, premium technologies (such as SRAM) vs cheaper, easily mass-produced commodities (such as DRAM or hard disks).</a:t>
            </a:r>
          </a:p>
          <a:p>
            <a:endParaRPr lang="en-US" altLang="zh-CN" sz="2400" dirty="0"/>
          </a:p>
          <a:p>
            <a:pPr algn="r"/>
            <a:r>
              <a:rPr lang="en-US" altLang="zh-CN" sz="2400" dirty="0"/>
              <a:t> -- </a:t>
            </a:r>
            <a:r>
              <a:rPr lang="en-US" altLang="zh-CN" sz="2400" dirty="0" err="1"/>
              <a:t>wikipedia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6785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251A7-987F-4F2C-AE89-150F231A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 </a:t>
            </a:r>
            <a:r>
              <a:rPr lang="zh-CN" altLang="en-US" dirty="0"/>
              <a:t>的本质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6771C-E7D6-48C1-9D9E-878511841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高速硬件设备</a:t>
            </a:r>
            <a:endParaRPr lang="en-US" altLang="zh-CN" dirty="0"/>
          </a:p>
          <a:p>
            <a:r>
              <a:rPr lang="en-US" altLang="zh-CN" dirty="0"/>
              <a:t>http </a:t>
            </a:r>
            <a:r>
              <a:rPr lang="zh-CN" altLang="en-US" dirty="0"/>
              <a:t>缓存</a:t>
            </a:r>
          </a:p>
        </p:txBody>
      </p:sp>
    </p:spTree>
    <p:extLst>
      <p:ext uri="{BB962C8B-B14F-4D97-AF65-F5344CB8AC3E}">
        <p14:creationId xmlns:p14="http://schemas.microsoft.com/office/powerpoint/2010/main" val="260569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6DFD6-BC62-4A9E-8D0C-FC4D2071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 </a:t>
            </a:r>
            <a:r>
              <a:rPr lang="zh-CN" altLang="en-US" dirty="0"/>
              <a:t>方案设计之高速性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D093F6-6BC9-4815-81E6-FB4BC33FE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离线数据包</a:t>
            </a:r>
            <a:endParaRPr lang="en-US" altLang="zh-CN" dirty="0"/>
          </a:p>
          <a:p>
            <a:r>
              <a:rPr lang="en-US" altLang="zh-CN" dirty="0"/>
              <a:t>web </a:t>
            </a:r>
            <a:r>
              <a:rPr lang="zh-CN" altLang="en-US" dirty="0"/>
              <a:t>程序包</a:t>
            </a:r>
            <a:endParaRPr lang="en-US" altLang="zh-CN" dirty="0"/>
          </a:p>
          <a:p>
            <a:r>
              <a:rPr lang="zh-CN" altLang="en-US" dirty="0"/>
              <a:t>页面静态化</a:t>
            </a:r>
            <a:endParaRPr lang="en-US" altLang="zh-CN" dirty="0"/>
          </a:p>
          <a:p>
            <a:r>
              <a:rPr lang="zh-CN" altLang="en-US" dirty="0"/>
              <a:t>业务数据</a:t>
            </a:r>
          </a:p>
        </p:txBody>
      </p:sp>
    </p:spTree>
    <p:extLst>
      <p:ext uri="{BB962C8B-B14F-4D97-AF65-F5344CB8AC3E}">
        <p14:creationId xmlns:p14="http://schemas.microsoft.com/office/powerpoint/2010/main" val="223391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440</Words>
  <Application>Microsoft Office PowerPoint</Application>
  <PresentationFormat>宽屏</PresentationFormat>
  <Paragraphs>71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离子</vt:lpstr>
      <vt:lpstr>Cache</vt:lpstr>
      <vt:lpstr>初识 Cache</vt:lpstr>
      <vt:lpstr>对 Cache 的感性认识</vt:lpstr>
      <vt:lpstr>常见的 Cache</vt:lpstr>
      <vt:lpstr>不常见的 Cache</vt:lpstr>
      <vt:lpstr>Cache 的概念1</vt:lpstr>
      <vt:lpstr>Cache 的概念2</vt:lpstr>
      <vt:lpstr>Cache 的本质</vt:lpstr>
      <vt:lpstr>Cache 方案设计之高速性</vt:lpstr>
      <vt:lpstr>Cache 方案设计之时效性</vt:lpstr>
      <vt:lpstr>Cache 方案设计之利用率</vt:lpstr>
      <vt:lpstr>Cache 方案设计之健壮性</vt:lpstr>
      <vt:lpstr>Cache 方案设计总结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</dc:title>
  <dc:creator>Bruce Huang</dc:creator>
  <cp:lastModifiedBy>Bruce Huang</cp:lastModifiedBy>
  <cp:revision>17</cp:revision>
  <dcterms:created xsi:type="dcterms:W3CDTF">2020-10-30T05:40:36Z</dcterms:created>
  <dcterms:modified xsi:type="dcterms:W3CDTF">2020-10-30T07:36:43Z</dcterms:modified>
</cp:coreProperties>
</file>