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32"/>
  </p:handoutMasterIdLst>
  <p:sldIdLst>
    <p:sldId id="256" r:id="rId4"/>
    <p:sldId id="269" r:id="rId6"/>
    <p:sldId id="304" r:id="rId7"/>
    <p:sldId id="305" r:id="rId8"/>
    <p:sldId id="303" r:id="rId9"/>
    <p:sldId id="306" r:id="rId10"/>
    <p:sldId id="307" r:id="rId11"/>
    <p:sldId id="308" r:id="rId12"/>
    <p:sldId id="296" r:id="rId13"/>
    <p:sldId id="275" r:id="rId14"/>
    <p:sldId id="309" r:id="rId15"/>
    <p:sldId id="310" r:id="rId16"/>
    <p:sldId id="311" r:id="rId17"/>
    <p:sldId id="312" r:id="rId18"/>
    <p:sldId id="313" r:id="rId19"/>
    <p:sldId id="314" r:id="rId20"/>
    <p:sldId id="323" r:id="rId21"/>
    <p:sldId id="324" r:id="rId22"/>
    <p:sldId id="329" r:id="rId23"/>
    <p:sldId id="325" r:id="rId24"/>
    <p:sldId id="326" r:id="rId25"/>
    <p:sldId id="327" r:id="rId26"/>
    <p:sldId id="333" r:id="rId27"/>
    <p:sldId id="334" r:id="rId28"/>
    <p:sldId id="335" r:id="rId29"/>
    <p:sldId id="332" r:id="rId30"/>
    <p:sldId id="267" r:id="rId31"/>
  </p:sldIdLst>
  <p:sldSz cx="24384000" cy="13716000"/>
  <p:notesSz cx="6858000" cy="9144000"/>
  <p:embeddedFontLst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08E"/>
    <a:srgbClr val="313131"/>
    <a:srgbClr val="9BC2E6"/>
    <a:srgbClr val="FFD966"/>
    <a:srgbClr val="F4B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2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39764" y="4617762"/>
            <a:ext cx="21704474" cy="1798334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108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39850" y="7131050"/>
            <a:ext cx="21704300" cy="160274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4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915138" y="4533900"/>
            <a:ext cx="6553724" cy="4648202"/>
          </a:xfrm>
          <a:prstGeom prst="rect">
            <a:avLst/>
          </a:prstGeom>
        </p:spPr>
        <p:txBody>
          <a:bodyPr/>
          <a:lstStyle>
            <a:lvl1pPr marL="1296670" indent="-1296670" algn="l">
              <a:buSzPct val="100000"/>
              <a:buAutoNum type="arabicPeriod"/>
              <a:defRPr sz="7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1492" y="611731"/>
            <a:ext cx="11886125" cy="1179698"/>
          </a:xfrm>
          <a:prstGeom prst="rect">
            <a:avLst/>
          </a:prstGeom>
        </p:spPr>
        <p:txBody>
          <a:bodyPr/>
          <a:lstStyle>
            <a:lvl1pPr algn="l">
              <a:defRPr sz="8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13589" y="2209800"/>
            <a:ext cx="22556822" cy="9296400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</a:lvl1pPr>
            <a:lvl2pPr>
              <a:buClr>
                <a:srgbClr val="FFFFFF"/>
              </a:buClr>
            </a:lvl2pPr>
            <a:lvl3pPr>
              <a:buClr>
                <a:srgbClr val="FFFFFF"/>
              </a:buClr>
            </a:lvl3pPr>
            <a:lvl4pPr>
              <a:buClr>
                <a:srgbClr val="FFFFFF"/>
              </a:buClr>
            </a:lvl4pPr>
            <a:lvl5pPr>
              <a:buClr>
                <a:srgbClr val="FFFFFF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5650" y="13081000"/>
            <a:ext cx="453238" cy="461059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 defTabSz="701675">
              <a:spcBef>
                <a:spcPts val="0"/>
              </a:spcBef>
              <a:buSzTx/>
              <a:buNone/>
              <a:defRPr sz="3000" b="1"/>
            </a:lvl1pPr>
            <a:lvl2pPr marL="742950" indent="-285750" defTabSz="701675">
              <a:spcBef>
                <a:spcPts val="0"/>
              </a:spcBef>
              <a:buSzPct val="100000"/>
              <a:defRPr sz="3000" b="1"/>
            </a:lvl2pPr>
            <a:lvl3pPr marL="1257300" indent="-342900" defTabSz="701675">
              <a:spcBef>
                <a:spcPts val="0"/>
              </a:spcBef>
              <a:buSzPct val="100000"/>
              <a:defRPr sz="3000" b="1"/>
            </a:lvl3pPr>
            <a:lvl4pPr marL="1752600" indent="-381000" defTabSz="701675">
              <a:spcBef>
                <a:spcPts val="0"/>
              </a:spcBef>
              <a:buSzPct val="100000"/>
              <a:defRPr sz="3000" b="1"/>
            </a:lvl4pPr>
            <a:lvl5pPr marL="2209800" indent="-381000" defTabSz="701675">
              <a:spcBef>
                <a:spcPts val="0"/>
              </a:spcBef>
              <a:buSzPct val="100000"/>
              <a:defRPr sz="30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algn="l" defTabSz="2438400">
              <a:lnSpc>
                <a:spcPct val="80000"/>
              </a:lnSpc>
              <a:defRPr sz="11600" b="1" spc="-232">
                <a:latin typeface="+mn-lt"/>
                <a:ea typeface="+mn-ea"/>
                <a:cs typeface="+mn-cs"/>
                <a:sym typeface="Helvetica Neue" panose="02000503000000020004"/>
              </a:defRPr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3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5500" b="1">
                <a:solidFill>
                  <a:srgbClr val="535353"/>
                </a:solidFill>
              </a:defRPr>
            </a:pP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+mn-lt"/>
                <a:ea typeface="+mn-ea"/>
                <a:cs typeface="+mn-cs"/>
                <a:sym typeface="Helvetica Neue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8" tIns="91438" rIns="91438" bIns="91438"/>
          <a:lstStyle>
            <a:lvl1pPr algn="l" defTabSz="1828800">
              <a:lnSpc>
                <a:spcPct val="90000"/>
              </a:lnSpc>
              <a:defRPr sz="8800">
                <a:latin typeface="DengXian Light"/>
                <a:ea typeface="DengXian Light"/>
                <a:cs typeface="DengXian Light"/>
                <a:sym typeface="DengXian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172991" y="12802235"/>
            <a:ext cx="534610" cy="551179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DengXian"/>
                <a:ea typeface="DengXian"/>
                <a:cs typeface="DengXian"/>
                <a:sym typeface="DengXia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 anchor="t"/>
          <a:lstStyle>
            <a:lvl1pPr algn="l" defTabSz="2438400">
              <a:lnSpc>
                <a:spcPct val="80000"/>
              </a:lnSpc>
              <a:defRPr sz="8500" b="1" spc="-170">
                <a:latin typeface="+mn-lt"/>
                <a:ea typeface="+mn-ea"/>
                <a:cs typeface="+mn-cs"/>
                <a:sym typeface="Helvetica Neue" panose="02000503000000020004"/>
              </a:defRPr>
            </a:lvl1pPr>
          </a:lstStyle>
          <a:p>
            <a:r>
              <a:t>标题文本</a:t>
            </a:r>
          </a:p>
        </p:txBody>
      </p:sp>
      <p:sp>
        <p:nvSpPr>
          <p:cNvPr id="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 defTabSz="726440">
              <a:spcBef>
                <a:spcPts val="0"/>
              </a:spcBef>
              <a:buSzTx/>
              <a:buNone/>
              <a:defRPr b="1"/>
            </a:lvl1pPr>
            <a:lvl2pPr marL="914400" indent="-457200" defTabSz="726440">
              <a:spcBef>
                <a:spcPts val="0"/>
              </a:spcBef>
              <a:buSzPct val="100000"/>
              <a:defRPr b="1"/>
            </a:lvl2pPr>
            <a:lvl3pPr marL="1463040" indent="-548640" defTabSz="726440">
              <a:spcBef>
                <a:spcPts val="0"/>
              </a:spcBef>
              <a:buSzPct val="100000"/>
              <a:defRPr b="1"/>
            </a:lvl3pPr>
            <a:lvl4pPr marL="1981200" indent="-609600" defTabSz="726440">
              <a:spcBef>
                <a:spcPts val="0"/>
              </a:spcBef>
              <a:buSzPct val="100000"/>
              <a:defRPr b="1"/>
            </a:lvl4pPr>
            <a:lvl5pPr marL="2438400" indent="-609600" defTabSz="726440">
              <a:spcBef>
                <a:spcPts val="0"/>
              </a:spcBef>
              <a:buSzPct val="100000"/>
              <a:defRPr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正文级别 1…"/>
          <p:cNvSpPr txBox="1">
            <a:spLocks noGrp="1"/>
          </p:cNvSpPr>
          <p:nvPr>
            <p:ph type="body" idx="13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anchor="t"/>
          <a:lstStyle/>
          <a:p>
            <a:pPr marL="609600" indent="-609600" defTabSz="2438400">
              <a:lnSpc>
                <a:spcPct val="90000"/>
              </a:lnSpc>
              <a:spcBef>
                <a:spcPts val="4500"/>
              </a:spcBef>
              <a:buSzPct val="123000"/>
              <a:defRPr>
                <a:solidFill>
                  <a:srgbClr val="535353"/>
                </a:solidFill>
              </a:defRPr>
            </a:pPr>
          </a:p>
        </p:txBody>
      </p:sp>
      <p:sp>
        <p:nvSpPr>
          <p:cNvPr id="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+mn-lt"/>
                <a:ea typeface="+mn-ea"/>
                <a:cs typeface="+mn-cs"/>
                <a:sym typeface="Helvetica Neue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1492" y="611731"/>
            <a:ext cx="10589239" cy="1179698"/>
          </a:xfrm>
          <a:prstGeom prst="rect">
            <a:avLst/>
          </a:prstGeom>
        </p:spPr>
        <p:txBody>
          <a:bodyPr/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81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431232" y="3041374"/>
            <a:ext cx="22039179" cy="8464826"/>
          </a:xfrm>
          <a:prstGeom prst="rect">
            <a:avLst/>
          </a:prstGeom>
        </p:spPr>
        <p:txBody>
          <a:bodyPr anchor="t"/>
          <a:lstStyle>
            <a:lvl1pPr>
              <a:buClr>
                <a:srgbClr val="FF0000"/>
              </a:buClr>
              <a:buSzPct val="80000"/>
              <a:buChar char="p"/>
            </a:lvl1pPr>
            <a:lvl2pPr>
              <a:buClr>
                <a:srgbClr val="FF0000"/>
              </a:buClr>
              <a:buSzPct val="80000"/>
              <a:buChar char="■"/>
            </a:lvl2pPr>
            <a:lvl3pPr>
              <a:buClr>
                <a:srgbClr val="FF0000"/>
              </a:buClr>
              <a:buSzPct val="80000"/>
              <a:buChar char="●"/>
            </a:lvl3pPr>
            <a:lvl4pPr marL="0" indent="0">
              <a:buClr>
                <a:srgbClr val="FF0000"/>
              </a:buClr>
              <a:buSzTx/>
              <a:buNone/>
            </a:lvl4pPr>
            <a:lvl5pPr>
              <a:buClr>
                <a:srgbClr val="FF0000"/>
              </a:buClr>
              <a:buSzPct val="80000"/>
              <a:buChar char="■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图像"/>
          <p:cNvSpPr>
            <a:spLocks noGrp="1"/>
          </p:cNvSpPr>
          <p:nvPr>
            <p:ph type="pic" idx="13"/>
          </p:nvPr>
        </p:nvSpPr>
        <p:spPr>
          <a:xfrm>
            <a:off x="2919229" y="330200"/>
            <a:ext cx="18542005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39764" y="1162450"/>
            <a:ext cx="21704474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1339850" y="3016250"/>
            <a:ext cx="21704300" cy="949833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bg>
      <p:bgPr>
        <a:solidFill>
          <a:srgbClr val="1D1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 anchor="t"/>
          <a:lstStyle>
            <a:lvl1pPr algn="l" defTabSz="2438400">
              <a:lnSpc>
                <a:spcPct val="80000"/>
              </a:lnSpc>
              <a:defRPr sz="8500" b="1" spc="-170">
                <a:solidFill>
                  <a:srgbClr val="004D80"/>
                </a:solidFill>
                <a:latin typeface="+mn-lt"/>
                <a:ea typeface="+mn-ea"/>
                <a:cs typeface="+mn-cs"/>
                <a:sym typeface="Helvetica Neue" panose="02000503000000020004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 defTabSz="726440">
              <a:spcBef>
                <a:spcPts val="0"/>
              </a:spcBef>
              <a:buSzTx/>
              <a:buNone/>
              <a:defRPr b="1"/>
            </a:lvl1pPr>
            <a:lvl2pPr marL="914400" indent="-457200" defTabSz="726440">
              <a:spcBef>
                <a:spcPts val="0"/>
              </a:spcBef>
              <a:buSzPct val="100000"/>
              <a:defRPr b="1"/>
            </a:lvl2pPr>
            <a:lvl3pPr marL="1463040" indent="-548640" defTabSz="726440">
              <a:spcBef>
                <a:spcPts val="0"/>
              </a:spcBef>
              <a:buSzPct val="100000"/>
              <a:defRPr b="1"/>
            </a:lvl3pPr>
            <a:lvl4pPr marL="1981200" indent="-609600" defTabSz="726440">
              <a:spcBef>
                <a:spcPts val="0"/>
              </a:spcBef>
              <a:buSzPct val="100000"/>
              <a:defRPr b="1"/>
            </a:lvl4pPr>
            <a:lvl5pPr marL="2438400" indent="-609600" defTabSz="726440">
              <a:spcBef>
                <a:spcPts val="0"/>
              </a:spcBef>
              <a:buSzPct val="100000"/>
              <a:defRPr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正文级别 1…"/>
          <p:cNvSpPr txBox="1">
            <a:spLocks noGrp="1"/>
          </p:cNvSpPr>
          <p:nvPr>
            <p:ph type="body" idx="13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anchor="t"/>
          <a:lstStyle/>
          <a:p>
            <a:pPr marL="609600" indent="-609600" defTabSz="2438400">
              <a:lnSpc>
                <a:spcPct val="90000"/>
              </a:lnSpc>
              <a:spcBef>
                <a:spcPts val="4500"/>
              </a:spcBef>
              <a:buSzPct val="123000"/>
              <a:defRPr>
                <a:solidFill>
                  <a:srgbClr val="535353"/>
                </a:solidFill>
              </a:defRPr>
            </a:pPr>
          </a:p>
        </p:txBody>
      </p:sp>
      <p:sp>
        <p:nvSpPr>
          <p:cNvPr id="1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+mn-lt"/>
                <a:ea typeface="+mn-ea"/>
                <a:cs typeface="+mn-cs"/>
                <a:sym typeface="Helvetica Neue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034131" y="3682610"/>
            <a:ext cx="13664300" cy="1880380"/>
          </a:xfrm>
          <a:prstGeom prst="rect">
            <a:avLst/>
          </a:prstGeom>
        </p:spPr>
        <p:txBody>
          <a:bodyPr anchor="t"/>
          <a:lstStyle>
            <a:lvl1pPr algn="l">
              <a:defRPr sz="10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91047" y="5736971"/>
            <a:ext cx="8064119" cy="224206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80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8000">
                <a:solidFill>
                  <a:srgbClr val="FFF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8000"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8000"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80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1492" y="611731"/>
            <a:ext cx="11886125" cy="1179698"/>
          </a:xfrm>
          <a:prstGeom prst="rect">
            <a:avLst/>
          </a:prstGeom>
        </p:spPr>
        <p:txBody>
          <a:bodyPr/>
          <a:lstStyle>
            <a:lvl1pPr algn="l">
              <a:defRPr sz="8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3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13589" y="2209800"/>
            <a:ext cx="22556822" cy="9296400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</a:lvl1pPr>
            <a:lvl2pPr>
              <a:buClr>
                <a:srgbClr val="FFFFFF"/>
              </a:buClr>
            </a:lvl2pPr>
            <a:lvl3pPr>
              <a:buClr>
                <a:srgbClr val="FFFFFF"/>
              </a:buClr>
            </a:lvl3pPr>
            <a:lvl4pPr>
              <a:buClr>
                <a:srgbClr val="FFFFFF"/>
              </a:buClr>
            </a:lvl4pPr>
            <a:lvl5pPr>
              <a:buClr>
                <a:srgbClr val="FFFFFF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5650" y="13081000"/>
            <a:ext cx="453238" cy="461059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4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916974" y="8985991"/>
            <a:ext cx="6550054" cy="1336221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5650" y="13081000"/>
            <a:ext cx="453238" cy="461059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1680210" y="1455420"/>
            <a:ext cx="7863840" cy="2230120"/>
          </a:xfrm>
        </p:spPr>
        <p:txBody>
          <a:bodyPr anchor="ctr" anchorCtr="0"/>
          <a:lstStyle>
            <a:lvl1pPr>
              <a:defRPr sz="6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10276840" y="1455420"/>
            <a:ext cx="12344400" cy="10806430"/>
          </a:xfrm>
        </p:spPr>
        <p:txBody>
          <a:bodyPr/>
          <a:lstStyle>
            <a:lvl1pPr>
              <a:defRPr sz="4800">
                <a:latin typeface="+mn-ea"/>
                <a:ea typeface="+mn-ea"/>
              </a:defRPr>
            </a:lvl1pPr>
            <a:lvl2pPr marL="914400" indent="0">
              <a:buNone/>
              <a:defRPr sz="4800">
                <a:latin typeface="+mn-ea"/>
                <a:ea typeface="+mn-ea"/>
              </a:defRPr>
            </a:lvl2pPr>
            <a:lvl3pPr>
              <a:defRPr sz="4800">
                <a:latin typeface="+mn-ea"/>
                <a:ea typeface="+mn-ea"/>
              </a:defRPr>
            </a:lvl3pPr>
            <a:lvl4pPr>
              <a:defRPr sz="4800">
                <a:latin typeface="+mn-ea"/>
                <a:ea typeface="+mn-ea"/>
              </a:defRPr>
            </a:lvl4pPr>
            <a:lvl5pPr>
              <a:defRPr sz="4800">
                <a:latin typeface="+mn-ea"/>
                <a:ea typeface="+mn-ea"/>
              </a:defRPr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1680210" y="4479290"/>
            <a:ext cx="7863840" cy="7783830"/>
          </a:xfrm>
        </p:spPr>
        <p:txBody>
          <a:bodyPr/>
          <a:lstStyle>
            <a:lvl1pPr marL="685800" indent="-685800">
              <a:buFont typeface="Arial" panose="020B0604020202090204" pitchFamily="34" charset="0"/>
              <a:buChar char="•"/>
              <a:defRPr sz="4800">
                <a:latin typeface="+mn-ea"/>
                <a:ea typeface="+mn-ea"/>
              </a:defRPr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1339850" y="11210290"/>
            <a:ext cx="21704300" cy="1116330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1339850" y="1282700"/>
            <a:ext cx="21704300" cy="911225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914400" marR="0" lvl="1" indent="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24392890" cy="1373632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914400" marR="0" lvl="1" indent="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935990" y="1130300"/>
            <a:ext cx="10800080" cy="1145540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12575540" y="1130300"/>
            <a:ext cx="10800080" cy="11455400"/>
          </a:xfrm>
        </p:spPr>
        <p:txBody>
          <a:bodyPr vert="horz" lIns="101600" tIns="0" rIns="82550" bIns="0" rtlCol="0">
            <a:noAutofit/>
          </a:bodyPr>
          <a:lstStyle>
            <a:lvl1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1371600" marR="0" lvl="1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2286000" marR="0" lvl="2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3200400" marR="0" lvl="3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4114800" marR="0" lvl="4" indent="-457200" algn="l" defTabSz="914400" rtl="0" eaLnBrk="1" fontAlgn="auto" latinLnBrk="0" hangingPunct="1">
              <a:lnSpc>
                <a:spcPct val="130000"/>
              </a:lnSpc>
              <a:spcBef>
                <a:spcPct val="100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4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39764" y="1247182"/>
            <a:ext cx="21704474" cy="1798334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034131" y="3682610"/>
            <a:ext cx="13664300" cy="1880380"/>
          </a:xfrm>
          <a:prstGeom prst="rect">
            <a:avLst/>
          </a:prstGeom>
        </p:spPr>
        <p:txBody>
          <a:bodyPr anchor="t"/>
          <a:lstStyle>
            <a:lvl1pPr algn="l">
              <a:defRPr sz="10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91047" y="5736971"/>
            <a:ext cx="8064119" cy="224206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80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8000">
                <a:solidFill>
                  <a:srgbClr val="FFF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8000">
                <a:solidFill>
                  <a:srgbClr val="FFF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8000">
                <a:solidFill>
                  <a:srgbClr val="FFF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80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59484" y="12699666"/>
            <a:ext cx="54000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232000" y="12699666"/>
            <a:ext cx="79200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699666"/>
            <a:ext cx="5400000" cy="6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339764" y="1162450"/>
            <a:ext cx="21704474" cy="129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1339850" y="3016250"/>
            <a:ext cx="21704300" cy="949833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56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9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90204" pitchFamily="34" charset="0"/>
        <a:buChar char="•"/>
        <a:tabLst>
          <a:tab pos="3219450" algn="l"/>
        </a:tabLst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9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9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41148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90204" pitchFamily="34" charset="0"/>
        <a:buChar char="•"/>
        <a:defRPr sz="3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400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2895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00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3352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00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3810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00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00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2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3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4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主标题主标题"/>
          <p:cNvSpPr txBox="1">
            <a:spLocks noGrp="1"/>
          </p:cNvSpPr>
          <p:nvPr>
            <p:ph type="title"/>
          </p:nvPr>
        </p:nvSpPr>
        <p:spPr>
          <a:xfrm>
            <a:off x="1397571" y="3564076"/>
            <a:ext cx="22845180" cy="18803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 dirty="0"/>
              <a:t>CSS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156" name="副标题副标题副标题副标题"/>
          <p:cNvSpPr txBox="1">
            <a:spLocks noGrp="1"/>
          </p:cNvSpPr>
          <p:nvPr>
            <p:ph type="body" sz="quarter" idx="1"/>
          </p:nvPr>
        </p:nvSpPr>
        <p:spPr>
          <a:xfrm>
            <a:off x="1428086" y="5475953"/>
            <a:ext cx="9815350" cy="2242061"/>
          </a:xfrm>
          <a:prstGeom prst="rect">
            <a:avLst/>
          </a:prstGeom>
        </p:spPr>
        <p:txBody>
          <a:bodyPr/>
          <a:lstStyle>
            <a:lvl1pPr defTabSz="726440">
              <a:defRPr sz="6335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zh-CN" dirty="0"/>
              <a:t>选择器</a:t>
            </a:r>
            <a:endParaRPr lang="zh-CN" dirty="0"/>
          </a:p>
        </p:txBody>
      </p:sp>
      <p:pic>
        <p:nvPicPr>
          <p:cNvPr id="15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7728" y="5491877"/>
            <a:ext cx="11499847" cy="82239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831" y="721558"/>
            <a:ext cx="3137531" cy="8281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0033000" y="7749540"/>
            <a:ext cx="4317365" cy="1076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33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庞</a:t>
            </a:r>
            <a:r>
              <a:rPr kumimoji="0" lang="en-US" altLang="zh-CN" sz="633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Helvetica"/>
              </a:rPr>
              <a:t>博</a:t>
            </a:r>
            <a:r>
              <a:rPr kumimoji="0" lang="en-US" altLang="zh-CN" sz="633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文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535353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772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rPr lang="zh-CN"/>
              <a:t>选择器的分类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85" y="4770755"/>
            <a:ext cx="21728430" cy="69411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772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rPr lang="zh-CN"/>
              <a:t>选择器的分类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4288155"/>
            <a:ext cx="23126700" cy="7303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8825" y="12222163"/>
            <a:ext cx="23126700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参考：https://developer.mozilla.org/zh-CN/docs/Learn/CSS/Building_blocks/Selectors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645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元素选择器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96620" y="4288156"/>
            <a:ext cx="23126700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CSS元素选择器(也称为类型选择器)通过node节点名称匹配元素. 因此,在单独使用时,寻找特定类型的元素时,元素选择器都会匹配该文档中所有此类型的元素.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6250940"/>
            <a:ext cx="17055465" cy="70980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645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通配选择器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96620" y="4288156"/>
            <a:ext cx="23126700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在CSS中,一个星号(*)就是一个通配选择器.它可以匹配任意类型的HTML元素.在配合其他简单选择器的时候,省略掉通配选择器会有同样的效果.比如,*.warning 和.warning 的效果完全相同.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789295"/>
            <a:ext cx="12790805" cy="76746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518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类选择器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96620" y="4546601"/>
            <a:ext cx="23126700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在一个HTML文档中，CSS类选择器会根据元素的类属性中的内容匹配元素。类属性被定义为一个以空格分隔的列表项，在这组类名中，必须有一项与类选择器中的类名完全匹配，此条样式声明才会生效。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6493510"/>
            <a:ext cx="7633335" cy="54349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548767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ID 选择器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758825" y="4326256"/>
            <a:ext cx="23126700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在一个HTML文档中,CSS ID 选择器会根据该元素的 ID 属性中的内容匹配元素,元素 ID 属性名必须与选择器中的 ID 属性名完全匹配，此条样式声明才会生效。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6486525"/>
            <a:ext cx="18176240" cy="55143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645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属性选择器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96620" y="4017012"/>
            <a:ext cx="23126700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CSS 属性选择器通过已经存在的属性名或属性值匹配元素。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5002530"/>
            <a:ext cx="14623415" cy="84143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645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伪类</a:t>
            </a:r>
            <a:r>
              <a:rPr lang="zh-CN">
                <a:sym typeface="+mn-ea"/>
              </a:rPr>
              <a:t>选择器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96620" y="4017012"/>
            <a:ext cx="23126700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CSS 伪类 是添加到选择器的关键字，指定要选择的元素的特殊状态。例如，:hover 可被用于在用户将鼠标悬停在按钮上时改变按钮的颜色。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6339205"/>
            <a:ext cx="10307320" cy="46901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772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伪元素</a:t>
            </a:r>
            <a:r>
              <a:rPr lang="zh-CN">
                <a:sym typeface="+mn-ea"/>
              </a:rPr>
              <a:t>选择器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96620" y="4324670"/>
            <a:ext cx="23126700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伪元素是一个附加至选择器末的关键词，允许你对被选择元素的特定部分修改样式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6040755"/>
            <a:ext cx="12357100" cy="54140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899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伪类区别伪元素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758825" y="4819653"/>
            <a:ext cx="23126700" cy="6257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参考链接：https://developer.mozilla.org/zh-CN/docs/Learn/CSS/Building_blocks/Selectors/Pseudo-classes_and_pseudo-elements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伪类和伪元素都是用来表示文档树以外的"元素"。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伪类和伪元素分别用单冒号:和双冒号::来表示。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伪类和伪元素的区别，最关键的点在于如果没有伪元素(或伪类)，是否需要添加元素才能达到目的，如果是则是伪元素，反之则是伪类。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https://juejin.cn/post/6844903810951806989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520446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rPr lang="en-US" altLang="zh-CN"/>
              <a:t>CSS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671955" y="5885498"/>
            <a:ext cx="13072745" cy="31794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1. CSS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是什么？它的的全称叫什么？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2. 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它可以为我们解决什么问题？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3. 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怎么使用？有几种方式？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735" y="5268595"/>
            <a:ext cx="10445115" cy="50698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645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后代选择器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73125" y="4092578"/>
            <a:ext cx="23126700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后代组合器（通常用单个空格（ ）字符表示）组合了两个选择器，如果第二个选择器匹配的元素具有与第一个选择器匹配的祖先（父母，父母的父母，父母的父母的父母等）元素，则它们将被选择。利用后代组合器的选择器称为后代选择器。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7486015"/>
            <a:ext cx="21162010" cy="41859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899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相邻兄弟选择器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758825" y="4288158"/>
            <a:ext cx="23126700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相邻兄弟选择器 (+) 介于两个选择器之间，当第二个元素紧跟在第一个元素之后，并且两个元素都是属于同一个父元素的子元素，则第二个元素将被选中。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6519545"/>
            <a:ext cx="12295505" cy="48228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899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通用兄弟选择器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758825" y="4287841"/>
            <a:ext cx="23126700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兄弟选择符，位置无须紧邻，只须同层级，A~B 选择A元素之后所有同层级B元素。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5913120"/>
            <a:ext cx="7508875" cy="50203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264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题目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758825" y="4319274"/>
            <a:ext cx="23126700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首字母大写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&lt;p&gt;here is a paragraph.&lt;/p&gt;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264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题目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758825" y="4169097"/>
            <a:ext cx="23126700" cy="87191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选中"List Item 2"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&lt;div&gt;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 &lt;p&gt; My paragraph here. &lt;/p&gt;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 &lt;ul&gt;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    &lt;li&gt; List Item 1 &lt;/li&gt;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    &lt;li&gt; List Item 2 &lt;/li&gt;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 &lt;/ul&gt;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 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 &lt;ul&gt;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    &lt;li&gt; List Item 3 &lt;/li&gt;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    &lt;li&gt; List Item 4 &lt;/li&gt;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 &lt;/ul&gt;   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&lt;/div&gt;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518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/>
              <a:t>更多题目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896620" y="4495804"/>
            <a:ext cx="23126700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https://www.w3cschool.cn/css/css-css_quiz.html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https://code.tutsplus.com/zh-hans/tutorials/the-30-css-selectors-you-must-memorize--net-16048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1026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rPr lang="zh-CN"/>
              <a:t>优先级的计算规则</a:t>
            </a:r>
            <a:endParaRPr lang="zh-CN"/>
          </a:p>
        </p:txBody>
      </p:sp>
      <p:sp>
        <p:nvSpPr>
          <p:cNvPr id="163" name="线条"/>
          <p:cNvSpPr/>
          <p:nvPr/>
        </p:nvSpPr>
        <p:spPr>
          <a:xfrm>
            <a:off x="6594563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758825" y="5576253"/>
            <a:ext cx="23051770" cy="25634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优先级关系：内联样式 &gt; ID 选择器 &gt; 类选择器 = 属性选择器 = 伪类选择器 &gt; 标签选择器 = 伪元素选择器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https://www.runoob.com/w3cnote/css-style-priority.html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1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HANKS"/>
          <p:cNvSpPr txBox="1"/>
          <p:nvPr/>
        </p:nvSpPr>
        <p:spPr>
          <a:xfrm>
            <a:off x="10692482" y="5721350"/>
            <a:ext cx="2999036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>
              <a:defRPr sz="5600">
                <a:solidFill>
                  <a:srgbClr val="FFFFFF"/>
                </a:solidFill>
              </a:defRPr>
            </a:lvl1pPr>
          </a:lstStyle>
          <a:p>
            <a:r>
              <a:t>THANKS</a:t>
            </a:r>
          </a:p>
        </p:txBody>
      </p:sp>
      <p:pic>
        <p:nvPicPr>
          <p:cNvPr id="231" name="图像" descr="图像"/>
          <p:cNvPicPr>
            <a:picLocks noChangeAspect="1"/>
          </p:cNvPicPr>
          <p:nvPr/>
        </p:nvPicPr>
        <p:blipFill>
          <a:blip r:embed="rId1"/>
          <a:srcRect t="64503"/>
          <a:stretch>
            <a:fillRect/>
          </a:stretch>
        </p:blipFill>
        <p:spPr>
          <a:xfrm>
            <a:off x="10152791" y="12428843"/>
            <a:ext cx="4078418" cy="5809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982" y="11141158"/>
            <a:ext cx="984036" cy="9840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520446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rPr lang="en-US" altLang="zh-CN"/>
              <a:t>CSS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672590" y="5301933"/>
            <a:ext cx="22327235" cy="5641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1. CSS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是什么？它的的全称叫什么？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层叠样式表 (Cascading Style Sheets，缩写为 CSS），是一种 样式表 语言，用来描述 HTML 或 XML（包括如 SVG、MathML、XHTML 之类的 XML 分支语言）文档的呈现。CSS 描述了在屏幕、纸质、音频等其它媒体上的元素应该如何被渲染的问题。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参考：https://developer.mozilla.org/zh-CN/docs/Web/CSS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520446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rPr lang="en-US" altLang="zh-CN"/>
              <a:t>CSS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672590" y="5184140"/>
            <a:ext cx="22327235" cy="5641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2. 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它可以为我们解决什么问题？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CSS 是开放网络的核心语言之一，由 W3C 规范 实现跨浏览器的标准化。CSS节省了大量的工作。 样式可以通过定义保存在外部.css文件中，同时控制多个网页的布局，这意味着开发者不必经历在所有网页上编辑布局的麻烦。CSS 被分为不同等级：CSS1 现已废弃， CSS2.1 是推荐标准， CSS3 分成多个小模块且正在标准化中。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参考：https://developer.mozilla.org/zh-CN/docs/Web/CSS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520446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基础</a:t>
            </a:r>
            <a:endParaRPr lang="zh-CN" altLang="en-US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782445" y="4276725"/>
            <a:ext cx="22240875" cy="50260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3. 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怎么使用？有几种方式？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行内样式（内联方式）：&lt;p style="background-color: #999900"&gt;&lt;/p&gt;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内嵌样式（嵌入方式）：&lt;style type="text/css"&gt;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&lt;/style&gt;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外部样式（链接方式）：&lt;link href="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xxx</a:t>
            </a: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.css" type="text/css" rel="stylesheet"&gt;或@import url("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xxx</a:t>
            </a: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.css");引入</a:t>
            </a: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45" y="10551795"/>
            <a:ext cx="7924165" cy="18326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899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>
                <a:sym typeface="+mn-ea"/>
              </a:rPr>
              <a:t>外部样式的区别</a:t>
            </a:r>
            <a:endParaRPr lang="zh-CN" altLang="en-US">
              <a:sym typeface="+mn-ea"/>
            </a:endParaRPr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758950" y="5307648"/>
            <a:ext cx="22240875" cy="6257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区别1：link是支持浏览器文档与外部资源的关系；@import属于CSS范畴，只能加载CSS。</a:t>
            </a: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区别2：link引用CSS时，在页面载入时同时加载；@import需要页面网页完全载入以后加载</a:t>
            </a: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区别3：link是XHTML标签，无兼容问题；@import是在CSS2.1提出的，低版本的浏览器不支持。</a:t>
            </a: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区别4：</a:t>
            </a:r>
            <a:r>
              <a:rPr 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l</a:t>
            </a:r>
            <a:r>
              <a:rPr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ink支持使用Javascript控制DOM去改变样式；而@import不支持。</a:t>
            </a: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扩展：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link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的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href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和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img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的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src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的区别</a:t>
            </a: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899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>
                <a:sym typeface="+mn-ea"/>
              </a:rPr>
              <a:t>外部样式的区别</a:t>
            </a:r>
            <a:endParaRPr lang="zh-CN" altLang="en-US">
              <a:sym typeface="+mn-ea"/>
            </a:endParaRPr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782445" y="4288156"/>
            <a:ext cx="22240875" cy="87191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src用于替换当前元素，href用于在当前文档和引用资源之间确立联系</a:t>
            </a: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src是source的缩写，指向外部资源的位置，指向的内容将会嵌入到文档中当前标签所在的位置；在请求src资源时会将其指向的资源下载并应用到文档内，例如js脚本，img图片和frame等元素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当浏览器解析到该元素时，会暂停其他资源的下载和处理，直到将该资源加载、编译、执行完毕，图片和框架等元素也如此，类似于将所指向资源嵌入当前标签内。这也是为什么将js脚本放在底部而不是头部。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href是Hypertext Reference 的缩写，指向网络资源所在位置，建立和当前元素（锚点）或当前文档（链接）之间的链接，如果在文档中添加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那么浏览器会识别该文档为css文件，就会并行下载资源并且不会停止对当前文档的处理，这也是为什么建议使用link方式来加载css，而不是使用@import方式。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774446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的选择器</a:t>
            </a:r>
            <a:endParaRPr lang="zh-CN" altLang="en-US">
              <a:sym typeface="+mn-ea"/>
            </a:endParaRPr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758950" y="5085399"/>
            <a:ext cx="22240875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以下回归正题～</a:t>
            </a: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CSS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选择器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s"/>
          <p:cNvSpPr txBox="1"/>
          <p:nvPr/>
        </p:nvSpPr>
        <p:spPr>
          <a:xfrm>
            <a:off x="758825" y="1194647"/>
            <a:ext cx="5181600" cy="18326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13500"/>
              </a:lnSpc>
              <a:defRPr sz="10000"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1pPr>
          </a:lstStyle>
          <a:p>
            <a:r>
              <a:rPr lang="zh-CN" altLang="en-US"/>
              <a:t>基本语法</a:t>
            </a:r>
            <a:endParaRPr lang="zh-CN" altLang="en-US"/>
          </a:p>
        </p:txBody>
      </p:sp>
      <p:sp>
        <p:nvSpPr>
          <p:cNvPr id="163" name="线条"/>
          <p:cNvSpPr/>
          <p:nvPr/>
        </p:nvSpPr>
        <p:spPr>
          <a:xfrm>
            <a:off x="6618058" y="3657600"/>
            <a:ext cx="17405113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 algn="ctr">
              <a:defRPr sz="3000">
                <a:solidFill>
                  <a:srgbClr val="000000"/>
                </a:solidFill>
              </a:defRPr>
            </a:pPr>
            <a:endParaRPr sz="3200"/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3347" y="280702"/>
            <a:ext cx="2596640" cy="307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1111885" y="4637406"/>
            <a:ext cx="12602210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36195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40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Helvetica"/>
              </a:rPr>
              <a:t>       选择器是 CSS 规则的一部分且位于 CSS 声明块前。</a:t>
            </a:r>
            <a:endParaRPr sz="40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95" y="5844540"/>
            <a:ext cx="11989435" cy="67703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2997</Words>
  <Application>WPS 演示</Application>
  <PresentationFormat>自定义</PresentationFormat>
  <Paragraphs>175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8" baseType="lpstr">
      <vt:lpstr>Arial</vt:lpstr>
      <vt:lpstr>方正书宋_GBK</vt:lpstr>
      <vt:lpstr>Wingdings</vt:lpstr>
      <vt:lpstr>Helvetica</vt:lpstr>
      <vt:lpstr>Helvetica Neue Light</vt:lpstr>
      <vt:lpstr>Helvetica Neue Medium</vt:lpstr>
      <vt:lpstr>Helvetica Neue</vt:lpstr>
      <vt:lpstr>DengXian Light</vt:lpstr>
      <vt:lpstr>汉仪中等线KW</vt:lpstr>
      <vt:lpstr>DengXian</vt:lpstr>
      <vt:lpstr>Helvetica Light</vt:lpstr>
      <vt:lpstr>华文宋体</vt:lpstr>
      <vt:lpstr>宋体</vt:lpstr>
      <vt:lpstr>汉仪书宋二KW</vt:lpstr>
      <vt:lpstr>微软雅黑</vt:lpstr>
      <vt:lpstr>汉仪旗黑</vt:lpstr>
      <vt:lpstr>Arial Unicode MS</vt:lpstr>
      <vt:lpstr>Calibri Light</vt:lpstr>
      <vt:lpstr>Helvetica Neue</vt:lpstr>
      <vt:lpstr>webwppDefTheme</vt:lpstr>
      <vt:lpstr>Black</vt:lpstr>
      <vt:lpstr>CSS基础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XXX部门月度人事报告</dc:title>
  <dc:creator>changba-win-180</dc:creator>
  <cp:lastModifiedBy>pangbowen</cp:lastModifiedBy>
  <cp:revision>145</cp:revision>
  <dcterms:created xsi:type="dcterms:W3CDTF">2021-10-29T07:41:59Z</dcterms:created>
  <dcterms:modified xsi:type="dcterms:W3CDTF">2021-10-29T07:41:59Z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