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381" r:id="rId3"/>
    <p:sldId id="1374" r:id="rId4"/>
    <p:sldId id="1612" r:id="rId6"/>
    <p:sldId id="1597" r:id="rId7"/>
    <p:sldId id="1598" r:id="rId8"/>
    <p:sldId id="1584" r:id="rId9"/>
    <p:sldId id="1586" r:id="rId10"/>
    <p:sldId id="1642" r:id="rId11"/>
    <p:sldId id="1585" r:id="rId12"/>
    <p:sldId id="1599" r:id="rId13"/>
    <p:sldId id="1587" r:id="rId14"/>
    <p:sldId id="1628" r:id="rId15"/>
    <p:sldId id="1660" r:id="rId16"/>
    <p:sldId id="1589" r:id="rId17"/>
    <p:sldId id="1632" r:id="rId18"/>
    <p:sldId id="1588" r:id="rId19"/>
    <p:sldId id="1630" r:id="rId20"/>
    <p:sldId id="1631" r:id="rId21"/>
    <p:sldId id="1590" r:id="rId22"/>
    <p:sldId id="1658" r:id="rId23"/>
    <p:sldId id="1659" r:id="rId24"/>
    <p:sldId id="1592" r:id="rId25"/>
    <p:sldId id="1661" r:id="rId26"/>
    <p:sldId id="1662" r:id="rId27"/>
    <p:sldId id="1591" r:id="rId28"/>
    <p:sldId id="1582" r:id="rId29"/>
    <p:sldId id="1593" r:id="rId30"/>
    <p:sldId id="1286" r:id="rId3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  <p:cmAuthor id="2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34EA2"/>
    <a:srgbClr val="008F92"/>
    <a:srgbClr val="B95B5B"/>
    <a:srgbClr val="0075BF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7"/>
    <p:restoredTop sz="93354"/>
  </p:normalViewPr>
  <p:slideViewPr>
    <p:cSldViewPr showGuides="1">
      <p:cViewPr varScale="1">
        <p:scale>
          <a:sx n="83" d="100"/>
          <a:sy n="83" d="100"/>
        </p:scale>
        <p:origin x="1406" y="72"/>
      </p:cViewPr>
      <p:guideLst>
        <p:guide orient="horz" pos="1999"/>
        <p:guide pos="27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82A5992-9D73-4015-9385-ABE035416B29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7795A699-AB68-4A20-99FB-6F69DC266D45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839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/>
          </a:p>
        </p:txBody>
      </p:sp>
      <p:sp>
        <p:nvSpPr>
          <p:cNvPr id="839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/>
                <a:ea typeface="宋体" pitchFamily="2" charset="-122"/>
              </a:rPr>
            </a:fld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7688" y="293688"/>
            <a:ext cx="609600" cy="81280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2854A03-91AF-448A-9954-517C0577E5F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2EEFC946-6D13-4F8C-9740-992A906A613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2854A03-91AF-448A-9954-517C0577E5F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2EEFC946-6D13-4F8C-9740-992A906A613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2854A03-91AF-448A-9954-517C0577E5F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2EEFC946-6D13-4F8C-9740-992A906A613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1797166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425" strike="noStrike" noProof="1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425" strike="noStrike" noProof="1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0" y="493713"/>
            <a:ext cx="17954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  <a:ea typeface="冬青黑体简体中文 W3" charset="-122"/>
              </a:defRPr>
            </a:lvl9pPr>
          </a:lstStyle>
          <a:p>
            <a:pPr fontAlgn="auto"/>
            <a:r>
              <a:rPr lang="zh-CN" altLang="en-US" sz="1280" strike="noStrike" noProof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strike="noStrike" noProof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2854A03-91AF-448A-9954-517C0577E5F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2EEFC946-6D13-4F8C-9740-992A906A613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2854A03-91AF-448A-9954-517C0577E5F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2EEFC946-6D13-4F8C-9740-992A906A613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z="586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z="426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373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266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266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2854A03-91AF-448A-9954-517C0577E5F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2EEFC946-6D13-4F8C-9740-992A906A613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304800" y="1716088"/>
            <a:ext cx="1409700" cy="7826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1280" strike="noStrike" noProof="1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304800" y="3194050"/>
            <a:ext cx="1409700" cy="7826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1280" strike="noStrike" noProof="1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304800" y="4672013"/>
            <a:ext cx="1409700" cy="7826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1280" strike="noStrike" noProof="1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5" y="176109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 fontAlgn="auto"/>
            <a:r>
              <a:rPr lang="es-ES_tradnl" strike="noStrike" noProof="1" dirty="0" err="1"/>
              <a:t>icon</a:t>
            </a:r>
            <a:endParaRPr lang="es-ES_tradnl" strike="noStrike" noProof="1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54432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 fontAlgn="auto"/>
            <a:r>
              <a:rPr lang="es-ES_tradnl" strike="noStrike" noProof="1" dirty="0" err="1"/>
              <a:t>Subtitle</a:t>
            </a:r>
            <a:r>
              <a:rPr lang="es-ES_tradnl" strike="noStrike" noProof="1" dirty="0"/>
              <a:t> </a:t>
            </a:r>
            <a:r>
              <a:rPr lang="es-ES_tradnl" strike="noStrike" noProof="1" dirty="0" err="1"/>
              <a:t>Example</a:t>
            </a:r>
            <a:endParaRPr lang="es-ES_tradnl" strike="noStrike" noProof="1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40" y="202511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 fontAlgn="auto"/>
            <a:r>
              <a:rPr lang="en-US" sz="1080" strike="noStrike" noProof="1" dirty="0" err="1"/>
              <a:t>Lorem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ipsum</a:t>
            </a:r>
            <a:r>
              <a:rPr lang="en-US" sz="1080" strike="noStrike" noProof="1" dirty="0"/>
              <a:t> dolor sit </a:t>
            </a:r>
            <a:r>
              <a:rPr lang="en-US" sz="1080" strike="noStrike" noProof="1" dirty="0" err="1"/>
              <a:t>amet</a:t>
            </a:r>
            <a:r>
              <a:rPr lang="en-US" sz="1080" strike="noStrike" noProof="1" dirty="0"/>
              <a:t>, </a:t>
            </a:r>
            <a:r>
              <a:rPr lang="en-US" sz="1080" strike="noStrike" noProof="1" dirty="0" err="1"/>
              <a:t>consectetur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adipiscing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elit</a:t>
            </a:r>
            <a:r>
              <a:rPr lang="en-US" sz="1080" strike="noStrike" noProof="1" dirty="0"/>
              <a:t>. </a:t>
            </a:r>
            <a:r>
              <a:rPr lang="en-US" sz="1080" strike="noStrike" noProof="1" dirty="0" err="1"/>
              <a:t>Fusce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diam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tortor</a:t>
            </a:r>
            <a:r>
              <a:rPr lang="en-US" sz="1080" strike="noStrike" noProof="1" dirty="0"/>
              <a:t>, </a:t>
            </a:r>
            <a:r>
              <a:rPr lang="en-US" sz="1080" strike="noStrike" noProof="1" dirty="0" err="1"/>
              <a:t>mattis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quis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dapibus</a:t>
            </a:r>
            <a:r>
              <a:rPr lang="en-US" sz="1080" strike="noStrike" noProof="1" dirty="0"/>
              <a:t> vitae, </a:t>
            </a:r>
            <a:r>
              <a:rPr lang="en-US" sz="1080" strike="noStrike" noProof="1" dirty="0" err="1"/>
              <a:t>euismod</a:t>
            </a:r>
            <a:r>
              <a:rPr lang="en-US" sz="1080" strike="noStrike" noProof="1" dirty="0"/>
              <a:t>  </a:t>
            </a:r>
            <a:r>
              <a:rPr lang="en-US" sz="1080" strike="noStrike" noProof="1" dirty="0" err="1"/>
              <a:t>purusaecenas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ut</a:t>
            </a:r>
            <a:r>
              <a:rPr lang="en-US" sz="1080" strike="noStrike" noProof="1" dirty="0"/>
              <a:t> lacus </a:t>
            </a:r>
            <a:r>
              <a:rPr lang="en-US" sz="1080" strike="noStrike" noProof="1" dirty="0" err="1"/>
              <a:t>nec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mauris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feugiat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tristique</a:t>
            </a:r>
            <a:r>
              <a:rPr lang="en-US" sz="1080" strike="noStrike" noProof="1" dirty="0"/>
              <a:t> et in </a:t>
            </a:r>
            <a:r>
              <a:rPr lang="en-US" sz="1080" strike="noStrike" noProof="1" dirty="0" err="1"/>
              <a:t>metus</a:t>
            </a:r>
            <a:r>
              <a:rPr lang="en-US" sz="1080" strike="noStrike" noProof="1" dirty="0"/>
              <a:t>. </a:t>
            </a:r>
            <a:endParaRPr lang="en-US" strike="noStrike" noProof="1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5" y="323937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 fontAlgn="auto"/>
            <a:r>
              <a:rPr lang="es-ES_tradnl" strike="noStrike" noProof="1" dirty="0" err="1"/>
              <a:t>icon</a:t>
            </a:r>
            <a:endParaRPr lang="es-ES_tradnl" strike="noStrike" noProof="1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302260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 fontAlgn="auto"/>
            <a:r>
              <a:rPr lang="es-ES_tradnl" strike="noStrike" noProof="1" dirty="0" err="1"/>
              <a:t>Subtitle</a:t>
            </a:r>
            <a:r>
              <a:rPr lang="es-ES_tradnl" strike="noStrike" noProof="1" dirty="0"/>
              <a:t> </a:t>
            </a:r>
            <a:r>
              <a:rPr lang="es-ES_tradnl" strike="noStrike" noProof="1" dirty="0" err="1"/>
              <a:t>Example</a:t>
            </a:r>
            <a:endParaRPr lang="es-ES_tradnl" strike="noStrike" noProof="1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40" y="3503391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 fontAlgn="auto"/>
            <a:r>
              <a:rPr lang="en-US" sz="1080" strike="noStrike" noProof="1" dirty="0" err="1"/>
              <a:t>Lorem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ipsum</a:t>
            </a:r>
            <a:r>
              <a:rPr lang="en-US" sz="1080" strike="noStrike" noProof="1" dirty="0"/>
              <a:t> dolor sit </a:t>
            </a:r>
            <a:r>
              <a:rPr lang="en-US" sz="1080" strike="noStrike" noProof="1" dirty="0" err="1"/>
              <a:t>amet</a:t>
            </a:r>
            <a:r>
              <a:rPr lang="en-US" sz="1080" strike="noStrike" noProof="1" dirty="0"/>
              <a:t>, </a:t>
            </a:r>
            <a:r>
              <a:rPr lang="en-US" sz="1080" strike="noStrike" noProof="1" dirty="0" err="1"/>
              <a:t>consectetur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adipiscing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elit</a:t>
            </a:r>
            <a:r>
              <a:rPr lang="en-US" sz="1080" strike="noStrike" noProof="1" dirty="0"/>
              <a:t>. </a:t>
            </a:r>
            <a:r>
              <a:rPr lang="en-US" sz="1080" strike="noStrike" noProof="1" dirty="0" err="1"/>
              <a:t>Fusce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diam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tortor</a:t>
            </a:r>
            <a:r>
              <a:rPr lang="en-US" sz="1080" strike="noStrike" noProof="1" dirty="0"/>
              <a:t>, </a:t>
            </a:r>
            <a:r>
              <a:rPr lang="en-US" sz="1080" strike="noStrike" noProof="1" dirty="0" err="1"/>
              <a:t>mattis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quis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dapibus</a:t>
            </a:r>
            <a:r>
              <a:rPr lang="en-US" sz="1080" strike="noStrike" noProof="1" dirty="0"/>
              <a:t> vitae, </a:t>
            </a:r>
            <a:r>
              <a:rPr lang="en-US" sz="1080" strike="noStrike" noProof="1" dirty="0" err="1"/>
              <a:t>euismod</a:t>
            </a:r>
            <a:r>
              <a:rPr lang="en-US" sz="1080" strike="noStrike" noProof="1" dirty="0"/>
              <a:t>  </a:t>
            </a:r>
            <a:r>
              <a:rPr lang="en-US" sz="1080" strike="noStrike" noProof="1" dirty="0" err="1"/>
              <a:t>purusaecenas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ut</a:t>
            </a:r>
            <a:r>
              <a:rPr lang="en-US" sz="1080" strike="noStrike" noProof="1" dirty="0"/>
              <a:t> lacus </a:t>
            </a:r>
            <a:r>
              <a:rPr lang="en-US" sz="1080" strike="noStrike" noProof="1" dirty="0" err="1"/>
              <a:t>nec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mauris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feugiat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tristique</a:t>
            </a:r>
            <a:r>
              <a:rPr lang="en-US" sz="1080" strike="noStrike" noProof="1" dirty="0"/>
              <a:t> et in </a:t>
            </a:r>
            <a:r>
              <a:rPr lang="en-US" sz="1080" strike="noStrike" noProof="1" dirty="0" err="1"/>
              <a:t>metus</a:t>
            </a:r>
            <a:r>
              <a:rPr lang="en-US" sz="1080" strike="noStrike" noProof="1" dirty="0"/>
              <a:t>. </a:t>
            </a:r>
            <a:endParaRPr lang="en-US" strike="noStrike" noProof="1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5" y="471765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 fontAlgn="auto"/>
            <a:r>
              <a:rPr lang="es-ES_tradnl" strike="noStrike" noProof="1" dirty="0" err="1"/>
              <a:t>icon</a:t>
            </a:r>
            <a:endParaRPr lang="es-ES_tradnl" strike="noStrike" noProof="1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450088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 fontAlgn="auto"/>
            <a:r>
              <a:rPr lang="es-ES_tradnl" strike="noStrike" noProof="1" dirty="0" err="1"/>
              <a:t>Subtitle</a:t>
            </a:r>
            <a:r>
              <a:rPr lang="es-ES_tradnl" strike="noStrike" noProof="1" dirty="0"/>
              <a:t> </a:t>
            </a:r>
            <a:r>
              <a:rPr lang="es-ES_tradnl" strike="noStrike" noProof="1" dirty="0" err="1"/>
              <a:t>Example</a:t>
            </a:r>
            <a:endParaRPr lang="es-ES_tradnl" strike="noStrike" noProof="1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40" y="498167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 fontAlgn="auto"/>
            <a:r>
              <a:rPr lang="en-US" sz="1080" strike="noStrike" noProof="1" dirty="0" err="1"/>
              <a:t>Lorem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ipsum</a:t>
            </a:r>
            <a:r>
              <a:rPr lang="en-US" sz="1080" strike="noStrike" noProof="1" dirty="0"/>
              <a:t> dolor sit </a:t>
            </a:r>
            <a:r>
              <a:rPr lang="en-US" sz="1080" strike="noStrike" noProof="1" dirty="0" err="1"/>
              <a:t>amet</a:t>
            </a:r>
            <a:r>
              <a:rPr lang="en-US" sz="1080" strike="noStrike" noProof="1" dirty="0"/>
              <a:t>, </a:t>
            </a:r>
            <a:r>
              <a:rPr lang="en-US" sz="1080" strike="noStrike" noProof="1" dirty="0" err="1"/>
              <a:t>consectetur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adipiscing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elit</a:t>
            </a:r>
            <a:r>
              <a:rPr lang="en-US" sz="1080" strike="noStrike" noProof="1" dirty="0"/>
              <a:t>. </a:t>
            </a:r>
            <a:r>
              <a:rPr lang="en-US" sz="1080" strike="noStrike" noProof="1" dirty="0" err="1"/>
              <a:t>Fusce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diam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tortor</a:t>
            </a:r>
            <a:r>
              <a:rPr lang="en-US" sz="1080" strike="noStrike" noProof="1" dirty="0"/>
              <a:t>, </a:t>
            </a:r>
            <a:r>
              <a:rPr lang="en-US" sz="1080" strike="noStrike" noProof="1" dirty="0" err="1"/>
              <a:t>mattis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quis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dapibus</a:t>
            </a:r>
            <a:r>
              <a:rPr lang="en-US" sz="1080" strike="noStrike" noProof="1" dirty="0"/>
              <a:t> vitae, </a:t>
            </a:r>
            <a:r>
              <a:rPr lang="en-US" sz="1080" strike="noStrike" noProof="1" dirty="0" err="1"/>
              <a:t>euismod</a:t>
            </a:r>
            <a:r>
              <a:rPr lang="en-US" sz="1080" strike="noStrike" noProof="1" dirty="0"/>
              <a:t>  </a:t>
            </a:r>
            <a:r>
              <a:rPr lang="en-US" sz="1080" strike="noStrike" noProof="1" dirty="0" err="1"/>
              <a:t>purusaecenas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ut</a:t>
            </a:r>
            <a:r>
              <a:rPr lang="en-US" sz="1080" strike="noStrike" noProof="1" dirty="0"/>
              <a:t> lacus </a:t>
            </a:r>
            <a:r>
              <a:rPr lang="en-US" sz="1080" strike="noStrike" noProof="1" dirty="0" err="1"/>
              <a:t>nec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mauris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feugiat</a:t>
            </a:r>
            <a:r>
              <a:rPr lang="en-US" sz="1080" strike="noStrike" noProof="1" dirty="0"/>
              <a:t> </a:t>
            </a:r>
            <a:r>
              <a:rPr lang="en-US" sz="1080" strike="noStrike" noProof="1" dirty="0" err="1"/>
              <a:t>tristique</a:t>
            </a:r>
            <a:r>
              <a:rPr lang="en-US" sz="1080" strike="noStrike" noProof="1" dirty="0"/>
              <a:t> et in </a:t>
            </a:r>
            <a:r>
              <a:rPr lang="en-US" sz="1080" strike="noStrike" noProof="1" dirty="0" err="1"/>
              <a:t>metus</a:t>
            </a:r>
            <a:r>
              <a:rPr lang="en-US" sz="1080" strike="noStrike" noProof="1" dirty="0"/>
              <a:t>. 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52"/>
          </p:nvPr>
        </p:nvSpPr>
        <p:spPr/>
        <p:txBody>
          <a:bodyPr/>
          <a:p>
            <a:pPr fontAlgn="auto"/>
            <a:fld id="{02854A03-91AF-448A-9954-517C0577E5F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53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4"/>
          </p:nvPr>
        </p:nvSpPr>
        <p:spPr/>
        <p:txBody>
          <a:bodyPr/>
          <a:p>
            <a:pPr fontAlgn="auto"/>
            <a:fld id="{2EEFC946-6D13-4F8C-9740-992A906A613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2" grpId="0" bldLvl="0" animBg="1"/>
      <p:bldP spid="40" grpId="0" bldLvl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z="586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2854A03-91AF-448A-9954-517C0577E5F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2EEFC946-6D13-4F8C-9740-992A906A613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2854A03-91AF-448A-9954-517C0577E5F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2EEFC946-6D13-4F8C-9740-992A906A613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pPr fontAlgn="auto"/>
            <a:r>
              <a:rPr lang="zh-CN" altLang="en-US" sz="586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 fontAlgn="auto"/>
            <a:r>
              <a:rPr lang="zh-CN" altLang="en-US" sz="4265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z="3735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z="2665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266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02854A03-91AF-448A-9954-517C0577E5F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2EEFC946-6D13-4F8C-9740-992A906A613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hf sldNum="0"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PA_矩形 39"/>
          <p:cNvSpPr/>
          <p:nvPr>
            <p:custDataLst>
              <p:tags r:id="rId1"/>
            </p:custDataLst>
          </p:nvPr>
        </p:nvSpPr>
        <p:spPr>
          <a:xfrm>
            <a:off x="415925" y="1135063"/>
            <a:ext cx="2778125" cy="3079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9200"/>
            <a:r>
              <a:rPr lang="zh-CN" altLang="en-US" sz="2000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本期分享</a:t>
            </a:r>
            <a:endParaRPr lang="zh-CN" altLang="en-US" sz="2000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/>
        </p:nvGrpSpPr>
        <p:grpSpPr>
          <a:xfrm>
            <a:off x="415925" y="1557338"/>
            <a:ext cx="900113" cy="55562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trike="noStrike" noProof="1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trike="noStrike" noProof="1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trike="noStrike" noProof="1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trike="noStrike" noProof="1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84655" y="2197100"/>
            <a:ext cx="57169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buNone/>
            </a:pPr>
            <a:r>
              <a:rPr sz="4800" noProof="1">
                <a:latin typeface="魏碑-简" panose="03000800000000000000" charset="-122"/>
                <a:ea typeface="魏碑-简" panose="03000800000000000000" charset="-122"/>
                <a:cs typeface="+mn-cs"/>
              </a:rPr>
              <a:t>高性能消息队列NSQ</a:t>
            </a:r>
            <a:endParaRPr sz="4800" noProof="1">
              <a:latin typeface="魏碑-简" panose="03000800000000000000" charset="-122"/>
              <a:ea typeface="魏碑-简" panose="03000800000000000000" charset="-122"/>
              <a:cs typeface="+mn-cs"/>
            </a:endParaRPr>
          </a:p>
          <a:p>
            <a:pPr marL="285750" indent="-285750" fontAlgn="auto">
              <a:buFont typeface="Arial" panose="020B0604020202090204" pitchFamily="34" charset="0"/>
              <a:buChar char="•"/>
            </a:pPr>
            <a:endParaRPr lang="zh-CN" altLang="en-US" noProof="1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099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工作模式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977900"/>
            <a:ext cx="7728585" cy="5650865"/>
          </a:xfrm>
          <a:prstGeom prst="rect">
            <a:avLst/>
          </a:prstGeom>
        </p:spPr>
      </p:pic>
    </p:spTree>
  </p:cSld>
  <p:clrMapOvr>
    <a:masterClrMapping/>
  </p:clrMapOvr>
  <p:transition spd="slow" advClick="0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099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发布消息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815340" y="1134110"/>
            <a:ext cx="802640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一个发布者向它的本地nsqd发送消息，要做到这点，首先要先打开一个连接，然后发送一个包含topic和消息主体的发布命令，在这种情况下，我们将消息发布到事件topic上以分散到我们不同的worker中。事件topic会复制这些消息并且在每一个连接topic的channel上进行排队。</a:t>
            </a:r>
            <a:endParaRPr lang="zh-CN" altLang="en-US" sz="1600">
              <a:latin typeface="Calibri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8940" y="2673985"/>
            <a:ext cx="5892800" cy="3949700"/>
          </a:xfrm>
          <a:prstGeom prst="rect">
            <a:avLst/>
          </a:prstGeom>
        </p:spPr>
      </p:pic>
    </p:spTree>
  </p:cSld>
  <p:clrMapOvr>
    <a:masterClrMapping/>
  </p:clrMapOvr>
  <p:transition spd="slow" advClick="0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6370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topic</a:t>
            </a:r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消费存储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802640" y="1045845"/>
            <a:ext cx="802640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Topic的消息投递是把消息存储内存或者后端，消息优先投递到内存chan中，如果内存chan满了，才会写到后端存储中。</a:t>
            </a:r>
            <a:endParaRPr lang="zh-CN" altLang="en-US" sz="1600">
              <a:latin typeface="Calibri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2023110"/>
            <a:ext cx="6477635" cy="3975100"/>
          </a:xfrm>
          <a:prstGeom prst="rect">
            <a:avLst/>
          </a:prstGeom>
        </p:spPr>
      </p:pic>
    </p:spTree>
  </p:cSld>
  <p:clrMapOvr>
    <a:masterClrMapping/>
  </p:clrMapOvr>
  <p:transition spd="slow" advClick="0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67703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发布</a:t>
            </a:r>
            <a:r>
              <a:rPr lang="en-US" altLang="zh-CN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HTTP API</a:t>
            </a:r>
            <a:endParaRPr lang="en-US" altLang="zh-CN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802640" y="1045845"/>
            <a:ext cx="8026400" cy="54082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sym typeface="+mn-ea"/>
              </a:rPr>
              <a:t>文档：https://nsq.io/components/nsqd.html#post-pub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POST /pub 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Publish a message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Query Params: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topic - the topic to publish to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defer - the time in ms to delay message delivery (optional)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Body: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raw message bytes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Example: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$ curl -d "&lt;message&gt;" http://127.0.0.1:4151/pub?topic=name</a:t>
            </a:r>
            <a:endParaRPr lang="zh-CN" altLang="en-US" sz="16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099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订阅消息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110" y="1195705"/>
            <a:ext cx="6325235" cy="5156200"/>
          </a:xfrm>
          <a:prstGeom prst="rect">
            <a:avLst/>
          </a:prstGeom>
        </p:spPr>
      </p:pic>
    </p:spTree>
  </p:cSld>
  <p:clrMapOvr>
    <a:masterClrMapping/>
  </p:clrMapOvr>
  <p:transition spd="slow" advClick="0"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099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消费进程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815340" y="1134110"/>
            <a:ext cx="8026400" cy="4078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每个channel的消息都会进行排队，直到一个worker把他们消费，如果此队列超出了内存限制，消息将会被写入到磁盘中。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Nsqd节点首先会向nsqlookup广播他们的位置信息，一旦它们注册成功，worker将会从nsqlookup服务器节点上发现所有包含事件topic的nsqd节点。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然后每个worker向每个nsqd主机进行订阅操作，用于表明worker已经准备好接受消息了。这里我们不需要一个完整的连通图，但我们必须要保证每个单独的nsqd实例拥有足够的消费者去消费它们的消息，否则channel会被队列堆着。</a:t>
            </a:r>
            <a:endParaRPr lang="zh-CN" altLang="en-US" sz="16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25622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nsqlookupd </a:t>
            </a:r>
            <a:r>
              <a:rPr lang="en-US" altLang="zh-CN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HTTP API</a:t>
            </a:r>
            <a:endParaRPr lang="en-US" altLang="zh-CN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815340" y="1134110"/>
            <a:ext cx="802640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文档：https://nsq.io/components/nsqlookupd.html#get-lookup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GET /lookup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Params:topic - the topic to list producers for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sym typeface="+mn-ea"/>
              </a:rPr>
              <a:t>Returns a list of producers for a topic</a:t>
            </a:r>
            <a:endParaRPr lang="zh-CN" altLang="en-US" sz="1600">
              <a:latin typeface="Calibri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2997835"/>
            <a:ext cx="5740400" cy="3710305"/>
          </a:xfrm>
          <a:prstGeom prst="rect">
            <a:avLst/>
          </a:prstGeom>
        </p:spPr>
      </p:pic>
    </p:spTree>
  </p:cSld>
  <p:clrMapOvr>
    <a:masterClrMapping/>
  </p:clrMapOvr>
  <p:transition spd="slow" advClick="0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11823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SUB</a:t>
            </a:r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命令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815340" y="1134110"/>
            <a:ext cx="8026400" cy="54082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文档：https://nsq.io/clients/tcp_protocol_spec.html#sub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Subscribe to a topic/channel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SUB &lt;topic_name&gt; &lt;channel_name&gt;\n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&lt;topic_name&gt; - a valid string ([.a-zA-Z0-9_-] and 1 &lt; length &lt;= 64)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&lt;channel_name&gt; - a valid string ([.a-zA-Z0-9_-] and 1 &lt; length &lt;= 64)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Success response:OK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Error Responses: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E_INVALID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E_BAD_TOPIC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E_BAD_CHANNEL</a:t>
            </a:r>
            <a:endParaRPr lang="zh-CN" altLang="en-US" sz="16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33813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TCP</a:t>
            </a:r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协议响应或推送的数据结构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1135380"/>
            <a:ext cx="9059545" cy="5391785"/>
          </a:xfrm>
          <a:prstGeom prst="rect">
            <a:avLst/>
          </a:prstGeom>
        </p:spPr>
      </p:pic>
    </p:spTree>
  </p:cSld>
  <p:clrMapOvr>
    <a:masterClrMapping/>
  </p:clrMapOvr>
  <p:transition spd="slow" advClick="0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099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消息处理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802640" y="1134110"/>
            <a:ext cx="8026400" cy="36360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如果因为某些原因第三方发生故障了，我们有三种处理逻辑：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1、如果超过了某个尝试次数阀值，我们就将消息丢弃。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2、如果消息已经被处理成功了，我们就结束消息。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3、如果发生了错误，我们将需要传递的消息重新进行排队。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在异步队列系统中，可以统计消息尝试的次数、消息丢弃数、消息重新排队数等等，然后结束某些消息以保证我们有一个好的服务质量。如果消息丢弃数超过了我们设置的阀值，我们将对服务发出警报。</a:t>
            </a:r>
            <a:endParaRPr lang="zh-CN" altLang="en-US" sz="16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641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简介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777875" y="1158875"/>
            <a:ext cx="8026400" cy="2084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>
                <a:latin typeface="Calibri"/>
                <a:ea typeface="宋体" pitchFamily="2" charset="-122"/>
              </a:rPr>
              <a:t>NSQ是Go语言编写的，开源的分布式消息队列中间件，其设计的目的是用来大规模地处理每天数以十亿计级别的消息。NSQ 具有分布式和去中心化拓扑结构，该结构具有无单点故障、故障容错、高可用性以及能够保证消息的可靠传递的特征，是一个成熟的、已在大规模生成环境下应用的产品。</a:t>
            </a:r>
            <a:endParaRPr lang="zh-CN" altLang="en-US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02806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FIN</a:t>
            </a:r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命令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236345"/>
            <a:ext cx="7290435" cy="4812665"/>
          </a:xfrm>
          <a:prstGeom prst="rect">
            <a:avLst/>
          </a:prstGeom>
        </p:spPr>
      </p:pic>
    </p:spTree>
  </p:cSld>
  <p:clrMapOvr>
    <a:masterClrMapping/>
  </p:clrMapOvr>
  <p:transition spd="slow" advClick="0"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1303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REQ</a:t>
            </a:r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命令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1247140"/>
            <a:ext cx="8327390" cy="4907915"/>
          </a:xfrm>
          <a:prstGeom prst="rect">
            <a:avLst/>
          </a:prstGeom>
        </p:spPr>
      </p:pic>
    </p:spTree>
  </p:cSld>
  <p:clrMapOvr>
    <a:masterClrMapping/>
  </p:clrMapOvr>
  <p:transition spd="slow" advClick="0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099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延时消息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802640" y="1134110"/>
            <a:ext cx="8026400" cy="2749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nsq支持延时消息的投递，比如我想这条消息5分钟之后才被投递出去被客户端消费，较于普通的消息投递，多了个毫秒数，默认支持最大的毫秒数为3600000毫秒也就是60分钟，不过这个值可以在nsqd 启动的时候 用 -max-req-timeout参数修改最大值。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延时消息可用于以下场景，比如一个订单超过30分钟未付款就取消订单，避免了全表扫描。</a:t>
            </a:r>
            <a:endParaRPr lang="zh-CN" altLang="en-US" sz="16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5582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延时消息实现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802640" y="1134110"/>
            <a:ext cx="8026400" cy="2306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nsqd会把延迟发送的消息基于发送时间放在堆排序的队列中，这样就可以知道哪些消息需要被发送，把它们再次存储到channel中。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关于dirty，如果一个channel存在过期的消息要再次投递、或者延迟到期的消息需要投递，就把这个channel标记为dirty。如果被标记为dirty的channel比例超过设定的阈值，就会再开启一轮消息处理，而不是sleep一段时间，这样可以方式消息处理过慢。</a:t>
            </a:r>
            <a:endParaRPr lang="zh-CN" altLang="en-US" sz="1600">
              <a:latin typeface="Calibri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3440430"/>
            <a:ext cx="6229985" cy="3098800"/>
          </a:xfrm>
          <a:prstGeom prst="rect">
            <a:avLst/>
          </a:prstGeom>
        </p:spPr>
      </p:pic>
    </p:spTree>
  </p:cSld>
  <p:clrMapOvr>
    <a:masterClrMapping/>
  </p:clrMapOvr>
  <p:transition spd="slow" advClick="0"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5582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延时消息案例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884555"/>
            <a:ext cx="3474720" cy="5705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240" y="993140"/>
            <a:ext cx="2921000" cy="5488940"/>
          </a:xfrm>
          <a:prstGeom prst="rect">
            <a:avLst/>
          </a:prstGeom>
        </p:spPr>
      </p:pic>
    </p:spTree>
  </p:cSld>
  <p:clrMapOvr>
    <a:masterClrMapping/>
  </p:clrMapOvr>
  <p:transition spd="slow" advClick="0"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87058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优缺点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791210" y="1389380"/>
            <a:ext cx="8026400" cy="36360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优点：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1、部署极其方便，没有任何环境依赖，直接启动就行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2、轻量没有过多的配置参数，只需要简单的配置就可以直接使用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3、性能高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缺点：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1、消息无顺序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2、节点之间没有消息复制</a:t>
            </a:r>
            <a:endParaRPr lang="zh-CN" altLang="en-US" sz="16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87058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客户端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1544320"/>
            <a:ext cx="7524115" cy="4986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0280" y="1076325"/>
            <a:ext cx="4320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https://nsq.io/clients/client_libraries.html</a:t>
            </a:r>
            <a:endParaRPr lang="zh-CN" altLang="en-US"/>
          </a:p>
        </p:txBody>
      </p:sp>
    </p:spTree>
  </p:cSld>
  <p:clrMapOvr>
    <a:masterClrMapping/>
  </p:clrMapOvr>
  <p:transition spd="slow" advClick="0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03886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唱吧</a:t>
            </a:r>
            <a:r>
              <a:rPr lang="en-US" altLang="zh-CN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nsq</a:t>
            </a:r>
            <a:endParaRPr lang="en-US" altLang="zh-CN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765810" y="1146810"/>
            <a:ext cx="8026400" cy="523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>
                <a:latin typeface="Calibri"/>
                <a:ea typeface="宋体" pitchFamily="2" charset="-122"/>
              </a:rPr>
              <a:t>https://wiki.changba.com/display/dev/NSQ</a:t>
            </a:r>
            <a:endParaRPr lang="zh-CN" altLang="en-US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latin typeface="Calibri"/>
                <a:ea typeface="宋体" pitchFamily="2" charset="-122"/>
              </a:rPr>
              <a:t>发布消息</a:t>
            </a:r>
            <a:endParaRPr lang="zh-CN" altLang="en-US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200">
                <a:latin typeface="Calibri"/>
                <a:ea typeface="宋体" pitchFamily="2" charset="-122"/>
              </a:rPr>
              <a:t>NsqService::getInstance()-&gt;addTask('work', 'ZuitaoKTV', 'PostProcessConfirmUserWorkUpload', $nsqParam);</a:t>
            </a:r>
            <a:endParaRPr lang="zh-CN" altLang="en-US" sz="12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800">
                <a:latin typeface="Calibri"/>
                <a:ea typeface="宋体" pitchFamily="2" charset="-122"/>
              </a:rPr>
              <a:t>转发消息</a:t>
            </a:r>
            <a:endParaRPr lang="zh-CN" altLang="en-US" sz="18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800">
                <a:latin typeface="Calibri"/>
                <a:ea typeface="宋体" pitchFamily="2" charset="-122"/>
              </a:rPr>
              <a:t>http://gitlab.changbaops.com/lixuan/nsqproxy</a:t>
            </a:r>
            <a:endParaRPr lang="zh-CN" altLang="en-US" sz="18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800">
                <a:latin typeface="Calibri"/>
                <a:ea typeface="宋体" pitchFamily="2" charset="-122"/>
              </a:rPr>
              <a:t>接收消息，执行任务</a:t>
            </a:r>
            <a:endParaRPr lang="zh-CN" altLang="en-US" sz="18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800">
                <a:latin typeface="Calibri"/>
                <a:ea typeface="宋体" pitchFamily="2" charset="-122"/>
              </a:rPr>
              <a:t>/home/www/api.changba.com/background_worker/meepops_www.php</a:t>
            </a:r>
            <a:endParaRPr lang="zh-CN" altLang="en-US" sz="18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8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800">
                <a:latin typeface="Calibri"/>
                <a:ea typeface="宋体" pitchFamily="2" charset="-122"/>
              </a:rPr>
              <a:t>扩展阅读：</a:t>
            </a:r>
            <a:endParaRPr lang="zh-CN" altLang="en-US" sz="18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200">
                <a:latin typeface="Calibri"/>
                <a:ea typeface="宋体" pitchFamily="2" charset="-122"/>
              </a:rPr>
              <a:t>http://gitlab.changbaops.com/lixuan/nsqproxy/blob/master/document/唱吧技术公众号/NSQ最佳实践.md</a:t>
            </a:r>
            <a:endParaRPr lang="zh-CN" altLang="en-US" sz="12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TextBox 26"/>
          <p:cNvSpPr txBox="1"/>
          <p:nvPr/>
        </p:nvSpPr>
        <p:spPr>
          <a:xfrm>
            <a:off x="1076960" y="2385695"/>
            <a:ext cx="476059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分享结束，谢谢收听</a:t>
            </a:r>
            <a:endParaRPr lang="zh-CN" altLang="en-US" sz="40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1430" y="3907790"/>
            <a:ext cx="7887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更多精彩，尽在</a:t>
            </a:r>
            <a:endParaRPr lang="zh-CN" altLang="en-US"/>
          </a:p>
          <a:p>
            <a:pPr algn="l"/>
            <a:r>
              <a:rPr lang="zh-CN" altLang="en-US"/>
              <a:t>https://nsq.io/overview/design.html</a:t>
            </a:r>
            <a:endParaRPr lang="zh-CN" altLang="en-US"/>
          </a:p>
        </p:txBody>
      </p:sp>
    </p:spTree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099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企业运用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884555"/>
            <a:ext cx="7555230" cy="5890895"/>
          </a:xfrm>
          <a:prstGeom prst="rect">
            <a:avLst/>
          </a:prstGeom>
        </p:spPr>
      </p:pic>
    </p:spTree>
  </p:cSld>
  <p:clrMapOvr>
    <a:masterClrMapping/>
  </p:clrMapOvr>
  <p:transition spd="slow" advClick="0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099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应用场景</a:t>
            </a:r>
            <a:endParaRPr lang="en-US" altLang="zh-CN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1257300"/>
            <a:ext cx="7402830" cy="5367655"/>
          </a:xfrm>
          <a:prstGeom prst="rect">
            <a:avLst/>
          </a:prstGeom>
        </p:spPr>
      </p:pic>
    </p:spTree>
  </p:cSld>
  <p:clrMapOvr>
    <a:masterClrMapping/>
  </p:clrMapOvr>
  <p:transition spd="slow" advClick="0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7875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异步处理的好处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765810" y="1158875"/>
            <a:ext cx="8026400" cy="3578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>
                <a:latin typeface="Calibri"/>
                <a:ea typeface="宋体" pitchFamily="2" charset="-122"/>
              </a:rPr>
              <a:t>业务流程中的非关键流程异步化，从而显著降低业务请求的响应时间。</a:t>
            </a:r>
            <a:endParaRPr lang="zh-CN" altLang="en-US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latin typeface="Calibri"/>
                <a:ea typeface="宋体" pitchFamily="2" charset="-122"/>
              </a:rPr>
              <a:t>将不同的业务逻辑解耦，降低系统间的耦合，提高系统的健壮性。后续有其他业务要使用订单数据可直接订阅消息队列，提高系统的灵活性。</a:t>
            </a:r>
            <a:endParaRPr lang="zh-CN" altLang="en-US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latin typeface="Calibri"/>
                <a:ea typeface="宋体" pitchFamily="2" charset="-122"/>
              </a:rPr>
              <a:t>类似秒杀等场景下，某一时间可能会产生大量的请求，使用消息队列能够为后端处理请求提供一定的缓冲区，保证后端服务的稳定性。</a:t>
            </a:r>
            <a:endParaRPr lang="zh-CN" altLang="en-US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099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核心概念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777875" y="1158875"/>
            <a:ext cx="8026400" cy="54082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Topic    一个topic就是程序发布消息的一个逻辑键，当程序第一次发布消息时就会创建topic。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Channels    channel组与消费者相关，是消费者之间的负载均衡，channel在某种意义上来说是一个“队列”。每当一个发布者发送一条消息到一个topic，消息会被复制到所有消费者连接的channel上，消费者通过这个特殊的channel读取消息，实际上，在消费者第一次订阅时就会创建channel。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Channel会将消息进行排列，如果没有消费者读取消息，消息首先会在内存中排队，当量太大时就会被保存到磁盘中。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Messages    消息构成了我们数据流的中坚力量，消费者可以选择结束消息，表明它们正在被正常处理，或者重新将他们排队待到后面再进行处理。每个消息包含传递尝试的次数，当消息传递超过一定的阀值次数时，我们应该放弃这些消息，或者作为额外消息进行处理。</a:t>
            </a:r>
            <a:endParaRPr lang="zh-CN" altLang="en-US" sz="16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13411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linux</a:t>
            </a:r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安装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777875" y="1158875"/>
            <a:ext cx="8026400" cy="4965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在下载页面下载对应版本（比如下载nsq-1.2.0.linux-amd64.go1.12.9.tar.gz）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https://nsq.io/deployment/installing.html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解压缩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tar xvf nsq-1.2.0.linux-amd64.go1.12.9.tar.gz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进入bin目录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cd </a:t>
            </a:r>
            <a:r>
              <a:rPr lang="zh-CN" altLang="en-US" sz="1600">
                <a:sym typeface="+mn-ea"/>
              </a:rPr>
              <a:t>nsq-1.2.0.linux-amd64.go1.12.9</a:t>
            </a:r>
            <a:r>
              <a:rPr lang="zh-CN" altLang="en-US" sz="1600">
                <a:latin typeface="Calibri"/>
                <a:ea typeface="宋体" pitchFamily="2" charset="-122"/>
              </a:rPr>
              <a:t>/bin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启动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./nsqlookupd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./nsqd --lookupd-tcp-address=127.0.0.1:4160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web管理后台（</a:t>
            </a:r>
            <a:r>
              <a:rPr lang="zh-CN" altLang="en-US" sz="1600">
                <a:sym typeface="+mn-ea"/>
              </a:rPr>
              <a:t>http://127.0.0.1:4171</a:t>
            </a:r>
            <a:r>
              <a:rPr lang="zh-CN" altLang="en-US" sz="1600">
                <a:latin typeface="Calibri"/>
                <a:ea typeface="宋体" pitchFamily="2" charset="-122"/>
              </a:rPr>
              <a:t>）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./nsqadmin --lookupd-http-address=127.0.0.1:4161</a:t>
            </a:r>
            <a:endParaRPr lang="zh-CN" altLang="en-US" sz="16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11950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mac</a:t>
            </a:r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安装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790575" y="1146175"/>
            <a:ext cx="8026400" cy="4965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安装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brew install nsq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升级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brew upgrade nsq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查看</a:t>
            </a:r>
            <a:r>
              <a:rPr lang="en-US" altLang="zh-CN" sz="1600">
                <a:latin typeface="Calibri"/>
                <a:ea typeface="宋体" pitchFamily="2" charset="-122"/>
              </a:rPr>
              <a:t>nsq</a:t>
            </a:r>
            <a:r>
              <a:rPr lang="zh-CN" altLang="en-US" sz="1600">
                <a:latin typeface="Calibri"/>
                <a:ea typeface="宋体" pitchFamily="2" charset="-122"/>
              </a:rPr>
              <a:t>版本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nsqd -version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查看</a:t>
            </a:r>
            <a:r>
              <a:rPr lang="en-US" altLang="zh-CN" sz="1600">
                <a:latin typeface="Calibri"/>
                <a:ea typeface="宋体" pitchFamily="2" charset="-122"/>
              </a:rPr>
              <a:t>nsqlookupd</a:t>
            </a:r>
            <a:endParaRPr lang="en-US" altLang="zh-CN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1600">
                <a:latin typeface="Calibri"/>
                <a:ea typeface="宋体" pitchFamily="2" charset="-122"/>
              </a:rPr>
              <a:t>nsqlookupd -version</a:t>
            </a:r>
            <a:endParaRPr lang="en-US" altLang="zh-CN" sz="16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11"/>
          <p:cNvSpPr txBox="1"/>
          <p:nvPr/>
        </p:nvSpPr>
        <p:spPr>
          <a:xfrm>
            <a:off x="1187450" y="515938"/>
            <a:ext cx="1099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守护进程</a:t>
            </a:r>
            <a:endParaRPr lang="zh-CN" altLang="en-US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170" name="文本框 5"/>
          <p:cNvSpPr txBox="1"/>
          <p:nvPr/>
        </p:nvSpPr>
        <p:spPr>
          <a:xfrm>
            <a:off x="777875" y="1158875"/>
            <a:ext cx="8026400" cy="45218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Nsqd    NSQ的核心部分，它是一个单独的监听某个端口进来的消息的二进制程序。每个nsqd节点都独立运行，不共享任何状态。当一个节点启动时，它向一组nsqlookupd节点进行注册操作，并将保存在此节点上的topic和channel进行广播。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客户端可以发布消息到nsqd守护进程上，或者从nsqd守护进程上读取消息。通常，消息发布者会向一个nsqd发布消息，消费者从连接了的一组nsqd节点的topic上远程读取消息。</a:t>
            </a: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endParaRPr lang="zh-CN" altLang="en-US" sz="1600">
              <a:latin typeface="Calibri"/>
              <a:ea typeface="宋体" pitchFamily="2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>
                <a:latin typeface="Calibri"/>
                <a:ea typeface="宋体" pitchFamily="2" charset="-122"/>
              </a:rPr>
              <a:t>Nsqlookupd    每个nsqlookupd都作为nsqd节点注册信息的短暂数据存储区。消费者连接这些节点去检测需要从哪个nsqd节点上读取消息。</a:t>
            </a:r>
            <a:endParaRPr lang="zh-CN" altLang="en-US" sz="1600"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>
    <p:checker/>
  </p:transition>
</p:sld>
</file>

<file path=ppt/tags/tag1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3815</Words>
  <Application>WPS 表格</Application>
  <PresentationFormat>全屏显示(4:3)</PresentationFormat>
  <Paragraphs>183</Paragraphs>
  <Slides>28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方正书宋_GBK</vt:lpstr>
      <vt:lpstr>Wingdings</vt:lpstr>
      <vt:lpstr>Calibri</vt:lpstr>
      <vt:lpstr>宋体</vt:lpstr>
      <vt:lpstr>Open Sans</vt:lpstr>
      <vt:lpstr>冬青黑体简体中文 W3</vt:lpstr>
      <vt:lpstr>微软雅黑</vt:lpstr>
      <vt:lpstr>FontAwesome</vt:lpstr>
      <vt:lpstr>Lato Light</vt:lpstr>
      <vt:lpstr>Lato Regular</vt:lpstr>
      <vt:lpstr>魏碑-简</vt:lpstr>
      <vt:lpstr>汉仪旗黑KW</vt:lpstr>
      <vt:lpstr>Helvetica Neue</vt:lpstr>
      <vt:lpstr>宋体</vt:lpstr>
      <vt:lpstr>Arial Unicode MS</vt:lpstr>
      <vt:lpstr>汉仪书宋二KW</vt:lpstr>
      <vt:lpstr>苹方-简</vt:lpstr>
      <vt:lpstr>Thonburi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huanghe</cp:lastModifiedBy>
  <cp:revision>1139</cp:revision>
  <dcterms:created xsi:type="dcterms:W3CDTF">2020-12-25T07:22:48Z</dcterms:created>
  <dcterms:modified xsi:type="dcterms:W3CDTF">2020-12-25T07:22:48Z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2052-1.0.0.1330</vt:lpwstr>
  </property>
  <property fmtid="{D5CDD505-2E9C-101B-9397-08002B2CF9AE}" pid="3" name="KSORubyTemplateID">
    <vt:lpwstr>21</vt:lpwstr>
  </property>
</Properties>
</file>